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6"/>
  </p:notesMasterIdLst>
  <p:sldIdLst>
    <p:sldId id="258" r:id="rId2"/>
    <p:sldId id="259" r:id="rId3"/>
    <p:sldId id="260" r:id="rId4"/>
    <p:sldId id="269" r:id="rId5"/>
    <p:sldId id="261" r:id="rId6"/>
    <p:sldId id="263" r:id="rId7"/>
    <p:sldId id="266" r:id="rId8"/>
    <p:sldId id="272" r:id="rId9"/>
    <p:sldId id="273" r:id="rId10"/>
    <p:sldId id="264" r:id="rId11"/>
    <p:sldId id="270" r:id="rId12"/>
    <p:sldId id="265" r:id="rId13"/>
    <p:sldId id="267" r:id="rId14"/>
    <p:sldId id="268" r:id="rId15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4D4A"/>
    <a:srgbClr val="96003D"/>
    <a:srgbClr val="C25552"/>
    <a:srgbClr val="EFD2D1"/>
    <a:srgbClr val="D1115A"/>
    <a:srgbClr val="BB4643"/>
    <a:srgbClr val="00A4DE"/>
    <a:srgbClr val="72AF2F"/>
    <a:srgbClr val="309080"/>
    <a:srgbClr val="5D74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7802" autoAdjust="0"/>
  </p:normalViewPr>
  <p:slideViewPr>
    <p:cSldViewPr>
      <p:cViewPr>
        <p:scale>
          <a:sx n="90" d="100"/>
          <a:sy n="90" d="100"/>
        </p:scale>
        <p:origin x="-510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555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AD8D0A-6283-47BF-841F-11EB20FCF81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AABC15C9-F75F-42AA-B0BA-F7DA059885CA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СРОК    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ПРЕДОСТАВЛЕНИЯ СВЕДЕНИЙ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kern="12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ДО 1 АПРЕЛЯ 2021ГОДА   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2400" b="1" kern="1200" spc="-100" baseline="0" dirty="0" smtClean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200" b="1" kern="12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b="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(</a:t>
          </a:r>
          <a:r>
            <a:rPr lang="ru-RU" sz="800" b="0" kern="10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до 1 мая 2021 года 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b="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при подаче на портале ГОСУСЛУГИ) </a:t>
          </a:r>
          <a:endParaRPr lang="ru-RU" sz="800" b="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gm:t>
    </dgm:pt>
    <dgm:pt modelId="{5DF58625-6ECA-42B8-809D-416AFC16DCD2}" type="parTrans" cxnId="{6013FFDA-B511-44FB-9638-2BE1FF8361BC}">
      <dgm:prSet/>
      <dgm:spPr/>
      <dgm:t>
        <a:bodyPr/>
        <a:lstStyle/>
        <a:p>
          <a:endParaRPr lang="ru-RU"/>
        </a:p>
      </dgm:t>
    </dgm:pt>
    <dgm:pt modelId="{DDE09B45-E965-4B09-B721-51A6F1B029C1}" type="sibTrans" cxnId="{6013FFDA-B511-44FB-9638-2BE1FF8361BC}">
      <dgm:prSet/>
      <dgm:spPr/>
      <dgm:t>
        <a:bodyPr/>
        <a:lstStyle/>
        <a:p>
          <a:endParaRPr lang="ru-RU"/>
        </a:p>
      </dgm:t>
    </dgm:pt>
    <dgm:pt modelId="{69848BA6-5691-4702-9E57-125401C5A1F4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Предварительные данные                   IV квартал 2021 года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b="1" dirty="0" smtClean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(будут опубликованы                             в электронном виде по России, </a:t>
          </a:r>
          <a:r>
            <a:rPr lang="en-US" sz="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ru-RU" sz="8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а также субъектам Российской Федерации в группировке по видам экономической деятельно)</a:t>
          </a:r>
          <a:endParaRPr lang="ru-RU" sz="800" dirty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AFB33C2-C407-43F5-AA5C-78C9AE226B0E}" type="parTrans" cxnId="{61577AC3-149A-4C1C-BCB5-EDF817BDD08D}">
      <dgm:prSet/>
      <dgm:spPr/>
      <dgm:t>
        <a:bodyPr/>
        <a:lstStyle/>
        <a:p>
          <a:endParaRPr lang="ru-RU"/>
        </a:p>
      </dgm:t>
    </dgm:pt>
    <dgm:pt modelId="{3E1909D5-9C93-4A71-8980-DBC58EBF1905}" type="sibTrans" cxnId="{61577AC3-149A-4C1C-BCB5-EDF817BDD08D}">
      <dgm:prSet/>
      <dgm:spPr/>
      <dgm:t>
        <a:bodyPr/>
        <a:lstStyle/>
        <a:p>
          <a:endParaRPr lang="ru-RU"/>
        </a:p>
      </dgm:t>
    </dgm:pt>
    <dgm:pt modelId="{CFB11150-DC72-4807-95B4-E0456C219405}">
      <dgm:prSet phldrT="[Текст]" custT="1"/>
      <dgm:spPr>
        <a:solidFill>
          <a:schemeClr val="bg1">
            <a:lumMod val="8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Окончательные данные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b="1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 1 июля 2022 года</a:t>
          </a:r>
        </a:p>
        <a:p>
          <a:pPr>
            <a:lnSpc>
              <a:spcPct val="100000"/>
            </a:lnSpc>
            <a:spcAft>
              <a:spcPts val="0"/>
            </a:spcAft>
          </a:pPr>
          <a:endParaRPr lang="ru-RU" sz="500" dirty="0" smtClean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(будут опубликованы                               </a:t>
          </a:r>
          <a:r>
            <a:rPr lang="en-US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 электронном виде </a:t>
          </a:r>
          <a:r>
            <a:rPr lang="en-US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по основным показателям деятельности.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8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Публикация будет содержать группировки хозяйствующих субъектов по размерам бизнеса)</a:t>
          </a:r>
          <a:endParaRPr lang="ru-RU" sz="800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A8A76E4-4C2D-48F5-ACF0-6A7D88490B8D}" type="parTrans" cxnId="{E8CA691D-7745-45B4-AC76-EB479C873BAD}">
      <dgm:prSet/>
      <dgm:spPr/>
      <dgm:t>
        <a:bodyPr/>
        <a:lstStyle/>
        <a:p>
          <a:endParaRPr lang="ru-RU"/>
        </a:p>
      </dgm:t>
    </dgm:pt>
    <dgm:pt modelId="{2C735640-ADEA-41F0-8894-0D7BD66C3064}" type="sibTrans" cxnId="{E8CA691D-7745-45B4-AC76-EB479C873BAD}">
      <dgm:prSet/>
      <dgm:spPr/>
      <dgm:t>
        <a:bodyPr/>
        <a:lstStyle/>
        <a:p>
          <a:endParaRPr lang="ru-RU"/>
        </a:p>
      </dgm:t>
    </dgm:pt>
    <dgm:pt modelId="{FF66A2AD-52FF-4B0E-AB68-7AA12DE772A9}" type="pres">
      <dgm:prSet presAssocID="{A7AD8D0A-6283-47BF-841F-11EB20FCF811}" presName="CompostProcess" presStyleCnt="0">
        <dgm:presLayoutVars>
          <dgm:dir/>
          <dgm:resizeHandles val="exact"/>
        </dgm:presLayoutVars>
      </dgm:prSet>
      <dgm:spPr/>
    </dgm:pt>
    <dgm:pt modelId="{6B7E732E-5D91-4FE7-A961-A2BAAA22DB6F}" type="pres">
      <dgm:prSet presAssocID="{A7AD8D0A-6283-47BF-841F-11EB20FCF811}" presName="arrow" presStyleLbl="bgShp" presStyleIdx="0" presStyleCnt="1" custScaleX="117647" custLinFactNeighborX="2269" custLinFactNeighborY="1423"/>
      <dgm:spPr>
        <a:solidFill>
          <a:srgbClr val="FF9900"/>
        </a:solidFill>
      </dgm:spPr>
      <dgm:t>
        <a:bodyPr/>
        <a:lstStyle/>
        <a:p>
          <a:endParaRPr lang="ru-RU"/>
        </a:p>
      </dgm:t>
    </dgm:pt>
    <dgm:pt modelId="{814810B3-FB9B-4271-A1F7-EC41DE281E30}" type="pres">
      <dgm:prSet presAssocID="{A7AD8D0A-6283-47BF-841F-11EB20FCF811}" presName="linearProcess" presStyleCnt="0"/>
      <dgm:spPr/>
    </dgm:pt>
    <dgm:pt modelId="{F0D6831D-6B7C-41F4-AF23-BEDA76072899}" type="pres">
      <dgm:prSet presAssocID="{AABC15C9-F75F-42AA-B0BA-F7DA059885CA}" presName="textNode" presStyleLbl="node1" presStyleIdx="0" presStyleCnt="3" custScaleX="56664" custScaleY="164902" custLinFactX="-9087" custLinFactNeighborX="-100000" custLinFactNeighborY="-3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670C5B-FD2C-4FE4-BF61-E8CE4B10678A}" type="pres">
      <dgm:prSet presAssocID="{DDE09B45-E965-4B09-B721-51A6F1B029C1}" presName="sibTrans" presStyleCnt="0"/>
      <dgm:spPr/>
    </dgm:pt>
    <dgm:pt modelId="{0AA5CC24-A0E2-494D-9AE1-EE03EC301B2C}" type="pres">
      <dgm:prSet presAssocID="{69848BA6-5691-4702-9E57-125401C5A1F4}" presName="textNode" presStyleLbl="node1" presStyleIdx="1" presStyleCnt="3" custScaleX="55873" custScaleY="164902" custLinFactX="-17602" custLinFactNeighborX="-100000" custLinFactNeighborY="-3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034A23-B056-445C-9A32-01B2BC0C6C69}" type="pres">
      <dgm:prSet presAssocID="{3E1909D5-9C93-4A71-8980-DBC58EBF1905}" presName="sibTrans" presStyleCnt="0"/>
      <dgm:spPr/>
    </dgm:pt>
    <dgm:pt modelId="{68CC1EA1-9470-4766-BE12-BA3DD3F1509B}" type="pres">
      <dgm:prSet presAssocID="{CFB11150-DC72-4807-95B4-E0456C219405}" presName="textNode" presStyleLbl="node1" presStyleIdx="2" presStyleCnt="3" custScaleX="57380" custScaleY="164902" custLinFactX="-23440" custLinFactNeighborX="-100000" custLinFactNeighborY="-31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3FA6F26-7D2A-4D71-954C-C561F1030302}" type="presOf" srcId="{A7AD8D0A-6283-47BF-841F-11EB20FCF811}" destId="{FF66A2AD-52FF-4B0E-AB68-7AA12DE772A9}" srcOrd="0" destOrd="0" presId="urn:microsoft.com/office/officeart/2005/8/layout/hProcess9"/>
    <dgm:cxn modelId="{E8CA691D-7745-45B4-AC76-EB479C873BAD}" srcId="{A7AD8D0A-6283-47BF-841F-11EB20FCF811}" destId="{CFB11150-DC72-4807-95B4-E0456C219405}" srcOrd="2" destOrd="0" parTransId="{2A8A76E4-4C2D-48F5-ACF0-6A7D88490B8D}" sibTransId="{2C735640-ADEA-41F0-8894-0D7BD66C3064}"/>
    <dgm:cxn modelId="{6013FFDA-B511-44FB-9638-2BE1FF8361BC}" srcId="{A7AD8D0A-6283-47BF-841F-11EB20FCF811}" destId="{AABC15C9-F75F-42AA-B0BA-F7DA059885CA}" srcOrd="0" destOrd="0" parTransId="{5DF58625-6ECA-42B8-809D-416AFC16DCD2}" sibTransId="{DDE09B45-E965-4B09-B721-51A6F1B029C1}"/>
    <dgm:cxn modelId="{A970D412-DFBC-4371-9310-A1463610605E}" type="presOf" srcId="{69848BA6-5691-4702-9E57-125401C5A1F4}" destId="{0AA5CC24-A0E2-494D-9AE1-EE03EC301B2C}" srcOrd="0" destOrd="0" presId="urn:microsoft.com/office/officeart/2005/8/layout/hProcess9"/>
    <dgm:cxn modelId="{81B9A7DD-7A3F-486F-96CB-663718F916B7}" type="presOf" srcId="{CFB11150-DC72-4807-95B4-E0456C219405}" destId="{68CC1EA1-9470-4766-BE12-BA3DD3F1509B}" srcOrd="0" destOrd="0" presId="urn:microsoft.com/office/officeart/2005/8/layout/hProcess9"/>
    <dgm:cxn modelId="{61577AC3-149A-4C1C-BCB5-EDF817BDD08D}" srcId="{A7AD8D0A-6283-47BF-841F-11EB20FCF811}" destId="{69848BA6-5691-4702-9E57-125401C5A1F4}" srcOrd="1" destOrd="0" parTransId="{4AFB33C2-C407-43F5-AA5C-78C9AE226B0E}" sibTransId="{3E1909D5-9C93-4A71-8980-DBC58EBF1905}"/>
    <dgm:cxn modelId="{E5516F7E-1E3F-4999-8AAD-8F6DADFF8C5A}" type="presOf" srcId="{AABC15C9-F75F-42AA-B0BA-F7DA059885CA}" destId="{F0D6831D-6B7C-41F4-AF23-BEDA76072899}" srcOrd="0" destOrd="0" presId="urn:microsoft.com/office/officeart/2005/8/layout/hProcess9"/>
    <dgm:cxn modelId="{B9E7C78B-04BE-42E8-8D70-EC290932F1BA}" type="presParOf" srcId="{FF66A2AD-52FF-4B0E-AB68-7AA12DE772A9}" destId="{6B7E732E-5D91-4FE7-A961-A2BAAA22DB6F}" srcOrd="0" destOrd="0" presId="urn:microsoft.com/office/officeart/2005/8/layout/hProcess9"/>
    <dgm:cxn modelId="{0B490CA3-597E-417F-962F-B44798D9068B}" type="presParOf" srcId="{FF66A2AD-52FF-4B0E-AB68-7AA12DE772A9}" destId="{814810B3-FB9B-4271-A1F7-EC41DE281E30}" srcOrd="1" destOrd="0" presId="urn:microsoft.com/office/officeart/2005/8/layout/hProcess9"/>
    <dgm:cxn modelId="{93F82F5D-F436-496D-84B7-8363168AE5B8}" type="presParOf" srcId="{814810B3-FB9B-4271-A1F7-EC41DE281E30}" destId="{F0D6831D-6B7C-41F4-AF23-BEDA76072899}" srcOrd="0" destOrd="0" presId="urn:microsoft.com/office/officeart/2005/8/layout/hProcess9"/>
    <dgm:cxn modelId="{5A2AA234-8A0F-4E38-B743-734BB84C61D9}" type="presParOf" srcId="{814810B3-FB9B-4271-A1F7-EC41DE281E30}" destId="{4F670C5B-FD2C-4FE4-BF61-E8CE4B10678A}" srcOrd="1" destOrd="0" presId="urn:microsoft.com/office/officeart/2005/8/layout/hProcess9"/>
    <dgm:cxn modelId="{2973E8D6-52B2-40CB-80A1-5337F77D6752}" type="presParOf" srcId="{814810B3-FB9B-4271-A1F7-EC41DE281E30}" destId="{0AA5CC24-A0E2-494D-9AE1-EE03EC301B2C}" srcOrd="2" destOrd="0" presId="urn:microsoft.com/office/officeart/2005/8/layout/hProcess9"/>
    <dgm:cxn modelId="{2B7EDB11-C328-424F-B880-A343C93B7BA1}" type="presParOf" srcId="{814810B3-FB9B-4271-A1F7-EC41DE281E30}" destId="{E0034A23-B056-445C-9A32-01B2BC0C6C69}" srcOrd="3" destOrd="0" presId="urn:microsoft.com/office/officeart/2005/8/layout/hProcess9"/>
    <dgm:cxn modelId="{89252817-B4A2-4064-982A-F9DBE6F097D9}" type="presParOf" srcId="{814810B3-FB9B-4271-A1F7-EC41DE281E30}" destId="{68CC1EA1-9470-4766-BE12-BA3DD3F1509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7E732E-5D91-4FE7-A961-A2BAAA22DB6F}">
      <dsp:nvSpPr>
        <dsp:cNvPr id="0" name=""/>
        <dsp:cNvSpPr/>
      </dsp:nvSpPr>
      <dsp:spPr>
        <a:xfrm>
          <a:off x="4" y="0"/>
          <a:ext cx="8640955" cy="4104456"/>
        </a:xfrm>
        <a:prstGeom prst="rightArrow">
          <a:avLst/>
        </a:prstGeom>
        <a:solidFill>
          <a:srgbClr val="FF99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D6831D-6B7C-41F4-AF23-BEDA76072899}">
      <dsp:nvSpPr>
        <dsp:cNvPr id="0" name=""/>
        <dsp:cNvSpPr/>
      </dsp:nvSpPr>
      <dsp:spPr>
        <a:xfrm>
          <a:off x="183467" y="647026"/>
          <a:ext cx="1971987" cy="270733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СРОК     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ПРЕДОСТАВЛЕНИЯ СВЕДЕНИЙ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ДО 1 АПРЕЛЯ 2021ГОДА  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2400" b="1" kern="1200" spc="-100" baseline="0" dirty="0" smtClean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200" b="1" kern="12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b="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(</a:t>
          </a:r>
          <a:r>
            <a:rPr lang="ru-RU" sz="800" b="0" kern="1000" spc="-100" baseline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до 1 мая 2021 года  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b="0" kern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rPr>
            <a:t>при подаче на портале ГОСУСЛУГИ) </a:t>
          </a:r>
          <a:endParaRPr lang="ru-RU" sz="800" b="0" kern="1200" dirty="0">
            <a:solidFill>
              <a:srgbClr val="FF0000"/>
            </a:solidFill>
            <a:latin typeface="Arial" pitchFamily="34" charset="0"/>
            <a:cs typeface="Arial" pitchFamily="34" charset="0"/>
          </a:endParaRPr>
        </a:p>
      </dsp:txBody>
      <dsp:txXfrm>
        <a:off x="279731" y="743290"/>
        <a:ext cx="1779459" cy="2514804"/>
      </dsp:txXfrm>
    </dsp:sp>
    <dsp:sp modelId="{0AA5CC24-A0E2-494D-9AE1-EE03EC301B2C}">
      <dsp:nvSpPr>
        <dsp:cNvPr id="0" name=""/>
        <dsp:cNvSpPr/>
      </dsp:nvSpPr>
      <dsp:spPr>
        <a:xfrm>
          <a:off x="2291169" y="647026"/>
          <a:ext cx="1944459" cy="270733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Предварительные данные                   IV квартал 2021 года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1" kern="1200" dirty="0" smtClean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(будут опубликованы                             в электронном виде по России, </a:t>
          </a:r>
          <a:r>
            <a:rPr lang="en-US" sz="800" kern="1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         </a:t>
          </a:r>
          <a:r>
            <a:rPr lang="ru-RU" sz="800" kern="1200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rPr>
            <a:t>а также субъектам Российской Федерации в группировке по видам экономической деятельно)</a:t>
          </a:r>
          <a:endParaRPr lang="ru-RU" sz="800" kern="1200" dirty="0">
            <a:solidFill>
              <a:schemeClr val="tx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86090" y="741947"/>
        <a:ext cx="1754617" cy="2517490"/>
      </dsp:txXfrm>
    </dsp:sp>
    <dsp:sp modelId="{68CC1EA1-9470-4766-BE12-BA3DD3F1509B}">
      <dsp:nvSpPr>
        <dsp:cNvPr id="0" name=""/>
        <dsp:cNvSpPr/>
      </dsp:nvSpPr>
      <dsp:spPr>
        <a:xfrm>
          <a:off x="4464505" y="647026"/>
          <a:ext cx="1996905" cy="2707332"/>
        </a:xfrm>
        <a:prstGeom prst="roundRect">
          <a:avLst/>
        </a:prstGeom>
        <a:solidFill>
          <a:schemeClr val="bg1">
            <a:lumMod val="85000"/>
          </a:schemeClr>
        </a:solidFill>
        <a:ln w="25400" cap="flat" cmpd="sng" algn="ctr">
          <a:solidFill>
            <a:schemeClr val="bg1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Окончательные данные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b="1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до 1 июля 2022 года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500" kern="1200" dirty="0" smtClean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(будут опубликованы                               </a:t>
          </a:r>
          <a:r>
            <a:rPr lang="en-US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в электронном виде </a:t>
          </a:r>
          <a:r>
            <a:rPr lang="en-US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ru-RU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по основным показателям деятельности.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800" kern="1200" dirty="0" smtClean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rPr>
            <a:t>Публикация будет содержать группировки хозяйствующих субъектов по размерам бизнеса)</a:t>
          </a:r>
          <a:endParaRPr lang="ru-RU" sz="800" kern="1200" dirty="0">
            <a:solidFill>
              <a:schemeClr val="accent3">
                <a:lumMod val="50000"/>
              </a:schemeClr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561986" y="744507"/>
        <a:ext cx="1801943" cy="25123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1C4C4-EF2F-41A9-94D5-37E5B47B5FE8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19800-2EAD-478D-9265-993B0BE5CA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23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0869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204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755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834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224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03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009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817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278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783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432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  <a:lum/>
          </a:blip>
          <a:srcRect/>
          <a:stretch>
            <a:fillRect t="-1000" r="-66000" b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258DA-EAC8-474A-9169-D3662BE56E5F}" type="datetimeFigureOut">
              <a:rPr lang="ru-RU" smtClean="0"/>
              <a:t>14.01.2021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4BFD8-4C63-4193-8B65-F4C1C13894E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926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microsoft.com/office/2007/relationships/hdphoto" Target="../media/hdphoto5.wdp"/><Relationship Id="rId7" Type="http://schemas.microsoft.com/office/2007/relationships/hdphoto" Target="../media/hdphoto8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microsoft.com/office/2007/relationships/hdphoto" Target="../media/hdphoto2.wdp"/><Relationship Id="rId5" Type="http://schemas.microsoft.com/office/2007/relationships/hdphoto" Target="../media/hdphoto7.wdp"/><Relationship Id="rId10" Type="http://schemas.openxmlformats.org/officeDocument/2006/relationships/image" Target="../media/image3.png"/><Relationship Id="rId4" Type="http://schemas.openxmlformats.org/officeDocument/2006/relationships/image" Target="../media/image12.png"/><Relationship Id="rId9" Type="http://schemas.microsoft.com/office/2007/relationships/hdphoto" Target="../media/hdphoto9.wdp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5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microsoft.com/office/2007/relationships/hdphoto" Target="../media/hdphoto4.wdp"/><Relationship Id="rId5" Type="http://schemas.openxmlformats.org/officeDocument/2006/relationships/image" Target="../media/image6.png"/><Relationship Id="rId4" Type="http://schemas.microsoft.com/office/2007/relationships/hdphoto" Target="../media/hdphoto3.wdp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microsoft.com/office/2007/relationships/hdphoto" Target="../media/hdphoto2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6.wdp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0384" y="1268760"/>
            <a:ext cx="7931224" cy="72494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МАЛЫЙ БИЗНЕС БОЛЬШОЙ СТРАНЫ</a:t>
            </a:r>
            <a:endParaRPr lang="ru-RU" sz="24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" y="2132857"/>
            <a:ext cx="8229600" cy="30963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600" b="1" dirty="0" smtClean="0">
              <a:solidFill>
                <a:srgbClr val="287AC4"/>
              </a:solidFill>
              <a:latin typeface="Century Gothic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СПЛОШНОЕ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ФЕДЕРАЛЬНОЕ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СТАТИСТИЧЕСКОЕ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НАБЛЮДЕНИЕ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ДЕЯТЕЛЬНОСТЬЮ СУБЪЕКТОВ 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МАЛОГО </a:t>
            </a: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СРЕДНЕГО </a:t>
            </a:r>
            <a:b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ПРЕДПРИНИМАТЕЛЬСТВА В 2021 ГОДУ</a:t>
            </a:r>
          </a:p>
          <a:p>
            <a:pPr marL="0" indent="0" algn="ctr">
              <a:buNone/>
            </a:pPr>
            <a:endParaRPr lang="ru-RU" sz="2200" b="1" dirty="0">
              <a:latin typeface="Century Gothic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ru-RU" sz="2200" b="1" dirty="0" smtClean="0">
              <a:latin typeface="Century Gothic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ru-RU" b="1" dirty="0">
              <a:latin typeface="Century Gothic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11560" y="5589240"/>
            <a:ext cx="7704856" cy="781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Адреса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г. Москва, 4-й Войковский проезд, д. 6, тел.: +7(495)788-97-88; </a:t>
            </a: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Москва, Измайловское ш., д. 44. тел.: +7(495)365-54-36. </a:t>
            </a:r>
          </a:p>
          <a:p>
            <a:pPr algn="ctr">
              <a:lnSpc>
                <a:spcPct val="80000"/>
              </a:lnSpc>
            </a:pP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Email: </a:t>
            </a:r>
            <a:r>
              <a:rPr lang="ru-RU" sz="14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Mosstat@gks.ru </a:t>
            </a:r>
            <a:r>
              <a:rPr lang="ru-RU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endParaRPr lang="ru-RU" sz="14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0000"/>
              </a:lnSpc>
            </a:pPr>
            <a:r>
              <a:rPr lang="ru-RU" sz="1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https://mosstat.gks.ru</a:t>
            </a:r>
            <a:r>
              <a:rPr lang="en-US" sz="1400" u="sng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endParaRPr lang="ru-RU" sz="1400" u="sng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508" y="148820"/>
            <a:ext cx="878497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1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УПРАВЛЕНИЕ ФЕДЕРАЛЬНОЙ СЛУЖБЫ ГОСУДАРСТВЕННОЙ СТАТИСТИКИ ПО Г. МОСКВЕ И МОСКОВСКОЙ ОБЛАСТИ </a:t>
            </a:r>
            <a:endParaRPr lang="ru-RU" sz="11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64" y="410431"/>
            <a:ext cx="1224135" cy="1045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717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5345"/>
            <a:ext cx="7658929" cy="1143000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СПОСОБЫ ПРЕДОСТАВЛЕНИЯ СВЕДЕНИЙ</a:t>
            </a:r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323528" y="1196752"/>
            <a:ext cx="8640960" cy="525658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/>
          <p:cNvSpPr txBox="1"/>
          <p:nvPr/>
        </p:nvSpPr>
        <p:spPr>
          <a:xfrm>
            <a:off x="1429729" y="1412776"/>
            <a:ext cx="7318736" cy="38241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rgbClr val="BB4643"/>
              </a:buClr>
              <a:buFont typeface="Symbol" pitchFamily="18" charset="2"/>
              <a:buChar char=""/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 портале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ГОСУСЛУГ </a:t>
            </a: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gosuslugi.ru </a:t>
            </a:r>
            <a:endParaRPr lang="en-US" sz="1500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(при наличии подтверждённой учетной записи)</a:t>
            </a:r>
            <a:r>
              <a:rPr lang="ru-RU" sz="1500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marL="285750" indent="-285750"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Font typeface="Symbol" pitchFamily="18" charset="2"/>
              <a:buChar char=""/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через систему 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-СБОРА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РОССТАТА </a:t>
            </a:r>
          </a:p>
          <a:p>
            <a:pPr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websbor.gks.ru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(при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наличии электронной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цифровой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подписи) </a:t>
            </a:r>
            <a:endParaRPr lang="ru-RU" sz="1500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Font typeface="Symbol" pitchFamily="18" charset="2"/>
              <a:buChar char=""/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через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специальных операторов связи, предоставляющих услуги защищенного электронного документооборота</a:t>
            </a:r>
            <a:endParaRPr lang="ru-RU" sz="1500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Font typeface="Symbol" pitchFamily="18" charset="2"/>
              <a:buChar char=""/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путем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самостоятельного заполнения и представления в территориальный орган 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Росстата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 на бумажном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носителе </a:t>
            </a:r>
          </a:p>
          <a:p>
            <a:pPr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(для малых и микро предприятий)</a:t>
            </a:r>
            <a:endParaRPr lang="ru-RU" sz="1500" b="1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defTabSz="355600">
              <a:lnSpc>
                <a:spcPct val="150000"/>
              </a:lnSpc>
              <a:spcBef>
                <a:spcPct val="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Font typeface="Symbol" pitchFamily="18" charset="2"/>
              <a:buChar char=""/>
            </a:pP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посредством отправки по электронной почте (</a:t>
            </a: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://mosstat.gks.ru)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940" y="4618542"/>
            <a:ext cx="524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@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4" name="Picture 6" descr="Федеральная служба государственной статистики информирует » Cайт  администрации Марксовского муниципального райо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750" l="10000" r="90000"/>
                    </a14:imgEffect>
                    <a14:imgEffect>
                      <a14:sharpenSoften amount="100000"/>
                    </a14:imgEffect>
                    <a14:imgEffect>
                      <a14:brightnessContrast bright="7000" contrast="1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24" y="2204863"/>
            <a:ext cx="975349" cy="650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0" descr="ᐈ Конверта рисунки, фото конверт | скачать на Depositphotos®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333" b="100000" l="0" r="98667"/>
                    </a14:imgEffect>
                    <a14:imgEffect>
                      <a14:sharpenSoften amount="40000"/>
                    </a14:imgEffect>
                    <a14:imgEffect>
                      <a14:brightnessContrast bright="-19000" contrast="3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347" y="3825044"/>
            <a:ext cx="540060" cy="540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732" y="2996952"/>
            <a:ext cx="462937" cy="589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836" b="100000" l="9924" r="100000">
                        <a14:foregroundMark x1="29008" y1="37705" x2="29008" y2="37705"/>
                        <a14:foregroundMark x1="18321" y1="36885" x2="18321" y2="36885"/>
                        <a14:foregroundMark x1="18321" y1="59836" x2="18321" y2="59836"/>
                        <a14:foregroundMark x1="25954" y1="59016" x2="25954" y2="59016"/>
                        <a14:foregroundMark x1="37405" y1="45082" x2="37405" y2="45082"/>
                        <a14:foregroundMark x1="43511" y1="56557" x2="43511" y2="56557"/>
                        <a14:foregroundMark x1="49618" y1="56557" x2="49618" y2="56557"/>
                        <a14:foregroundMark x1="60305" y1="58197" x2="60305" y2="58197"/>
                        <a14:foregroundMark x1="68702" y1="58197" x2="68702" y2="581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24" y="1421026"/>
            <a:ext cx="664805" cy="619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58" y="21892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9569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6276" y="476672"/>
            <a:ext cx="8229600" cy="580926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ПРЕДОСТАВЛЯЕМЫЕ  СВЕДЕНИЯ ЗА 2020 ГОД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11560" y="1872661"/>
            <a:ext cx="3096343" cy="1224137"/>
          </a:xfrm>
          <a:prstGeom prst="roundRect">
            <a:avLst/>
          </a:prstGeom>
          <a:solidFill>
            <a:schemeClr val="bg1">
              <a:lumMod val="95000"/>
              <a:alpha val="84000"/>
            </a:schemeClr>
          </a:solidFill>
          <a:ln>
            <a:solidFill>
              <a:srgbClr val="D111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rgbClr val="BE4D4A"/>
                </a:solidFill>
                <a:latin typeface="Century Gothic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200" b="1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адрес (место нахождения) и место(а) фактического </a:t>
            </a:r>
          </a:p>
          <a:p>
            <a:pPr algn="ctr"/>
            <a:r>
              <a:rPr lang="ru-RU" sz="1200" b="1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осуществления экономической деятельности</a:t>
            </a:r>
          </a:p>
          <a:p>
            <a:pPr algn="ctr"/>
            <a:endParaRPr lang="ru-RU" sz="1200" b="1" dirty="0">
              <a:solidFill>
                <a:srgbClr val="BE4D4A"/>
              </a:solidFill>
              <a:latin typeface="Century Gothic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66815" y="2279914"/>
            <a:ext cx="3090727" cy="81688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72AF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 smtClean="0">
                <a:solidFill>
                  <a:srgbClr val="5D7430"/>
                </a:solidFill>
                <a:latin typeface="Arial" pitchFamily="34" charset="0"/>
                <a:cs typeface="Arial" pitchFamily="34" charset="0"/>
              </a:rPr>
              <a:t>виды </a:t>
            </a:r>
            <a:r>
              <a:rPr lang="ru-RU" sz="1200" b="1" i="1" dirty="0">
                <a:solidFill>
                  <a:srgbClr val="5D7430"/>
                </a:solidFill>
                <a:latin typeface="Arial" pitchFamily="34" charset="0"/>
                <a:cs typeface="Arial" pitchFamily="34" charset="0"/>
              </a:rPr>
              <a:t>осуществляемой экономической деятельности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580112" y="3855241"/>
            <a:ext cx="3093352" cy="816884"/>
          </a:xfrm>
          <a:prstGeom prst="roundRect">
            <a:avLst/>
          </a:prstGeom>
          <a:solidFill>
            <a:schemeClr val="bg1">
              <a:lumMod val="95000"/>
              <a:alpha val="84000"/>
            </a:schemeClr>
          </a:solidFill>
          <a:ln>
            <a:solidFill>
              <a:srgbClr val="D111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параметры производственной </a:t>
            </a:r>
            <a:r>
              <a:rPr lang="ru-RU" sz="1200" b="1" i="1" dirty="0" smtClean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деятельности</a:t>
            </a:r>
            <a:endParaRPr lang="ru-RU" sz="1200" b="1" i="1" dirty="0">
              <a:solidFill>
                <a:srgbClr val="96003D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136046" y="3429000"/>
            <a:ext cx="3098642" cy="661005"/>
          </a:xfrm>
          <a:prstGeom prst="roundRect">
            <a:avLst/>
          </a:prstGeom>
          <a:solidFill>
            <a:schemeClr val="bg1">
              <a:lumMod val="95000"/>
              <a:alpha val="84000"/>
            </a:schemeClr>
          </a:solidFill>
          <a:ln>
            <a:solidFill>
              <a:srgbClr val="00A4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стоимость и состав фондов (основных средств)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827585" y="4486495"/>
            <a:ext cx="3096343" cy="72612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72AF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rgbClr val="5D7430"/>
                </a:solidFill>
                <a:latin typeface="Arial" pitchFamily="34" charset="0"/>
                <a:cs typeface="Arial" pitchFamily="34" charset="0"/>
              </a:rPr>
              <a:t>размеры и направления инвестиций в основной капитал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468801" y="4931703"/>
            <a:ext cx="3098968" cy="816884"/>
          </a:xfrm>
          <a:prstGeom prst="roundRect">
            <a:avLst/>
          </a:prstGeom>
          <a:solidFill>
            <a:schemeClr val="bg1">
              <a:lumMod val="95000"/>
              <a:alpha val="84000"/>
            </a:schemeClr>
          </a:solidFill>
          <a:ln>
            <a:solidFill>
              <a:srgbClr val="00A4D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численность работников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261180" y="5604787"/>
            <a:ext cx="3098968" cy="661005"/>
          </a:xfrm>
          <a:prstGeom prst="roundRect">
            <a:avLst/>
          </a:prstGeom>
          <a:solidFill>
            <a:schemeClr val="bg1">
              <a:lumMod val="95000"/>
              <a:alpha val="84000"/>
            </a:schemeClr>
          </a:solidFill>
          <a:ln>
            <a:solidFill>
              <a:srgbClr val="D1115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i="1" dirty="0">
              <a:solidFill>
                <a:schemeClr val="accent5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 smtClean="0">
              <a:solidFill>
                <a:srgbClr val="BE4D4A"/>
              </a:solidFill>
              <a:latin typeface="Century Gothic" pitchFamily="34" charset="0"/>
              <a:cs typeface="Arial" pitchFamily="34" charset="0"/>
            </a:endParaRPr>
          </a:p>
          <a:p>
            <a:pPr algn="ctr"/>
            <a:r>
              <a:rPr lang="ru-RU" sz="1200" b="1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информация об инновационной активности юридических лиц</a:t>
            </a:r>
            <a:br>
              <a:rPr lang="ru-RU" sz="1200" b="1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</a:br>
            <a:endParaRPr lang="ru-RU" sz="1200" b="1" i="1" dirty="0">
              <a:solidFill>
                <a:srgbClr val="96003D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b="1" dirty="0">
              <a:solidFill>
                <a:srgbClr val="BE4D4A"/>
              </a:solidFill>
              <a:latin typeface="Century Gothic" pitchFamily="34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511" y="116632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607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3562" y="560100"/>
            <a:ext cx="8229600" cy="436910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  <a:cs typeface="Arial" pitchFamily="34" charset="0"/>
              </a:rPr>
              <a:t>БЕЗОПАСНОСТЬ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84481" y="2007941"/>
            <a:ext cx="4557411" cy="672433"/>
          </a:xfrm>
          <a:prstGeom prst="roundRect">
            <a:avLst/>
          </a:prstGeom>
          <a:solidFill>
            <a:srgbClr val="EFD2D1"/>
          </a:solidFill>
          <a:ln>
            <a:solidFill>
              <a:srgbClr val="96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Century Gothic" pitchFamily="34" charset="0"/>
              </a:rPr>
              <a:t>«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Требования </a:t>
            </a:r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защите информации, не составляющей государственную тайну, содержащейся в государственных информационных системах" (утверждены приказом ФСТЭК от 11 февраля 2013 г. N 17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1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051875" y="3052220"/>
            <a:ext cx="4557411" cy="672433"/>
          </a:xfrm>
          <a:prstGeom prst="roundRect">
            <a:avLst/>
          </a:prstGeom>
          <a:solidFill>
            <a:srgbClr val="EFD2D1"/>
          </a:solidFill>
          <a:ln>
            <a:solidFill>
              <a:srgbClr val="96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Закон Российской Федерации от 21 июля 1993 г. N 5485-1 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"</a:t>
            </a:r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 государственной тайне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"</a:t>
            </a:r>
            <a:endParaRPr lang="ru-RU" sz="11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065751" y="4041763"/>
            <a:ext cx="4557411" cy="726311"/>
          </a:xfrm>
          <a:prstGeom prst="roundRect">
            <a:avLst/>
          </a:prstGeom>
          <a:solidFill>
            <a:srgbClr val="EFD2D1"/>
          </a:solidFill>
          <a:ln>
            <a:solidFill>
              <a:srgbClr val="96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100" b="1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Меры </a:t>
            </a:r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защиты информации в государственных информационных системах (утверждены ФСТЭК России 11 февраля 2014 г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.)</a:t>
            </a:r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11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1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084482" y="5085184"/>
            <a:ext cx="4524804" cy="648072"/>
          </a:xfrm>
          <a:prstGeom prst="roundRect">
            <a:avLst/>
          </a:prstGeom>
          <a:solidFill>
            <a:srgbClr val="EFD2D1"/>
          </a:solidFill>
          <a:ln>
            <a:solidFill>
              <a:srgbClr val="96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100" b="1" dirty="0" smtClean="0">
              <a:solidFill>
                <a:schemeClr val="accent6">
                  <a:lumMod val="50000"/>
                </a:schemeClr>
              </a:solidFill>
              <a:latin typeface="Century Gothic" pitchFamily="34" charset="0"/>
              <a:cs typeface="Arial" pitchFamily="34" charset="0"/>
            </a:endParaRPr>
          </a:p>
          <a:p>
            <a:pPr algn="ctr"/>
            <a:r>
              <a:rPr lang="ru-RU" sz="11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Требованиями других нормативных документов по защите </a:t>
            </a:r>
            <a:r>
              <a:rPr lang="ru-RU" sz="11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информации</a:t>
            </a:r>
            <a:endParaRPr lang="ru-RU" sz="11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100" b="1" dirty="0">
              <a:solidFill>
                <a:schemeClr val="accent6">
                  <a:lumMod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39552" y="1844824"/>
            <a:ext cx="3168351" cy="439248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96003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/>
            <a:endParaRPr lang="ru-RU" sz="11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Обеспечение </a:t>
            </a:r>
            <a:endParaRPr lang="ru-RU" b="1" dirty="0" smtClean="0">
              <a:solidFill>
                <a:srgbClr val="BB4643"/>
              </a:solidFill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ru-RU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защиты </a:t>
            </a:r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информации при ее обработке </a:t>
            </a:r>
            <a:endParaRPr lang="ru-RU" b="1" dirty="0" smtClean="0">
              <a:solidFill>
                <a:srgbClr val="BB4643"/>
              </a:solidFill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ru-RU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АС </a:t>
            </a:r>
            <a:r>
              <a:rPr lang="ru-RU" b="1" dirty="0" err="1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МиСП</a:t>
            </a:r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 ИВС Росстата на ФУ </a:t>
            </a:r>
            <a:r>
              <a:rPr lang="ru-RU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будет </a:t>
            </a:r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осуществляться в соответствии </a:t>
            </a:r>
            <a:endParaRPr lang="ru-RU" b="1" dirty="0" smtClean="0">
              <a:solidFill>
                <a:srgbClr val="BB4643"/>
              </a:solidFill>
              <a:latin typeface="Arial" pitchFamily="34" charset="0"/>
              <a:cs typeface="Arial" pitchFamily="34" charset="0"/>
            </a:endParaRPr>
          </a:p>
          <a:p>
            <a:pPr algn="ctr" fontAlgn="base"/>
            <a:r>
              <a:rPr lang="ru-RU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с </a:t>
            </a:r>
            <a:r>
              <a:rPr lang="ru-RU" b="1" dirty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требованиями нормативно-методических </a:t>
            </a:r>
            <a:r>
              <a:rPr lang="ru-RU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документов</a:t>
            </a:r>
            <a:endParaRPr lang="ru-RU" b="1" dirty="0">
              <a:solidFill>
                <a:srgbClr val="BB4643"/>
              </a:solidFill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3721783" y="2348880"/>
            <a:ext cx="343971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707903" y="4407099"/>
            <a:ext cx="343971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712879" y="5400620"/>
            <a:ext cx="343971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3707903" y="3388436"/>
            <a:ext cx="343971" cy="0"/>
          </a:xfrm>
          <a:prstGeom prst="line">
            <a:avLst/>
          </a:prstGeom>
          <a:ln w="254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791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63169"/>
            <a:ext cx="8229600" cy="630772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ОТВЕТСТВЕННОСТЬ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432556" y="5589240"/>
            <a:ext cx="8712968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ru-RU" sz="10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ru-RU" sz="1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83568" y="4628834"/>
            <a:ext cx="7776864" cy="1585352"/>
          </a:xfrm>
          <a:prstGeom prst="roundRect">
            <a:avLst/>
          </a:prstGeom>
          <a:solidFill>
            <a:srgbClr val="EFD2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971600" y="4750736"/>
            <a:ext cx="2453928" cy="134154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ИНДИВИДУАЛЬНЫЕ ПРЕДПРИНИМАТЕЛИ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1158" y="1896304"/>
            <a:ext cx="7844173" cy="907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Если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организация или ИП проигнорирует приказ Росстата и не направит в орган статистики отчетность по форме № МП-</a:t>
            </a:r>
            <a:r>
              <a:rPr lang="ru-RU" sz="14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или № 1-предприниматель, ее привлекут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к </a:t>
            </a:r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административной ответственности по статье 13.19 КоАП 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РФ</a:t>
            </a:r>
            <a:endParaRPr lang="ru-RU" sz="14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38724" y="4927534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Накладывается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административное взыскание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размере</a:t>
            </a:r>
          </a:p>
          <a:p>
            <a:pPr lvl="0" algn="ctr"/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должностных лиц — на сумму от 10 000 до 20 000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рублей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51520" y="1484784"/>
            <a:ext cx="8640960" cy="4896543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4813" y="2873495"/>
            <a:ext cx="7776864" cy="1585352"/>
          </a:xfrm>
          <a:prstGeom prst="roundRect">
            <a:avLst/>
          </a:prstGeom>
          <a:solidFill>
            <a:srgbClr val="EFD2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71600" y="3008600"/>
            <a:ext cx="2453928" cy="134154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МАЛЫЕ И МИКРО ПРЕДПРИЯТИЯ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35133" y="3171541"/>
            <a:ext cx="4896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Накладывается административное взыскание в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размере 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endParaRPr lang="ru-RU" sz="12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для должностных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лиц — на сумму от 10 000 до 20 000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рублей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/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 для юридических </a:t>
            </a:r>
            <a:r>
              <a:rPr lang="ru-RU" sz="12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лиц — от 20 000 до 70 000 </a:t>
            </a:r>
            <a:r>
              <a:rPr lang="ru-RU" sz="120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рублей</a:t>
            </a:r>
            <a:endParaRPr lang="ru-RU" sz="120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95" y="18864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81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01531070"/>
              </p:ext>
            </p:extLst>
          </p:nvPr>
        </p:nvGraphicFramePr>
        <p:xfrm>
          <a:off x="251520" y="2493946"/>
          <a:ext cx="8640960" cy="4104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073" y="548680"/>
            <a:ext cx="8856984" cy="1258699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ЭТАПЫ ПОДВЕДЕНИЯ И ПУБЛИКАЦИИ </a:t>
            </a:r>
            <a:r>
              <a:rPr lang="ru-RU" sz="1800" b="1" u="sng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ИТОГОВ </a:t>
            </a:r>
            <a:br>
              <a:rPr lang="ru-RU" sz="1800" b="1" u="sng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u="sng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СПЛОШНОГО НАБЛЮДЕНИЯ </a:t>
            </a:r>
            <a:br>
              <a:rPr lang="ru-RU" sz="1800" b="1" u="sng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Публикация </a:t>
            </a:r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сводных итогов будет осуществляться с соблюдением требований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законодательства </a:t>
            </a:r>
            <a:r>
              <a:rPr lang="ru-RU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обеспечению конфиденциальности в отношении первичных данных, </a:t>
            </a:r>
            <a:r>
              <a:rPr lang="ru-RU" sz="1000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представленных респондентами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79512" y="2288973"/>
            <a:ext cx="8784976" cy="424847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10" y="18864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5510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50689"/>
            <a:ext cx="8229600" cy="652934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НОРМАТИВНО-ПРАВОВАЯ БАЗА</a:t>
            </a: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245" y="116632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709391" y="3501008"/>
            <a:ext cx="3096344" cy="1584176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Федеральный закон от 24 июля 2007 г.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N </a:t>
            </a: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209-ФЗ "О развитии малого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                    и </a:t>
            </a: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среднего </a:t>
            </a:r>
            <a:r>
              <a:rPr lang="ru-RU" sz="1200" b="1" i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предпринимательства              в </a:t>
            </a:r>
            <a:r>
              <a:rPr lang="ru-RU" sz="1200" b="1" i="1" dirty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Российской Федерации</a:t>
            </a:r>
            <a:r>
              <a:rPr lang="ru-RU" sz="1200" b="1" dirty="0" smtClean="0">
                <a:solidFill>
                  <a:schemeClr val="accent3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1200" b="1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771800" y="1058318"/>
            <a:ext cx="3384376" cy="2251796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i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Приказ Росстата от 17.08.2020 N 469 "Об утверждении форм федерального статистического наблюдения и указаний по их заполнению для организации сплошного федерального статистического наблюдения за деятельностью субъектов малого и среднего предпринимательства в 2021 году по итогам за 2020 год" </a:t>
            </a:r>
          </a:p>
          <a:p>
            <a:pPr algn="ctr"/>
            <a:endParaRPr lang="ru-RU" sz="1200" i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480658" y="3789040"/>
            <a:ext cx="3763749" cy="172711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Приказ Росстата от 28.08.2020 г. № 496 «Об утверждении Основных методологических и организационных положений по сплошному федеральному статистическому наблюдению за деятельностью субъектов малого и среднего </a:t>
            </a:r>
            <a:r>
              <a:rPr lang="ru-RU" sz="1200" i="1" dirty="0" smtClean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предпринимательства за </a:t>
            </a:r>
            <a:r>
              <a:rPr lang="ru-RU" sz="1200" i="1" dirty="0">
                <a:solidFill>
                  <a:srgbClr val="96003D"/>
                </a:solidFill>
                <a:latin typeface="Arial" pitchFamily="34" charset="0"/>
                <a:cs typeface="Arial" pitchFamily="34" charset="0"/>
              </a:rPr>
              <a:t>2020 год»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51520" y="1484784"/>
            <a:ext cx="8640960" cy="5112568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1918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верх 3"/>
          <p:cNvSpPr/>
          <p:nvPr/>
        </p:nvSpPr>
        <p:spPr>
          <a:xfrm rot="10800000">
            <a:off x="199009" y="1077673"/>
            <a:ext cx="8784976" cy="2056838"/>
          </a:xfrm>
          <a:prstGeom prst="upArrowCallout">
            <a:avLst>
              <a:gd name="adj1" fmla="val 27378"/>
              <a:gd name="adj2" fmla="val 46707"/>
              <a:gd name="adj3" fmla="val 25000"/>
              <a:gd name="adj4" fmla="val 64977"/>
            </a:avLst>
          </a:prstGeom>
          <a:solidFill>
            <a:schemeClr val="bg1">
              <a:lumMod val="85000"/>
              <a:alpha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404" y="6237312"/>
            <a:ext cx="8780195" cy="424705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700" b="1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Созданная </a:t>
            </a:r>
            <a:r>
              <a:rPr lang="ru-RU" sz="700" b="1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рамках проведения сплошного наблюдения официальная статистическая информация обеспечит повышение </a:t>
            </a:r>
            <a:r>
              <a:rPr lang="ru-RU" sz="700" b="1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качества </a:t>
            </a:r>
          </a:p>
          <a:p>
            <a:pPr marL="0" indent="0" algn="ctr" fontAlgn="base">
              <a:buNone/>
            </a:pPr>
            <a:r>
              <a:rPr lang="ru-RU" sz="700" b="1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статистических </a:t>
            </a:r>
            <a:r>
              <a:rPr lang="ru-RU" sz="700" b="1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оценок параметров и структуры экономики, наличия и использования ресурсного потенциала экономики страны, </a:t>
            </a:r>
            <a:endParaRPr lang="ru-RU" sz="700" b="1" i="1" dirty="0" smtClean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base">
              <a:buNone/>
            </a:pPr>
            <a:r>
              <a:rPr lang="ru-RU" sz="700" b="1" i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субъектов </a:t>
            </a:r>
            <a:r>
              <a:rPr lang="ru-RU" sz="700" b="1" i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Российской Федерации и муниципальных образований.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56909" y="1259612"/>
            <a:ext cx="852545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формирование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официальной статистической информации,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содержащей комплексную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детализированную характеристику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экономической деятельности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хозяйствующих субъектов малого и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среднего предпринимательства,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улучшения качества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социально-экономического прогнозирования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 выработки мер по повышению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эффективности функционирования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российской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экономики в </a:t>
            </a:r>
            <a:r>
              <a:rPr lang="ru-RU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целом и ее отдельных секторов в географическом </a:t>
            </a:r>
            <a:r>
              <a:rPr lang="ru-RU" sz="12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распределении</a:t>
            </a:r>
            <a:endParaRPr lang="ru-RU" sz="12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99009" y="2924944"/>
            <a:ext cx="3860133" cy="750875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повышения качества оценок по показателям, в отношении которых выборочный метод наблюдения не позволяет получить представительный результат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69404" y="3721642"/>
            <a:ext cx="3860133" cy="1078871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определения базисных пропорций по экономическим показателям деятельности субъектов МСП в целях повышения представительности оценок по данному сектору экономики и по основным параметрам функционирования экономики в целом в период между проведениями сплошных наблюдений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60492" y="4859225"/>
            <a:ext cx="3816424" cy="1069198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создания массива данных, которые будут использоваться при расчете показателя "Доля малого и среднего предпринимательства в ВВП и ВРП" (национальный проект "Малое и среднее 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предпринимательство и </a:t>
            </a: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поддержка индивидуальной 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предпринимательской </a:t>
            </a: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инициативы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")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230075" y="2924944"/>
            <a:ext cx="3722925" cy="699474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расширения практики применения выборочного метода наблюдения в целях оптимизации нагрузки на респондентов по представлению ими информации в адрес 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государства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226666" y="3691650"/>
            <a:ext cx="3757319" cy="759021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обеспечения возможности получения статистической информации в области малого и среднего предпринимательства по муниципальным образованиям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26666" y="4532789"/>
            <a:ext cx="3750862" cy="652872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уточнения </a:t>
            </a: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круга экономически активных субъектов хозяйствования, видов экономической деятельности, которыми они фактически занимаются, 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                                   их </a:t>
            </a: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объемов и параметров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198738" y="5229200"/>
            <a:ext cx="3750862" cy="792088"/>
          </a:xfrm>
          <a:prstGeom prst="roundRect">
            <a:avLst/>
          </a:prstGeom>
          <a:solidFill>
            <a:schemeClr val="lt1">
              <a:alpha val="3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создания актуальной основы выборок для планирования и организации скоординированной системы выборочных обследований деятельности хозяйствующих субъектов </a:t>
            </a:r>
            <a:r>
              <a:rPr lang="ru-RU" sz="10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МСП </a:t>
            </a:r>
            <a:r>
              <a:rPr lang="ru-RU" sz="10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по широкому спектру проблем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81127" y="2613893"/>
            <a:ext cx="10740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ЗАДАЧИ</a:t>
            </a:r>
            <a:endParaRPr lang="ru-RU" sz="14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323528" y="250689"/>
            <a:ext cx="8229600" cy="652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ЦЕЛИ </a:t>
            </a:r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СПЛОШНОГО НАБЛЮДЕНИЯ</a:t>
            </a:r>
          </a:p>
        </p:txBody>
      </p:sp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314" y="97656"/>
            <a:ext cx="1089925" cy="9800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6239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6999" y="288081"/>
            <a:ext cx="8229600" cy="461028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ПРИНЦИПЫ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67544" y="1412776"/>
            <a:ext cx="4824536" cy="4519760"/>
          </a:xfrm>
          <a:prstGeom prst="roundRect">
            <a:avLst/>
          </a:prstGeom>
          <a:solidFill>
            <a:schemeClr val="lt1">
              <a:alpha val="23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endParaRPr lang="ru-RU" sz="1100" dirty="0" smtClean="0">
              <a:latin typeface="Century Gothic" pitchFamily="34" charset="0"/>
              <a:cs typeface="Arial" pitchFamily="34" charset="0"/>
            </a:endParaRPr>
          </a:p>
          <a:p>
            <a:pPr fontAlgn="base"/>
            <a:endParaRPr lang="ru-RU" sz="1100" dirty="0">
              <a:latin typeface="Century Gothic" pitchFamily="34" charset="0"/>
              <a:cs typeface="Arial" pitchFamily="34" charset="0"/>
            </a:endParaRPr>
          </a:p>
          <a:p>
            <a:pPr fontAlgn="base"/>
            <a:endParaRPr lang="ru-RU" sz="1100" dirty="0" smtClean="0">
              <a:latin typeface="Century Gothic" pitchFamily="34" charset="0"/>
              <a:cs typeface="Arial" pitchFamily="34" charset="0"/>
            </a:endParaRPr>
          </a:p>
          <a:p>
            <a:pPr algn="ctr" fontAlgn="base"/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Система 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статистических показателей сплошного </a:t>
            </a:r>
            <a:r>
              <a:rPr lang="ru-RU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наблюдения:</a:t>
            </a:r>
          </a:p>
          <a:p>
            <a:pPr algn="ctr" fontAlgn="base"/>
            <a:r>
              <a:rPr lang="ru-RU" sz="3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lnSpc>
                <a:spcPct val="120000"/>
              </a:lnSpc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содержит показатели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характеризующие собственные ресурсы и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финансово -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экономические результаты их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деятельности;</a:t>
            </a:r>
          </a:p>
          <a:p>
            <a:pPr fontAlgn="base">
              <a:lnSpc>
                <a:spcPct val="120000"/>
              </a:lnSpc>
            </a:pPr>
            <a:endParaRPr lang="ru-RU" sz="12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>
              <a:lnSpc>
                <a:spcPct val="120000"/>
              </a:lnSpc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- позволяет оценить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вклад наблюдаемого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сектора 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макроэкономические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показатели; </a:t>
            </a:r>
          </a:p>
          <a:p>
            <a:pPr fontAlgn="base">
              <a:lnSpc>
                <a:spcPct val="120000"/>
              </a:lnSpc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fontAlgn="base">
              <a:lnSpc>
                <a:spcPct val="120000"/>
              </a:lnSpc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- обеспечивает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получение официальной статистической информации о деятельности субъектов малого и среднего предпринимательства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по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экономике страны в целом, субъектов Российской Федерации, муниципальных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образований..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Информация должна </a:t>
            </a:r>
            <a:r>
              <a:rPr lang="ru-RU" sz="1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дать широкую и комплексную характеристику состояния и развития всего сектора </a:t>
            </a:r>
            <a:r>
              <a:rPr lang="ru-RU" sz="1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малого и среднего предпринимательства во всем его многообразии</a:t>
            </a:r>
            <a:r>
              <a:rPr lang="ru-RU" sz="11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1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1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100" dirty="0"/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6063948" y="932558"/>
            <a:ext cx="2376264" cy="1659945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Сопоставимость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156176" y="2868180"/>
            <a:ext cx="2428080" cy="1659945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Достоверность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6150921" y="4726331"/>
            <a:ext cx="2428080" cy="1659945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Полнота</a:t>
            </a:r>
            <a:endParaRPr lang="ru-RU" sz="1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Двойная стрелка влево/вправо 2"/>
          <p:cNvSpPr/>
          <p:nvPr/>
        </p:nvSpPr>
        <p:spPr>
          <a:xfrm rot="20041102">
            <a:off x="5301886" y="2061217"/>
            <a:ext cx="755413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войная стрелка влево/вправо 8"/>
          <p:cNvSpPr/>
          <p:nvPr/>
        </p:nvSpPr>
        <p:spPr>
          <a:xfrm>
            <a:off x="5370978" y="3586067"/>
            <a:ext cx="681449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войная стрелка влево/вправо 10"/>
          <p:cNvSpPr/>
          <p:nvPr/>
        </p:nvSpPr>
        <p:spPr>
          <a:xfrm rot="2033998">
            <a:off x="5295978" y="5076380"/>
            <a:ext cx="721382" cy="28803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62" y="116632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070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591916" y="5885394"/>
            <a:ext cx="8443524" cy="639949"/>
          </a:xfrm>
          <a:prstGeom prst="roundRect">
            <a:avLst/>
          </a:prstGeom>
          <a:noFill/>
          <a:ln w="952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Физические лица, осуществляющие предпринимательскую деятельность без образования юридического лица, прошедшие  государственную регистрацию  в </a:t>
            </a:r>
            <a:r>
              <a:rPr lang="en-US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качестве индивидуальных предпринимателей и внесенные в единый государственный реестр  индивидуальных предпринимателей.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91916" y="4235584"/>
            <a:ext cx="8454263" cy="1281157"/>
          </a:xfrm>
          <a:prstGeom prst="roundRect">
            <a:avLst/>
          </a:prstGeom>
          <a:noFill/>
          <a:ln w="952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fontAlgn="base"/>
            <a:endParaRPr lang="ru-RU" sz="1000" dirty="0" smtClean="0">
              <a:solidFill>
                <a:srgbClr val="4A88D2"/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Крестьянское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(фермерское) хозяйство осуществляет предпринимательскую деятельность без образования юридического лица, представляет собой объединение граждан, связанных родством и (или) свойством, имеющих в общей собственности имущество и совместно осуществляющих производственную и иную хозяйственную деятельность (производство, переработку, хранение, транспортировку и реализацию сельскохозяйственной продукции), основанную на их личном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участии;</a:t>
            </a:r>
            <a:endParaRPr lang="ru-RU" sz="9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Крестьянские (фермерские) хозяйства, осуществляющие деятельность без образования юридического лица, главы которых не прошли государственную регистрацию в качестве индивидуальных предпринимателей, не относятся к субъектам малого и среднего предпринимательства и не подлежат сплошному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наблюдению</a:t>
            </a:r>
            <a:endParaRPr lang="ru-RU" sz="800" b="1" dirty="0">
              <a:solidFill>
                <a:srgbClr val="4A88D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73328" y="3068960"/>
            <a:ext cx="8452818" cy="720080"/>
          </a:xfrm>
          <a:prstGeom prst="roundRect">
            <a:avLst/>
          </a:prstGeom>
          <a:noFill/>
          <a:ln w="952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endParaRPr lang="ru-RU" sz="8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категорию потребительские кооперативы входят добровольные объединения граждан или граждан и юридических лиц на основе членства с целью удовлетворения материальных и иных потребностей участников, осуществляемые путем объединения его членами имущественных паевых взносов. Общество взаимного страхования может быть основано на членстве юридических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лиц</a:t>
            </a:r>
            <a:endParaRPr lang="ru-RU" sz="9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91916" y="1788768"/>
            <a:ext cx="8434230" cy="718254"/>
          </a:xfrm>
          <a:prstGeom prst="roundRect">
            <a:avLst/>
          </a:prstGeom>
          <a:noFill/>
          <a:ln w="9525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endParaRPr lang="ru-RU" sz="10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10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sz="800" dirty="0" smtClean="0">
              <a:solidFill>
                <a:srgbClr val="4A88D2"/>
              </a:solidFill>
              <a:latin typeface="Arial" pitchFamily="34" charset="0"/>
              <a:cs typeface="Arial" pitchFamily="34" charset="0"/>
            </a:endParaRPr>
          </a:p>
          <a:p>
            <a:endParaRPr lang="ru-RU" sz="800" dirty="0">
              <a:solidFill>
                <a:srgbClr val="4A88D2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категорию коммерческие корпоративные организации входят хозяйственные товарищества (полные товарищества и товарищества на вере), хозяйственные общества, акционерные общества (публичные и непубличные), общества с ограниченной ответственностью, хозяйственные партнерства, производственные кооперативы, крестьянские (фермерские) </a:t>
            </a:r>
            <a:r>
              <a:rPr lang="ru-RU" sz="9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хозяйства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9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536621"/>
            <a:ext cx="7056784" cy="725553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ОБЪЕКТЫ </a:t>
            </a:r>
            <a:r>
              <a:rPr lang="ru-RU" sz="2000" b="1" u="sng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СПЛОШНОГО </a:t>
            </a:r>
            <a:r>
              <a:rPr lang="ru-RU" sz="2000" b="1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НАБЛЮДЕНИЯ</a:t>
            </a:r>
            <a:br>
              <a:rPr lang="ru-RU" sz="2000" b="1" u="sng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определены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 соответствии с Федеральным законом от 24 июля 2007 г.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209-ФЗ "О развитии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малого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среднего предпринимательства в Российской Федерации".</a:t>
            </a:r>
            <a:br>
              <a:rPr lang="ru-RU" sz="12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12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0536" y="1484785"/>
            <a:ext cx="7295799" cy="518182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endParaRPr lang="ru-RU" sz="105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05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00537" y="2637675"/>
            <a:ext cx="7295798" cy="647309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endParaRPr lang="ru-RU" sz="105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endParaRPr lang="ru-RU" sz="12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0536" y="5627044"/>
            <a:ext cx="7295799" cy="36004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endParaRPr lang="ru-RU" sz="1200" b="1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0536" y="3961128"/>
            <a:ext cx="7295799" cy="514133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1"/>
          <a:lstStyle/>
          <a:p>
            <a:pPr marL="85725"/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Главы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крестьянских (фермерских) хозяйств, 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прошедшие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государственную 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регистрацию в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качестве 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индивидуальных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предпринимателей</a:t>
            </a:r>
            <a:endParaRPr lang="ru-RU" sz="12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200" i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585" y="116632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5536" y="5608395"/>
            <a:ext cx="26642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Физические лица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7620" y="1605376"/>
            <a:ext cx="70016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Юридические лица, являющиеся коммерческими корпоративными организациями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47619" y="2653461"/>
            <a:ext cx="71487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Потребительские кооперативы (юридические лица, 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являющиеся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некоммерческими       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корпоративными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организациями), внесенные в единый государственный реестр            </a:t>
            </a:r>
            <a:r>
              <a:rPr lang="ru-RU" sz="12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юридических</a:t>
            </a:r>
            <a:r>
              <a:rPr lang="ru-RU" sz="1200" b="1" i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лиц</a:t>
            </a:r>
          </a:p>
        </p:txBody>
      </p:sp>
    </p:spTree>
    <p:extLst>
      <p:ext uri="{BB962C8B-B14F-4D97-AF65-F5344CB8AC3E}">
        <p14:creationId xmlns:p14="http://schemas.microsoft.com/office/powerpoint/2010/main" val="353584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251520" y="1268760"/>
            <a:ext cx="8695348" cy="4968552"/>
          </a:xfrm>
          <a:prstGeom prst="roundRect">
            <a:avLst/>
          </a:prstGeom>
          <a:noFill/>
          <a:ln w="158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4317" y="3726100"/>
            <a:ext cx="808652" cy="98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00" y="516661"/>
            <a:ext cx="8229600" cy="655973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ФОРМЫ СПЛОШНОГО НАБЛЮДЕНИЯ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1952" y="1700808"/>
            <a:ext cx="8064896" cy="552921"/>
          </a:xfrm>
        </p:spPr>
        <p:txBody>
          <a:bodyPr>
            <a:noAutofit/>
          </a:bodyPr>
          <a:lstStyle/>
          <a:p>
            <a:pPr marL="0" indent="0" algn="ctr" fontAlgn="base">
              <a:buNone/>
            </a:pP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Система статистических показателей сплошного наблюдения </a:t>
            </a:r>
            <a:endParaRPr lang="ru-RU" sz="1200" b="1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fontAlgn="base">
              <a:buNone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будет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размещаться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следующих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формах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федерального статистического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наблюдения</a:t>
            </a:r>
            <a:endParaRPr lang="ru-RU" sz="1200" i="1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endParaRPr lang="ru-RU" sz="1200" i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ru-RU" sz="1100" dirty="0" smtClean="0">
                <a:latin typeface="Century Gothic" pitchFamily="34" charset="0"/>
              </a:rPr>
              <a:t/>
            </a:r>
            <a:br>
              <a:rPr lang="ru-RU" sz="1100" dirty="0" smtClean="0">
                <a:latin typeface="Century Gothic" pitchFamily="34" charset="0"/>
              </a:rPr>
            </a:br>
            <a:endParaRPr lang="ru-RU" sz="1100" dirty="0" smtClean="0">
              <a:latin typeface="Century Gothic" pitchFamily="34" charset="0"/>
            </a:endParaRPr>
          </a:p>
          <a:p>
            <a:pPr marL="0" indent="0" fontAlgn="base">
              <a:buNone/>
            </a:pPr>
            <a:endParaRPr lang="ru-RU" sz="1100" dirty="0" smtClean="0">
              <a:latin typeface="Century Gothic" pitchFamily="34" charset="0"/>
            </a:endParaRPr>
          </a:p>
          <a:p>
            <a:pPr marL="0" indent="0">
              <a:buNone/>
            </a:pPr>
            <a:endParaRPr lang="ru-RU" sz="1100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316652" y="4251105"/>
            <a:ext cx="2026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6316652" y="4352130"/>
            <a:ext cx="24888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244317" y="3869424"/>
            <a:ext cx="7456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МП-</a:t>
            </a:r>
            <a:r>
              <a:rPr lang="ru-RU" sz="1000" b="1" dirty="0" err="1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</a:t>
            </a:r>
            <a:endParaRPr lang="ru-RU" sz="1000" b="1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8814" y="3651171"/>
            <a:ext cx="808652" cy="9800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9" name="Прямая соединительная линия 18"/>
          <p:cNvCxnSpPr/>
          <p:nvPr/>
        </p:nvCxnSpPr>
        <p:spPr>
          <a:xfrm>
            <a:off x="2908796" y="4262881"/>
            <a:ext cx="2239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15405" y="3777449"/>
            <a:ext cx="749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 </a:t>
            </a:r>
            <a:r>
              <a:rPr lang="ru-RU" sz="1000" b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1-предп…</a:t>
            </a:r>
            <a:endParaRPr lang="ru-RU" sz="10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2911811" y="4432905"/>
            <a:ext cx="248888" cy="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360704" y="4998949"/>
            <a:ext cx="39701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МП-</a:t>
            </a:r>
            <a:r>
              <a:rPr lang="ru-RU" sz="1400" b="1" dirty="0" err="1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сп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«Сведения об основных показателях деятельности малого предприятия за 2020 </a:t>
            </a:r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год»</a:t>
            </a:r>
            <a:endParaRPr lang="ru-RU" sz="1400" b="1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21932" y="4998949"/>
            <a:ext cx="41861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1-предприниматель "Сведения о деятельности индивидуального предпринимателя за 2020год</a:t>
            </a:r>
            <a:r>
              <a:rPr lang="ru-RU" sz="1400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"</a:t>
            </a:r>
            <a:endParaRPr lang="ru-RU" sz="1400" dirty="0">
              <a:solidFill>
                <a:schemeClr val="bg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56040" y="2658342"/>
            <a:ext cx="23718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МАЛЫЕ И МИКРО</a:t>
            </a:r>
          </a:p>
          <a:p>
            <a:pPr algn="ctr"/>
            <a:r>
              <a:rPr lang="ru-RU" sz="1600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ПРЕДПРИЯТИЯ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430936" y="2614398"/>
            <a:ext cx="23605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BB4643"/>
                </a:solidFill>
                <a:latin typeface="Arial" pitchFamily="34" charset="0"/>
                <a:cs typeface="Arial" pitchFamily="34" charset="0"/>
              </a:rPr>
              <a:t>ИНДИВИДУАЛЬНЫЕ ПРЕДПРИНИМАТЕЛИ </a:t>
            </a:r>
          </a:p>
        </p:txBody>
      </p:sp>
      <p:pic>
        <p:nvPicPr>
          <p:cNvPr id="23" name="Рисунок 2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10326" y1="4561" x2="14783" y2="99298"/>
                        <a14:foregroundMark x1="49022" y1="5965" x2="59348" y2="99298"/>
                        <a14:foregroundMark x1="72391" y1="2632" x2="68804" y2="94386"/>
                        <a14:foregroundMark x1="76413" y1="19298" x2="79239" y2="97719"/>
                        <a14:foregroundMark x1="89565" y1="7544" x2="82283" y2="95088"/>
                        <a14:foregroundMark x1="89348" y1="5263" x2="95435" y2="97719"/>
                        <a14:foregroundMark x1="93370" y1="8246" x2="99022" y2="43333"/>
                        <a14:foregroundMark x1="93152" y1="30351" x2="97609" y2="62807"/>
                        <a14:foregroundMark x1="89565" y1="38070" x2="83696" y2="97018"/>
                        <a14:foregroundMark x1="85109" y1="33509" x2="84348" y2="53333"/>
                        <a14:foregroundMark x1="14348" y1="18596" x2="18370" y2="57018"/>
                        <a14:foregroundMark x1="8152" y1="18947" x2="2065" y2="50526"/>
                        <a14:foregroundMark x1="9783" y1="47193" x2="2500" y2="96667"/>
                        <a14:backgroundMark x1="48804" y1="18947" x2="49891" y2="34912"/>
                        <a14:backgroundMark x1="92174" y1="22105" x2="90000" y2="31228"/>
                        <a14:backgroundMark x1="89348" y1="22105" x2="91739" y2="32281"/>
                      </a14:backgroundRemoval>
                    </a14:imgEffect>
                    <a14:imgEffect>
                      <a14:brightnessContrast bright="-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9976" t="2140" r="37886" b="1"/>
          <a:stretch/>
        </p:blipFill>
        <p:spPr>
          <a:xfrm>
            <a:off x="5141671" y="3544969"/>
            <a:ext cx="885143" cy="119241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0" r="100000">
                        <a14:foregroundMark x1="10326" y1="4561" x2="14783" y2="99298"/>
                        <a14:foregroundMark x1="49022" y1="5965" x2="59348" y2="99298"/>
                        <a14:foregroundMark x1="72391" y1="2632" x2="68804" y2="94386"/>
                        <a14:foregroundMark x1="76413" y1="19298" x2="79239" y2="97719"/>
                        <a14:foregroundMark x1="89565" y1="7544" x2="82283" y2="95088"/>
                        <a14:foregroundMark x1="89348" y1="5263" x2="95435" y2="97719"/>
                        <a14:foregroundMark x1="93370" y1="8246" x2="99022" y2="43333"/>
                        <a14:foregroundMark x1="93152" y1="30351" x2="97609" y2="62807"/>
                        <a14:foregroundMark x1="89565" y1="38070" x2="83696" y2="97018"/>
                        <a14:foregroundMark x1="85109" y1="33509" x2="84348" y2="53333"/>
                        <a14:foregroundMark x1="14348" y1="18596" x2="18370" y2="57018"/>
                        <a14:foregroundMark x1="8152" y1="18947" x2="2065" y2="50526"/>
                        <a14:foregroundMark x1="9783" y1="47193" x2="2500" y2="96667"/>
                        <a14:backgroundMark x1="48804" y1="18947" x2="49891" y2="34912"/>
                        <a14:backgroundMark x1="92174" y1="22105" x2="90000" y2="31228"/>
                        <a14:backgroundMark x1="89348" y1="22105" x2="91739" y2="32281"/>
                      </a14:backgroundRemoval>
                    </a14:imgEffect>
                    <a14:imgEffect>
                      <a14:brightnessContrast bright="-24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2777" r="18495"/>
          <a:stretch/>
        </p:blipFill>
        <p:spPr>
          <a:xfrm>
            <a:off x="1763688" y="3544969"/>
            <a:ext cx="426558" cy="118404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21932" y="6005182"/>
            <a:ext cx="7515368" cy="3744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algn="ctr">
              <a:lnSpc>
                <a:spcPts val="2200"/>
              </a:lnSpc>
            </a:pPr>
            <a:r>
              <a:rPr lang="ru-RU" sz="1600" b="1" dirty="0" smtClean="0">
                <a:solidFill>
                  <a:srgbClr val="BB4643"/>
                </a:solidFill>
                <a:latin typeface="Arial" panose="020B0604020202020204" pitchFamily="34" charset="0"/>
                <a:cs typeface="Arial" pitchFamily="34" charset="0"/>
              </a:rPr>
              <a:t>СРЕДНИЕ ПРЕДПРИЯТИЯ ОТЧИТЫВАЮТСЯ В ОБЫЧНОМ ПОРЯДКЕ</a:t>
            </a:r>
            <a:endParaRPr lang="ru-RU" sz="1600" b="1" dirty="0">
              <a:solidFill>
                <a:srgbClr val="BB4643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618" y="18864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125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008" y="304953"/>
            <a:ext cx="8229600" cy="1143000"/>
          </a:xfrm>
        </p:spPr>
        <p:txBody>
          <a:bodyPr>
            <a:normAutofit/>
          </a:bodyPr>
          <a:lstStyle/>
          <a:p>
            <a:r>
              <a:rPr lang="ru-RU" sz="1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СПОСОБЫ ПОЛУЧЕНИЯ БЛАНКА ФОРМЫ, </a:t>
            </a:r>
            <a:br>
              <a:rPr lang="ru-RU" sz="1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УКАЗАНИЙ ПО ЗАПОЛНЕНИЮ/ОБРАЗЦЫ ЗАПОЛНЕНИЯ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45233" y="1900442"/>
            <a:ext cx="648315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ru-RU" sz="1000" b="1" dirty="0" smtClean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 marL="285750" indent="-285750">
              <a:lnSpc>
                <a:spcPct val="200000"/>
              </a:lnSpc>
              <a:spcAft>
                <a:spcPts val="500"/>
              </a:spcAft>
              <a:buClr>
                <a:srgbClr val="96003D"/>
              </a:buClr>
              <a:buFont typeface="Symbol" pitchFamily="18" charset="2"/>
              <a:buChar char=""/>
              <a:defRPr/>
            </a:pP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</a:t>
            </a:r>
            <a:r>
              <a:rPr lang="en-US" sz="1500" b="1" i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rosstat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500" b="1" i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gov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500" b="1" i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ru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  на 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интернет-сайте РОССТАТА </a:t>
            </a:r>
          </a:p>
          <a:p>
            <a:pPr marL="285750" indent="-285750">
              <a:lnSpc>
                <a:spcPct val="200000"/>
              </a:lnSpc>
              <a:spcAft>
                <a:spcPts val="500"/>
              </a:spcAft>
              <a:buClr>
                <a:srgbClr val="96003D"/>
              </a:buClr>
              <a:buFont typeface="Symbol" pitchFamily="18" charset="2"/>
              <a:buChar char=""/>
            </a:pP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://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gosuslugi.ru  на портале ГОСУСЛУГ</a:t>
            </a:r>
          </a:p>
          <a:p>
            <a:pPr marL="285750" indent="-285750">
              <a:lnSpc>
                <a:spcPct val="200000"/>
              </a:lnSpc>
              <a:spcAft>
                <a:spcPts val="500"/>
              </a:spcAft>
              <a:buClr>
                <a:srgbClr val="96003D"/>
              </a:buClr>
              <a:buFont typeface="Symbol" pitchFamily="18" charset="2"/>
              <a:buChar char=""/>
            </a:pP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https://mosstat.gks.ru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 на интернет-сайте  МОССТАТА </a:t>
            </a:r>
          </a:p>
          <a:p>
            <a:pPr marL="285750" indent="-285750">
              <a:lnSpc>
                <a:spcPct val="200000"/>
              </a:lnSpc>
              <a:spcAft>
                <a:spcPts val="500"/>
              </a:spcAft>
              <a:buClr>
                <a:srgbClr val="96003D"/>
              </a:buClr>
              <a:buFont typeface="Symbol" pitchFamily="18" charset="2"/>
              <a:buChar char=""/>
            </a:pP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https://</a:t>
            </a:r>
            <a:r>
              <a:rPr lang="en-US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websbor.gks.ru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в системе </a:t>
            </a:r>
            <a:r>
              <a:rPr lang="en-US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WEB</a:t>
            </a:r>
            <a:r>
              <a:rPr lang="ru-RU" sz="1500" b="1" i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-СБОРА </a:t>
            </a:r>
            <a:r>
              <a:rPr lang="ru-RU" sz="1500" b="1" i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РОССТАТА</a:t>
            </a:r>
          </a:p>
        </p:txBody>
      </p:sp>
      <p:pic>
        <p:nvPicPr>
          <p:cNvPr id="15" name="Picture 6" descr="Федеральная служба государственной статистики информирует » Cайт  администрации Марксовского муниципального райо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75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247" y="2132856"/>
            <a:ext cx="774625" cy="51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6" descr="Федеральная служба государственной статистики информирует » Cайт  администрации Марксовского муниципального райо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75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36" y="3148834"/>
            <a:ext cx="774625" cy="51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6" descr="Федеральная служба государственной статистики информирует » Cайт  администрации Марксовского муниципального района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75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35" y="3724898"/>
            <a:ext cx="774625" cy="516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836" b="100000" l="9924" r="100000">
                        <a14:foregroundMark x1="29008" y1="37705" x2="29008" y2="37705"/>
                        <a14:foregroundMark x1="18321" y1="36885" x2="18321" y2="36885"/>
                        <a14:foregroundMark x1="18321" y1="59836" x2="18321" y2="59836"/>
                        <a14:foregroundMark x1="25954" y1="59016" x2="25954" y2="59016"/>
                        <a14:foregroundMark x1="37405" y1="45082" x2="37405" y2="45082"/>
                        <a14:foregroundMark x1="43511" y1="56557" x2="43511" y2="56557"/>
                        <a14:foregroundMark x1="49618" y1="56557" x2="49618" y2="56557"/>
                        <a14:foregroundMark x1="60305" y1="58197" x2="60305" y2="58197"/>
                        <a14:foregroundMark x1="68702" y1="58197" x2="68702" y2="581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675" y="2649271"/>
            <a:ext cx="528108" cy="491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98131" l="840" r="97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578" y="188640"/>
            <a:ext cx="1312148" cy="11798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41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3" y="92800"/>
            <a:ext cx="6048673" cy="6549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47663" y="92800"/>
            <a:ext cx="6048673" cy="654917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6200000">
            <a:off x="-2713090" y="3125929"/>
            <a:ext cx="68058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 ЗАПОЛНЕНИЯ ФОРМЫ № МП-СП </a:t>
            </a:r>
          </a:p>
          <a:p>
            <a:pPr algn="ctr"/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«Информация представлена на сайте </a:t>
            </a:r>
            <a:r>
              <a:rPr lang="en-US" sz="1000" b="1" spc="5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https://mosstat.gks.ru/folder/100349</a:t>
            </a:r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000" spc="50" dirty="0"/>
          </a:p>
        </p:txBody>
      </p:sp>
    </p:spTree>
    <p:extLst>
      <p:ext uri="{BB962C8B-B14F-4D97-AF65-F5344CB8AC3E}">
        <p14:creationId xmlns:p14="http://schemas.microsoft.com/office/powerpoint/2010/main" val="3894633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9" y="79972"/>
            <a:ext cx="6066432" cy="6737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85888" y="79972"/>
            <a:ext cx="6066433" cy="67374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 rot="16200000">
            <a:off x="-2713090" y="3125929"/>
            <a:ext cx="680585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ПРИМЕР ЗАПОЛНЕНИЯ ФОРМЫ № 1-ПРЕДПРИНИМАТЕЛЬ</a:t>
            </a:r>
          </a:p>
          <a:p>
            <a:pPr algn="ctr"/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Информация представлена на сайте </a:t>
            </a:r>
            <a:r>
              <a:rPr lang="en-US" sz="1000" b="1" spc="5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https://mosstat.gks.ru/folder/100349</a:t>
            </a:r>
            <a:r>
              <a:rPr lang="ru-RU" sz="1000" b="1" spc="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endParaRPr lang="ru-RU" sz="1000" spc="50" dirty="0"/>
          </a:p>
        </p:txBody>
      </p:sp>
    </p:spTree>
    <p:extLst>
      <p:ext uri="{BB962C8B-B14F-4D97-AF65-F5344CB8AC3E}">
        <p14:creationId xmlns:p14="http://schemas.microsoft.com/office/powerpoint/2010/main" val="39191664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2422</TotalTime>
  <Words>1089</Words>
  <Application>Microsoft Office PowerPoint</Application>
  <PresentationFormat>Экран (4:3)</PresentationFormat>
  <Paragraphs>146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МАЛЫЙ БИЗНЕС БОЛЬШОЙ СТРАНЫ</vt:lpstr>
      <vt:lpstr>НОРМАТИВНО-ПРАВОВАЯ БАЗА</vt:lpstr>
      <vt:lpstr>Презентация PowerPoint</vt:lpstr>
      <vt:lpstr>ПРИНЦИПЫ</vt:lpstr>
      <vt:lpstr> ОБЪЕКТЫ СПЛОШНОГО НАБЛЮДЕНИЯ определены в соответствии с Федеральным законом от 24 июля 2007 г.  N 209-ФЗ "О развитии малого и среднего предпринимательства в Российской Федерации". </vt:lpstr>
      <vt:lpstr>ФОРМЫ СПЛОШНОГО НАБЛЮДЕНИЯ</vt:lpstr>
      <vt:lpstr>СПОСОБЫ ПОЛУЧЕНИЯ БЛАНКА ФОРМЫ,  УКАЗАНИЙ ПО ЗАПОЛНЕНИЮ/ОБРАЗЦЫ ЗАПОЛНЕНИЯ</vt:lpstr>
      <vt:lpstr>Презентация PowerPoint</vt:lpstr>
      <vt:lpstr>Презентация PowerPoint</vt:lpstr>
      <vt:lpstr>СПОСОБЫ ПРЕДОСТАВЛЕНИЯ СВЕДЕНИЙ</vt:lpstr>
      <vt:lpstr>ПРЕДОСТАВЛЯЕМЫЕ  СВЕДЕНИЯ ЗА 2020 ГОД</vt:lpstr>
      <vt:lpstr>БЕЗОПАСНОСТЬ</vt:lpstr>
      <vt:lpstr>ОТВЕТСТВЕННОСТЬ</vt:lpstr>
      <vt:lpstr>ЭТАПЫ ПОДВЕДЕНИЯ И ПУБЛИКАЦИИ ИТОГОВ  СПЛОШНОГО НАБЛЮДЕНИЯ   Публикация сводных итогов будет осуществляться с соблюдением требований  законодательства по обеспечению конфиденциальности в отношении первичных данных, представленных респондентами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СРОКИ ПРОВЕДЕНИЯ, ЦЕЛИ И ЗАДАЧИ, ОБЪЕКТЫ НАБЛЮДЕНИЯ И СПОСОБЫ СБОРА ИНФОРМАЦИИ  СПЛОШНОГО ФЕДЕРАЛЬНОГО СТАТИСТИЧЕСКОГО НАБЛЮДЕНИЯ ЗА ДЕЯТЕЛЬНОСТЬЮ СУБЪЕКТОВ МАЛОГО И СРЕДНЕГО ПРЕДПРИНИМАТЕЛЬСТВА В 2021 ГОДУ</dc:title>
  <dc:creator>Атрощенко Натальи Сергеевны</dc:creator>
  <cp:lastModifiedBy>Атрощенко Натальи Сергеевны</cp:lastModifiedBy>
  <cp:revision>158</cp:revision>
  <cp:lastPrinted>2021-01-13T08:22:59Z</cp:lastPrinted>
  <dcterms:created xsi:type="dcterms:W3CDTF">2020-12-17T11:36:13Z</dcterms:created>
  <dcterms:modified xsi:type="dcterms:W3CDTF">2021-01-14T12:24:57Z</dcterms:modified>
</cp:coreProperties>
</file>