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</p:sldMasterIdLst>
  <p:notesMasterIdLst>
    <p:notesMasterId r:id="rId77"/>
  </p:notesMasterIdLst>
  <p:sldIdLst>
    <p:sldId id="256" r:id="rId3"/>
    <p:sldId id="258" r:id="rId4"/>
    <p:sldId id="262" r:id="rId5"/>
    <p:sldId id="387" r:id="rId6"/>
    <p:sldId id="316" r:id="rId7"/>
    <p:sldId id="259" r:id="rId8"/>
    <p:sldId id="308" r:id="rId9"/>
    <p:sldId id="320" r:id="rId10"/>
    <p:sldId id="382" r:id="rId11"/>
    <p:sldId id="321" r:id="rId12"/>
    <p:sldId id="311" r:id="rId13"/>
    <p:sldId id="383" r:id="rId14"/>
    <p:sldId id="384" r:id="rId15"/>
    <p:sldId id="385" r:id="rId16"/>
    <p:sldId id="260" r:id="rId17"/>
    <p:sldId id="266" r:id="rId18"/>
    <p:sldId id="293" r:id="rId19"/>
    <p:sldId id="375" r:id="rId20"/>
    <p:sldId id="369" r:id="rId21"/>
    <p:sldId id="391" r:id="rId22"/>
    <p:sldId id="261" r:id="rId23"/>
    <p:sldId id="299" r:id="rId24"/>
    <p:sldId id="376" r:id="rId25"/>
    <p:sldId id="377" r:id="rId26"/>
    <p:sldId id="388" r:id="rId27"/>
    <p:sldId id="302" r:id="rId28"/>
    <p:sldId id="285" r:id="rId29"/>
    <p:sldId id="314" r:id="rId30"/>
    <p:sldId id="294" r:id="rId31"/>
    <p:sldId id="295" r:id="rId32"/>
    <p:sldId id="380" r:id="rId33"/>
    <p:sldId id="381" r:id="rId34"/>
    <p:sldId id="378" r:id="rId35"/>
    <p:sldId id="264" r:id="rId36"/>
    <p:sldId id="379" r:id="rId37"/>
    <p:sldId id="288" r:id="rId38"/>
    <p:sldId id="330" r:id="rId39"/>
    <p:sldId id="386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72" r:id="rId69"/>
    <p:sldId id="373" r:id="rId70"/>
    <p:sldId id="307" r:id="rId71"/>
    <p:sldId id="374" r:id="rId72"/>
    <p:sldId id="317" r:id="rId73"/>
    <p:sldId id="318" r:id="rId74"/>
    <p:sldId id="309" r:id="rId75"/>
    <p:sldId id="310" r:id="rId7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CD"/>
    <a:srgbClr val="DAEFC3"/>
    <a:srgbClr val="C7EFF9"/>
    <a:srgbClr val="FFCCFF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6" autoAdjust="0"/>
  </p:normalViewPr>
  <p:slideViewPr>
    <p:cSldViewPr snapToGrid="0" showGuides="1">
      <p:cViewPr varScale="1">
        <p:scale>
          <a:sx n="104" d="100"/>
          <a:sy n="104" d="100"/>
        </p:scale>
        <p:origin x="834" y="13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37084915850702E-3"/>
          <c:y val="0.12528359329290173"/>
          <c:w val="0.92612942790493913"/>
          <c:h val="0.7413755184843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28-431A-B595-BAAABE7D4D6E}"/>
                </c:ext>
              </c:extLst>
            </c:dLbl>
            <c:dLbl>
              <c:idx val="4"/>
              <c:layout>
                <c:manualLayout>
                  <c:x val="-3.2371627350546478E-3"/>
                  <c:y val="1.20469290751130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0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20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32.6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20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96642159424831"/>
                      <c:h val="0.206605162993883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33-465A-A8D5-B75389F2ABE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28-431A-B595-BAAABE7D4D6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28-431A-B595-BAAABE7D4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19.399999999999999</c:v>
                </c:pt>
                <c:pt idx="1">
                  <c:v>23.9</c:v>
                </c:pt>
                <c:pt idx="2">
                  <c:v>26.1</c:v>
                </c:pt>
                <c:pt idx="3">
                  <c:v>27.3</c:v>
                </c:pt>
                <c:pt idx="4">
                  <c:v>32.6</c:v>
                </c:pt>
                <c:pt idx="5" formatCode="0.0">
                  <c:v>35</c:v>
                </c:pt>
                <c:pt idx="6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3-465A-A8D5-B75389F2A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36832"/>
        <c:axId val="178837392"/>
      </c:barChart>
      <c:catAx>
        <c:axId val="1788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</a:gra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defRPr>
            </a:pPr>
            <a:endParaRPr lang="ru-RU"/>
          </a:p>
        </c:txPr>
        <c:crossAx val="178837392"/>
        <c:crosses val="autoZero"/>
        <c:auto val="1"/>
        <c:lblAlgn val="ctr"/>
        <c:lblOffset val="100"/>
        <c:noMultiLvlLbl val="0"/>
      </c:catAx>
      <c:valAx>
        <c:axId val="178837392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88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751000647744374"/>
          <c:y val="8.89152445186727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38478540237815"/>
          <c:y val="0.16004744013361091"/>
          <c:w val="0.45756591266766428"/>
          <c:h val="0.539322066768347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04-4F42-9FA9-184FEBD236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04-4F42-9FA9-184FEBD236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04-4F42-9FA9-184FEBD236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1404994.1</c:v>
                </c:pt>
                <c:pt idx="1">
                  <c:v>674250.5</c:v>
                </c:pt>
                <c:pt idx="2">
                  <c:v>2611081.7999999998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04-4F42-9FA9-184FEBD236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751000647744374"/>
          <c:y val="8.89152445186727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38478540237815"/>
          <c:y val="0.16004744013361091"/>
          <c:w val="0.45756591266766428"/>
          <c:h val="0.539322066768347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64-4FA3-B395-B602AB3FE8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64-4FA3-B395-B602AB3FE8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64-4FA3-B395-B602AB3FE8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1660746.2</c:v>
                </c:pt>
                <c:pt idx="1">
                  <c:v>687208.2</c:v>
                </c:pt>
                <c:pt idx="2">
                  <c:v>2177125.2999999998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64-4FA3-B395-B602AB3FE8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11542020999963"/>
          <c:y val="0.27897486530545568"/>
          <c:w val="0.55961277703275292"/>
          <c:h val="0.633677676044082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086-4428-B2EC-E950C4C247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86-4428-B2EC-E950C4C247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86-4428-B2EC-E950C4C24774}"/>
              </c:ext>
            </c:extLst>
          </c:dPt>
          <c:dLbls>
            <c:dLbl>
              <c:idx val="0"/>
              <c:layout>
                <c:manualLayout>
                  <c:x val="0.14940335485188075"/>
                  <c:y val="-6.4521537238325821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86-4428-B2EC-E950C4C24774}"/>
                </c:ext>
              </c:extLst>
            </c:dLbl>
            <c:dLbl>
              <c:idx val="1"/>
              <c:layout>
                <c:manualLayout>
                  <c:x val="-0.11952268388150458"/>
                  <c:y val="-1.8198172071152649E-16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86-4428-B2EC-E950C4C24774}"/>
                </c:ext>
              </c:extLst>
            </c:dLbl>
            <c:dLbl>
              <c:idx val="2"/>
              <c:layout>
                <c:manualLayout>
                  <c:x val="0.10917946519209507"/>
                  <c:y val="-0.12283908051142796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555896672603586"/>
                      <c:h val="0.102911851895129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86-4428-B2EC-E950C4C24774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  <a:headEnd type="triangle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0.13700000000000001</c:v>
                </c:pt>
                <c:pt idx="1">
                  <c:v>0.83299999999999996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6-4428-B2EC-E950C4C2477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b="0">
                <a:solidFill>
                  <a:schemeClr val="tx1"/>
                </a:solidFill>
              </a:rPr>
              <a:t>Расходы бюджета</a:t>
            </a:r>
          </a:p>
        </c:rich>
      </c:tx>
      <c:layout>
        <c:manualLayout>
          <c:xMode val="edge"/>
          <c:yMode val="edge"/>
          <c:x val="0.23692711490408572"/>
          <c:y val="2.0579764056553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(№85-нр от 18.12.2020)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1.0802928052839425E-2"/>
                  <c:y val="7.95818774942867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baseline="0" dirty="0"/>
                      <a:t> 263 034,7</a:t>
                    </a:r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1-4CAD-8B40-C7CB9369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1-4CAD-8B40-C7CB936971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2021 года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0000"/>
                  </a:schemeClr>
                </a:gs>
                <a:gs pos="33000">
                  <a:schemeClr val="accent4">
                    <a:tint val="86500"/>
                  </a:schemeClr>
                </a:gs>
                <a:gs pos="46750">
                  <a:schemeClr val="accent4">
                    <a:tint val="71000"/>
                    <a:satMod val="112000"/>
                  </a:schemeClr>
                </a:gs>
                <a:gs pos="53000">
                  <a:schemeClr val="accent4">
                    <a:tint val="71000"/>
                    <a:satMod val="112000"/>
                  </a:schemeClr>
                </a:gs>
                <a:gs pos="68000">
                  <a:schemeClr val="accent4">
                    <a:tint val="86000"/>
                  </a:schemeClr>
                </a:gs>
                <a:gs pos="100000">
                  <a:schemeClr val="accent4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-1.0802928052839503E-2"/>
                  <c:y val="4.812658994713785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baseline="0" dirty="0"/>
                      <a:t> 677 747,5</a:t>
                    </a:r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21-4CAD-8B40-C7CB9369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1-4CAD-8B40-C7CB936971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 в 2021 году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0000"/>
                  </a:schemeClr>
                </a:gs>
                <a:gs pos="33000">
                  <a:schemeClr val="accent6">
                    <a:tint val="86500"/>
                  </a:schemeClr>
                </a:gs>
                <a:gs pos="46750">
                  <a:schemeClr val="accent6">
                    <a:tint val="71000"/>
                    <a:satMod val="112000"/>
                  </a:schemeClr>
                </a:gs>
                <a:gs pos="53000">
                  <a:schemeClr val="accent6">
                    <a:tint val="71000"/>
                    <a:satMod val="112000"/>
                  </a:schemeClr>
                </a:gs>
                <a:gs pos="68000">
                  <a:schemeClr val="accent6">
                    <a:tint val="86000"/>
                  </a:schemeClr>
                </a:gs>
                <a:gs pos="100000">
                  <a:schemeClr val="accent6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8.6423424422715309E-3"/>
                  <c:y val="7.95818774942861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4 430</a:t>
                    </a:r>
                    <a:r>
                      <a:rPr lang="en-US" baseline="0" dirty="0"/>
                      <a:t> 397,9</a:t>
                    </a:r>
                    <a:endParaRPr lang="en-US" dirty="0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21-4CAD-8B40-C7CB9369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1-4CAD-8B40-C7CB93697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4226048"/>
        <c:axId val="154260608"/>
      </c:barChart>
      <c:catAx>
        <c:axId val="1542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260608"/>
        <c:crosses val="autoZero"/>
        <c:auto val="1"/>
        <c:lblAlgn val="ctr"/>
        <c:lblOffset val="100"/>
        <c:noMultiLvlLbl val="0"/>
      </c:catAx>
      <c:valAx>
        <c:axId val="15426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2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Динамика расходов</a:t>
            </a:r>
          </a:p>
        </c:rich>
      </c:tx>
      <c:layout>
        <c:manualLayout>
          <c:xMode val="edge"/>
          <c:yMode val="edge"/>
          <c:x val="0.28205232814170522"/>
          <c:y val="2.5487879865331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316307445587321"/>
          <c:y val="0.18152072585913301"/>
          <c:w val="0.69479194048724457"/>
          <c:h val="0.783433611925860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tint val="65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tint val="65000"/>
                      <a:shade val="78000"/>
                      <a:satMod val="120000"/>
                      <a:lumMod val="99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66-444A-9295-8DF119A50FD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666-444A-9295-8DF119A50FD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65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65000"/>
                      <a:shade val="78000"/>
                      <a:satMod val="120000"/>
                      <a:lumMod val="99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66-444A-9295-8DF119A50FD3}"/>
              </c:ext>
            </c:extLst>
          </c:dPt>
          <c:dLbls>
            <c:dLbl>
              <c:idx val="0"/>
              <c:layout>
                <c:manualLayout>
                  <c:x val="-0.31952948452668101"/>
                  <c:y val="-5.586970461155340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5 113 011,2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7615434287098"/>
                      <c:h val="7.35127980825561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666-444A-9295-8DF119A50FD3}"/>
                </c:ext>
              </c:extLst>
            </c:dLbl>
            <c:dLbl>
              <c:idx val="1"/>
              <c:layout>
                <c:manualLayout>
                  <c:x val="-0.34889170433723993"/>
                  <c:y val="-2.953857051960195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 4 641 687,1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51748322720918"/>
                      <c:h val="9.08957039085571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666-444A-9295-8DF119A50FD3}"/>
                </c:ext>
              </c:extLst>
            </c:dLbl>
            <c:dLbl>
              <c:idx val="2"/>
              <c:layout>
                <c:manualLayout>
                  <c:x val="-0.26175281601498335"/>
                  <c:y val="-3.1914080680715276E-1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4 430 397,9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66-444A-9295-8DF119A50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в 2019 году</c:v>
                </c:pt>
                <c:pt idx="1">
                  <c:v>расходы в 2020 году</c:v>
                </c:pt>
                <c:pt idx="2">
                  <c:v>расходы в 2021 году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6-444A-9295-8DF119A50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4630784"/>
        <c:axId val="154632576"/>
      </c:barChart>
      <c:catAx>
        <c:axId val="15463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632576"/>
        <c:crosses val="autoZero"/>
        <c:auto val="1"/>
        <c:lblAlgn val="ctr"/>
        <c:lblOffset val="100"/>
        <c:noMultiLvlLbl val="0"/>
      </c:catAx>
      <c:valAx>
        <c:axId val="154632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63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890269423665462"/>
          <c:y val="0.3993558622241058"/>
          <c:w val="0.40031594316480762"/>
          <c:h val="0.475320850136962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5F5-4112-B596-C5CFCED30A3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F5-4112-B596-C5CFCED30A3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5F5-4112-B596-C5CFCED30A3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F5-4112-B596-C5CFCED30A3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5F5-4112-B596-C5CFCED30A3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F5-4112-B596-C5CFCED30A3F}"/>
              </c:ext>
            </c:extLst>
          </c:dPt>
          <c:dLbls>
            <c:dLbl>
              <c:idx val="0"/>
              <c:layout>
                <c:manualLayout>
                  <c:x val="7.3808908144422772E-2"/>
                  <c:y val="-4.0465719004136209E-3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5F5-4112-B596-C5CFCED30A3F}"/>
                </c:ext>
              </c:extLst>
            </c:dLbl>
            <c:dLbl>
              <c:idx val="1"/>
              <c:layout>
                <c:manualLayout>
                  <c:x val="0.14439693685051738"/>
                  <c:y val="-4.4512290904549015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5F5-4112-B596-C5CFCED30A3F}"/>
                </c:ext>
              </c:extLst>
            </c:dLbl>
            <c:dLbl>
              <c:idx val="2"/>
              <c:layout>
                <c:manualLayout>
                  <c:x val="-7.3185270549396761E-2"/>
                  <c:y val="3.2372575203308378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9281698650213"/>
                      <c:h val="0.1760258776679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5F5-4112-B596-C5CFCED30A3F}"/>
                </c:ext>
              </c:extLst>
            </c:dLbl>
            <c:dLbl>
              <c:idx val="3"/>
              <c:layout>
                <c:manualLayout>
                  <c:x val="-5.3925981283013812E-2"/>
                  <c:y val="-4.0465719004135524E-3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5F5-4112-B596-C5CFCED30A3F}"/>
                </c:ext>
              </c:extLst>
            </c:dLbl>
            <c:dLbl>
              <c:idx val="4"/>
              <c:layout>
                <c:manualLayout>
                  <c:x val="-8.2814940859013655E-2"/>
                  <c:y val="-3.2372575203308412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5F5-4112-B596-C5CFCED30A3F}"/>
                </c:ext>
              </c:extLst>
            </c:dLbl>
            <c:dLbl>
              <c:idx val="5"/>
              <c:layout>
                <c:manualLayout>
                  <c:x val="0.1945737245513682"/>
                  <c:y val="-0.10245649218294711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02123"/>
                        <a:gd name="adj2" fmla="val 49202"/>
                        <a:gd name="adj3" fmla="val 136285"/>
                        <a:gd name="adj4" fmla="val 40474"/>
                      </a:avLst>
                    </a:prstGeom>
                  </c15:spPr>
                  <c15:layout>
                    <c:manualLayout>
                      <c:w val="0.38904744515806561"/>
                      <c:h val="0.253094273336054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5F5-4112-B596-C5CFCED30A3F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Наука и образование</c:v>
                </c:pt>
                <c:pt idx="1">
                  <c:v>Производство</c:v>
                </c:pt>
                <c:pt idx="2">
                  <c:v>Здравоохранение</c:v>
                </c:pt>
                <c:pt idx="3">
                  <c:v>Строительство, торговля</c:v>
                </c:pt>
                <c:pt idx="4">
                  <c:v>Транспорт, связь, финансы и недвижимость</c:v>
                </c:pt>
                <c:pt idx="5">
                  <c:v>Госуправление, обеспечение военной безопасности, соцобеспечение</c:v>
                </c:pt>
              </c:strCache>
            </c:strRef>
          </c:cat>
          <c:val>
            <c:numRef>
              <c:f>Лист1!$B$2:$B$7</c:f>
              <c:numCache>
                <c:formatCode>#,#00%</c:formatCode>
                <c:ptCount val="6"/>
                <c:pt idx="0">
                  <c:v>0.34</c:v>
                </c:pt>
                <c:pt idx="1">
                  <c:v>0.25</c:v>
                </c:pt>
                <c:pt idx="2">
                  <c:v>0.08</c:v>
                </c:pt>
                <c:pt idx="3">
                  <c:v>0.15</c:v>
                </c:pt>
                <c:pt idx="4">
                  <c:v>0.15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5-4112-B596-C5CFCED30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00011268594175E-2"/>
          <c:y val="5.6529280525202487E-2"/>
          <c:w val="0.8381877022653726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9E-41C2-92A7-78B2607364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9E-41C2-92A7-78B260736422}"/>
              </c:ext>
            </c:extLst>
          </c:dPt>
          <c:dPt>
            <c:idx val="2"/>
            <c:bubble3D val="0"/>
            <c:spPr>
              <a:solidFill>
                <a:srgbClr val="5B9BD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49E-41C2-92A7-78B2607364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9E-41C2-92A7-78B2607364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2324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E-41C2-92A7-78B2607364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3988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9E-41C2-92A7-78B260736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КРУПНЫЕ/СРЕДНие</c:v>
                </c:pt>
                <c:pt idx="1">
                  <c:v>малые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214</c:v>
                </c:pt>
                <c:pt idx="1">
                  <c:v>2324</c:v>
                </c:pt>
                <c:pt idx="2">
                  <c:v>3988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9E-41C2-92A7-78B260736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55463703345076E-2"/>
          <c:y val="0.15117030046334462"/>
          <c:w val="0.95175164156132463"/>
          <c:h val="0.688192984988616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г.Долгопрудному</c:v>
                </c:pt>
              </c:strCache>
            </c:strRef>
          </c:tx>
          <c:spPr>
            <a:ln w="38017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C000"/>
              </a:solidFill>
              <a:ln w="9504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824237344970002E-2"/>
                  <c:y val="-6.76328502415459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dirty="0">
                        <a:latin typeface="+mn-lt"/>
                      </a:rPr>
                      <a:t>60,6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94-475E-938D-4D3B5FF6C0BF}"/>
                </c:ext>
              </c:extLst>
            </c:dLbl>
            <c:dLbl>
              <c:idx val="1"/>
              <c:layout>
                <c:manualLayout>
                  <c:x val="-3.758688783749508E-2"/>
                  <c:y val="-6.7632850241545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dirty="0">
                        <a:latin typeface="+mn-lt"/>
                      </a:rPr>
                      <a:t>67,8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94-475E-938D-4D3B5FF6C0BF}"/>
                </c:ext>
              </c:extLst>
            </c:dLbl>
            <c:dLbl>
              <c:idx val="2"/>
              <c:layout>
                <c:manualLayout>
                  <c:x val="-2.5466688120179479E-2"/>
                  <c:y val="-8.20048892805366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597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rPr>
                      <a:t>74,6</a:t>
                    </a:r>
                    <a:endParaRPr lang="en-US" sz="1600" b="0" dirty="0">
                      <a:solidFill>
                        <a:schemeClr val="tx1"/>
                      </a:solidFill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94-475E-938D-4D3B5FF6C0BF}"/>
                </c:ext>
              </c:extLst>
            </c:dLbl>
            <c:dLbl>
              <c:idx val="3"/>
              <c:layout>
                <c:manualLayout>
                  <c:x val="-2.6750336497556756E-2"/>
                  <c:y val="-6.13704198527530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597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597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82,0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94-475E-938D-4D3B5FF6C0BF}"/>
                </c:ext>
              </c:extLst>
            </c:dLbl>
            <c:dLbl>
              <c:idx val="4"/>
              <c:layout>
                <c:manualLayout>
                  <c:x val="-2.4277358296762981E-2"/>
                  <c:y val="-5.05415162454873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597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597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83,1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C6-4340-8B0E-D149E59392DB}"/>
                </c:ext>
              </c:extLst>
            </c:dLbl>
            <c:dLbl>
              <c:idx val="5"/>
              <c:layout>
                <c:manualLayout>
                  <c:x val="-3.9043131484559623E-2"/>
                  <c:y val="-1.80505415162455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2800" b="1" i="0" u="none" strike="noStrike" kern="1200" baseline="0">
                        <a:solidFill>
                          <a:srgbClr val="3494BA">
                            <a:lumMod val="50000"/>
                          </a:srgb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ru-RU" dirty="0">
                        <a:latin typeface="+mn-lt"/>
                      </a:rPr>
                      <a:t>88,0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2800" b="1" i="0" u="none" strike="noStrike" kern="1200" baseline="0">
                        <a:solidFill>
                          <a:srgbClr val="3494BA">
                            <a:lumMod val="50000"/>
                          </a:srgb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ru-RU" sz="20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rPr>
                      <a:t>тыс. рублей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7F-40F9-996B-65E8F6AA7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60.61</c:v>
                </c:pt>
                <c:pt idx="1">
                  <c:v>67.8</c:v>
                </c:pt>
                <c:pt idx="2">
                  <c:v>74.599999999999994</c:v>
                </c:pt>
                <c:pt idx="3">
                  <c:v>82</c:v>
                </c:pt>
                <c:pt idx="4">
                  <c:v>83.1</c:v>
                </c:pt>
                <c:pt idx="5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94-475E-938D-4D3B5FF6C0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Московской области</c:v>
                </c:pt>
              </c:strCache>
            </c:strRef>
          </c:tx>
          <c:spPr>
            <a:ln w="38017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04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476373813608693E-2"/>
                  <c:y val="5.5641970495533495E-2"/>
                </c:manualLayout>
              </c:layout>
              <c:tx>
                <c:rich>
                  <a:bodyPr/>
                  <a:lstStyle/>
                  <a:p>
                    <a:r>
                      <a:rPr lang="en-US" sz="1597" b="0" dirty="0">
                        <a:latin typeface="Arial" pitchFamily="34" charset="0"/>
                        <a:cs typeface="Arial" pitchFamily="34" charset="0"/>
                      </a:rPr>
                      <a:t>47</a:t>
                    </a:r>
                    <a:r>
                      <a:rPr lang="en-US" dirty="0"/>
                      <a:t>,0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94-475E-938D-4D3B5FF6C0BF}"/>
                </c:ext>
              </c:extLst>
            </c:dLbl>
            <c:dLbl>
              <c:idx val="1"/>
              <c:layout>
                <c:manualLayout>
                  <c:x val="-3.6639680522286694E-2"/>
                  <c:y val="7.13569235700425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52,4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94-475E-938D-4D3B5FF6C0BF}"/>
                </c:ext>
              </c:extLst>
            </c:dLbl>
            <c:dLbl>
              <c:idx val="2"/>
              <c:layout>
                <c:manualLayout>
                  <c:x val="-3.5199017899155569E-2"/>
                  <c:y val="6.2917211772234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57,7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94-475E-938D-4D3B5FF6C0BF}"/>
                </c:ext>
              </c:extLst>
            </c:dLbl>
            <c:dLbl>
              <c:idx val="3"/>
              <c:layout>
                <c:manualLayout>
                  <c:x val="-2.5335897463518012E-2"/>
                  <c:y val="4.3335796924301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94-475E-938D-4D3B5FF6C0BF}"/>
                </c:ext>
              </c:extLst>
            </c:dLbl>
            <c:dLbl>
              <c:idx val="4"/>
              <c:layout>
                <c:manualLayout>
                  <c:x val="-1.673696311050377E-2"/>
                  <c:y val="5.05415162454872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63,9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C6-4340-8B0E-D149E59392DB}"/>
                </c:ext>
              </c:extLst>
            </c:dLbl>
            <c:dLbl>
              <c:idx val="5"/>
              <c:layout>
                <c:manualLayout>
                  <c:x val="-2.8586155546053961E-2"/>
                  <c:y val="6.13718411552345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70,7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7F-40F9-996B-65E8F6AA7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47.01</c:v>
                </c:pt>
                <c:pt idx="1">
                  <c:v>52.4</c:v>
                </c:pt>
                <c:pt idx="2">
                  <c:v>57.7</c:v>
                </c:pt>
                <c:pt idx="3">
                  <c:v>61.5</c:v>
                </c:pt>
                <c:pt idx="4">
                  <c:v>63.9</c:v>
                </c:pt>
                <c:pt idx="5">
                  <c:v>63.9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494-475E-938D-4D3B5FF6C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056704"/>
        <c:axId val="182057264"/>
      </c:lineChart>
      <c:catAx>
        <c:axId val="182056704"/>
        <c:scaling>
          <c:orientation val="minMax"/>
        </c:scaling>
        <c:delete val="0"/>
        <c:axPos val="b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4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0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defRPr>
            </a:pPr>
            <a:endParaRPr lang="ru-RU"/>
          </a:p>
        </c:txPr>
        <c:crossAx val="182057264"/>
        <c:crosses val="autoZero"/>
        <c:auto val="1"/>
        <c:lblAlgn val="ctr"/>
        <c:lblOffset val="100"/>
        <c:noMultiLvlLbl val="0"/>
      </c:catAx>
      <c:valAx>
        <c:axId val="182057264"/>
        <c:scaling>
          <c:orientation val="minMax"/>
          <c:min val="30"/>
        </c:scaling>
        <c:delete val="0"/>
        <c:axPos val="l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4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056704"/>
        <c:crosses val="autoZero"/>
        <c:crossBetween val="between"/>
        <c:minorUnit val="10"/>
      </c:valAx>
      <c:spPr>
        <a:noFill/>
        <a:ln w="25344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516185476819E-2"/>
          <c:y val="2.0890748031496063E-2"/>
          <c:w val="0.94290726159230098"/>
          <c:h val="0.834598917322834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90636132805076E-2"/>
                  <c:y val="-8.062228157472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22-4B2C-B7D8-66806A3D1CB6}"/>
                </c:ext>
              </c:extLst>
            </c:dLbl>
            <c:dLbl>
              <c:idx val="1"/>
              <c:layout>
                <c:manualLayout>
                  <c:x val="-3.3259902914266892E-2"/>
                  <c:y val="-9.9713591750769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2-4B2C-B7D8-66806A3D1CB6}"/>
                </c:ext>
              </c:extLst>
            </c:dLbl>
            <c:dLbl>
              <c:idx val="2"/>
              <c:layout>
                <c:manualLayout>
                  <c:x val="-2.434958193217741E-2"/>
                  <c:y val="-6.9943743301678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22-4B2C-B7D8-66806A3D1CB6}"/>
                </c:ext>
              </c:extLst>
            </c:dLbl>
            <c:dLbl>
              <c:idx val="3"/>
              <c:layout>
                <c:manualLayout>
                  <c:x val="-2.9166672392681878E-2"/>
                  <c:y val="-0.124297185483112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2-4B2C-B7D8-66806A3D1CB6}"/>
                </c:ext>
              </c:extLst>
            </c:dLbl>
            <c:dLbl>
              <c:idx val="4"/>
              <c:layout>
                <c:manualLayout>
                  <c:x val="-2.3611122672227102E-2"/>
                  <c:y val="-7.5961235614778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22-4B2C-B7D8-66806A3D1CB6}"/>
                </c:ext>
              </c:extLst>
            </c:dLbl>
            <c:dLbl>
              <c:idx val="5"/>
              <c:layout>
                <c:manualLayout>
                  <c:x val="-2.0833333333333332E-2"/>
                  <c:y val="-5.625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22-4B2C-B7D8-66806A3D1CB6}"/>
                </c:ext>
              </c:extLst>
            </c:dLbl>
            <c:dLbl>
              <c:idx val="6"/>
              <c:layout>
                <c:manualLayout>
                  <c:x val="-3.1944444444444442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22-4B2C-B7D8-66806A3D1CB6}"/>
                </c:ext>
              </c:extLst>
            </c:dLbl>
            <c:dLbl>
              <c:idx val="7"/>
              <c:layout>
                <c:manualLayout>
                  <c:x val="-4.3055555555555555E-2"/>
                  <c:y val="-5.93749999999999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E3BC3D-5DBF-4155-AC61-35481D5E4436}" type="VALUE">
                      <a:rPr lang="en-US" sz="1500" b="1" smtClean="0">
                        <a:solidFill>
                          <a:srgbClr val="C00000"/>
                        </a:solidFill>
                      </a:rPr>
                      <a:pPr>
                        <a:defRPr sz="1500" b="1"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r>
                      <a:rPr lang="en-US" sz="1500" b="1" dirty="0">
                        <a:solidFill>
                          <a:srgbClr val="C00000"/>
                        </a:solidFill>
                      </a:rPr>
                      <a:t>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22-4B2C-B7D8-66806A3D1CB6}"/>
                </c:ext>
              </c:extLst>
            </c:dLbl>
            <c:dLbl>
              <c:idx val="8"/>
              <c:layout>
                <c:manualLayout>
                  <c:x val="-2.0833333333333436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22-4B2C-B7D8-66806A3D1CB6}"/>
                </c:ext>
              </c:extLst>
            </c:dLbl>
            <c:dLbl>
              <c:idx val="9"/>
              <c:layout>
                <c:manualLayout>
                  <c:x val="-2.2222222222222223E-2"/>
                  <c:y val="-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22-4B2C-B7D8-66806A3D1CB6}"/>
                </c:ext>
              </c:extLst>
            </c:dLbl>
            <c:dLbl>
              <c:idx val="10"/>
              <c:layout>
                <c:manualLayout>
                  <c:x val="-2.7777777777777676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22-4B2C-B7D8-66806A3D1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2018
</c:v>
                </c:pt>
                <c:pt idx="1">
                  <c:v>2019</c:v>
                </c:pt>
                <c:pt idx="2">
                  <c:v>2020</c:v>
                </c:pt>
                <c:pt idx="3">
                  <c:v>2021 (оценка)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23.2</c:v>
                </c:pt>
                <c:pt idx="1">
                  <c:v>36.4</c:v>
                </c:pt>
                <c:pt idx="2">
                  <c:v>37.4</c:v>
                </c:pt>
                <c:pt idx="3">
                  <c:v>27.7</c:v>
                </c:pt>
                <c:pt idx="4">
                  <c:v>43.1</c:v>
                </c:pt>
                <c:pt idx="5">
                  <c:v>46.1</c:v>
                </c:pt>
                <c:pt idx="6">
                  <c:v>50.7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222-4B2C-B7D8-66806A3D1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138944"/>
        <c:axId val="183139504"/>
      </c:lineChart>
      <c:catAx>
        <c:axId val="1831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139504"/>
        <c:crosses val="autoZero"/>
        <c:auto val="1"/>
        <c:lblAlgn val="ctr"/>
        <c:lblOffset val="100"/>
        <c:noMultiLvlLbl val="0"/>
      </c:catAx>
      <c:valAx>
        <c:axId val="183139504"/>
        <c:scaling>
          <c:orientation val="minMax"/>
          <c:min val="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13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85252565578254E-2"/>
          <c:y val="5.0200063241581397E-2"/>
          <c:w val="0.87235303774538808"/>
          <c:h val="0.905749705703896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F-4E65-94D2-ACDEBF4D3D15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F-4E65-94D2-ACDEBF4D3D15}"/>
              </c:ext>
            </c:extLst>
          </c:dPt>
          <c:dLbls>
            <c:dLbl>
              <c:idx val="0"/>
              <c:layout>
                <c:manualLayout>
                  <c:x val="7.9130364222726624E-2"/>
                  <c:y val="-0.103071364340229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7ADF665C-CCBC-4AA0-9B77-DB8A42F961F2}" type="VALUE">
                      <a:rPr lang="en-US" sz="1400">
                        <a:latin typeface="Calibri" panose="020F0502020204030204" pitchFamily="34" charset="0"/>
                      </a:rPr>
                      <a:pPr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2F-4E65-94D2-ACDEBF4D3D15}"/>
                </c:ext>
              </c:extLst>
            </c:dLbl>
            <c:dLbl>
              <c:idx val="1"/>
              <c:layout>
                <c:manualLayout>
                  <c:x val="-0.39670543330509023"/>
                  <c:y val="0.136327705258100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0978F694-B98F-4722-8143-1B13C9ABE198}" type="VALUE">
                      <a:rPr lang="en-US" sz="1400" kern="12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4436151860459"/>
                      <c:h val="0.378768067227817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2F-4E65-94D2-ACDEBF4D3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2F-4E65-94D2-ACDEBF4D3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92006813202523E-2"/>
          <c:y val="2.0016026056404436E-2"/>
          <c:w val="0.87235303774538808"/>
          <c:h val="0.905749705703896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4-4E9C-86BE-5A8384E93DE2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4-4E9C-86BE-5A8384E93DE2}"/>
              </c:ext>
            </c:extLst>
          </c:dPt>
          <c:dLbls>
            <c:dLbl>
              <c:idx val="0"/>
              <c:layout>
                <c:manualLayout>
                  <c:x val="-4.2008391963741934E-3"/>
                  <c:y val="-0.324695882005779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992B136-7D67-4BF3-9AF1-89911362C443}" type="VALUE">
                      <a:rPr lang="en-US" sz="1000">
                        <a:latin typeface="Calibri" panose="020F0502020204030204" pitchFamily="34" charset="0"/>
                      </a:rPr>
                      <a:pPr>
                        <a:defRPr sz="11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721548798226776"/>
                      <c:h val="0.294580534793803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24-4E9C-86BE-5A8384E93DE2}"/>
                </c:ext>
              </c:extLst>
            </c:dLbl>
            <c:dLbl>
              <c:idx val="1"/>
              <c:layout>
                <c:manualLayout>
                  <c:x val="0.134439558058116"/>
                  <c:y val="8.66853936871667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0978F694-B98F-4722-8143-1B13C9ABE198}" type="VALUE">
                      <a:rPr lang="en-US" sz="105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5546307906358272"/>
                      <c:h val="0.378768067227817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24-4E9C-86BE-5A8384E93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8592</c:v>
                </c:pt>
                <c:pt idx="1">
                  <c:v>15136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24-4E9C-86BE-5A8384E93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36642639997422"/>
          <c:y val="0.22864587756563828"/>
          <c:w val="0.29970384804534222"/>
          <c:h val="0.521363832968283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в %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3-9117-4761-B40C-D6C3ECCD3F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4-9117-4761-B40C-D6C3ECCD3FA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0000"/>
                    </a:schemeClr>
                  </a:gs>
                  <a:gs pos="33000">
                    <a:schemeClr val="accent3">
                      <a:tint val="86500"/>
                    </a:schemeClr>
                  </a:gs>
                  <a:gs pos="46750">
                    <a:schemeClr val="accent3">
                      <a:tint val="71000"/>
                      <a:satMod val="112000"/>
                    </a:schemeClr>
                  </a:gs>
                  <a:gs pos="53000">
                    <a:schemeClr val="accent3">
                      <a:tint val="71000"/>
                      <a:satMod val="112000"/>
                    </a:schemeClr>
                  </a:gs>
                  <a:gs pos="68000">
                    <a:schemeClr val="accent3">
                      <a:tint val="86000"/>
                    </a:schemeClr>
                  </a:gs>
                  <a:gs pos="100000">
                    <a:schemeClr val="accent3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5-9117-4761-B40C-D6C3ECCD3FA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6-9117-4761-B40C-D6C3ECCD3FA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7-9117-4761-B40C-D6C3ECCD3FA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60000"/>
                    </a:schemeClr>
                  </a:gs>
                  <a:gs pos="33000">
                    <a:schemeClr val="accent6">
                      <a:tint val="86500"/>
                    </a:schemeClr>
                  </a:gs>
                  <a:gs pos="46750">
                    <a:schemeClr val="accent6">
                      <a:tint val="71000"/>
                      <a:satMod val="112000"/>
                    </a:schemeClr>
                  </a:gs>
                  <a:gs pos="53000">
                    <a:schemeClr val="accent6">
                      <a:tint val="71000"/>
                      <a:satMod val="112000"/>
                    </a:schemeClr>
                  </a:gs>
                  <a:gs pos="68000">
                    <a:schemeClr val="accent6">
                      <a:tint val="86000"/>
                    </a:schemeClr>
                  </a:gs>
                  <a:gs pos="100000">
                    <a:schemeClr val="accent6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8-9117-4761-B40C-D6C3ECCD3FA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60000"/>
                    </a:schemeClr>
                  </a:gs>
                  <a:gs pos="33000">
                    <a:schemeClr val="accent1">
                      <a:lumMod val="60000"/>
                      <a:tint val="86500"/>
                    </a:schemeClr>
                  </a:gs>
                  <a:gs pos="46750">
                    <a:schemeClr val="accent1">
                      <a:lumMod val="60000"/>
                      <a:tint val="71000"/>
                      <a:satMod val="112000"/>
                    </a:schemeClr>
                  </a:gs>
                  <a:gs pos="53000">
                    <a:schemeClr val="accent1">
                      <a:lumMod val="60000"/>
                      <a:tint val="71000"/>
                      <a:satMod val="112000"/>
                    </a:schemeClr>
                  </a:gs>
                  <a:gs pos="68000">
                    <a:schemeClr val="accent1">
                      <a:lumMod val="60000"/>
                      <a:tint val="86000"/>
                    </a:schemeClr>
                  </a:gs>
                  <a:gs pos="100000">
                    <a:schemeClr val="accent1">
                      <a:lumMod val="60000"/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1-9117-4761-B40C-D6C3ECCD3FA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60000"/>
                    </a:schemeClr>
                  </a:gs>
                  <a:gs pos="33000">
                    <a:schemeClr val="accent2">
                      <a:lumMod val="60000"/>
                      <a:tint val="86500"/>
                    </a:schemeClr>
                  </a:gs>
                  <a:gs pos="46750">
                    <a:schemeClr val="accent2">
                      <a:lumMod val="60000"/>
                      <a:tint val="71000"/>
                      <a:satMod val="112000"/>
                    </a:schemeClr>
                  </a:gs>
                  <a:gs pos="53000">
                    <a:schemeClr val="accent2">
                      <a:lumMod val="60000"/>
                      <a:tint val="71000"/>
                      <a:satMod val="112000"/>
                    </a:schemeClr>
                  </a:gs>
                  <a:gs pos="68000">
                    <a:schemeClr val="accent2">
                      <a:lumMod val="60000"/>
                      <a:tint val="86000"/>
                    </a:schemeClr>
                  </a:gs>
                  <a:gs pos="100000">
                    <a:schemeClr val="accent2">
                      <a:lumMod val="60000"/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2-9117-4761-B40C-D6C3ECCD3FA8}"/>
              </c:ext>
            </c:extLst>
          </c:dPt>
          <c:dLbls>
            <c:dLbl>
              <c:idx val="0"/>
              <c:layout>
                <c:manualLayout>
                  <c:x val="5.8876564668978955E-2"/>
                  <c:y val="-2.1226740023269006E-3"/>
                </c:manualLayout>
              </c:layout>
              <c:tx>
                <c:rich>
                  <a:bodyPr/>
                  <a:lstStyle/>
                  <a:p>
                    <a:fld id="{1022104B-6D66-4A67-9BAF-985CC44D07FA}" type="CATEGORYNAME">
                      <a:rPr lang="ru-RU" smtClean="0"/>
                      <a:pPr/>
                      <a:t>[ИМЯ КАТЕГОРИИ]</a:t>
                    </a:fld>
                    <a:endParaRPr lang="ru-RU" dirty="0"/>
                  </a:p>
                  <a:p>
                    <a:r>
                      <a:rPr lang="ru-RU" dirty="0"/>
                      <a:t>29.8%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115424314546806"/>
                      <c:h val="0.1383503863388384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117-4761-B40C-D6C3ECCD3FA8}"/>
                </c:ext>
              </c:extLst>
            </c:dLbl>
            <c:dLbl>
              <c:idx val="1"/>
              <c:layout>
                <c:manualLayout>
                  <c:x val="7.4496852947904826E-2"/>
                  <c:y val="-8.3609342916149045E-3"/>
                </c:manualLayout>
              </c:layout>
              <c:tx>
                <c:rich>
                  <a:bodyPr/>
                  <a:lstStyle/>
                  <a:p>
                    <a:fld id="{EF0141F5-8D66-4167-B472-6686904E028C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fld id="{297B021C-2F71-4C40-A782-35D6F94FB20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117-4761-B40C-D6C3ECCD3FA8}"/>
                </c:ext>
              </c:extLst>
            </c:dLbl>
            <c:dLbl>
              <c:idx val="2"/>
              <c:layout>
                <c:manualLayout>
                  <c:x val="-3.6046864329632331E-3"/>
                  <c:y val="5.4346072895496728E-2"/>
                </c:manualLayout>
              </c:layout>
              <c:tx>
                <c:rich>
                  <a:bodyPr/>
                  <a:lstStyle/>
                  <a:p>
                    <a:fld id="{21627606-203A-4311-8305-C5BA729C6B54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 </a:t>
                    </a:r>
                    <a:fld id="{782AC7E3-ADAF-4435-810A-29BD2B3279F0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117-4761-B40C-D6C3ECCD3FA8}"/>
                </c:ext>
              </c:extLst>
            </c:dLbl>
            <c:dLbl>
              <c:idx val="3"/>
              <c:layout>
                <c:manualLayout>
                  <c:x val="-8.914200984610661E-4"/>
                  <c:y val="0.10316413810428682"/>
                </c:manualLayout>
              </c:layout>
              <c:tx>
                <c:rich>
                  <a:bodyPr/>
                  <a:lstStyle/>
                  <a:p>
                    <a:fld id="{B78F520C-FD44-45A5-BC2F-1D53E1ED8F2C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 </a:t>
                    </a:r>
                    <a:fld id="{BB322B13-D019-4E31-89D6-F84F70A4EA17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98362892223734"/>
                      <c:h val="0.1148178503868485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117-4761-B40C-D6C3ECCD3FA8}"/>
                </c:ext>
              </c:extLst>
            </c:dLbl>
            <c:dLbl>
              <c:idx val="4"/>
              <c:layout>
                <c:manualLayout>
                  <c:x val="-4.3256237195557781E-2"/>
                  <c:y val="8.3609342916148282E-3"/>
                </c:manualLayout>
              </c:layout>
              <c:tx>
                <c:rich>
                  <a:bodyPr/>
                  <a:lstStyle/>
                  <a:p>
                    <a:fld id="{9A8E1246-1685-4423-8BC4-2CDC78188D5C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  </a:t>
                    </a:r>
                  </a:p>
                  <a:p>
                    <a:fld id="{D18E6757-13F1-40F9-9D30-DA761C19D8E7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117-4761-B40C-D6C3ECCD3FA8}"/>
                </c:ext>
              </c:extLst>
            </c:dLbl>
            <c:dLbl>
              <c:idx val="5"/>
              <c:layout>
                <c:manualLayout>
                  <c:x val="-8.6512474391115479E-2"/>
                  <c:y val="2.0902335729037261E-3"/>
                </c:manualLayout>
              </c:layout>
              <c:tx>
                <c:rich>
                  <a:bodyPr/>
                  <a:lstStyle/>
                  <a:p>
                    <a:fld id="{646BB1B2-E265-4CA3-BC98-EBFB89BEF011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
</a:t>
                    </a:r>
                    <a:fld id="{5199FE59-6559-4CA7-88E1-E36FF2F2B191}" type="VALUE">
                      <a:rPr lang="ru-RU" smtClean="0"/>
                      <a:pPr/>
                      <a:t>[ЗНАЧЕНИЕ]</a:t>
                    </a:fld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117-4761-B40C-D6C3ECCD3FA8}"/>
                </c:ext>
              </c:extLst>
            </c:dLbl>
            <c:dLbl>
              <c:idx val="6"/>
              <c:layout>
                <c:manualLayout>
                  <c:x val="-6.2481231504694534E-2"/>
                  <c:y val="-4.8075372176785702E-2"/>
                </c:manualLayout>
              </c:layout>
              <c:tx>
                <c:rich>
                  <a:bodyPr/>
                  <a:lstStyle/>
                  <a:p>
                    <a:fld id="{7DCBE477-6508-42D8-A88A-2F6083992477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 </a:t>
                    </a:r>
                    <a:fld id="{156C14DB-4C9C-4A0D-81DE-82FE28D6AEEF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117-4761-B40C-D6C3ECCD3FA8}"/>
                </c:ext>
              </c:extLst>
            </c:dLbl>
            <c:dLbl>
              <c:idx val="7"/>
              <c:layout>
                <c:manualLayout>
                  <c:x val="5.4605834669244867E-2"/>
                  <c:y val="-2.7173036447748444E-2"/>
                </c:manualLayout>
              </c:layout>
              <c:tx>
                <c:rich>
                  <a:bodyPr/>
                  <a:lstStyle/>
                  <a:p>
                    <a:fld id="{DFF1076D-958B-4232-BA90-FFC399D6A5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fld id="{B2FA6398-CB5F-4CFF-8227-3DCD4E67F7E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07644133160026"/>
                      <c:h val="0.1284239507192049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117-4761-B40C-D6C3ECCD3FA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налоги на товары (работы,услуги),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иные доходы 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0.29799999999999999</c:v>
                </c:pt>
                <c:pt idx="1">
                  <c:v>4.0000000000000001E-3</c:v>
                </c:pt>
                <c:pt idx="2">
                  <c:v>0.23681435210155699</c:v>
                </c:pt>
                <c:pt idx="3">
                  <c:v>4.7699999999999999E-2</c:v>
                </c:pt>
                <c:pt idx="4">
                  <c:v>0.1138</c:v>
                </c:pt>
                <c:pt idx="5">
                  <c:v>3.2899999999999999E-2</c:v>
                </c:pt>
                <c:pt idx="6">
                  <c:v>0.2084</c:v>
                </c:pt>
                <c:pt idx="7">
                  <c:v>5.7500000000000002E-2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Лист1!$B$1</c15:f>
                <c15:dlblRangeCache>
                  <c:ptCount val="1"/>
                  <c:pt idx="0">
                    <c:v>Налоги в 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9117-4761-B40C-D6C3ECCD3FA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751000647744374"/>
          <c:y val="8.89152445186727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38478540237815"/>
          <c:y val="0.16004744013361091"/>
          <c:w val="0.45756591266766428"/>
          <c:h val="0.539322066768347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E5A-4060-B2E0-17AA6D7622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E5A-4060-B2E0-17AA6D7622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E5A-4060-B2E0-17AA6D762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1324934.5</c:v>
                </c:pt>
                <c:pt idx="1">
                  <c:v>780768.9</c:v>
                </c:pt>
                <c:pt idx="2">
                  <c:v>3091885.4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7-4A53-ABF0-0AC5F57DA4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0.60636</cdr:x>
      <cdr:y>0.66679</cdr:y>
    </cdr:from>
    <cdr:to>
      <cdr:x>0.74502</cdr:x>
      <cdr:y>0.95814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8461" y="20926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lnSpc>
              <a:spcPct val="114000"/>
            </a:lnSpc>
          </a:pPr>
          <a:endParaRPr lang="ru-RU" sz="1350" b="1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0.55897</cdr:x>
      <cdr:y>0.3466</cdr:y>
    </cdr:from>
    <cdr:to>
      <cdr:x>0.5821</cdr:x>
      <cdr:y>0.4828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CEAF5177-FECE-4FAE-B3DA-DD427BAA7B06}"/>
            </a:ext>
          </a:extLst>
        </cdr:cNvPr>
        <cdr:cNvCxnSpPr/>
      </cdr:nvCxnSpPr>
      <cdr:spPr>
        <a:xfrm xmlns:a="http://schemas.openxmlformats.org/drawingml/2006/main" flipV="1">
          <a:off x="3246877" y="1087791"/>
          <a:ext cx="134345" cy="4274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0.66935</cdr:x>
      <cdr:y>0.43826</cdr:y>
    </cdr:from>
    <cdr:to>
      <cdr:x>0.78621</cdr:x>
      <cdr:y>0.5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5D97A720-2505-486A-996A-A30B40A091B5}"/>
            </a:ext>
          </a:extLst>
        </cdr:cNvPr>
        <cdr:cNvCxnSpPr/>
      </cdr:nvCxnSpPr>
      <cdr:spPr>
        <a:xfrm xmlns:a="http://schemas.openxmlformats.org/drawingml/2006/main" flipV="1">
          <a:off x="4413860" y="1375464"/>
          <a:ext cx="770562" cy="1937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0.68026</cdr:x>
      <cdr:y>0.68706</cdr:y>
    </cdr:from>
    <cdr:to>
      <cdr:x>0.78153</cdr:x>
      <cdr:y>0.76562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C9E5E5C4-E096-4B4E-8A1A-C2861B390033}"/>
            </a:ext>
          </a:extLst>
        </cdr:cNvPr>
        <cdr:cNvCxnSpPr/>
      </cdr:nvCxnSpPr>
      <cdr:spPr>
        <a:xfrm xmlns:a="http://schemas.openxmlformats.org/drawingml/2006/main">
          <a:off x="4485779" y="2156300"/>
          <a:ext cx="667820" cy="2465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0.37644</cdr:x>
      <cdr:y>0.35969</cdr:y>
    </cdr:from>
    <cdr:to>
      <cdr:x>0.4855</cdr:x>
      <cdr:y>0.47439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196E6FFC-0E70-4BCD-8012-B8A08416AA82}"/>
            </a:ext>
          </a:extLst>
        </cdr:cNvPr>
        <cdr:cNvCxnSpPr/>
      </cdr:nvCxnSpPr>
      <cdr:spPr>
        <a:xfrm xmlns:a="http://schemas.openxmlformats.org/drawingml/2006/main" flipH="1" flipV="1">
          <a:off x="2482319" y="1128884"/>
          <a:ext cx="719191" cy="3599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0.3297</cdr:x>
      <cdr:y>0.57431</cdr:y>
    </cdr:from>
    <cdr:to>
      <cdr:x>0.43712</cdr:x>
      <cdr:y>0.64667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730069F3-1CF7-41BF-91AD-A68BE2C3525C}"/>
            </a:ext>
          </a:extLst>
        </cdr:cNvPr>
        <cdr:cNvCxnSpPr/>
      </cdr:nvCxnSpPr>
      <cdr:spPr>
        <a:xfrm xmlns:a="http://schemas.openxmlformats.org/drawingml/2006/main" flipH="1">
          <a:off x="1915090" y="1802463"/>
          <a:ext cx="623966" cy="2270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0.35012</cdr:x>
      <cdr:y>0.64792</cdr:y>
    </cdr:from>
    <cdr:to>
      <cdr:x>0.46415</cdr:x>
      <cdr:y>0.8374</cdr:y>
    </cdr:to>
    <cdr:cxnSp macro="">
      <cdr:nvCxnSpPr>
        <cdr:cNvPr id="19" name="Прямая соединительная линия 18">
          <a:extLst xmlns:a="http://schemas.openxmlformats.org/drawingml/2006/main">
            <a:ext uri="{FF2B5EF4-FFF2-40B4-BE49-F238E27FC236}">
              <a16:creationId xmlns:a16="http://schemas.microsoft.com/office/drawing/2014/main" id="{54AD091C-2FF3-4C71-8D81-5DEC543AC415}"/>
            </a:ext>
          </a:extLst>
        </cdr:cNvPr>
        <cdr:cNvCxnSpPr/>
      </cdr:nvCxnSpPr>
      <cdr:spPr>
        <a:xfrm xmlns:a="http://schemas.openxmlformats.org/drawingml/2006/main" flipH="1">
          <a:off x="2033713" y="2033464"/>
          <a:ext cx="662389" cy="5946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0.25352</cdr:x>
      <cdr:y>0.34735</cdr:y>
    </cdr:from>
    <cdr:to>
      <cdr:x>0.59155</cdr:x>
      <cdr:y>0.74223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8043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0.30766</cdr:x>
      <cdr:y>0.36819</cdr:y>
    </cdr:from>
    <cdr:to>
      <cdr:x>0.63194</cdr:x>
      <cdr:y>0.5706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8003" y="1110230"/>
          <a:ext cx="1210060" cy="610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000" b="1" dirty="0">
              <a:solidFill>
                <a:srgbClr val="002060"/>
              </a:solidFill>
            </a:rPr>
            <a:t>6526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0.42412</cdr:x>
      <cdr:y>0.41663</cdr:y>
    </cdr:from>
    <cdr:to>
      <cdr:x>0.57588</cdr:x>
      <cdr:y>0.58337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F1AD5B8-4725-41F6-AE47-63C66034283D}"/>
            </a:ext>
          </a:extLst>
        </cdr:cNvPr>
        <cdr:cNvSpPr txBox="1"/>
      </cdr:nvSpPr>
      <cdr:spPr>
        <a:xfrm xmlns:a="http://schemas.openxmlformats.org/drawingml/2006/main">
          <a:off x="4935219" y="2531392"/>
          <a:ext cx="1765937" cy="1013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5BD8-0531-46F7-88F9-27B0204D488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1EF8-81A9-4A72-8927-F2846589E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2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17B2-16C7-49C3-9124-25664BB2AC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0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5F166-93A5-4CC5-8347-3D9402BC997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4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41EF8-81A9-4A72-8927-F2846589E18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8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41EF8-81A9-4A72-8927-F2846589E185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3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41EF8-81A9-4A72-8927-F2846589E185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0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17B2-16C7-49C3-9124-25664BB2AC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E413-2154-4366-B1D1-4E4CA89FE0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8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D02AA-6BE0-46F3-AAC7-325D3997850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0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D02AA-6BE0-46F3-AAC7-325D3997850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7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5F166-93A5-4CC5-8347-3D9402BC997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2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13ABC-28E5-454D-8B66-ED3075F422A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D17B2-16C7-49C3-9124-25664BB2AC8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4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17B2-16C7-49C3-9124-25664BB2AC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1E7B-0856-46EF-BF53-0266FA6D5C93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7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A17-BBE7-47D6-8A1B-3B459713B193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7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E63A-1337-4F08-A2D4-7FABD279D7C7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2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EB76-B174-4638-B755-63878360F092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33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8924-FB78-4CBD-8ADB-7E6DAD50CD28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A5DE-BE00-4CA0-B322-EAA66A611B83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9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C603-0172-4CF5-9AF3-D4E8BE3DA828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71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CC3C-8805-4A50-BAB9-9D1591DE87BC}" type="datetime1">
              <a:rPr lang="ru-RU" smtClean="0"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6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0E74-548A-4872-8F8C-8FA8BD08C1CF}" type="datetime1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1574-F872-4006-A66B-7070D3391486}" type="datetime1">
              <a:rPr lang="ru-RU" smtClean="0"/>
              <a:t>31.05.2022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6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E5B7-98A6-47BE-B952-BD4424489251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7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6F6A-C413-428C-85C1-C5CCAB3599FE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60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0A9B-9BF6-4289-8249-3008D66EE3FE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93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700E-AE97-428C-A4D1-2B5D619FB207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7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3DBB-BEDC-4ABD-B88B-5CAC2B4BFE75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5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5D49-8A56-4291-9FD3-73D237F4EDDD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1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167B-0F33-4464-9AC7-93F41ABBF46B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7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7213-6B52-40ED-AE7F-AE25B1591522}" type="datetime1">
              <a:rPr lang="ru-RU" smtClean="0"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7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E9C-70F3-453D-8800-C11DAD735040}" type="datetime1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86E-8613-4A11-8AB0-0095880EE47A}" type="datetime1">
              <a:rPr lang="ru-RU" smtClean="0"/>
              <a:t>31.05.2022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3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1B34-FC17-4507-8E52-8DF24A989AE0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F34E-8289-4FD0-B89D-9C9C68981209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2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796745-3B40-4461-B640-8AE9DE0C3B28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6E89-BA87-4003-BD23-6BDF40F3E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4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7C552A-DBAE-4BE7-A89F-CBAE99D7898D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7661F-B2B1-4F5C-A5BA-3FA02C8F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hyperlink" Target="http://phystech21.ru/images/logo/mfti.jpg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0%B2%D0%B5%D0%BB%D1%8C%D1%86%D0%B5%D0%B2%D0%BE_(%D0%BC%D0%B8%D0%BA%D1%80%D0%BE%D1%80%D0%B0%D0%B9%D0%BE%D0%BD_%D0%94%D0%BE%D0%BB%D0%B3%D0%BE%D0%BF%D1%80%D1%83%D0%B4%D0%BD%D0%BE%D0%B3%D0%BE)" TargetMode="External"/><Relationship Id="rId2" Type="http://schemas.openxmlformats.org/officeDocument/2006/relationships/hyperlink" Target="https://ru.wikipedia.org/wiki/%D0%A5%D0%BB%D0%B5%D0%B1%D0%BD%D0%B8%D0%BA%D0%BE%D0%B2%D0%BE_(%D0%BC%D0%B8%D0%BA%D1%80%D0%BE%D1%80%D0%B0%D0%B9%D0%BE%D0%BD_%D0%94%D0%BE%D0%BB%D0%B3%D0%BE%D0%BF%D1%80%D1%83%D0%B4%D0%BD%D0%BE%D0%B3%D0%BE)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ru.wikipedia.org/wiki/%D0%A8%D0%B5%D1%80%D0%B5%D0%BC%D0%B5%D1%82%D1%8C%D0%B5%D0%B2%D1%81%D0%BA%D0%B8%D0%B9_(%D0%BC%D0%B8%D0%BA%D1%80%D0%BE%D1%80%D0%B0%D0%B9%D0%BE%D0%BD_%D0%94%D0%BE%D0%BB%D0%B3%D0%BE%D0%BF%D1%80%D1%83%D0%B4%D0%BD%D0%BE%D0%B3%D0%BE)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dolgopfu@yandex.ru" TargetMode="Externa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3.xm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4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800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76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CCA48-5D75-46BE-A785-924B0B2AC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337444"/>
            <a:ext cx="9068586" cy="1388537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БЮДЖЕТ ДЛЯ ГРАЖДАН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5A73B4-16B2-446C-870A-BF4DF75C6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07840"/>
            <a:ext cx="9070848" cy="1540700"/>
          </a:xfrm>
        </p:spPr>
        <p:txBody>
          <a:bodyPr>
            <a:normAutofit/>
          </a:bodyPr>
          <a:lstStyle/>
          <a:p>
            <a:r>
              <a:rPr lang="ru-RU" sz="2800" i="1" dirty="0"/>
              <a:t>ГОДОВОЙ ОТЧЕТ ОБ ИСПОЛНЕНИИ </a:t>
            </a:r>
          </a:p>
          <a:p>
            <a:r>
              <a:rPr lang="ru-RU" sz="2800" i="1" dirty="0"/>
              <a:t>БЮДЖЕТА ЗА 2021 ГОД</a:t>
            </a:r>
          </a:p>
          <a:p>
            <a:r>
              <a:rPr lang="ru-RU" sz="2800" i="1" dirty="0"/>
              <a:t>городского округа Долгопрудный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E3E947-420D-4791-BCA8-3817510F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573387"/>
            <a:ext cx="28765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0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562568-0EB3-4084-8484-B9E18D90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6" y="1186702"/>
            <a:ext cx="11690350" cy="122412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сегодняшний день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Долгопрудный достиг стабильного темпа экономического развития. И в этом, в первую очередь, заслуга предприятий города. Значительно выросли поступления во все уровни бюджетов. Наблюдавшаяся на протяжении последних 20 лет положительная динамика развития предприятий города сохранена.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объем отгруженных товаров по промышленных видам деятельности городского округа значительное влияние оказывают предприятия, выполняющие Госзаказ.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792572-F4F8-4A45-A5B1-A06742D11FDE}"/>
              </a:ext>
            </a:extLst>
          </p:cNvPr>
          <p:cNvSpPr/>
          <p:nvPr/>
        </p:nvSpPr>
        <p:spPr>
          <a:xfrm>
            <a:off x="1165469" y="186633"/>
            <a:ext cx="1077570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Основные социально-экономические показатели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0944678-486A-4507-BD57-5B2450278B52}"/>
              </a:ext>
            </a:extLst>
          </p:cNvPr>
          <p:cNvGraphicFramePr/>
          <p:nvPr/>
        </p:nvGraphicFramePr>
        <p:xfrm>
          <a:off x="604044" y="3675221"/>
          <a:ext cx="10915095" cy="190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5B0191-419A-4BFA-A84B-25C395C29C98}"/>
              </a:ext>
            </a:extLst>
          </p:cNvPr>
          <p:cNvSpPr/>
          <p:nvPr/>
        </p:nvSpPr>
        <p:spPr>
          <a:xfrm>
            <a:off x="957263" y="2671887"/>
            <a:ext cx="11132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 w="0">
                  <a:noFill/>
                </a:ln>
                <a:solidFill>
                  <a:srgbClr val="CEDBE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ОБЪЕМ ОТГРУЖЕННЫХ ТОВАРОВ ПО ПРОМЫШЛЕННЫМ ВИДАМ </a:t>
            </a:r>
            <a:r>
              <a:rPr lang="ru-RU" sz="1600" dirty="0">
                <a:ln w="0">
                  <a:noFill/>
                </a:ln>
                <a:solidFill>
                  <a:srgbClr val="CEDBE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ДЕЯТЕЛЬНОСТИ ПО КРУПНЫМ И СРЕДНИМ ОРГАНИЗАЦИЯМ</a:t>
            </a:r>
            <a:endParaRPr kumimoji="0" lang="ru-RU" sz="1600" b="0" i="0" u="none" strike="noStrike" kern="1200" cap="none" spc="0" normalizeH="0" baseline="0" noProof="0" dirty="0">
              <a:ln w="0">
                <a:noFill/>
              </a:ln>
              <a:solidFill>
                <a:srgbClr val="CEDBE6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28D3B-22A9-4863-A177-14C081451C29}"/>
              </a:ext>
            </a:extLst>
          </p:cNvPr>
          <p:cNvSpPr txBox="1"/>
          <p:nvPr/>
        </p:nvSpPr>
        <p:spPr bwMode="auto">
          <a:xfrm>
            <a:off x="285107" y="3429000"/>
            <a:ext cx="88036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ct val="50000"/>
              </a:spcBef>
              <a:spcAft>
                <a:spcPts val="0"/>
              </a:spcAft>
              <a:defRPr sz="1000" b="0">
                <a:solidFill>
                  <a:srgbClr val="00206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Млрд. руб.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BDF313-4047-4DE5-AE40-491AFDEF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10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AC297F4D-3D32-40DA-B191-B0F1C593B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">
            <a:extLst>
              <a:ext uri="{FF2B5EF4-FFF2-40B4-BE49-F238E27FC236}">
                <a16:creationId xmlns:a16="http://schemas.microsoft.com/office/drawing/2014/main" id="{8B77A80F-2BD9-434D-BCBC-E6A83080C80E}"/>
              </a:ext>
            </a:extLst>
          </p:cNvPr>
          <p:cNvSpPr/>
          <p:nvPr/>
        </p:nvSpPr>
        <p:spPr>
          <a:xfrm>
            <a:off x="56799" y="3011055"/>
            <a:ext cx="11821166" cy="1658222"/>
          </a:xfrm>
          <a:prstGeom prst="roundRect">
            <a:avLst>
              <a:gd name="adj" fmla="val 18511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rtlCol="0"/>
          <a:lstStyle/>
          <a:p>
            <a:pPr defTabSz="914400" hangingPunct="1"/>
            <a:endParaRPr sz="1800" kern="1200">
              <a:solidFill>
                <a:schemeClr val="tx1"/>
              </a:solidFill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2595F2B5-47B8-412C-A00B-09C5C8414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4972583" y="2939987"/>
            <a:ext cx="1950977" cy="127150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spcBef>
                <a:spcPts val="115"/>
              </a:spcBef>
            </a:pPr>
            <a:r>
              <a:rPr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115"/>
              </a:spcBef>
            </a:pPr>
            <a:r>
              <a:rPr lang="ru-RU" sz="24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</a:t>
            </a:r>
            <a:r>
              <a:rPr sz="24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руб.</a:t>
            </a:r>
          </a:p>
          <a:p>
            <a:pPr marR="124460" algn="ctr">
              <a:spcBef>
                <a:spcPts val="125"/>
              </a:spcBef>
            </a:pPr>
            <a:r>
              <a:rPr sz="1600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г.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1583518" y="2939987"/>
            <a:ext cx="2224187" cy="127150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lang="ru-RU" sz="2400" b="1" dirty="0">
                <a:solidFill>
                  <a:srgbClr val="4E4F5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24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24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руб.</a:t>
            </a: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г.</a:t>
            </a:r>
          </a:p>
        </p:txBody>
      </p:sp>
      <p:sp>
        <p:nvSpPr>
          <p:cNvPr id="11" name="object 4"/>
          <p:cNvSpPr txBox="1"/>
          <p:nvPr/>
        </p:nvSpPr>
        <p:spPr>
          <a:xfrm>
            <a:off x="7582688" y="2939987"/>
            <a:ext cx="3060065" cy="127150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spcBef>
                <a:spcPts val="115"/>
              </a:spcBef>
            </a:pPr>
            <a:r>
              <a:rPr lang="ru-RU"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lang="ru-RU" sz="24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</a:t>
            </a:r>
            <a:r>
              <a:rPr sz="24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руб.</a:t>
            </a:r>
          </a:p>
          <a:p>
            <a:pPr algn="ctr">
              <a:spcBef>
                <a:spcPts val="125"/>
              </a:spcBef>
            </a:pPr>
            <a:r>
              <a:rPr sz="1600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г.</a:t>
            </a:r>
          </a:p>
        </p:txBody>
      </p:sp>
      <p:sp>
        <p:nvSpPr>
          <p:cNvPr id="12" name="object 5"/>
          <p:cNvSpPr/>
          <p:nvPr/>
        </p:nvSpPr>
        <p:spPr>
          <a:xfrm>
            <a:off x="3750952" y="3498794"/>
            <a:ext cx="1125861" cy="45719"/>
          </a:xfrm>
          <a:custGeom>
            <a:avLst/>
            <a:gdLst/>
            <a:ahLst/>
            <a:cxnLst/>
            <a:rect l="l" t="t" r="r" b="b"/>
            <a:pathLst>
              <a:path w="3406775">
                <a:moveTo>
                  <a:pt x="0" y="0"/>
                </a:moveTo>
                <a:lnTo>
                  <a:pt x="3406179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3035357" y="1555558"/>
            <a:ext cx="6045983" cy="29174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indent="6980" algn="ctr">
              <a:lnSpc>
                <a:spcPct val="90000"/>
              </a:lnSpc>
              <a:spcBef>
                <a:spcPct val="0"/>
              </a:spcBef>
              <a:defRPr/>
            </a:pPr>
            <a:r>
              <a:rPr sz="2000" b="1" dirty="0">
                <a:solidFill>
                  <a:srgbClr val="4E4F54"/>
                </a:solidFill>
                <a:latin typeface="Calibri Light" panose="020F0302020204030204" pitchFamily="34" charset="0"/>
                <a:cs typeface="Tahoma" panose="020B0604030504040204" pitchFamily="34" charset="0"/>
              </a:rPr>
              <a:t>ИНВЕСТИЦИИ ПО </a:t>
            </a:r>
            <a:r>
              <a:rPr lang="ru-RU" sz="2000" b="1" dirty="0">
                <a:solidFill>
                  <a:srgbClr val="4E4F54"/>
                </a:solidFill>
                <a:latin typeface="Calibri Light" panose="020F0302020204030204" pitchFamily="34" charset="0"/>
                <a:cs typeface="Tahoma" panose="020B0604030504040204" pitchFamily="34" charset="0"/>
              </a:rPr>
              <a:t>ГОРОДСКОМУ ОКРУГУ</a:t>
            </a:r>
            <a:endParaRPr sz="2000" b="1" dirty="0">
              <a:solidFill>
                <a:srgbClr val="4E4F54"/>
              </a:solidFill>
              <a:latin typeface="Calibri Light" panose="020F030202020403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object 14"/>
          <p:cNvGrpSpPr/>
          <p:nvPr/>
        </p:nvGrpSpPr>
        <p:grpSpPr>
          <a:xfrm>
            <a:off x="10757767" y="2547651"/>
            <a:ext cx="770890" cy="770890"/>
            <a:chOff x="18089750" y="943344"/>
            <a:chExt cx="770890" cy="770890"/>
          </a:xfrm>
        </p:grpSpPr>
        <p:sp>
          <p:nvSpPr>
            <p:cNvPr id="19" name="object 15"/>
            <p:cNvSpPr/>
            <p:nvPr/>
          </p:nvSpPr>
          <p:spPr>
            <a:xfrm>
              <a:off x="18100384" y="953979"/>
              <a:ext cx="749300" cy="749300"/>
            </a:xfrm>
            <a:custGeom>
              <a:avLst/>
              <a:gdLst/>
              <a:ahLst/>
              <a:cxnLst/>
              <a:rect l="l" t="t" r="r" b="b"/>
              <a:pathLst>
                <a:path w="749300" h="749300">
                  <a:moveTo>
                    <a:pt x="749237" y="431704"/>
                  </a:moveTo>
                  <a:lnTo>
                    <a:pt x="749237" y="317539"/>
                  </a:lnTo>
                  <a:lnTo>
                    <a:pt x="668242" y="298727"/>
                  </a:lnTo>
                  <a:lnTo>
                    <a:pt x="662167" y="278197"/>
                  </a:lnTo>
                  <a:lnTo>
                    <a:pt x="654727" y="258308"/>
                  </a:lnTo>
                  <a:lnTo>
                    <a:pt x="645964" y="239109"/>
                  </a:lnTo>
                  <a:lnTo>
                    <a:pt x="635919" y="220647"/>
                  </a:lnTo>
                  <a:lnTo>
                    <a:pt x="679881" y="150087"/>
                  </a:lnTo>
                  <a:lnTo>
                    <a:pt x="599150" y="69359"/>
                  </a:lnTo>
                  <a:lnTo>
                    <a:pt x="528586" y="113321"/>
                  </a:lnTo>
                  <a:lnTo>
                    <a:pt x="510126" y="103272"/>
                  </a:lnTo>
                  <a:lnTo>
                    <a:pt x="490928" y="94509"/>
                  </a:lnTo>
                  <a:lnTo>
                    <a:pt x="471040" y="87071"/>
                  </a:lnTo>
                  <a:lnTo>
                    <a:pt x="450509" y="80998"/>
                  </a:lnTo>
                  <a:lnTo>
                    <a:pt x="431698" y="0"/>
                  </a:lnTo>
                  <a:lnTo>
                    <a:pt x="317532" y="0"/>
                  </a:lnTo>
                  <a:lnTo>
                    <a:pt x="298731" y="80998"/>
                  </a:lnTo>
                  <a:lnTo>
                    <a:pt x="278200" y="87071"/>
                  </a:lnTo>
                  <a:lnTo>
                    <a:pt x="258310" y="94509"/>
                  </a:lnTo>
                  <a:lnTo>
                    <a:pt x="239109" y="103272"/>
                  </a:lnTo>
                  <a:lnTo>
                    <a:pt x="220647" y="113321"/>
                  </a:lnTo>
                  <a:lnTo>
                    <a:pt x="150093" y="69359"/>
                  </a:lnTo>
                  <a:lnTo>
                    <a:pt x="69359" y="150087"/>
                  </a:lnTo>
                  <a:lnTo>
                    <a:pt x="113324" y="220647"/>
                  </a:lnTo>
                  <a:lnTo>
                    <a:pt x="103275" y="239109"/>
                  </a:lnTo>
                  <a:lnTo>
                    <a:pt x="94511" y="258308"/>
                  </a:lnTo>
                  <a:lnTo>
                    <a:pt x="87073" y="278197"/>
                  </a:lnTo>
                  <a:lnTo>
                    <a:pt x="81002" y="298727"/>
                  </a:lnTo>
                  <a:lnTo>
                    <a:pt x="0" y="317539"/>
                  </a:lnTo>
                  <a:lnTo>
                    <a:pt x="0" y="431704"/>
                  </a:lnTo>
                  <a:lnTo>
                    <a:pt x="81002" y="450516"/>
                  </a:lnTo>
                  <a:lnTo>
                    <a:pt x="87073" y="471044"/>
                  </a:lnTo>
                  <a:lnTo>
                    <a:pt x="94511" y="490932"/>
                  </a:lnTo>
                  <a:lnTo>
                    <a:pt x="103275" y="510131"/>
                  </a:lnTo>
                  <a:lnTo>
                    <a:pt x="113324" y="528589"/>
                  </a:lnTo>
                  <a:lnTo>
                    <a:pt x="69359" y="599153"/>
                  </a:lnTo>
                  <a:lnTo>
                    <a:pt x="150093" y="679884"/>
                  </a:lnTo>
                  <a:lnTo>
                    <a:pt x="220647" y="635923"/>
                  </a:lnTo>
                  <a:lnTo>
                    <a:pt x="239109" y="645964"/>
                  </a:lnTo>
                  <a:lnTo>
                    <a:pt x="258310" y="654727"/>
                  </a:lnTo>
                  <a:lnTo>
                    <a:pt x="278200" y="662167"/>
                  </a:lnTo>
                  <a:lnTo>
                    <a:pt x="298731" y="668238"/>
                  </a:lnTo>
                  <a:lnTo>
                    <a:pt x="317532" y="749240"/>
                  </a:lnTo>
                  <a:lnTo>
                    <a:pt x="431698" y="749240"/>
                  </a:lnTo>
                  <a:lnTo>
                    <a:pt x="450509" y="668238"/>
                  </a:lnTo>
                  <a:lnTo>
                    <a:pt x="471040" y="662167"/>
                  </a:lnTo>
                  <a:lnTo>
                    <a:pt x="490928" y="654727"/>
                  </a:lnTo>
                  <a:lnTo>
                    <a:pt x="510126" y="645964"/>
                  </a:lnTo>
                  <a:lnTo>
                    <a:pt x="528586" y="635923"/>
                  </a:lnTo>
                  <a:lnTo>
                    <a:pt x="599150" y="679884"/>
                  </a:lnTo>
                  <a:lnTo>
                    <a:pt x="679881" y="599153"/>
                  </a:lnTo>
                  <a:lnTo>
                    <a:pt x="635919" y="528589"/>
                  </a:lnTo>
                  <a:lnTo>
                    <a:pt x="645964" y="510131"/>
                  </a:lnTo>
                  <a:lnTo>
                    <a:pt x="654727" y="490932"/>
                  </a:lnTo>
                  <a:lnTo>
                    <a:pt x="662167" y="471044"/>
                  </a:lnTo>
                  <a:lnTo>
                    <a:pt x="668242" y="450516"/>
                  </a:lnTo>
                  <a:lnTo>
                    <a:pt x="749237" y="431704"/>
                  </a:lnTo>
                  <a:close/>
                </a:path>
              </a:pathLst>
            </a:custGeom>
            <a:ln w="21268">
              <a:solidFill>
                <a:srgbClr val="233A5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25982" y="1181737"/>
              <a:ext cx="498054" cy="310749"/>
            </a:xfrm>
            <a:prstGeom prst="rect">
              <a:avLst/>
            </a:prstGeom>
          </p:spPr>
        </p:pic>
      </p:grpSp>
      <p:sp>
        <p:nvSpPr>
          <p:cNvPr id="21" name="object 5"/>
          <p:cNvSpPr/>
          <p:nvPr/>
        </p:nvSpPr>
        <p:spPr>
          <a:xfrm>
            <a:off x="7019757" y="3498794"/>
            <a:ext cx="1125861" cy="45719"/>
          </a:xfrm>
          <a:custGeom>
            <a:avLst/>
            <a:gdLst/>
            <a:ahLst/>
            <a:cxnLst/>
            <a:rect l="l" t="t" r="r" b="b"/>
            <a:pathLst>
              <a:path w="3406775">
                <a:moveTo>
                  <a:pt x="0" y="0"/>
                </a:moveTo>
                <a:lnTo>
                  <a:pt x="3406179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доходы людей">
            <a:extLst>
              <a:ext uri="{FF2B5EF4-FFF2-40B4-BE49-F238E27FC236}">
                <a16:creationId xmlns:a16="http://schemas.microsoft.com/office/drawing/2014/main" id="{0AEA3B89-45D4-E048-91AF-5205B566A2A5}"/>
              </a:ext>
            </a:extLst>
          </p:cNvPr>
          <p:cNvSpPr txBox="1"/>
          <p:nvPr/>
        </p:nvSpPr>
        <p:spPr>
          <a:xfrm>
            <a:off x="0" y="1146138"/>
            <a:ext cx="2550564" cy="1978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80" tIns="10280" rIns="10280" bIns="10280"/>
          <a:lstStyle>
            <a:lvl1pPr>
              <a:defRPr sz="7000" b="1" cap="all"/>
            </a:lvl1pPr>
          </a:lstStyle>
          <a:p>
            <a:pPr algn="ctr"/>
            <a:r>
              <a:rPr lang="ru-RU" sz="2000" cap="none" spc="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ИНВЕСТИЦИИ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CB09CC-E26E-40CB-A5BB-82E803C2A2CA}"/>
              </a:ext>
            </a:extLst>
          </p:cNvPr>
          <p:cNvSpPr/>
          <p:nvPr/>
        </p:nvSpPr>
        <p:spPr>
          <a:xfrm>
            <a:off x="1165469" y="186633"/>
            <a:ext cx="1077570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Основные социально-экономические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5919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6">
            <a:extLst>
              <a:ext uri="{FF2B5EF4-FFF2-40B4-BE49-F238E27FC236}">
                <a16:creationId xmlns:a16="http://schemas.microsoft.com/office/drawing/2014/main" id="{89A49551-DCAD-4647-B5AD-D1D8FD759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45" name="Скругленный прямоугольник 44"/>
          <p:cNvSpPr/>
          <p:nvPr/>
        </p:nvSpPr>
        <p:spPr>
          <a:xfrm>
            <a:off x="470101" y="1806088"/>
            <a:ext cx="11301984" cy="45581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rtlCol="0"/>
          <a:lstStyle/>
          <a:p>
            <a:endParaRPr lang="ru-RU" dirty="0">
              <a:sym typeface="Helvetica Neue Medium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295685" y="3544229"/>
            <a:ext cx="1644520" cy="553647"/>
          </a:xfrm>
          <a:prstGeom prst="roundRect">
            <a:avLst/>
          </a:prstGeom>
          <a:solidFill>
            <a:schemeClr val="tx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7113" tIns="57113" rIns="57113" bIns="57113" numCol="1" spcCol="38100" rtlCol="0" anchor="ctr">
            <a:spAutoFit/>
          </a:bodyPr>
          <a:lstStyle/>
          <a:p>
            <a:pPr marL="0" marR="0" indent="0" algn="ctr" defTabSz="87782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chemeClr val="accent1">
                  <a:hueOff val="-5577341"/>
                  <a:lumOff val="49962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object 21"/>
          <p:cNvSpPr txBox="1">
            <a:spLocks/>
          </p:cNvSpPr>
          <p:nvPr/>
        </p:nvSpPr>
        <p:spPr>
          <a:xfrm>
            <a:off x="3588659" y="468014"/>
            <a:ext cx="5014681" cy="347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2400">
                <a:latin typeface="+mj-lt"/>
                <a:ea typeface="+mj-ea"/>
                <a:cs typeface="+mj-cs"/>
              </a:defRPr>
            </a:lvl1pPr>
            <a:lvl2pPr marL="0" marR="0" indent="82296" algn="l" defTabSz="46897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b="1" i="0" u="none" strike="noStrike" cap="none" spc="-32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64592" algn="l" defTabSz="46897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b="1" i="0" u="none" strike="noStrike" cap="none" spc="-32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46888" algn="l" defTabSz="46897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b="1" i="0" u="none" strike="noStrike" cap="none" spc="-32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29184" algn="l" defTabSz="46897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b="1" i="0" u="none" strike="noStrike" cap="none" spc="-32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11480" algn="l" defTabSz="46897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b="1" i="0" u="none" strike="noStrike" cap="none" spc="-32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493776" algn="l" defTabSz="46897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b="1" i="0" u="none" strike="noStrike" cap="none" spc="-32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576072" algn="l" defTabSz="46897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b="1" i="0" u="none" strike="noStrike" cap="none" spc="-32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58368" algn="l" defTabSz="46897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4" b="1" i="0" u="none" strike="noStrike" cap="none" spc="-32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dirty="0">
                <a:sym typeface="Proxima Nova"/>
              </a:rPr>
              <a:t>ТОП-10 ЯКОРНЫХ ИНВЕСТОРОВ</a:t>
            </a:r>
          </a:p>
        </p:txBody>
      </p:sp>
      <p:pic>
        <p:nvPicPr>
          <p:cNvPr id="49" name="Picture 2" descr="New logo FM logist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0339" y="3696712"/>
            <a:ext cx="1528893" cy="299308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9295685" y="4250359"/>
            <a:ext cx="14205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ЗАО «ФМ </a:t>
            </a:r>
            <a:r>
              <a:rPr lang="ru-RU" sz="8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Ложистик</a:t>
            </a:r>
            <a:r>
              <a:rPr lang="ru-RU" sz="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Восток»</a:t>
            </a:r>
          </a:p>
        </p:txBody>
      </p:sp>
      <p:pic>
        <p:nvPicPr>
          <p:cNvPr id="51" name="Рисунок 50" descr="http://phystech21.ru/images/logo/mfti.jpg">
            <a:hlinkClick r:id="rId5" tooltip="&quot;МФТИ&quot;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105" y="2245219"/>
            <a:ext cx="1421683" cy="788019"/>
          </a:xfrm>
          <a:prstGeom prst="round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1736165" y="3158692"/>
            <a:ext cx="268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ФГАОУ ВО «Московский физико-технический институт (национальный исследовательский университет)»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811523" y="4385563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sz="8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Мосавтостекло</a:t>
            </a:r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747" y="3556000"/>
            <a:ext cx="1811741" cy="785086"/>
          </a:xfrm>
          <a:prstGeom prst="round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471" y="3628047"/>
            <a:ext cx="1523624" cy="872994"/>
          </a:xfrm>
          <a:prstGeom prst="round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552524" y="4560334"/>
            <a:ext cx="1513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Производственное</a:t>
            </a:r>
          </a:p>
          <a:p>
            <a:r>
              <a:rPr lang="ru-RU" sz="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Объединение</a:t>
            </a:r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«ТОС»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9070" y="2250166"/>
            <a:ext cx="1179285" cy="842348"/>
          </a:xfrm>
          <a:prstGeom prst="round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5751756" y="3172256"/>
            <a:ext cx="15360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ООО «</a:t>
            </a:r>
            <a:r>
              <a:rPr lang="ru-RU" sz="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Чистая</a:t>
            </a:r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линия»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7273" y="4912193"/>
            <a:ext cx="2182322" cy="495094"/>
          </a:xfrm>
          <a:prstGeom prst="round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8031729" y="5496242"/>
            <a:ext cx="12682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sz="8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Глобалхимфарм</a:t>
            </a:r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034" y="4829174"/>
            <a:ext cx="980288" cy="574788"/>
          </a:xfrm>
          <a:prstGeom prst="round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 flipH="1">
            <a:off x="5009697" y="5486450"/>
            <a:ext cx="16387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ООО «СЗ «</a:t>
            </a:r>
            <a:r>
              <a:rPr lang="ru-RU" sz="800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Гранель</a:t>
            </a:r>
            <a:r>
              <a:rPr lang="ru-RU" sz="8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инвест</a:t>
            </a:r>
            <a:r>
              <a:rPr lang="ru-RU" sz="8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»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741" y="5116568"/>
            <a:ext cx="1652556" cy="387685"/>
          </a:xfrm>
          <a:prstGeom prst="round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2856984" y="5618459"/>
            <a:ext cx="15135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«УДТ-техника»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33461" y="3315147"/>
            <a:ext cx="963532" cy="845591"/>
          </a:xfrm>
          <a:prstGeom prst="round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3622861" y="4391803"/>
            <a:ext cx="249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ФГУП «ГНЦ «Научно-исследовательский институт </a:t>
            </a:r>
            <a:r>
              <a:rPr lang="ru-RU" sz="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органических</a:t>
            </a:r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полупродуктов и красителей»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6759" y="2564449"/>
            <a:ext cx="1531044" cy="444983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8628434" y="3085674"/>
            <a:ext cx="9701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«ТД «ЛИТ»</a:t>
            </a:r>
          </a:p>
        </p:txBody>
      </p:sp>
      <p:sp>
        <p:nvSpPr>
          <p:cNvPr id="74" name="доходы людей">
            <a:extLst>
              <a:ext uri="{FF2B5EF4-FFF2-40B4-BE49-F238E27FC236}">
                <a16:creationId xmlns:a16="http://schemas.microsoft.com/office/drawing/2014/main" id="{0AEA3B89-45D4-E048-91AF-5205B566A2A5}"/>
              </a:ext>
            </a:extLst>
          </p:cNvPr>
          <p:cNvSpPr txBox="1"/>
          <p:nvPr/>
        </p:nvSpPr>
        <p:spPr>
          <a:xfrm>
            <a:off x="0" y="1146138"/>
            <a:ext cx="2550564" cy="1978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80" tIns="10280" rIns="10280" bIns="10280"/>
          <a:lstStyle>
            <a:lvl1pPr>
              <a:defRPr sz="7000" b="1" cap="all"/>
            </a:lvl1pPr>
          </a:lstStyle>
          <a:p>
            <a:pPr algn="ctr"/>
            <a:r>
              <a:rPr lang="ru-RU" sz="2000" cap="none" spc="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20467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861259" y="132579"/>
            <a:ext cx="10839488" cy="756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latin typeface="+mj-lt"/>
                <a:ea typeface="+mj-ea"/>
                <a:cs typeface="+mj-cs"/>
              </a:rPr>
              <a:t>НАИБОЛЕЕ КРУПНЫЕ ИНВЕСТИЦИОННЫЕ ПРОЕКТЫ 2021 ГОДА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latin typeface="+mj-lt"/>
                <a:ea typeface="+mj-ea"/>
                <a:cs typeface="+mj-cs"/>
              </a:rPr>
              <a:t>В ПРОИЗВОДСТВЕННОЙ И НАУЧНОЙ СФЕРАХ</a:t>
            </a:r>
          </a:p>
        </p:txBody>
      </p:sp>
      <p:pic>
        <p:nvPicPr>
          <p:cNvPr id="2560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222" y="3248523"/>
            <a:ext cx="1725598" cy="108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2573338" y="3295712"/>
            <a:ext cx="93678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980"/>
            <a:r>
              <a:rPr lang="ru-RU" sz="1400" b="1" dirty="0">
                <a:solidFill>
                  <a:srgbClr val="4E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РЕКОНСТРУКЦИЯ ЦЕХА ИНЖЕНЕРНОЙ ИНФРАСТРУКТУРЫ ОПЫТНОГО ЗАВОДА </a:t>
            </a:r>
          </a:p>
          <a:p>
            <a:pPr indent="6980"/>
            <a:r>
              <a:rPr lang="ru-RU" sz="1400" b="1" dirty="0">
                <a:solidFill>
                  <a:srgbClr val="4E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«НИОПИК» ДЛЯ РАЗМЕЩЕНИЯ ПРОИЗВОДСТВА АКТИВНЫХ ФАРМАЦЕВТИЧЕСКИХ СУБСТАНЦИЙ </a:t>
            </a:r>
          </a:p>
          <a:p>
            <a:pPr indent="6980"/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бюджет </a:t>
            </a:r>
          </a:p>
          <a:p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создаваемых рабочих мест: 109</a:t>
            </a:r>
          </a:p>
          <a:p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реализации: 2017-2024 </a:t>
            </a: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2573338" y="5727941"/>
            <a:ext cx="9367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E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РАЗВИТИЕ ИНФРАСТРУКТУРЫ МФТИ (</a:t>
            </a:r>
            <a:r>
              <a:rPr lang="ru-RU" altLang="ru-RU" sz="1400" b="1" dirty="0">
                <a:solidFill>
                  <a:srgbClr val="4E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учебно-лабораторные корпуса и общежития)  </a:t>
            </a:r>
          </a:p>
          <a:p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бюджет </a:t>
            </a:r>
          </a:p>
          <a:p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реализации: 2019-2024</a:t>
            </a:r>
          </a:p>
        </p:txBody>
      </p:sp>
      <p:pic>
        <p:nvPicPr>
          <p:cNvPr id="25609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70" y="5625786"/>
            <a:ext cx="1739497" cy="111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366610" y="2097288"/>
            <a:ext cx="8986617" cy="3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73338" y="3190029"/>
            <a:ext cx="9127409" cy="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23637" y="4496174"/>
            <a:ext cx="9072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73338" y="5624686"/>
            <a:ext cx="916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73957" y="4598102"/>
            <a:ext cx="73945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80" algn="r">
              <a:defRPr/>
            </a:pPr>
            <a:r>
              <a:rPr lang="ru-RU" sz="1400" b="1" dirty="0">
                <a:solidFill>
                  <a:srgbClr val="4E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МНОГОФУНКЦИОНАЛЬНЫЙ КОМПЛЕКС С ГОСТИНИЦЕЙ «ДИРИЖАБЛЬ»</a:t>
            </a:r>
            <a:endParaRPr lang="ru-RU" altLang="ru-RU" sz="1400" b="1" dirty="0">
              <a:solidFill>
                <a:srgbClr val="4E4F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 - </a:t>
            </a:r>
            <a:r>
              <a:rPr lang="ru-RU" sz="1200" spc="-59" dirty="0">
                <a:solidFill>
                  <a:srgbClr val="48484B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«БТН»</a:t>
            </a:r>
          </a:p>
          <a:p>
            <a:pPr algn="r"/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создаваемых рабочих мест: 700</a:t>
            </a:r>
          </a:p>
          <a:p>
            <a:pPr algn="r"/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реализации: 2018-2021</a:t>
            </a:r>
          </a:p>
        </p:txBody>
      </p:sp>
      <p:sp>
        <p:nvSpPr>
          <p:cNvPr id="30" name="Прямоугольник 8"/>
          <p:cNvSpPr>
            <a:spLocks noChangeArrowheads="1"/>
          </p:cNvSpPr>
          <p:nvPr/>
        </p:nvSpPr>
        <p:spPr bwMode="auto">
          <a:xfrm>
            <a:off x="-36382" y="2247934"/>
            <a:ext cx="93678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 b="1" dirty="0">
                <a:solidFill>
                  <a:srgbClr val="4E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НАУЧНО-ПРОИЗВОДСТВЕННЫЙ ЦЕНТР «ЛАБОРАТОРИЯ ИМПУЛЬСНОЙ ТЕХНИКИ»</a:t>
            </a:r>
          </a:p>
          <a:p>
            <a:pPr indent="6980" algn="r"/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Инвестор – ООО «ТД ЛИТ»</a:t>
            </a:r>
            <a:endParaRPr lang="ru-RU" sz="1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Количество создаваемых рабочих мест: 250</a:t>
            </a:r>
          </a:p>
          <a:p>
            <a:pPr algn="r"/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Сроки реализации: 2019-2022 </a:t>
            </a:r>
          </a:p>
        </p:txBody>
      </p:sp>
      <p:pic>
        <p:nvPicPr>
          <p:cNvPr id="24" name="Объект 6">
            <a:extLst>
              <a:ext uri="{FF2B5EF4-FFF2-40B4-BE49-F238E27FC236}">
                <a16:creationId xmlns:a16="http://schemas.microsoft.com/office/drawing/2014/main" id="{FC963157-43A9-49D8-B6A4-D77BC557BC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/>
          <a:srcRect r="6656"/>
          <a:stretch/>
        </p:blipFill>
        <p:spPr>
          <a:xfrm>
            <a:off x="9780116" y="4387609"/>
            <a:ext cx="1713391" cy="10799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t="4560" r="7916" b="10515"/>
          <a:stretch/>
        </p:blipFill>
        <p:spPr>
          <a:xfrm>
            <a:off x="9780116" y="2090122"/>
            <a:ext cx="1713391" cy="101186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/>
          <a:srcRect l="54055" t="34854" r="7843" b="12964"/>
          <a:stretch/>
        </p:blipFill>
        <p:spPr>
          <a:xfrm>
            <a:off x="387222" y="859977"/>
            <a:ext cx="1725598" cy="1153181"/>
          </a:xfrm>
          <a:prstGeom prst="rect">
            <a:avLst/>
          </a:prstGeom>
        </p:spPr>
      </p:pic>
      <p:sp>
        <p:nvSpPr>
          <p:cNvPr id="33" name="Прямоугольник 8"/>
          <p:cNvSpPr>
            <a:spLocks noChangeArrowheads="1"/>
          </p:cNvSpPr>
          <p:nvPr/>
        </p:nvSpPr>
        <p:spPr bwMode="auto">
          <a:xfrm>
            <a:off x="2453123" y="1052499"/>
            <a:ext cx="93678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4E4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ahoma" panose="020B0604030504040204" pitchFamily="34" charset="0"/>
              </a:rPr>
              <a:t>МОЛОКО-ПЕРЕРАБАТЫВАЮЩЕЕ ПРЕДПРИЯТИЕ</a:t>
            </a:r>
          </a:p>
          <a:p>
            <a:pPr indent="6980"/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 - </a:t>
            </a:r>
            <a:r>
              <a:rPr lang="ru-RU" sz="1200" spc="-59" dirty="0">
                <a:solidFill>
                  <a:srgbClr val="48484B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«ЧИСТАЯ ЛИНИЯ»</a:t>
            </a:r>
          </a:p>
          <a:p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создаваемых рабочих мест: 400</a:t>
            </a:r>
          </a:p>
          <a:p>
            <a:r>
              <a:rPr lang="ru-RU" sz="1200" dirty="0"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реализации: 2017-2024 </a:t>
            </a:r>
          </a:p>
        </p:txBody>
      </p:sp>
      <p:sp>
        <p:nvSpPr>
          <p:cNvPr id="35" name="доходы людей">
            <a:extLst>
              <a:ext uri="{FF2B5EF4-FFF2-40B4-BE49-F238E27FC236}">
                <a16:creationId xmlns:a16="http://schemas.microsoft.com/office/drawing/2014/main" id="{0AEA3B89-45D4-E048-91AF-5205B566A2A5}"/>
              </a:ext>
            </a:extLst>
          </p:cNvPr>
          <p:cNvSpPr txBox="1"/>
          <p:nvPr/>
        </p:nvSpPr>
        <p:spPr>
          <a:xfrm>
            <a:off x="9780116" y="995948"/>
            <a:ext cx="2550564" cy="315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80" tIns="10280" rIns="10280" bIns="10280"/>
          <a:lstStyle>
            <a:lvl1pPr>
              <a:defRPr sz="7000" b="1" cap="all"/>
            </a:lvl1pPr>
          </a:lstStyle>
          <a:p>
            <a:pPr algn="ctr"/>
            <a:r>
              <a:rPr lang="ru-RU" sz="2000" cap="none" spc="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21854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13703" y="2783258"/>
            <a:ext cx="438194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r>
              <a:rPr lang="ru-RU" sz="1050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площадки:</a:t>
            </a:r>
          </a:p>
          <a:p>
            <a:pPr marL="586384"/>
            <a:r>
              <a:rPr lang="ru-RU" sz="1050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</a:t>
            </a:r>
            <a:r>
              <a:rPr lang="ru-RU" sz="1050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6,7 га</a:t>
            </a:r>
          </a:p>
          <a:p>
            <a:pPr marL="586384"/>
            <a:r>
              <a:rPr lang="ru-RU" sz="1050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 резидентами</a:t>
            </a:r>
          </a:p>
          <a:p>
            <a:pPr marL="586384"/>
            <a:r>
              <a:rPr lang="ru-RU" sz="1050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Свободно</a:t>
            </a:r>
          </a:p>
          <a:p>
            <a:endParaRPr lang="ru-RU" sz="160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r>
              <a:rPr lang="ru-RU" sz="1050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Помещения:</a:t>
            </a:r>
          </a:p>
          <a:p>
            <a:pPr marL="882195"/>
            <a:r>
              <a:rPr lang="ru-RU" sz="1050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</a:t>
            </a:r>
            <a:r>
              <a:rPr lang="ru-RU" sz="1050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23 728 кв м</a:t>
            </a:r>
          </a:p>
          <a:p>
            <a:pPr marL="882195"/>
            <a:r>
              <a:rPr lang="ru-RU" sz="1050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 резидентами </a:t>
            </a:r>
          </a:p>
          <a:p>
            <a:pPr marL="882195"/>
            <a:r>
              <a:rPr lang="ru-RU" sz="1050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Свободно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8637491"/>
              </p:ext>
            </p:extLst>
          </p:nvPr>
        </p:nvGraphicFramePr>
        <p:xfrm>
          <a:off x="9636738" y="3258114"/>
          <a:ext cx="1589769" cy="123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Блок-схема: ручной ввод 17"/>
          <p:cNvSpPr/>
          <p:nvPr/>
        </p:nvSpPr>
        <p:spPr>
          <a:xfrm rot="5400000">
            <a:off x="852297" y="1320411"/>
            <a:ext cx="4261590" cy="4655301"/>
          </a:xfrm>
          <a:prstGeom prst="rect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ru-RU" sz="2968" dirty="0">
              <a:latin typeface="Tahoma" panose="020B0604030504040204" pitchFamily="34" charset="0"/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 rot="16200000" flipH="1">
            <a:off x="9919648" y="1165785"/>
            <a:ext cx="10320359" cy="10055541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968" dirty="0">
              <a:latin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89973" y="1980659"/>
            <a:ext cx="2542611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ru-RU" sz="3958" dirty="0">
              <a:ln w="0"/>
              <a:solidFill>
                <a:srgbClr val="4E4F54"/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7765" y="2181839"/>
            <a:ext cx="79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15800394"/>
              </p:ext>
            </p:extLst>
          </p:nvPr>
        </p:nvGraphicFramePr>
        <p:xfrm>
          <a:off x="9292093" y="4945150"/>
          <a:ext cx="1338185" cy="157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509664" y="5394933"/>
            <a:ext cx="1164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 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61186" y="5778857"/>
            <a:ext cx="93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 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036537" y="4027863"/>
            <a:ext cx="1924649" cy="12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09904" y="4238242"/>
            <a:ext cx="2757861" cy="187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31622" y="3542951"/>
            <a:ext cx="790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</a:t>
            </a:r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1014139" y="192794"/>
            <a:ext cx="10839488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latin typeface="+mj-lt"/>
                <a:ea typeface="+mj-ea"/>
                <a:cs typeface="+mj-cs"/>
              </a:rPr>
              <a:t>ПЕРСПЕКТИВНЫЕ ИНВЕСТИЦИОННЫЕ ПРОЕКТЫ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67765" y="4115131"/>
            <a:ext cx="1054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353687" y="5716945"/>
            <a:ext cx="1278964" cy="9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3" idx="1"/>
          </p:cNvCxnSpPr>
          <p:nvPr/>
        </p:nvCxnSpPr>
        <p:spPr>
          <a:xfrm flipV="1">
            <a:off x="7705368" y="5909662"/>
            <a:ext cx="225581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Объект 6">
            <a:extLst>
              <a:ext uri="{FF2B5EF4-FFF2-40B4-BE49-F238E27FC236}">
                <a16:creationId xmlns:a16="http://schemas.microsoft.com/office/drawing/2014/main" id="{CFFFD8CE-B789-4C27-B570-162D171D0B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21" name="доходы людей">
            <a:extLst>
              <a:ext uri="{FF2B5EF4-FFF2-40B4-BE49-F238E27FC236}">
                <a16:creationId xmlns:a16="http://schemas.microsoft.com/office/drawing/2014/main" id="{0AEA3B89-45D4-E048-91AF-5205B566A2A5}"/>
              </a:ext>
            </a:extLst>
          </p:cNvPr>
          <p:cNvSpPr txBox="1"/>
          <p:nvPr/>
        </p:nvSpPr>
        <p:spPr>
          <a:xfrm>
            <a:off x="9780116" y="995948"/>
            <a:ext cx="2550564" cy="1978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80" tIns="10280" rIns="10280" bIns="10280"/>
          <a:lstStyle>
            <a:lvl1pPr>
              <a:defRPr sz="7000" b="1" cap="all"/>
            </a:lvl1pPr>
          </a:lstStyle>
          <a:p>
            <a:pPr algn="ctr"/>
            <a:r>
              <a:rPr lang="ru-RU" sz="2000" cap="none" spc="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91060" y="1883611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ПЕРВЫЙ ИНДУСТРИАЛЬНЫЙ ПАРК В ХИМИЧЕСКОЙ ОТРАСЛИ </a:t>
            </a:r>
          </a:p>
          <a:p>
            <a:r>
              <a:rPr lang="ru-RU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площадь </a:t>
            </a:r>
            <a:r>
              <a:rPr lang="ru-RU" sz="4400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17,2 га</a:t>
            </a:r>
          </a:p>
          <a:p>
            <a:r>
              <a:rPr lang="ru-RU" b="1" dirty="0">
                <a:solidFill>
                  <a:srgbClr val="4E4F5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СЗЗ – 300 м</a:t>
            </a:r>
          </a:p>
          <a:p>
            <a:endParaRPr lang="ru-RU" sz="20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CBFDF32E-C0DB-4E97-8579-255528AD337C}"/>
              </a:ext>
            </a:extLst>
          </p:cNvPr>
          <p:cNvSpPr txBox="1">
            <a:spLocks/>
          </p:cNvSpPr>
          <p:nvPr/>
        </p:nvSpPr>
        <p:spPr>
          <a:xfrm>
            <a:off x="153910" y="991758"/>
            <a:ext cx="11795156" cy="726208"/>
          </a:xfrm>
          <a:prstGeom prst="rect">
            <a:avLst/>
          </a:prstGeom>
          <a:solidFill>
            <a:schemeClr val="accent3">
              <a:lumMod val="20000"/>
              <a:lumOff val="80000"/>
              <a:alpha val="66000"/>
            </a:schemeClr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200" dirty="0"/>
              <a:t>Бюджет городского округа Долгопрудный на 2021 год был утвержден решением Совета депутатов </a:t>
            </a:r>
          </a:p>
          <a:p>
            <a:pPr algn="ctr"/>
            <a:r>
              <a:rPr lang="ru-RU" sz="7200" dirty="0"/>
              <a:t>городского округа Долгопрудный Московской области 18 декабря 2020 года № 85 - </a:t>
            </a:r>
            <a:r>
              <a:rPr lang="ru-RU" sz="7200" dirty="0" err="1"/>
              <a:t>нр</a:t>
            </a:r>
            <a:r>
              <a:rPr lang="ru-RU" sz="7200" dirty="0"/>
              <a:t>.</a:t>
            </a:r>
          </a:p>
          <a:p>
            <a:pPr marL="201168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4DC4D9-D3C8-4F75-BA18-0149785A45C9}"/>
              </a:ext>
            </a:extLst>
          </p:cNvPr>
          <p:cNvSpPr txBox="1">
            <a:spLocks/>
          </p:cNvSpPr>
          <p:nvPr/>
        </p:nvSpPr>
        <p:spPr>
          <a:xfrm>
            <a:off x="873760" y="61858"/>
            <a:ext cx="11075306" cy="830997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 prstMaterial="plastic">
            <a:bevelT/>
            <a:bevelB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Основные параметры исполнения бюджета </a:t>
            </a:r>
          </a:p>
          <a:p>
            <a:r>
              <a:rPr lang="ru-RU" dirty="0"/>
              <a:t>городского округа Долгопрудный за 2021 год</a:t>
            </a:r>
            <a:endParaRPr lang="ru-RU" dirty="0"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5" name="Объект 11">
            <a:extLst>
              <a:ext uri="{FF2B5EF4-FFF2-40B4-BE49-F238E27FC236}">
                <a16:creationId xmlns:a16="http://schemas.microsoft.com/office/drawing/2014/main" id="{D40406BB-36E1-4F07-8368-58E61D7448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559443"/>
              </p:ext>
            </p:extLst>
          </p:nvPr>
        </p:nvGraphicFramePr>
        <p:xfrm>
          <a:off x="443345" y="2011594"/>
          <a:ext cx="11222182" cy="34059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2764">
                  <a:extLst>
                    <a:ext uri="{9D8B030D-6E8A-4147-A177-3AD203B41FA5}">
                      <a16:colId xmlns:a16="http://schemas.microsoft.com/office/drawing/2014/main" val="3431088041"/>
                    </a:ext>
                  </a:extLst>
                </a:gridCol>
                <a:gridCol w="1398680">
                  <a:extLst>
                    <a:ext uri="{9D8B030D-6E8A-4147-A177-3AD203B41FA5}">
                      <a16:colId xmlns:a16="http://schemas.microsoft.com/office/drawing/2014/main" val="1973147019"/>
                    </a:ext>
                  </a:extLst>
                </a:gridCol>
                <a:gridCol w="1435336">
                  <a:extLst>
                    <a:ext uri="{9D8B030D-6E8A-4147-A177-3AD203B41FA5}">
                      <a16:colId xmlns:a16="http://schemas.microsoft.com/office/drawing/2014/main" val="2066423679"/>
                    </a:ext>
                  </a:extLst>
                </a:gridCol>
                <a:gridCol w="1774748">
                  <a:extLst>
                    <a:ext uri="{9D8B030D-6E8A-4147-A177-3AD203B41FA5}">
                      <a16:colId xmlns:a16="http://schemas.microsoft.com/office/drawing/2014/main" val="594510457"/>
                    </a:ext>
                  </a:extLst>
                </a:gridCol>
                <a:gridCol w="1504915">
                  <a:extLst>
                    <a:ext uri="{9D8B030D-6E8A-4147-A177-3AD203B41FA5}">
                      <a16:colId xmlns:a16="http://schemas.microsoft.com/office/drawing/2014/main" val="2544822589"/>
                    </a:ext>
                  </a:extLst>
                </a:gridCol>
                <a:gridCol w="865325">
                  <a:extLst>
                    <a:ext uri="{9D8B030D-6E8A-4147-A177-3AD203B41FA5}">
                      <a16:colId xmlns:a16="http://schemas.microsoft.com/office/drawing/2014/main" val="1883531635"/>
                    </a:ext>
                  </a:extLst>
                </a:gridCol>
                <a:gridCol w="1434842">
                  <a:extLst>
                    <a:ext uri="{9D8B030D-6E8A-4147-A177-3AD203B41FA5}">
                      <a16:colId xmlns:a16="http://schemas.microsoft.com/office/drawing/2014/main" val="2520791032"/>
                    </a:ext>
                  </a:extLst>
                </a:gridCol>
                <a:gridCol w="785572">
                  <a:extLst>
                    <a:ext uri="{9D8B030D-6E8A-4147-A177-3AD203B41FA5}">
                      <a16:colId xmlns:a16="http://schemas.microsoft.com/office/drawing/2014/main" val="228933895"/>
                    </a:ext>
                  </a:extLst>
                </a:gridCol>
              </a:tblGrid>
              <a:tr h="523363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Параметры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              План</a:t>
                      </a:r>
                      <a:endParaRPr lang="ru-RU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Исполнение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Выполнение плановых назначений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56917"/>
                  </a:ext>
                </a:extLst>
              </a:tr>
              <a:tr h="190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Первоначальный бюджет</a:t>
                      </a:r>
                      <a:b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(№85-нр от 18.12.2020)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Уточненный план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838552"/>
                  </a:ext>
                </a:extLst>
              </a:tr>
              <a:tr h="809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ru-RU" sz="1200" b="1" u="none" strike="noStrike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Первоначальный бюджет</a:t>
                      </a:r>
                      <a:br>
                        <a:rPr lang="ru-RU" sz="1200" b="1" u="none" strike="noStrike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none" strike="noStrike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(№85-нр от 18.12.2020)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Уточненный план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 первоначальному бюджету (№85-нр от 18.12.2020)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 уточненному плану </a:t>
                      </a:r>
                      <a:r>
                        <a:rPr lang="ru-RU" sz="1400" b="1" u="none" strike="noStrike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 2021 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137000"/>
                  </a:ext>
                </a:extLst>
              </a:tr>
              <a:tr h="42194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2021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2021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2021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абсолютные значения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абсолютные значения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52111"/>
                  </a:ext>
                </a:extLst>
              </a:tr>
              <a:tr h="4125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Общий объем  доходов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4 263 034,7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4 449 610,2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4 525 079,7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262 045,0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106,2%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75 469,5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64798"/>
                  </a:ext>
                </a:extLst>
              </a:tr>
              <a:tr h="4125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Общий объем  расходов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4 263 034,7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4 677 747,5 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4 430 397,9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167 363,2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103,9%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-247 349,6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94,7%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770848"/>
                  </a:ext>
                </a:extLst>
              </a:tr>
              <a:tr h="6214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Дефицит «-» /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Профицит «+»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БЮДЖЕТ БЕЗДЕФИЦИТНЫЙ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-228 137,3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94 681,8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402707"/>
                  </a:ext>
                </a:extLst>
              </a:tr>
            </a:tbl>
          </a:graphicData>
        </a:graphic>
      </p:graphicFrame>
      <p:sp>
        <p:nvSpPr>
          <p:cNvPr id="7" name="Прямоугольник 28">
            <a:extLst>
              <a:ext uri="{FF2B5EF4-FFF2-40B4-BE49-F238E27FC236}">
                <a16:creationId xmlns:a16="http://schemas.microsoft.com/office/drawing/2014/main" id="{6DF0AF8A-B17B-4784-A4B8-39C244D8A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40" y="5634181"/>
            <a:ext cx="11643715" cy="1107996"/>
          </a:xfrm>
          <a:prstGeom prst="rect">
            <a:avLst/>
          </a:prstGeom>
          <a:solidFill>
            <a:srgbClr val="FFFFCC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года сложился профицит бюджета, который составил 94,7 млн. рублей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заимствования в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 не привлекались, муниципальные гарантии не предоставлялись.</a:t>
            </a:r>
          </a:p>
          <a:p>
            <a:pPr algn="ctr"/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в 2019-2021 гг. отсутствовал.</a:t>
            </a:r>
          </a:p>
          <a:p>
            <a:pPr algn="ctr"/>
            <a:endParaRPr lang="ru-RU" alt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7A5D47-7D2C-4782-8867-2225B4DBDD46}"/>
              </a:ext>
            </a:extLst>
          </p:cNvPr>
          <p:cNvSpPr/>
          <p:nvPr/>
        </p:nvSpPr>
        <p:spPr>
          <a:xfrm>
            <a:off x="10806545" y="1717965"/>
            <a:ext cx="1150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(тыс. руб.)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94F6C35-E26A-45C2-A35F-8D8AF88F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1" name="Объект 6">
            <a:extLst>
              <a:ext uri="{FF2B5EF4-FFF2-40B4-BE49-F238E27FC236}">
                <a16:creationId xmlns:a16="http://schemas.microsoft.com/office/drawing/2014/main" id="{29F8EF1A-B159-49C7-B3A0-AC3035725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690AA4-EBC1-452D-8A72-C4412AB3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F2E1BC-0795-4F76-85B7-D5CFAE15D137}"/>
              </a:ext>
            </a:extLst>
          </p:cNvPr>
          <p:cNvSpPr/>
          <p:nvPr/>
        </p:nvSpPr>
        <p:spPr>
          <a:xfrm>
            <a:off x="10780245" y="1280880"/>
            <a:ext cx="95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(тыс. руб.)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706DF7-1D40-4CF9-ACE7-73EFF93E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473" y="170694"/>
            <a:ext cx="10913686" cy="99111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Анализ исполнения доходной части бюджета городского округа Долгопрудный в 2021 году</a:t>
            </a: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28FDD45D-6C7D-46A1-AB15-39EEB4276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99BED7D-93B2-487B-B5ED-788DBDD82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74710"/>
              </p:ext>
            </p:extLst>
          </p:nvPr>
        </p:nvGraphicFramePr>
        <p:xfrm>
          <a:off x="452582" y="1588657"/>
          <a:ext cx="11240654" cy="4104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405">
                  <a:extLst>
                    <a:ext uri="{9D8B030D-6E8A-4147-A177-3AD203B41FA5}">
                      <a16:colId xmlns:a16="http://schemas.microsoft.com/office/drawing/2014/main" val="1492049154"/>
                    </a:ext>
                  </a:extLst>
                </a:gridCol>
                <a:gridCol w="1445429">
                  <a:extLst>
                    <a:ext uri="{9D8B030D-6E8A-4147-A177-3AD203B41FA5}">
                      <a16:colId xmlns:a16="http://schemas.microsoft.com/office/drawing/2014/main" val="1764395374"/>
                    </a:ext>
                  </a:extLst>
                </a:gridCol>
                <a:gridCol w="1267261">
                  <a:extLst>
                    <a:ext uri="{9D8B030D-6E8A-4147-A177-3AD203B41FA5}">
                      <a16:colId xmlns:a16="http://schemas.microsoft.com/office/drawing/2014/main" val="3072346607"/>
                    </a:ext>
                  </a:extLst>
                </a:gridCol>
                <a:gridCol w="1446000">
                  <a:extLst>
                    <a:ext uri="{9D8B030D-6E8A-4147-A177-3AD203B41FA5}">
                      <a16:colId xmlns:a16="http://schemas.microsoft.com/office/drawing/2014/main" val="3062368702"/>
                    </a:ext>
                  </a:extLst>
                </a:gridCol>
                <a:gridCol w="1014620">
                  <a:extLst>
                    <a:ext uri="{9D8B030D-6E8A-4147-A177-3AD203B41FA5}">
                      <a16:colId xmlns:a16="http://schemas.microsoft.com/office/drawing/2014/main" val="1179747987"/>
                    </a:ext>
                  </a:extLst>
                </a:gridCol>
                <a:gridCol w="1142958">
                  <a:extLst>
                    <a:ext uri="{9D8B030D-6E8A-4147-A177-3AD203B41FA5}">
                      <a16:colId xmlns:a16="http://schemas.microsoft.com/office/drawing/2014/main" val="1070299464"/>
                    </a:ext>
                  </a:extLst>
                </a:gridCol>
                <a:gridCol w="1375571">
                  <a:extLst>
                    <a:ext uri="{9D8B030D-6E8A-4147-A177-3AD203B41FA5}">
                      <a16:colId xmlns:a16="http://schemas.microsoft.com/office/drawing/2014/main" val="1807524125"/>
                    </a:ext>
                  </a:extLst>
                </a:gridCol>
                <a:gridCol w="1007410">
                  <a:extLst>
                    <a:ext uri="{9D8B030D-6E8A-4147-A177-3AD203B41FA5}">
                      <a16:colId xmlns:a16="http://schemas.microsoft.com/office/drawing/2014/main" val="2267912275"/>
                    </a:ext>
                  </a:extLst>
                </a:gridCol>
              </a:tblGrid>
              <a:tr h="5240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Показатели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Исполнено в 2020 г.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Уточненный план 2021 г. 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>
                        <a:solidFill>
                          <a:schemeClr val="lt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Исполнено в 2021 г.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61" marR="6161" marT="6161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Отклонения от плана в 2021 г.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Отклонение исполнения 2021 г.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 исполнения  2020 г.</a:t>
                      </a:r>
                    </a:p>
                  </a:txBody>
                  <a:tcPr marL="6161" marR="6161" marT="6161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61" marR="6161" marT="6161" marB="0" anchor="ctr"/>
                </a:tc>
                <a:extLst>
                  <a:ext uri="{0D108BD9-81ED-4DB2-BD59-A6C34878D82A}">
                    <a16:rowId xmlns:a16="http://schemas.microsoft.com/office/drawing/2014/main" val="2060135104"/>
                  </a:ext>
                </a:extLst>
              </a:tr>
              <a:tr h="952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абсолютные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в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абсолютные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в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extLst>
                  <a:ext uri="{0D108BD9-81ED-4DB2-BD59-A6C34878D82A}">
                    <a16:rowId xmlns:a16="http://schemas.microsoft.com/office/drawing/2014/main" val="1061997460"/>
                  </a:ext>
                </a:extLst>
              </a:tr>
              <a:tr h="6479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Доходы (всего)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4 690 326,4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4 449 610,2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4 525 079,7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75 469,5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-165 246,7</a:t>
                      </a: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8692063"/>
                  </a:ext>
                </a:extLst>
              </a:tr>
              <a:tr h="9336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в том числе 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2 079 244,6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2 234 199,7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2 347 954,4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113 754,7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268 709,8</a:t>
                      </a: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3170801"/>
                  </a:ext>
                </a:extLst>
              </a:tr>
              <a:tr h="83293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2 611 081,8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2 215 410,5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2 177 125,3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-38 285,2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-1,7%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-433 956,5</a:t>
                      </a:r>
                    </a:p>
                  </a:txBody>
                  <a:tcPr marL="6161" marR="6161" marT="616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-16,6%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0163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70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D8306E8-3A63-4B64-9781-B8B7E9A15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92458"/>
              </p:ext>
            </p:extLst>
          </p:nvPr>
        </p:nvGraphicFramePr>
        <p:xfrm>
          <a:off x="377071" y="892936"/>
          <a:ext cx="11453567" cy="5805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9789">
                  <a:extLst>
                    <a:ext uri="{9D8B030D-6E8A-4147-A177-3AD203B41FA5}">
                      <a16:colId xmlns:a16="http://schemas.microsoft.com/office/drawing/2014/main" val="3222767154"/>
                    </a:ext>
                  </a:extLst>
                </a:gridCol>
                <a:gridCol w="2528418">
                  <a:extLst>
                    <a:ext uri="{9D8B030D-6E8A-4147-A177-3AD203B41FA5}">
                      <a16:colId xmlns:a16="http://schemas.microsoft.com/office/drawing/2014/main" val="3791012846"/>
                    </a:ext>
                  </a:extLst>
                </a:gridCol>
                <a:gridCol w="2400021">
                  <a:extLst>
                    <a:ext uri="{9D8B030D-6E8A-4147-A177-3AD203B41FA5}">
                      <a16:colId xmlns:a16="http://schemas.microsoft.com/office/drawing/2014/main" val="2940397298"/>
                    </a:ext>
                  </a:extLst>
                </a:gridCol>
                <a:gridCol w="2505339">
                  <a:extLst>
                    <a:ext uri="{9D8B030D-6E8A-4147-A177-3AD203B41FA5}">
                      <a16:colId xmlns:a16="http://schemas.microsoft.com/office/drawing/2014/main" val="3251176488"/>
                    </a:ext>
                  </a:extLst>
                </a:gridCol>
              </a:tblGrid>
              <a:tr h="407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Наименование кода доходов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Исполнено в 2020 г.</a:t>
                      </a: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Уточненный план 2021 г. 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Исполнено в 2021 г.</a:t>
                      </a: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44750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НАЛОГОВЫЕ И НЕНАЛОГОВЫЕ ДОХОДЫ 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2 079 244,6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2 234 199,7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2 347 954,4 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708158078"/>
                  </a:ext>
                </a:extLst>
              </a:tr>
              <a:tr h="208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619 806,4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654 316,0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701 167,7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5854706"/>
                  </a:ext>
                </a:extLst>
              </a:tr>
              <a:tr h="751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Доходы от уплаты акцизов на дизельное топливо, моторные масла, автомобильный бензин, прямогонный бензин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8 693,9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9 783,0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9 971,3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553951"/>
                  </a:ext>
                </a:extLst>
              </a:tr>
              <a:tr h="208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Налоги на совокупный доход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388 598,7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529 347,0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556 029,3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0719619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89 179,1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109 067,0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112 080,9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5421946"/>
                  </a:ext>
                </a:extLst>
              </a:tr>
              <a:tr h="294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Земельный налог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284 985,9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256 822,0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267 268,5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1558807"/>
                  </a:ext>
                </a:extLst>
              </a:tr>
              <a:tr h="208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Государственная пошлина, сборы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13 730,1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13 541,0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14 227,0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621742"/>
                  </a:ext>
                </a:extLst>
              </a:tr>
              <a:tr h="368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Задолженность и перерасчеты по </a:t>
                      </a:r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отменненым</a:t>
                      </a: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налогам, сборам</a:t>
                      </a: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144284"/>
                  </a:ext>
                </a:extLst>
              </a:tr>
              <a:tr h="565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376 688,4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476 301,0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489 232,1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6847594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721,6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1 080,5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230821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Доходы от оказания  платных услуг и компенсации затрат государства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15 858,0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14 809,3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14 428,8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932887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204 572,7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127 152,8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134 946,5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0018508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Штрафы, санкции, возмещение ущерба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9 582,8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7 075,3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12 511,0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1575641"/>
                  </a:ext>
                </a:extLst>
              </a:tr>
              <a:tr h="208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66 827,0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34 948,3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35 009,3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3560819"/>
                  </a:ext>
                </a:extLst>
              </a:tr>
              <a:tr h="219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Безвозмездные поступления 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2 611 081,8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2 215 410,5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2 177 125,3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767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ВСЕГО ДОХОДОВ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4 690 326,4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4 449 610,2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4 525 079,7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945885"/>
                  </a:ext>
                </a:extLst>
              </a:tr>
            </a:tbl>
          </a:graphicData>
        </a:graphic>
      </p:graphicFrame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2EC007FA-AD0B-42EF-8536-C4124DE04336}"/>
              </a:ext>
            </a:extLst>
          </p:cNvPr>
          <p:cNvSpPr txBox="1">
            <a:spLocks/>
          </p:cNvSpPr>
          <p:nvPr/>
        </p:nvSpPr>
        <p:spPr>
          <a:xfrm>
            <a:off x="1013989" y="169326"/>
            <a:ext cx="10971318" cy="3579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noAutofit/>
          </a:bodyPr>
          <a:lstStyle>
            <a:defPPr>
              <a:defRPr lang="en-US"/>
            </a:defPPr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 sz="2000" dirty="0">
                <a:latin typeface="+mj-lt"/>
              </a:rPr>
              <a:t>Основные источники формирования доходной части бюджета городского округа Долгопрудный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C9514B-8BCF-4E42-BE21-AF63FE6259C3}"/>
              </a:ext>
            </a:extLst>
          </p:cNvPr>
          <p:cNvSpPr/>
          <p:nvPr/>
        </p:nvSpPr>
        <p:spPr>
          <a:xfrm>
            <a:off x="10700751" y="631326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(тыс. руб.)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8BF1CC-BA41-448D-B47F-92C06713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6112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ACAAC61C-5841-4FE7-9DF9-A44C0C410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8EBFE-308D-46D0-80A1-17B99914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0198"/>
            <a:ext cx="10818890" cy="671838"/>
          </a:xfrm>
        </p:spPr>
        <p:txBody>
          <a:bodyPr>
            <a:noAutofit/>
          </a:bodyPr>
          <a:lstStyle/>
          <a:p>
            <a:pPr algn="ctr"/>
            <a:br>
              <a:rPr lang="ru-RU" sz="2800" dirty="0"/>
            </a:br>
            <a:r>
              <a:rPr lang="ru-RU" sz="2800" dirty="0"/>
              <a:t>Структура налоговых и неналоговых доходов по исполнению </a:t>
            </a:r>
            <a:br>
              <a:rPr lang="ru-RU" sz="2800" dirty="0"/>
            </a:br>
            <a:r>
              <a:rPr lang="ru-RU" sz="2800" dirty="0"/>
              <a:t>за 2021 год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35FA3A3-9787-4C9B-B7B2-6F58EF01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372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0DFFCC9-3D09-4F5F-9DCC-881BFA5B6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423897"/>
              </p:ext>
            </p:extLst>
          </p:nvPr>
        </p:nvGraphicFramePr>
        <p:xfrm>
          <a:off x="729673" y="822036"/>
          <a:ext cx="11060611" cy="588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Объект 6">
            <a:extLst>
              <a:ext uri="{FF2B5EF4-FFF2-40B4-BE49-F238E27FC236}">
                <a16:creationId xmlns:a16="http://schemas.microsoft.com/office/drawing/2014/main" id="{1F3E35B0-992A-4300-9F82-5784E7BD1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3"/>
            <a:ext cx="986632" cy="4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529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36F0B-EC3F-4428-8D30-E8DE6832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280"/>
            <a:ext cx="10515600" cy="115824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Исполнение доходной части бюджета городского округа Долгопрудный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AAA984F-8BB7-4A45-972C-9E75C320B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862528"/>
              </p:ext>
            </p:extLst>
          </p:nvPr>
        </p:nvGraphicFramePr>
        <p:xfrm>
          <a:off x="844550" y="1239520"/>
          <a:ext cx="10515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5091999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627687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748525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83207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u="none" strike="noStrike" kern="1200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Наименование дохода</a:t>
                      </a:r>
                    </a:p>
                  </a:txBody>
                  <a:tcPr marL="8313" marR="8313" marT="831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u="none" strike="noStrike" kern="1200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8313" marR="8313" marT="831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u="none" strike="noStrike" kern="1200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8313" marR="8313" marT="831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u="none" strike="noStrike" kern="1200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8313" marR="8313" marT="831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66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 Налоговые доходы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13" marR="8313" marT="83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1 324 934,5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1 404 994,1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1 660 746,2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24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 Неналоговые доходы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13" marR="8313" marT="83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780 768,9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674 250,5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687 208,2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7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 Безвозмездные поступления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13" marR="8313" marT="83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3 091 885,4</a:t>
                      </a:r>
                    </a:p>
                  </a:txBody>
                  <a:tcPr marL="6161" marR="6161" marT="616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2 611 081,8</a:t>
                      </a:r>
                    </a:p>
                  </a:txBody>
                  <a:tcPr marL="6161" marR="6161" marT="616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2 177 125,3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90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ИТОГО доходов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13" marR="8313" marT="831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5 197 588,8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4 690 326,4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4 525 079,7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6392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042ABB-4B41-47A9-A49C-47AD3AF9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178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88DBFE-FDE9-4263-88B4-EFD69876DA62}"/>
              </a:ext>
            </a:extLst>
          </p:cNvPr>
          <p:cNvSpPr/>
          <p:nvPr/>
        </p:nvSpPr>
        <p:spPr>
          <a:xfrm>
            <a:off x="10015482" y="900966"/>
            <a:ext cx="1069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(тыс. руб.)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7ECAAD94-64DE-4A8C-9F3A-8FBC04E13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662507"/>
              </p:ext>
            </p:extLst>
          </p:nvPr>
        </p:nvGraphicFramePr>
        <p:xfrm>
          <a:off x="330405" y="3213322"/>
          <a:ext cx="3367069" cy="285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7A62991-616C-422A-B4D7-9A3CA01AD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256785"/>
              </p:ext>
            </p:extLst>
          </p:nvPr>
        </p:nvGraphicFramePr>
        <p:xfrm>
          <a:off x="4406115" y="3213322"/>
          <a:ext cx="3367069" cy="285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225393B4-4E31-48A6-8544-1F4FE32D9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295187"/>
              </p:ext>
            </p:extLst>
          </p:nvPr>
        </p:nvGraphicFramePr>
        <p:xfrm>
          <a:off x="8494526" y="3213322"/>
          <a:ext cx="3367069" cy="285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7" name="Объект 6">
            <a:extLst>
              <a:ext uri="{FF2B5EF4-FFF2-40B4-BE49-F238E27FC236}">
                <a16:creationId xmlns:a16="http://schemas.microsoft.com/office/drawing/2014/main" id="{5497CDC2-7986-49DD-889E-7F5BF4FA6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1979"/>
      </p:ext>
    </p:extLst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9154B-BA2B-4232-A093-A36CC40B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2560"/>
            <a:ext cx="10058400" cy="57912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Основные понятия, используемые в бюджетном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06B93-810D-4B3E-8BC9-2F1E96517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822960"/>
            <a:ext cx="11673840" cy="575903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Бюджет</a:t>
            </a:r>
            <a:r>
              <a:rPr lang="ru-RU" dirty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Бюджетная система</a:t>
            </a:r>
            <a:r>
              <a:rPr lang="ru-RU" dirty="0"/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Текущий финансовый год</a:t>
            </a:r>
            <a:r>
              <a:rPr lang="ru-RU" dirty="0"/>
              <a:t> - год, в котором осуществляется исполнение бюджета, составление и рассмотрение проекта бюджета на очередной финансовый год и плановый период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Очередной финансовый год </a:t>
            </a:r>
            <a:r>
              <a:rPr lang="ru-RU" dirty="0"/>
              <a:t>- год, следующий за текущим финансовым годом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Плановый период </a:t>
            </a:r>
            <a:r>
              <a:rPr lang="ru-RU" dirty="0"/>
              <a:t>- два финансовых года, следующие за очередным финансовым годом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Отчетный финансовый год</a:t>
            </a:r>
            <a:r>
              <a:rPr lang="ru-RU" dirty="0"/>
              <a:t> - год, предшествующий текущему финансовому году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Доходы бюджета </a:t>
            </a:r>
            <a:r>
              <a:rPr lang="ru-RU" dirty="0"/>
              <a:t>- поступающие в бюджет денежные средства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Расходы бюджета </a:t>
            </a:r>
            <a:r>
              <a:rPr lang="ru-RU" dirty="0"/>
              <a:t>- выплачиваемые из бюджета денежные средства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Дефицит бюджета </a:t>
            </a:r>
            <a:r>
              <a:rPr lang="ru-RU" dirty="0"/>
              <a:t>- превышение расходов бюджета над его доходами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Профицит бюджета </a:t>
            </a:r>
            <a:r>
              <a:rPr lang="ru-RU" dirty="0"/>
              <a:t>- превышение доходов бюджета над его расходами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Сводная бюджетная роспись </a:t>
            </a:r>
            <a:r>
              <a:rPr lang="ru-RU" dirty="0"/>
              <a:t>- документ, который составляется и ведется финансовым органом в целях организации исполнения бюджета по расходам бюджета и источникам финансирования дефицита бюджета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Бюджетная роспись </a:t>
            </a:r>
            <a:r>
              <a:rPr lang="ru-RU" dirty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целях исполнения бюджета по расходам (источникам финансирования дефицита бюджета)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Бюджетные ассигнования </a:t>
            </a:r>
            <a:r>
              <a:rPr lang="ru-RU" dirty="0"/>
              <a:t>- предельные объемы денежных средств, предусмотренные в соответствующем финансовом году для исполнения бюджетных обязательств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Бюджетные обязательства </a:t>
            </a:r>
            <a:r>
              <a:rPr lang="ru-RU" dirty="0"/>
              <a:t>– расходные обязательства, подлежащие исполнению в соответствующем финансовом году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Главный распорядитель бюджетных средств (ГРБС) </a:t>
            </a:r>
            <a:r>
              <a:rPr lang="ru-RU" dirty="0"/>
              <a:t>- орган местного самоуправления, орган местной администрации, указанный в ведомственной структуре расходов бюджета, имеющие право распределять бюджетные ассигнования и лимиты бюджетных обязательств между получателями бюджетных средств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Получатель бюджетных средств - </a:t>
            </a:r>
            <a:r>
              <a:rPr lang="ru-RU" dirty="0"/>
              <a:t>орган местного самоуправления, орган местной администрации, находящееся в ведении главного распорядителя бюджетных средств казенное учреждение, имеющие право на принятие и исполнение бюджетных обязательств от имени публично-правового образования за счет средств соответствующего бюджета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Остатки бюджетных средств на счете </a:t>
            </a:r>
            <a:r>
              <a:rPr lang="ru-RU" dirty="0"/>
              <a:t>- средства, сформированные за счет остатков средств, образовавшихся на начало года после завершения операций по принятым обязательствам прошедшего года и экономии в расходах в текущем году. В соответствии с действующим законодательством изменение остатков средств на счетах по учету бюджета рассматривается как один из источников финансирования его дефицита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CE509D-A09E-4903-AC76-47B64A2A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b"/>
          <a:lstStyle/>
          <a:p>
            <a:fld id="{5C57661F-B2B1-4F5C-A5BA-3FA02C8F7456}" type="slidenum">
              <a:rPr lang="ru-RU"/>
              <a:pPr/>
              <a:t>2</a:t>
            </a:fld>
            <a:endParaRPr lang="ru-RU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C11C47F6-C95E-4AE5-9E1C-C23E1425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1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E35BD-ACEC-41AC-89BC-4DEE681B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58463" cy="1052945"/>
          </a:xfrm>
        </p:spPr>
        <p:txBody>
          <a:bodyPr>
            <a:noAutofit/>
          </a:bodyPr>
          <a:lstStyle/>
          <a:p>
            <a:pPr algn="ctr"/>
            <a:br>
              <a:rPr lang="ru-RU" sz="3600" dirty="0"/>
            </a:br>
            <a:r>
              <a:rPr lang="ru-RU" sz="2800" dirty="0"/>
              <a:t>Безвозмездные поступления в бюджет городского округа Долгопрудный в 2021 году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FBE93-DC6A-4773-B3FE-620B6DDC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82A2F68D-CB3C-456B-A146-5F6066CA2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79D6875-7442-4DAC-B77B-66F82382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50153"/>
              </p:ext>
            </p:extLst>
          </p:nvPr>
        </p:nvGraphicFramePr>
        <p:xfrm>
          <a:off x="630650" y="1533832"/>
          <a:ext cx="10558461" cy="4454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1183">
                  <a:extLst>
                    <a:ext uri="{9D8B030D-6E8A-4147-A177-3AD203B41FA5}">
                      <a16:colId xmlns:a16="http://schemas.microsoft.com/office/drawing/2014/main" val="3008297832"/>
                    </a:ext>
                  </a:extLst>
                </a:gridCol>
                <a:gridCol w="2129151">
                  <a:extLst>
                    <a:ext uri="{9D8B030D-6E8A-4147-A177-3AD203B41FA5}">
                      <a16:colId xmlns:a16="http://schemas.microsoft.com/office/drawing/2014/main" val="2590904226"/>
                    </a:ext>
                  </a:extLst>
                </a:gridCol>
                <a:gridCol w="2265780">
                  <a:extLst>
                    <a:ext uri="{9D8B030D-6E8A-4147-A177-3AD203B41FA5}">
                      <a16:colId xmlns:a16="http://schemas.microsoft.com/office/drawing/2014/main" val="3035067848"/>
                    </a:ext>
                  </a:extLst>
                </a:gridCol>
                <a:gridCol w="2292347">
                  <a:extLst>
                    <a:ext uri="{9D8B030D-6E8A-4147-A177-3AD203B41FA5}">
                      <a16:colId xmlns:a16="http://schemas.microsoft.com/office/drawing/2014/main" val="834349044"/>
                    </a:ext>
                  </a:extLst>
                </a:gridCol>
              </a:tblGrid>
              <a:tr h="634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Наименование доходов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План на 2021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Исполнено за 2021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% исполнения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7265029"/>
                  </a:ext>
                </a:extLst>
              </a:tr>
              <a:tr h="1017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Безвозмездные поступления от других бюджетов бюджетной системы Российской Федерации, кроме бюджетов государственных внебюджетных фондов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2 221 040,5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2 183 403,8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98,3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6139844"/>
                  </a:ext>
                </a:extLst>
              </a:tr>
              <a:tr h="8194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Прочие безвозмездные поступления в бюджеты городских округов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2 525,0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1 887,1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74,7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86984654"/>
                  </a:ext>
                </a:extLst>
              </a:tr>
              <a:tr h="792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Доходы бюджетов городских округов от возврата организациями остатков субсидий прошлых лет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2 359,0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2 359,0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79073901"/>
                  </a:ext>
                </a:extLst>
              </a:tr>
              <a:tr h="11894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Возврат остатков субсидий, субвенций и иных межбюджетных трансфертов , имеющих целевое назначение, прошлых лет из бюджетов городских округов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-10 514,0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-10 524,6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039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62554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E35BD-ACEC-41AC-89BC-4DEE681B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58463" cy="1431635"/>
          </a:xfrm>
        </p:spPr>
        <p:txBody>
          <a:bodyPr>
            <a:noAutofit/>
          </a:bodyPr>
          <a:lstStyle/>
          <a:p>
            <a:pPr algn="ctr"/>
            <a:br>
              <a:rPr lang="ru-RU" sz="3600" dirty="0"/>
            </a:br>
            <a:r>
              <a:rPr lang="ru-RU" sz="2800" dirty="0"/>
              <a:t>Безвозмездные поступления от других бюджетов бюджетной системы Российской Федерации </a:t>
            </a:r>
            <a:br>
              <a:rPr lang="ru-RU" sz="2800" dirty="0"/>
            </a:br>
            <a:r>
              <a:rPr lang="ru-RU" sz="2800" dirty="0"/>
              <a:t>в 2021 году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A1417-5374-4E75-936D-BA55E8DE2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85" y="1916112"/>
            <a:ext cx="5936615" cy="4358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>
                <a:cs typeface="Arial" panose="020B0604020202020204" pitchFamily="34" charset="0"/>
              </a:rPr>
              <a:t>Безвозмездные поступления от других бюджетов бюджетной системы  </a:t>
            </a:r>
          </a:p>
          <a:p>
            <a:pPr marL="0" indent="0">
              <a:buNone/>
            </a:pPr>
            <a:r>
              <a:rPr lang="ru-RU" sz="2400" u="sng" dirty="0">
                <a:cs typeface="Arial" panose="020B0604020202020204" pitchFamily="34" charset="0"/>
              </a:rPr>
              <a:t>Российской Федерации</a:t>
            </a:r>
            <a:r>
              <a:rPr lang="ru-RU" sz="2400" dirty="0">
                <a:cs typeface="Arial" panose="020B0604020202020204" pitchFamily="34" charset="0"/>
              </a:rPr>
              <a:t> получены в сумме </a:t>
            </a:r>
          </a:p>
          <a:p>
            <a:pPr marL="0" indent="0">
              <a:buNone/>
            </a:pPr>
            <a:r>
              <a:rPr lang="ru-RU" sz="2400" dirty="0">
                <a:cs typeface="Arial" panose="020B0604020202020204" pitchFamily="34" charset="0"/>
              </a:rPr>
              <a:t>2 183 403,8  тыс. рублей, в том числе: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cs typeface="Arial" panose="020B0604020202020204" pitchFamily="34" charset="0"/>
              </a:rPr>
              <a:t>субвенции – 1 818 081,0 тыс. рублей (98% от плана);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cs typeface="Arial" panose="020B0604020202020204" pitchFamily="34" charset="0"/>
              </a:rPr>
              <a:t>субсидии – 298 602,7 тыс. рублей  (82,6% от плана);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cs typeface="Arial" panose="020B0604020202020204" pitchFamily="34" charset="0"/>
              </a:rPr>
              <a:t>дотации – 66 720,1 тыс. рублей.</a:t>
            </a:r>
          </a:p>
          <a:p>
            <a:pPr marL="0" indent="0">
              <a:buNone/>
            </a:pP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FBE93-DC6A-4773-B3FE-620B6DDC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9DA1005-3581-4BB5-BF15-A59CD5270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025589"/>
              </p:ext>
            </p:extLst>
          </p:nvPr>
        </p:nvGraphicFramePr>
        <p:xfrm>
          <a:off x="6215974" y="1633324"/>
          <a:ext cx="5525311" cy="511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Объект 6">
            <a:extLst>
              <a:ext uri="{FF2B5EF4-FFF2-40B4-BE49-F238E27FC236}">
                <a16:creationId xmlns:a16="http://schemas.microsoft.com/office/drawing/2014/main" id="{82A2F68D-CB3C-456B-A146-5F6066CA2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6882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8ABA3-5FC4-474E-897A-0FBA13C3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6" y="127962"/>
            <a:ext cx="10826413" cy="33643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Информация о межбюджетных трансфертах в 2021 году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D0EA11-38EC-45A4-AA75-B5641FA3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2060" y="652157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A5B3D7-D8B9-4F60-B23D-42C033438D22}"/>
              </a:ext>
            </a:extLst>
          </p:cNvPr>
          <p:cNvSpPr/>
          <p:nvPr/>
        </p:nvSpPr>
        <p:spPr>
          <a:xfrm>
            <a:off x="11143787" y="351271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тыс. руб.</a:t>
            </a:r>
          </a:p>
        </p:txBody>
      </p:sp>
      <p:graphicFrame>
        <p:nvGraphicFramePr>
          <p:cNvPr id="21" name="Объект 4">
            <a:extLst>
              <a:ext uri="{FF2B5EF4-FFF2-40B4-BE49-F238E27FC236}">
                <a16:creationId xmlns:a16="http://schemas.microsoft.com/office/drawing/2014/main" id="{6096626F-ED33-4547-8C44-8088DCA5A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46488"/>
              </p:ext>
            </p:extLst>
          </p:nvPr>
        </p:nvGraphicFramePr>
        <p:xfrm>
          <a:off x="290647" y="679501"/>
          <a:ext cx="11610706" cy="6024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3475">
                  <a:extLst>
                    <a:ext uri="{9D8B030D-6E8A-4147-A177-3AD203B41FA5}">
                      <a16:colId xmlns:a16="http://schemas.microsoft.com/office/drawing/2014/main" val="2248754805"/>
                    </a:ext>
                  </a:extLst>
                </a:gridCol>
                <a:gridCol w="900749">
                  <a:extLst>
                    <a:ext uri="{9D8B030D-6E8A-4147-A177-3AD203B41FA5}">
                      <a16:colId xmlns:a16="http://schemas.microsoft.com/office/drawing/2014/main" val="1420018074"/>
                    </a:ext>
                  </a:extLst>
                </a:gridCol>
                <a:gridCol w="827431">
                  <a:extLst>
                    <a:ext uri="{9D8B030D-6E8A-4147-A177-3AD203B41FA5}">
                      <a16:colId xmlns:a16="http://schemas.microsoft.com/office/drawing/2014/main" val="1134892666"/>
                    </a:ext>
                  </a:extLst>
                </a:gridCol>
                <a:gridCol w="559051">
                  <a:extLst>
                    <a:ext uri="{9D8B030D-6E8A-4147-A177-3AD203B41FA5}">
                      <a16:colId xmlns:a16="http://schemas.microsoft.com/office/drawing/2014/main" val="2980944674"/>
                    </a:ext>
                  </a:extLst>
                </a:gridCol>
              </a:tblGrid>
              <a:tr h="5166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доходов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                         на 2021 год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               за 2021 год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               исполнения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39316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 от других бюджетов бюджетной системы, в том числе: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1 855 706,0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1 818 081,0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98,0</a:t>
                      </a: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41223"/>
                  </a:ext>
                </a:extLst>
              </a:tr>
              <a:tr h="14782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осуществление полномочий по первичному воинскому учету на территориях, где отсутствуют военные комиссариаты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7 890,0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7 863,9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22620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 предоставление гражданам субсидий на оплату жилого помещения и коммунальных услуг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50 626,0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42 650,6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254663"/>
                  </a:ext>
                </a:extLst>
              </a:tr>
              <a:tr h="183272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обеспечение переданных государственных полномочий в сфере образования и организации деятельности комиссий по делам несовершеннолетних и защите их прав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5 457,0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5 457,0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4879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обеспечение переданных государственных полномочий по  временному хранению , комплектованию, учету и использованию архивных документов, относящихся к собственности Московской области и временно  хранящихся в муниципальных архивах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84663"/>
                  </a:ext>
                </a:extLst>
              </a:tr>
              <a:tr h="55095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27775"/>
                  </a:ext>
                </a:extLst>
              </a:tr>
              <a:tr h="14782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осуществление государственных полномочий  Московской области  в области земельных отношений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45310"/>
                  </a:ext>
                </a:extLst>
              </a:tr>
              <a:tr h="183272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осуществление переданных полномочий Московской области по организации мероприятий при осуществлении деятельности по обращению с животными без владельцев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2 703,0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2 703,0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37269"/>
                  </a:ext>
                </a:extLst>
              </a:tr>
              <a:tr h="55095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 осуществление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725566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184462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15 711,0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15 710,7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42678"/>
                  </a:ext>
                </a:extLst>
              </a:tr>
              <a:tr h="183272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13997"/>
                  </a:ext>
                </a:extLst>
              </a:tr>
              <a:tr h="14782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проведение Всероссийской переписи населения 2020 года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1 194,0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65241"/>
                  </a:ext>
                </a:extLst>
              </a:tr>
              <a:tr h="14782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762242"/>
                  </a:ext>
                </a:extLst>
              </a:tr>
              <a:tr h="55095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обеспечение  государственных гарантий реализации прав граждан на получение общедоступного и бесплатного дошкольного, начального общего, основного общего, среднего  общего образования  в муниципальных общеобразовательных  организациях в Московской области, обеспечение дополнительного образования  в муниципальных общеобразовательных организациях в Московской области, включая   расходы на оплату труда, приобретение учебников и учебных пособий, 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804 993,0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795 864,3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14106"/>
                  </a:ext>
                </a:extLst>
              </a:tr>
              <a:tr h="413843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финансовое обеспечение получения гражданами дошкольного, начального общего, основного общего, среднего  общего образования в частных 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94 358,0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89 043,5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14383"/>
                  </a:ext>
                </a:extLst>
              </a:tr>
              <a:tr h="413843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714 746,0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726 251,9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638369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финансовое обеспечение получения гражданами дошкольного образования в частных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65 242,0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61 058,8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8658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выплату компенсации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47 278,0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27 147,1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41646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0" marR="2220" marT="22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38 669,0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37 233,6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21470"/>
                  </a:ext>
                </a:extLst>
              </a:tr>
            </a:tbl>
          </a:graphicData>
        </a:graphic>
      </p:graphicFrame>
      <p:pic>
        <p:nvPicPr>
          <p:cNvPr id="7" name="Объект 6">
            <a:extLst>
              <a:ext uri="{FF2B5EF4-FFF2-40B4-BE49-F238E27FC236}">
                <a16:creationId xmlns:a16="http://schemas.microsoft.com/office/drawing/2014/main" id="{3EB16510-42EF-4C16-A3B4-0BE18E577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12238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2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D788C8-25CA-4F0B-8FD1-EA70857A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7811" y="654894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DEE2288-0290-4346-88F0-8E135A839CAE}"/>
              </a:ext>
            </a:extLst>
          </p:cNvPr>
          <p:cNvSpPr txBox="1">
            <a:spLocks/>
          </p:cNvSpPr>
          <p:nvPr/>
        </p:nvSpPr>
        <p:spPr>
          <a:xfrm>
            <a:off x="836499" y="93615"/>
            <a:ext cx="10826413" cy="336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Информация о межбюджетных трансфертах в 2021 году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FB33D3-D565-40CF-98DB-610432BCCCAF}"/>
              </a:ext>
            </a:extLst>
          </p:cNvPr>
          <p:cNvSpPr/>
          <p:nvPr/>
        </p:nvSpPr>
        <p:spPr>
          <a:xfrm>
            <a:off x="11187780" y="391024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тыс. руб.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E72B2D8-8714-463B-9C02-C3D3C2DC6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57163"/>
              </p:ext>
            </p:extLst>
          </p:nvPr>
        </p:nvGraphicFramePr>
        <p:xfrm>
          <a:off x="268161" y="735291"/>
          <a:ext cx="11628467" cy="5937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3954">
                  <a:extLst>
                    <a:ext uri="{9D8B030D-6E8A-4147-A177-3AD203B41FA5}">
                      <a16:colId xmlns:a16="http://schemas.microsoft.com/office/drawing/2014/main" val="536101537"/>
                    </a:ext>
                  </a:extLst>
                </a:gridCol>
                <a:gridCol w="827928">
                  <a:extLst>
                    <a:ext uri="{9D8B030D-6E8A-4147-A177-3AD203B41FA5}">
                      <a16:colId xmlns:a16="http://schemas.microsoft.com/office/drawing/2014/main" val="2594326414"/>
                    </a:ext>
                  </a:extLst>
                </a:gridCol>
                <a:gridCol w="877803">
                  <a:extLst>
                    <a:ext uri="{9D8B030D-6E8A-4147-A177-3AD203B41FA5}">
                      <a16:colId xmlns:a16="http://schemas.microsoft.com/office/drawing/2014/main" val="1916915950"/>
                    </a:ext>
                  </a:extLst>
                </a:gridCol>
                <a:gridCol w="608782">
                  <a:extLst>
                    <a:ext uri="{9D8B030D-6E8A-4147-A177-3AD203B41FA5}">
                      <a16:colId xmlns:a16="http://schemas.microsoft.com/office/drawing/2014/main" val="1469207226"/>
                    </a:ext>
                  </a:extLst>
                </a:gridCol>
              </a:tblGrid>
              <a:tr h="463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доходов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                         на 2021 год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               за 2021 год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               исполнения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655170"/>
                  </a:ext>
                </a:extLst>
              </a:tr>
              <a:tr h="1588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от других бюджетов бюджетной системы, в том числе:</a:t>
                      </a:r>
                      <a:endParaRPr lang="ru-RU" sz="9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2" marR="2422" marT="242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361 598,5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298 602,7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840789"/>
                  </a:ext>
                </a:extLst>
              </a:tr>
              <a:tr h="254250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 по капитальному ремонту и ремонту автомобильных дорог общего пользования местного значения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37 525,0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27 772,8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10654"/>
                  </a:ext>
                </a:extLst>
              </a:tr>
              <a:tr h="16994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проектов граждан, сформированных в рамках практик инициативного бюджетирования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9 023,0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7 883,3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791610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мероприятий по обеспечению жильем молодых семей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3 128,3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3 128,2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250062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создание и ремонт пешеходных коммуникаций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3 441,9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02335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улучшение архитектурно-художественного облика улиц городов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25 247,0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15 588,2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8075"/>
                  </a:ext>
                </a:extLst>
              </a:tr>
              <a:tr h="35994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установку, монтаж и настройку </a:t>
                      </a:r>
                      <a:r>
                        <a:rPr lang="ru-RU" sz="8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213342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устройство контейнерных площадок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9 681,4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8 094,7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47847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ремонт подъездов многоквартирных домов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1 004,0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1 003,9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10141"/>
                  </a:ext>
                </a:extLst>
              </a:tr>
              <a:tr h="35994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дооснащение материально-техническими средствами - приобретение программно-технических комплексов для оформления паспортов гражданина Российской Федерации,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услуг, а также их техническая поддержка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202824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организацию деятельности многофункциональных центров предоставления государственных и муниципальных услуг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3 622,0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7 136,9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35640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ремонт дворовых территорий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5 842,3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4 987,9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94197"/>
                  </a:ext>
                </a:extLst>
              </a:tr>
              <a:tr h="16994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организацию транспортного обслуживания населения по муниципальным маршрутам регулярных перевозок по регулярным тарифам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29 975,0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29 975,0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46787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обустройство и установку детских игровых площадок на территории муниципальных образований Московской области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10 969,7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84988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комплексное благоустройство территории муниципальных образований Московской области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62301"/>
                  </a:ext>
                </a:extLst>
              </a:tr>
              <a:tr h="24075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проведение капитального ремонта (ремонта) зданий (помещений), находящихся в собственности муниципальных образований Московской области, в которых располагаются городские (районные) суды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21 060,0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17 914,7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84881"/>
                  </a:ext>
                </a:extLst>
              </a:tr>
              <a:tr h="16994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64 956,5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45 528,4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421134"/>
                  </a:ext>
                </a:extLst>
              </a:tr>
              <a:tr h="240754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государственную поддержку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40 795,0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41 476,0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917705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мероприятия по организации отдыха детей в каникулярное время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5 744,0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5 744,0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14140"/>
                  </a:ext>
                </a:extLst>
              </a:tr>
              <a:tr h="16994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создание и содержание дополнительных мест для детей в возрасте от 1,5 до 7 лет в организациях, осуществляющих присмотр и уход за детьми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22 772,0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19 614,4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1948"/>
                  </a:ext>
                </a:extLst>
              </a:tr>
              <a:tr h="254250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общеобразовательных организациях в Московской области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37 422,0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27 154,1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05215"/>
                  </a:ext>
                </a:extLst>
              </a:tr>
              <a:tr h="35994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34630"/>
                  </a:ext>
                </a:extLst>
              </a:tr>
              <a:tr h="254250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17 020,9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12 743,7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18164"/>
                  </a:ext>
                </a:extLst>
              </a:tr>
              <a:tr h="23750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406487"/>
                  </a:ext>
                </a:extLst>
              </a:tr>
              <a:tr h="240754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мероприятий по обеспечению доступности приоритетных объектов и услуг в приоритетных социальных сферах жизнедеятельности инвалидов и других маломобильных групп населения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03803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поддержку отрасли культуры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975659"/>
                  </a:ext>
                </a:extLst>
              </a:tr>
              <a:tr h="14931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программ формирования современной городской среды</a:t>
                      </a:r>
                    </a:p>
                  </a:txBody>
                  <a:tcPr marL="2422" marR="2422" marT="24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5 720,1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91531"/>
                  </a:ext>
                </a:extLst>
              </a:tr>
            </a:tbl>
          </a:graphicData>
        </a:graphic>
      </p:graphicFrame>
      <p:pic>
        <p:nvPicPr>
          <p:cNvPr id="8" name="Объект 6">
            <a:extLst>
              <a:ext uri="{FF2B5EF4-FFF2-40B4-BE49-F238E27FC236}">
                <a16:creationId xmlns:a16="http://schemas.microsoft.com/office/drawing/2014/main" id="{ABAD0E50-48F3-4E5C-981C-B0C7A8E68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6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5BCBD60-E03B-4A82-9FC4-CBB1DC348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30034"/>
              </p:ext>
            </p:extLst>
          </p:nvPr>
        </p:nvGraphicFramePr>
        <p:xfrm>
          <a:off x="324466" y="1612489"/>
          <a:ext cx="11407461" cy="2377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2591">
                  <a:extLst>
                    <a:ext uri="{9D8B030D-6E8A-4147-A177-3AD203B41FA5}">
                      <a16:colId xmlns:a16="http://schemas.microsoft.com/office/drawing/2014/main" val="158875907"/>
                    </a:ext>
                  </a:extLst>
                </a:gridCol>
                <a:gridCol w="1435779">
                  <a:extLst>
                    <a:ext uri="{9D8B030D-6E8A-4147-A177-3AD203B41FA5}">
                      <a16:colId xmlns:a16="http://schemas.microsoft.com/office/drawing/2014/main" val="2766311813"/>
                    </a:ext>
                  </a:extLst>
                </a:gridCol>
                <a:gridCol w="1476998">
                  <a:extLst>
                    <a:ext uri="{9D8B030D-6E8A-4147-A177-3AD203B41FA5}">
                      <a16:colId xmlns:a16="http://schemas.microsoft.com/office/drawing/2014/main" val="543660684"/>
                    </a:ext>
                  </a:extLst>
                </a:gridCol>
                <a:gridCol w="1282093">
                  <a:extLst>
                    <a:ext uri="{9D8B030D-6E8A-4147-A177-3AD203B41FA5}">
                      <a16:colId xmlns:a16="http://schemas.microsoft.com/office/drawing/2014/main" val="678040490"/>
                    </a:ext>
                  </a:extLst>
                </a:gridCol>
              </a:tblGrid>
              <a:tr h="555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доходов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на 2021 год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 год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               исполнения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59582"/>
                  </a:ext>
                </a:extLst>
              </a:tr>
              <a:tr h="386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3 736,0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66 720,1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1 785,9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97039"/>
                  </a:ext>
                </a:extLst>
              </a:tr>
              <a:tr h="455871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дотации   бюджетам  городских округов  на поощрение муниципальных управленческих команд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2 984,1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41884"/>
                  </a:ext>
                </a:extLst>
              </a:tr>
              <a:tr h="464896"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  дотации   бюджетам  городских округов (мониторинг и оценка качества управления муниципальными финансами)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3 736,0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3 736,0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842879"/>
                  </a:ext>
                </a:extLst>
              </a:tr>
              <a:tr h="515067"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дотации бюджетам городских округов (премия Губернатора Московской области «Прорыв года»)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60 000,0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6870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A9A4C-6FA0-478B-840F-D971A902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3782" y="6373090"/>
            <a:ext cx="754181" cy="484909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CF7CD8E-48BF-437D-8055-DB8F0F5CF558}"/>
              </a:ext>
            </a:extLst>
          </p:cNvPr>
          <p:cNvSpPr txBox="1">
            <a:spLocks/>
          </p:cNvSpPr>
          <p:nvPr/>
        </p:nvSpPr>
        <p:spPr>
          <a:xfrm>
            <a:off x="845126" y="224288"/>
            <a:ext cx="10826413" cy="336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Информация о межбюджетных трансфертах в 2021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A3F03C-5A42-4E0D-9638-F71CF791F215}"/>
              </a:ext>
            </a:extLst>
          </p:cNvPr>
          <p:cNvSpPr/>
          <p:nvPr/>
        </p:nvSpPr>
        <p:spPr>
          <a:xfrm>
            <a:off x="10917358" y="1307906"/>
            <a:ext cx="754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тыс. руб.</a:t>
            </a: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6AFF97A1-1C8E-4280-94BE-BA699B991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01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5BCBD60-E03B-4A82-9FC4-CBB1DC348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990152"/>
              </p:ext>
            </p:extLst>
          </p:nvPr>
        </p:nvGraphicFramePr>
        <p:xfrm>
          <a:off x="337478" y="1584905"/>
          <a:ext cx="11394447" cy="2405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4363">
                  <a:extLst>
                    <a:ext uri="{9D8B030D-6E8A-4147-A177-3AD203B41FA5}">
                      <a16:colId xmlns:a16="http://schemas.microsoft.com/office/drawing/2014/main" val="158875907"/>
                    </a:ext>
                  </a:extLst>
                </a:gridCol>
                <a:gridCol w="1434141">
                  <a:extLst>
                    <a:ext uri="{9D8B030D-6E8A-4147-A177-3AD203B41FA5}">
                      <a16:colId xmlns:a16="http://schemas.microsoft.com/office/drawing/2014/main" val="2766311813"/>
                    </a:ext>
                  </a:extLst>
                </a:gridCol>
                <a:gridCol w="1475313">
                  <a:extLst>
                    <a:ext uri="{9D8B030D-6E8A-4147-A177-3AD203B41FA5}">
                      <a16:colId xmlns:a16="http://schemas.microsoft.com/office/drawing/2014/main" val="543660684"/>
                    </a:ext>
                  </a:extLst>
                </a:gridCol>
                <a:gridCol w="1280630">
                  <a:extLst>
                    <a:ext uri="{9D8B030D-6E8A-4147-A177-3AD203B41FA5}">
                      <a16:colId xmlns:a16="http://schemas.microsoft.com/office/drawing/2014/main" val="678040490"/>
                    </a:ext>
                  </a:extLst>
                </a:gridCol>
              </a:tblGrid>
              <a:tr h="561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доходов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на 2021 год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 год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               исполнения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59582"/>
                  </a:ext>
                </a:extLst>
              </a:tr>
              <a:tr h="3908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3 736,0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66 720,1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1 785,9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97039"/>
                  </a:ext>
                </a:extLst>
              </a:tr>
              <a:tr h="46116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дотации   бюджетам  городских округов  на поощрение муниципальных управленческих команд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2 984,1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41884"/>
                  </a:ext>
                </a:extLst>
              </a:tr>
              <a:tr h="470290"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  дотации   бюджетам  городских округов (мониторинг и оценка качества управления муниципальными финансами)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3 736,0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3 736,0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842879"/>
                  </a:ext>
                </a:extLst>
              </a:tr>
              <a:tr h="521043"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дотации бюджетам городских округов (премия Губернатора Московской области «Прорыв года»)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60 000,0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6870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A9A4C-6FA0-478B-840F-D971A902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3782" y="6373090"/>
            <a:ext cx="754181" cy="484909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CF7CD8E-48BF-437D-8055-DB8F0F5CF558}"/>
              </a:ext>
            </a:extLst>
          </p:cNvPr>
          <p:cNvSpPr txBox="1">
            <a:spLocks/>
          </p:cNvSpPr>
          <p:nvPr/>
        </p:nvSpPr>
        <p:spPr>
          <a:xfrm>
            <a:off x="845126" y="224288"/>
            <a:ext cx="10826413" cy="336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Поступление доходов в  бюджет городского </a:t>
            </a:r>
            <a:r>
              <a:rPr lang="ru-RU" sz="2800"/>
              <a:t>округа Долгопрудный в </a:t>
            </a:r>
            <a:r>
              <a:rPr lang="ru-RU" sz="2800" dirty="0"/>
              <a:t>2021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A3F03C-5A42-4E0D-9638-F71CF791F215}"/>
              </a:ext>
            </a:extLst>
          </p:cNvPr>
          <p:cNvSpPr/>
          <p:nvPr/>
        </p:nvSpPr>
        <p:spPr>
          <a:xfrm>
            <a:off x="10917358" y="1307906"/>
            <a:ext cx="754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тыс. руб.</a:t>
            </a: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6AFF97A1-1C8E-4280-94BE-BA699B991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78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E63860-E0CB-4338-B318-6651646A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839" y="99589"/>
            <a:ext cx="10721286" cy="1466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j-lt"/>
              </a:rPr>
              <a:t>Информация об удельном объеме налоговых и неналоговых доходов бюджета городского округа Долгопрудный в расчете на душу населения в 2021 г. в сравнении с другими муниципальными образованиями Московской области</a:t>
            </a:r>
            <a:endParaRPr lang="ru-RU" altLang="ru-RU" dirty="0">
              <a:latin typeface="+mj-lt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6D90AD9-CFF8-412D-9DFD-0BB73AB7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03306"/>
              </p:ext>
            </p:extLst>
          </p:nvPr>
        </p:nvGraphicFramePr>
        <p:xfrm>
          <a:off x="260350" y="2040647"/>
          <a:ext cx="11671300" cy="38068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10311">
                  <a:extLst>
                    <a:ext uri="{9D8B030D-6E8A-4147-A177-3AD203B41FA5}">
                      <a16:colId xmlns:a16="http://schemas.microsoft.com/office/drawing/2014/main" val="643613135"/>
                    </a:ext>
                  </a:extLst>
                </a:gridCol>
                <a:gridCol w="1548444">
                  <a:extLst>
                    <a:ext uri="{9D8B030D-6E8A-4147-A177-3AD203B41FA5}">
                      <a16:colId xmlns:a16="http://schemas.microsoft.com/office/drawing/2014/main" val="261675854"/>
                    </a:ext>
                  </a:extLst>
                </a:gridCol>
                <a:gridCol w="1626986">
                  <a:extLst>
                    <a:ext uri="{9D8B030D-6E8A-4147-A177-3AD203B41FA5}">
                      <a16:colId xmlns:a16="http://schemas.microsoft.com/office/drawing/2014/main" val="599130585"/>
                    </a:ext>
                  </a:extLst>
                </a:gridCol>
                <a:gridCol w="1673525">
                  <a:extLst>
                    <a:ext uri="{9D8B030D-6E8A-4147-A177-3AD203B41FA5}">
                      <a16:colId xmlns:a16="http://schemas.microsoft.com/office/drawing/2014/main" val="2107986122"/>
                    </a:ext>
                  </a:extLst>
                </a:gridCol>
                <a:gridCol w="1466490">
                  <a:extLst>
                    <a:ext uri="{9D8B030D-6E8A-4147-A177-3AD203B41FA5}">
                      <a16:colId xmlns:a16="http://schemas.microsoft.com/office/drawing/2014/main" val="168111679"/>
                    </a:ext>
                  </a:extLst>
                </a:gridCol>
                <a:gridCol w="1483744">
                  <a:extLst>
                    <a:ext uri="{9D8B030D-6E8A-4147-A177-3AD203B41FA5}">
                      <a16:colId xmlns:a16="http://schemas.microsoft.com/office/drawing/2014/main" val="381973610"/>
                    </a:ext>
                  </a:extLst>
                </a:gridCol>
                <a:gridCol w="1561800">
                  <a:extLst>
                    <a:ext uri="{9D8B030D-6E8A-4147-A177-3AD203B41FA5}">
                      <a16:colId xmlns:a16="http://schemas.microsoft.com/office/drawing/2014/main" val="566524658"/>
                    </a:ext>
                  </a:extLst>
                </a:gridCol>
              </a:tblGrid>
              <a:tr h="620189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Виды доходов</a:t>
                      </a:r>
                    </a:p>
                  </a:txBody>
                  <a:tcPr marL="7507" marR="7507" marT="750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Долгопрудный</a:t>
                      </a:r>
                    </a:p>
                  </a:txBody>
                  <a:tcPr marL="7507" marR="7507" marT="750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сравнении с другими муниципальными образованиями Московской области</a:t>
                      </a:r>
                    </a:p>
                  </a:txBody>
                  <a:tcPr marL="7507" marR="7507" marT="750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904366"/>
                  </a:ext>
                </a:extLst>
              </a:tr>
              <a:tr h="1783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Жуковский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Балашиха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Реутов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Люберцы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Королев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4160387"/>
                  </a:ext>
                </a:extLst>
              </a:tr>
              <a:tr h="4130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Всего, в том числе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38 996,5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38 218,5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35 159,1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42 674,9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37 480,5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36 966,4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7628279"/>
                  </a:ext>
                </a:extLst>
              </a:tr>
              <a:tr h="4130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Налоговые и неналоговые доходы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20 234,3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21 035,2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14 505,8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17 290,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18 078,5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18 184,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2658298"/>
                  </a:ext>
                </a:extLst>
              </a:tr>
              <a:tr h="4130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Безвозмездные поступления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18 762,2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17 183,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20 653,3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25 384,6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19 402,0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18 782,3</a:t>
                      </a:r>
                    </a:p>
                  </a:txBody>
                  <a:tcPr marL="8313" marR="8313" marT="8313" marB="0" anchor="b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410419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59FC62-C295-4DB5-AD8F-48409AFB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26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4CE1EA3D-EFA5-4559-B462-8E29A4EB2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7F85A3-6402-4BB8-B33E-54D737AF23DE}"/>
              </a:ext>
            </a:extLst>
          </p:cNvPr>
          <p:cNvSpPr/>
          <p:nvPr/>
        </p:nvSpPr>
        <p:spPr>
          <a:xfrm>
            <a:off x="11378257" y="1671316"/>
            <a:ext cx="668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(руб.)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F41060-6331-4EC7-BA8A-8CE3DF529DBC}"/>
              </a:ext>
            </a:extLst>
          </p:cNvPr>
          <p:cNvSpPr/>
          <p:nvPr/>
        </p:nvSpPr>
        <p:spPr>
          <a:xfrm>
            <a:off x="211892" y="5906428"/>
            <a:ext cx="117682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(</a:t>
            </a:r>
            <a:r>
              <a:rPr lang="en-US" sz="1050" i="1" dirty="0" err="1"/>
              <a:t>источник</a:t>
            </a:r>
            <a:r>
              <a:rPr lang="en-US" sz="1050" i="1" dirty="0"/>
              <a:t> </a:t>
            </a:r>
            <a:r>
              <a:rPr lang="en-US" sz="1050" i="1" dirty="0" err="1"/>
              <a:t>получ</a:t>
            </a:r>
            <a:r>
              <a:rPr lang="ru-RU" sz="1050" i="1" dirty="0"/>
              <a:t>е</a:t>
            </a:r>
            <a:r>
              <a:rPr lang="en-US" sz="1050" i="1" dirty="0"/>
              <a:t>н</a:t>
            </a:r>
            <a:r>
              <a:rPr lang="ru-RU" sz="1050" i="1" dirty="0"/>
              <a:t>и</a:t>
            </a:r>
            <a:r>
              <a:rPr lang="en-US" sz="1050" i="1" dirty="0"/>
              <a:t>я </a:t>
            </a:r>
            <a:r>
              <a:rPr lang="ru-RU" sz="1050" i="1" dirty="0"/>
              <a:t>и</a:t>
            </a:r>
            <a:r>
              <a:rPr lang="en-US" sz="1050" i="1" dirty="0"/>
              <a:t>н</a:t>
            </a:r>
            <a:r>
              <a:rPr lang="ru-RU" sz="1050" i="1" dirty="0"/>
              <a:t>ф</a:t>
            </a:r>
            <a:r>
              <a:rPr lang="en-US" sz="1050" i="1" dirty="0"/>
              <a:t>о</a:t>
            </a:r>
            <a:r>
              <a:rPr lang="ru-RU" sz="1050" i="1" dirty="0"/>
              <a:t>р</a:t>
            </a:r>
            <a:r>
              <a:rPr lang="en-US" sz="1050" i="1" dirty="0"/>
              <a:t>м</a:t>
            </a:r>
            <a:r>
              <a:rPr lang="ru-RU" sz="1050" i="1" dirty="0"/>
              <a:t>а</a:t>
            </a:r>
            <a:r>
              <a:rPr lang="en-US" sz="1050" i="1" dirty="0"/>
              <a:t>ц</a:t>
            </a:r>
            <a:r>
              <a:rPr lang="ru-RU" sz="1050" i="1" dirty="0"/>
              <a:t>и</a:t>
            </a:r>
            <a:r>
              <a:rPr lang="en-US" sz="1050" i="1" dirty="0"/>
              <a:t>и</a:t>
            </a:r>
            <a:r>
              <a:rPr lang="ru-RU" sz="1050" i="1" dirty="0"/>
              <a:t>: </a:t>
            </a:r>
            <a:r>
              <a:rPr lang="en-US" sz="1050" i="1" dirty="0" err="1"/>
              <a:t>сайт</a:t>
            </a:r>
            <a:r>
              <a:rPr lang="en-US" sz="1050" i="1" dirty="0"/>
              <a:t>”</a:t>
            </a:r>
            <a:r>
              <a:rPr lang="ru-RU" sz="1050" i="1" dirty="0"/>
              <a:t>О</a:t>
            </a:r>
            <a:r>
              <a:rPr lang="en-US" sz="1050" i="1" dirty="0"/>
              <a:t>т</a:t>
            </a:r>
            <a:r>
              <a:rPr lang="ru-RU" sz="1050" i="1" dirty="0"/>
              <a:t>к</a:t>
            </a:r>
            <a:r>
              <a:rPr lang="en-US" sz="1050" i="1" dirty="0"/>
              <a:t>р</a:t>
            </a:r>
            <a:r>
              <a:rPr lang="ru-RU" sz="1050" i="1" dirty="0"/>
              <a:t>ы</a:t>
            </a:r>
            <a:r>
              <a:rPr lang="en-US" sz="1050" i="1" dirty="0"/>
              <a:t>т</a:t>
            </a:r>
            <a:r>
              <a:rPr lang="ru-RU" sz="1050" i="1" dirty="0"/>
              <a:t>ы</a:t>
            </a:r>
            <a:r>
              <a:rPr lang="en-US" sz="1050" i="1" dirty="0"/>
              <a:t>й </a:t>
            </a:r>
            <a:r>
              <a:rPr lang="ru-RU" sz="1050" i="1" dirty="0"/>
              <a:t>б</a:t>
            </a:r>
            <a:r>
              <a:rPr lang="en-US" sz="1050" i="1" dirty="0"/>
              <a:t>ю</a:t>
            </a:r>
            <a:r>
              <a:rPr lang="ru-RU" sz="1050" i="1" dirty="0"/>
              <a:t>д</a:t>
            </a:r>
            <a:r>
              <a:rPr lang="en-US" sz="1050" i="1" dirty="0"/>
              <a:t>ж</a:t>
            </a:r>
            <a:r>
              <a:rPr lang="ru-RU" sz="1050" i="1" dirty="0"/>
              <a:t>е</a:t>
            </a:r>
            <a:r>
              <a:rPr lang="en-US" sz="1050" i="1" dirty="0"/>
              <a:t>т </a:t>
            </a:r>
            <a:r>
              <a:rPr lang="ru-RU" sz="1050" i="1" dirty="0"/>
              <a:t>М</a:t>
            </a:r>
            <a:r>
              <a:rPr lang="en-US" sz="1050" i="1" dirty="0"/>
              <a:t>о</a:t>
            </a:r>
            <a:r>
              <a:rPr lang="ru-RU" sz="1050" i="1" dirty="0"/>
              <a:t>с</a:t>
            </a:r>
            <a:r>
              <a:rPr lang="en-US" sz="1050" i="1" dirty="0"/>
              <a:t>к</a:t>
            </a:r>
            <a:r>
              <a:rPr lang="ru-RU" sz="1050" i="1" dirty="0"/>
              <a:t>о</a:t>
            </a:r>
            <a:r>
              <a:rPr lang="en-US" sz="1050" i="1" dirty="0"/>
              <a:t>в</a:t>
            </a:r>
            <a:r>
              <a:rPr lang="ru-RU" sz="1050" i="1" dirty="0"/>
              <a:t>с</a:t>
            </a:r>
            <a:r>
              <a:rPr lang="en-US" sz="1050" i="1" dirty="0"/>
              <a:t>к</a:t>
            </a:r>
            <a:r>
              <a:rPr lang="ru-RU" sz="1050" i="1" dirty="0"/>
              <a:t>о</a:t>
            </a:r>
            <a:r>
              <a:rPr lang="en-US" sz="1050" i="1" dirty="0"/>
              <a:t>й </a:t>
            </a:r>
            <a:r>
              <a:rPr lang="ru-RU" sz="1050" i="1" dirty="0"/>
              <a:t>о</a:t>
            </a:r>
            <a:r>
              <a:rPr lang="en-US" sz="1050" i="1" dirty="0"/>
              <a:t>б</a:t>
            </a:r>
            <a:r>
              <a:rPr lang="ru-RU" sz="1050" i="1" dirty="0"/>
              <a:t>л</a:t>
            </a:r>
            <a:r>
              <a:rPr lang="en-US" sz="1050" i="1" dirty="0"/>
              <a:t>а</a:t>
            </a:r>
            <a:r>
              <a:rPr lang="ru-RU" sz="1050" i="1" dirty="0"/>
              <a:t>с</a:t>
            </a:r>
            <a:r>
              <a:rPr lang="en-US" sz="1050" i="1" dirty="0"/>
              <a:t>т</a:t>
            </a:r>
            <a:r>
              <a:rPr lang="ru-RU" sz="1050" i="1" dirty="0"/>
              <a:t>и</a:t>
            </a:r>
            <a:r>
              <a:rPr lang="en-US" sz="1050" i="1" dirty="0"/>
              <a:t> </a:t>
            </a:r>
            <a:r>
              <a:rPr lang="ru-RU" sz="1050" i="1" dirty="0"/>
              <a:t>Г</a:t>
            </a:r>
            <a:r>
              <a:rPr lang="en-US" sz="1050" i="1" dirty="0"/>
              <a:t>И</a:t>
            </a:r>
            <a:r>
              <a:rPr lang="ru-RU" sz="1050" i="1" dirty="0"/>
              <a:t>С</a:t>
            </a:r>
            <a:r>
              <a:rPr lang="en-US" sz="1050" i="1" dirty="0"/>
              <a:t> “</a:t>
            </a:r>
            <a:r>
              <a:rPr lang="ru-RU" sz="1050" i="1" dirty="0"/>
              <a:t>Р</a:t>
            </a:r>
            <a:r>
              <a:rPr lang="en-US" sz="1050" i="1" dirty="0"/>
              <a:t>ЭБ МО” </a:t>
            </a:r>
          </a:p>
          <a:p>
            <a:r>
              <a:rPr lang="en-US" sz="1050" i="1" dirty="0"/>
              <a:t>https://budget.mosreg.ru/pasport-moskovskoj-oblasti/spisok-municipalnyx-obrazovanij/pasport-municipalnih-obrazovaniy/osnovnye-parametry-ispolneniya-byudzheta-municipalnogo-obrazovaniya/</a:t>
            </a:r>
            <a:r>
              <a:rPr lang="ru-RU" sz="105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14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48000">
              <a:schemeClr val="accent6">
                <a:lumMod val="40000"/>
                <a:lumOff val="60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AD4E9-D82F-4937-B966-75BB34EF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44" y="188913"/>
            <a:ext cx="11046130" cy="4247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dirty="0"/>
              <a:t>Информация о ставках налогов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FFA3D-41E7-4407-98F1-9FCD13BCA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44" y="729355"/>
            <a:ext cx="5872425" cy="60579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/>
              <a:t>Налог на имущество </a:t>
            </a:r>
          </a:p>
          <a:p>
            <a:pPr marL="0" indent="0">
              <a:buNone/>
            </a:pPr>
            <a:r>
              <a:rPr lang="ru-RU" sz="1100" dirty="0"/>
              <a:t>В соответствии с главой 32 Налогового кодекса Российской Федерации, решением Совета депутатов </a:t>
            </a:r>
            <a:r>
              <a:rPr lang="ru-RU" sz="1100" dirty="0" err="1"/>
              <a:t>г.Долгопрудного</a:t>
            </a:r>
            <a:r>
              <a:rPr lang="ru-RU" sz="1100" dirty="0"/>
              <a:t> от 19.11.2014 № 24-нр «О налоге на имущество физических лиц на территории городского округа Долгопрудный» определены </a:t>
            </a:r>
            <a:r>
              <a:rPr lang="ru-RU" sz="1100" b="1" dirty="0"/>
              <a:t>налоговые ставки в процентах от кадастровой стоимости:</a:t>
            </a:r>
          </a:p>
          <a:p>
            <a:r>
              <a:rPr lang="ru-RU" sz="1100" b="1" dirty="0"/>
              <a:t>Объектов налогообложения, кадастровая стоимость каждого из которых не превышает 300 млн. рублей: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Квартиры, части квартир, комнаты - 0,1 %.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Жилые дома, части жилых домов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Объекты незавершенного строительства в случае, если проектируемым назначением таких объектов является жилой дом,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Единые недвижимые комплексы, в состав которых входит хотя бы один жилой дом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Гаражи и </a:t>
            </a:r>
            <a:r>
              <a:rPr lang="ru-RU" sz="1100" dirty="0" err="1"/>
              <a:t>машино</a:t>
            </a:r>
            <a:r>
              <a:rPr lang="ru-RU" sz="1100" dirty="0"/>
              <a:t>-места, в том числе расположенные в объектах налогообложения, указанных в подпункте 2 пункта 2 статьи 406 Налогового кодекса Российской Федерации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строительства, - 0,3 %.</a:t>
            </a:r>
          </a:p>
          <a:p>
            <a:r>
              <a:rPr lang="ru-RU" sz="1100" b="1" dirty="0"/>
              <a:t>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</a:t>
            </a:r>
            <a:r>
              <a:rPr lang="ru-RU" sz="1100" dirty="0"/>
              <a:t>, - в 2015 году - 1,5 %, в 2016 году - 2 %; в 2017 году - 1,5 %; в 2018 году и последующие годы - 2 %.</a:t>
            </a:r>
          </a:p>
          <a:p>
            <a:r>
              <a:rPr lang="ru-RU" sz="1100" b="1" dirty="0"/>
              <a:t>Объектов налогообложения, кадастровая стоимость каждого из которых превышает 300 млн. рублей, </a:t>
            </a:r>
            <a:r>
              <a:rPr lang="ru-RU" sz="1100" dirty="0"/>
              <a:t>- 2 %.</a:t>
            </a:r>
          </a:p>
          <a:p>
            <a:r>
              <a:rPr lang="ru-RU" sz="1100" b="1" dirty="0"/>
              <a:t>Прочих объектов налогообложения </a:t>
            </a:r>
            <a:r>
              <a:rPr lang="ru-RU" sz="1100" dirty="0"/>
              <a:t>- 0,5 %.</a:t>
            </a:r>
          </a:p>
          <a:p>
            <a:endParaRPr lang="ru-RU" sz="115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6DD3F-5CFA-438A-AB0E-70A181A22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932" y="620713"/>
            <a:ext cx="5730242" cy="5872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/>
              <a:t>Земельный налог</a:t>
            </a:r>
          </a:p>
          <a:p>
            <a:pPr marL="0" indent="0">
              <a:buNone/>
            </a:pPr>
            <a:r>
              <a:rPr lang="ru-RU" sz="1050" dirty="0"/>
              <a:t>В соответствии с главой 31 Налогового кодекса Российской Федерации, решением Совета депутатов </a:t>
            </a:r>
            <a:r>
              <a:rPr lang="ru-RU" sz="1050" dirty="0" err="1"/>
              <a:t>г.Долгопрудного</a:t>
            </a:r>
            <a:r>
              <a:rPr lang="ru-RU" sz="1050" dirty="0"/>
              <a:t> от 22.06.2012 № 95-нр «О земельном налоге на территории городского округа Долгопрудный» определены </a:t>
            </a:r>
            <a:r>
              <a:rPr lang="ru-RU" sz="1050" b="1" dirty="0"/>
              <a:t>налоговые ставки в процентах от кадастровой стоимости земельных участков:</a:t>
            </a:r>
          </a:p>
          <a:p>
            <a:r>
              <a:rPr lang="ru-RU" sz="1050" b="1" dirty="0"/>
              <a:t>0,3 % в отношении земельных участков: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отнесенных к землям сельскохозяйственного назначения или к землям в составе зон сельскохозяйственного использования в городском округе Долгопрудный и используемых для сельскохозяйственного производства;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занятых жилищным фондом (за исключением земельных участков, занятых индивидуальными жилыми домами)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приобретенных (предоставленных) для индивидуального жилищного строительства);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</a:r>
          </a:p>
          <a:p>
            <a:r>
              <a:rPr lang="ru-RU" sz="1050" b="1" dirty="0"/>
              <a:t>0,2 % в отношении земельных участков: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занятых индивидуальными жилыми домами или приобретенных (предоставленных) для индивидуального жилищного строительства и личного подсобного хозяйства (за исключением земельных участков, приобретенных (предоставленных) для индивидуального жилищного строительства, личного подсобного хозяйства, используемых в предпринимательской деятельности).</a:t>
            </a:r>
          </a:p>
          <a:p>
            <a:r>
              <a:rPr lang="ru-RU" sz="1050" b="1" dirty="0"/>
              <a:t>0,25 % в отношении земельных участков: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не используемых в предпринимательской деятельности, приобретенных (предоставленных) для ведения садоводства или огородничества, а также земельных участков общего назначения, предусмотренных Федеральным законом от 29 июля 2017 года №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Федерации».</a:t>
            </a:r>
          </a:p>
          <a:p>
            <a:r>
              <a:rPr lang="ru-RU" sz="1050" b="1" dirty="0"/>
              <a:t>1,5 % в отношении прочих земельных участков.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D87070-E5A5-427B-9BE8-DF26682B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5217EBB-E8F3-456D-80D3-533CF342F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4886C-9325-4E7F-92C2-A52B9918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0" y="188913"/>
            <a:ext cx="11115040" cy="10156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Реестр налоговых льгот по земельному налогу, установленных решением Совета депутатов </a:t>
            </a:r>
            <a:r>
              <a:rPr lang="ru-RU" sz="2400" dirty="0" err="1">
                <a:solidFill>
                  <a:schemeClr val="tx1"/>
                </a:solidFill>
              </a:rPr>
              <a:t>г.Долгопрудного</a:t>
            </a:r>
            <a:r>
              <a:rPr lang="ru-RU" sz="2400" dirty="0">
                <a:solidFill>
                  <a:schemeClr val="tx1"/>
                </a:solidFill>
              </a:rPr>
              <a:t> от 22.06.2012  № 95-нр «О земельном налоге на территории городского округа Долгопрудный»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B84A273-9F30-42D0-A9F6-17B7899F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23482"/>
              </p:ext>
            </p:extLst>
          </p:nvPr>
        </p:nvGraphicFramePr>
        <p:xfrm>
          <a:off x="250824" y="1590345"/>
          <a:ext cx="11518681" cy="5180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2999">
                  <a:extLst>
                    <a:ext uri="{9D8B030D-6E8A-4147-A177-3AD203B41FA5}">
                      <a16:colId xmlns:a16="http://schemas.microsoft.com/office/drawing/2014/main" val="1321127670"/>
                    </a:ext>
                  </a:extLst>
                </a:gridCol>
                <a:gridCol w="9400460">
                  <a:extLst>
                    <a:ext uri="{9D8B030D-6E8A-4147-A177-3AD203B41FA5}">
                      <a16:colId xmlns:a16="http://schemas.microsoft.com/office/drawing/2014/main" val="2385509948"/>
                    </a:ext>
                  </a:extLst>
                </a:gridCol>
                <a:gridCol w="1615222">
                  <a:extLst>
                    <a:ext uri="{9D8B030D-6E8A-4147-A177-3AD203B41FA5}">
                      <a16:colId xmlns:a16="http://schemas.microsoft.com/office/drawing/2014/main" val="1121755877"/>
                    </a:ext>
                  </a:extLst>
                </a:gridCol>
              </a:tblGrid>
              <a:tr h="894619"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 льготы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Установленный размер льготы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(% освобождения от уплаты)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4494"/>
                  </a:ext>
                </a:extLst>
              </a:tr>
              <a:tr h="131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2021 г.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967480096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Герои Советского Союза, Герои Российской Федерации, Герои Социалистического Труда и полные кавалеры орденов Славы, Трудовой Славы и «За службу Родине в Вооруженных Силах СССР»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1825609417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Участники (в том числе инвалиды, ветераны) Великой Отечественной войны, а также граждане, на которых законодательством распространены социальные гарантии и льготы участников Великой Отечественной войны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2358810388"/>
                  </a:ext>
                </a:extLst>
              </a:tr>
              <a:tr h="113354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Инвалиды 1 и 2 групп, инвалиды с детства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932395290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Граждане, имеющие на иждивении трех и более несовершеннолетних детей, совокупный доход которых меньше прожиточного минимума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249617175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Одинокие пенсионеры, полученные доходы которых меньше прожиточного минимума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292616702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Родители детей-инвалидов, полученные доходы которых меньше прожиточного минимума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578114460"/>
                  </a:ext>
                </a:extLst>
              </a:tr>
              <a:tr h="44120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Дети-сироты и дети, оставшиеся без попечения родителей, на которых распространяется действие Федерального закона от 21.12.1996 N 159-ФЗ «О дополнительных гарантиях по социальной защите детей-сирот и детей, оставшихся без попечения родителей»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339061674"/>
                  </a:ext>
                </a:extLst>
              </a:tr>
              <a:tr h="58321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Граждане, подвергшиеся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450268105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Налогоплательщики - собственники жилых и нежилых помещений в отношении земельных участков, занятых многоквартирными жилыми домами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728784310"/>
                  </a:ext>
                </a:extLst>
              </a:tr>
              <a:tr h="14449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  общего пользования муниципального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1193005910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предоставляемые для обеспечения деятельности органов муниципальной власти и муниципального управления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4190322513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Земли, находящиеся в собственности муниципального образования городской округ Долгопрудный Московской области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1349852037"/>
                  </a:ext>
                </a:extLst>
              </a:tr>
              <a:tr h="101144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занятые муниципальным жилищным фондом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68586085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26E671-B45B-460B-B62C-7D2DD366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86524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28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2F56E4A-C71A-423D-A7C6-74129239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7CFA8-32C4-41D9-BF96-468E9587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54" y="188913"/>
            <a:ext cx="11123506" cy="10156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Реестр налоговых льгот по земельному налогу, установленных решением Совета депутатов </a:t>
            </a:r>
            <a:r>
              <a:rPr lang="ru-RU" sz="2400" dirty="0" err="1">
                <a:solidFill>
                  <a:schemeClr val="tx1"/>
                </a:solidFill>
              </a:rPr>
              <a:t>г.Долгопрудного</a:t>
            </a:r>
            <a:r>
              <a:rPr lang="ru-RU" sz="2400" dirty="0">
                <a:solidFill>
                  <a:schemeClr val="tx1"/>
                </a:solidFill>
              </a:rPr>
              <a:t> от 22.06.2012  № 95-нр «О земельном налоге на территории городского округа Долгопрудный»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10AA28-AAB4-481E-99F2-7AB1C7BCE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126666"/>
              </p:ext>
            </p:extLst>
          </p:nvPr>
        </p:nvGraphicFramePr>
        <p:xfrm>
          <a:off x="250825" y="1564640"/>
          <a:ext cx="11545840" cy="50211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9322">
                  <a:extLst>
                    <a:ext uri="{9D8B030D-6E8A-4147-A177-3AD203B41FA5}">
                      <a16:colId xmlns:a16="http://schemas.microsoft.com/office/drawing/2014/main" val="1178693567"/>
                    </a:ext>
                  </a:extLst>
                </a:gridCol>
                <a:gridCol w="9407491">
                  <a:extLst>
                    <a:ext uri="{9D8B030D-6E8A-4147-A177-3AD203B41FA5}">
                      <a16:colId xmlns:a16="http://schemas.microsoft.com/office/drawing/2014/main" val="476216144"/>
                    </a:ext>
                  </a:extLst>
                </a:gridCol>
                <a:gridCol w="1619027">
                  <a:extLst>
                    <a:ext uri="{9D8B030D-6E8A-4147-A177-3AD203B41FA5}">
                      <a16:colId xmlns:a16="http://schemas.microsoft.com/office/drawing/2014/main" val="67621715"/>
                    </a:ext>
                  </a:extLst>
                </a:gridCol>
              </a:tblGrid>
              <a:tr h="885589"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 льготы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Установленный размер льготы 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(% освобождения от уплаты)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19487"/>
                  </a:ext>
                </a:extLst>
              </a:tr>
              <a:tr h="203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2021 г.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1285983137"/>
                  </a:ext>
                </a:extLst>
              </a:tr>
              <a:tr h="97388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Военнослужащие,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 и имеющие общую продолжительность военной службы двадцать лет и более, члены семей военнослужащих и сотрудников органов внутренних дел, сотрудников Государственной противопожарной службы, сотрудников учреждений и органов уголовно-исполнительной системы, потерявшие кормильца при исполнении им служебных обязанностей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2705238927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Жертвы политических репрессий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2946140520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Пенсионеры, не имеющие никакого иного дохода, кроме пенсии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3111334300"/>
                  </a:ext>
                </a:extLst>
              </a:tr>
              <a:tr h="152508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Льготы в виде уменьшения исчисленной суммы земельного налога на 50 процентов в отношении одного земельного участка на территории городского округа Долгопрудный Московской области по выбору налогоплательщика, предназначенного для индивидуального жилищного строительства, личного подсобного и дачного хозяйства (строительства), садоводства и огородничества.</a:t>
                      </a:r>
                    </a:p>
                    <a:p>
                      <a:pPr marR="1765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льготы  предоставляются следующим категориям налогоплательщиков:</a:t>
                      </a:r>
                    </a:p>
                    <a:p>
                      <a:pPr marR="1765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 малоимущим семьям и малоимущим одиноко проживающим гражданам, среднегодовой доход которых ниже величины прожиточного минимума, установленного в Московской области на душу населения, имеющим в собственности, постоянном (бессрочном) пользовании или пожизненном наследуемом владении вышеуказанные земельные участки. Налоговая льгота предоставляется одному из членов семьи по одному земельному участку.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565528734"/>
                  </a:ext>
                </a:extLst>
              </a:tr>
              <a:tr h="476694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2087857390"/>
                  </a:ext>
                </a:extLst>
              </a:tr>
              <a:tr h="262100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Земельные участки под закрытыми для эксплуатации полигонами твердых бытовых отходов.</a:t>
                      </a:r>
                    </a:p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327036097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5B8DCF-B646-4FB5-AF22-02F33631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29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709AEB-B33B-43EA-B695-1BA657D81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C73AF-0C2D-49B8-A3F0-C9E73E0C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0"/>
            <a:ext cx="11917680" cy="10230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dirty="0"/>
              <a:t>Основные задачи и приоритеты  бюджетной политики </a:t>
            </a:r>
            <a:br>
              <a:rPr lang="ru-RU" sz="2800" dirty="0"/>
            </a:br>
            <a:r>
              <a:rPr lang="ru-RU" sz="2800" dirty="0"/>
              <a:t>на 2021 год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81DAF-54F0-426F-A98B-95DE6F76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10" y="1193735"/>
            <a:ext cx="11917680" cy="4469173"/>
          </a:xfrm>
          <a:gradFill>
            <a:gsLst>
              <a:gs pos="63760">
                <a:schemeClr val="accent1">
                  <a:lumMod val="40000"/>
                  <a:lumOff val="60000"/>
                </a:schemeClr>
              </a:gs>
              <a:gs pos="20000">
                <a:schemeClr val="accent6">
                  <a:tint val="9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5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ситуации;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реализация приоритетных проектов;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снижение неэффективных трат бюджета городского округа, обеспечение исполнения гарантированных расходных обязательств городского округа;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принятие решений, направленных на достижение в полном объеме уровня оплаты труда работников муниципальных учреждений социальной сферы в соответствии с Указом Президента Российской Федерации от 07.05.2012 № 597 «О мероприятиях по реализации государственной социальной политики»;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обеспечение выполнения ключевых и целевых показателей муниципальных программ;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планирование в полном объеме расходов на социальные выплаты с учетом изменения численности их получателей и критериев для предоставления соответствующих социальных выплат гражданам городского округа.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C01AFC23-D631-4528-B753-64AF47C1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1722C189-B12A-41CD-ADD8-52401116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5686"/>
      </p:ext>
    </p:extLst>
  </p:cSld>
  <p:clrMapOvr>
    <a:masterClrMapping/>
  </p:clrMapOvr>
  <p:transition spd="med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3BF44-2851-4E9F-8FC6-1B620C0A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188913"/>
            <a:ext cx="11087735" cy="1123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 Реестр налоговых льгот по налогу на имущество физических лиц, установленных решением Совета депутатов </a:t>
            </a:r>
            <a:r>
              <a:rPr lang="ru-RU" sz="2400" dirty="0" err="1">
                <a:solidFill>
                  <a:schemeClr val="tx1"/>
                </a:solidFill>
              </a:rPr>
              <a:t>г.Долгопрудного</a:t>
            </a:r>
            <a:r>
              <a:rPr lang="ru-RU" sz="2400" dirty="0">
                <a:solidFill>
                  <a:schemeClr val="tx1"/>
                </a:solidFill>
              </a:rPr>
              <a:t> от 19.11.2014  № 24-нр «О налоге на имущество физических лиц на территории городского округа Долгопрудный Московской области»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FC9D265-B401-488C-BFD4-DF2E874EB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558284"/>
              </p:ext>
            </p:extLst>
          </p:nvPr>
        </p:nvGraphicFramePr>
        <p:xfrm>
          <a:off x="371192" y="1831435"/>
          <a:ext cx="11569984" cy="34211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73158">
                  <a:extLst>
                    <a:ext uri="{9D8B030D-6E8A-4147-A177-3AD203B41FA5}">
                      <a16:colId xmlns:a16="http://schemas.microsoft.com/office/drawing/2014/main" val="1279463112"/>
                    </a:ext>
                  </a:extLst>
                </a:gridCol>
                <a:gridCol w="9181601">
                  <a:extLst>
                    <a:ext uri="{9D8B030D-6E8A-4147-A177-3AD203B41FA5}">
                      <a16:colId xmlns:a16="http://schemas.microsoft.com/office/drawing/2014/main" val="1843131260"/>
                    </a:ext>
                  </a:extLst>
                </a:gridCol>
                <a:gridCol w="2015225">
                  <a:extLst>
                    <a:ext uri="{9D8B030D-6E8A-4147-A177-3AD203B41FA5}">
                      <a16:colId xmlns:a16="http://schemas.microsoft.com/office/drawing/2014/main" val="4121513783"/>
                    </a:ext>
                  </a:extLst>
                </a:gridCol>
              </a:tblGrid>
              <a:tr h="1020730"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 льготы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Установленный размер льготы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(% освобождения от уплаты)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80116"/>
                  </a:ext>
                </a:extLst>
              </a:tr>
              <a:tr h="205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2021 г.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003964"/>
                  </a:ext>
                </a:extLst>
              </a:tr>
              <a:tr h="116882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Освобождается от уплаты налога на имущество физических лиц один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одного объекта налогообложения жилого назначения по выбору налогоплательщика: комната, квартира, индивидуальный жилой дом.</a:t>
                      </a:r>
                    </a:p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630834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E6F9DC-FD53-4708-8FF7-8249DB38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30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29337CEB-888F-497E-8B08-EAC60DD2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3019A0-E4EE-4D69-A9FD-5BE4AA019C48}"/>
              </a:ext>
            </a:extLst>
          </p:cNvPr>
          <p:cNvSpPr/>
          <p:nvPr/>
        </p:nvSpPr>
        <p:spPr>
          <a:xfrm>
            <a:off x="250824" y="1935718"/>
            <a:ext cx="11690349" cy="3257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Земельный налог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Сумма льгот по земельному налогу юридическим лицам за 2021 год в соответствии с решением Совета депутатов </a:t>
            </a:r>
            <a:r>
              <a:rPr lang="ru-RU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г.Долгопрудного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 от 22.06.2012              № 95-нр « О земельном налоге на территории городского округа Долгопрудный» по оценке составила </a:t>
            </a:r>
            <a:r>
              <a:rPr lang="en-US" sz="2800" dirty="0">
                <a:solidFill>
                  <a:schemeClr val="tx1"/>
                </a:solidFill>
              </a:rPr>
              <a:t>39 530,0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D4CF338-8510-4F77-A420-5A1700B93D2D}"/>
              </a:ext>
            </a:extLst>
          </p:cNvPr>
          <p:cNvSpPr txBox="1">
            <a:spLocks/>
          </p:cNvSpPr>
          <p:nvPr/>
        </p:nvSpPr>
        <p:spPr>
          <a:xfrm>
            <a:off x="914400" y="332508"/>
            <a:ext cx="11026773" cy="715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16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j-lt"/>
              </a:rPr>
              <a:t>Информация об объемах предоставленных льгот, установленных решением Совета депутатов городского округа Долгопрудный Московской области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C13263-6CCE-4559-8F53-B08FDC5D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67EC5E-E39C-4529-AB94-81AD3A7B9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3019A0-E4EE-4D69-A9FD-5BE4AA019C48}"/>
              </a:ext>
            </a:extLst>
          </p:cNvPr>
          <p:cNvSpPr/>
          <p:nvPr/>
        </p:nvSpPr>
        <p:spPr>
          <a:xfrm>
            <a:off x="250824" y="1935718"/>
            <a:ext cx="11690349" cy="3903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Налог на имущество физических лиц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Сумма льгот по земельному налогу юридическим лицам за 2021 год в соответствии с  р</a:t>
            </a:r>
            <a:r>
              <a:rPr lang="ru-RU" sz="2800" dirty="0"/>
              <a:t>ешением Совета депутатов </a:t>
            </a:r>
            <a:r>
              <a:rPr lang="ru-RU" sz="2800" dirty="0" err="1"/>
              <a:t>г.Долгопрудного</a:t>
            </a:r>
            <a:r>
              <a:rPr lang="ru-RU" sz="2800" dirty="0"/>
              <a:t> от 19.11.2014 № 24-нр «О налоге на имущество физических лиц на территории городского округа Долгопрудный Московской области»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Долгопрудный» по оценке составила </a:t>
            </a:r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ru-RU" sz="2800" dirty="0">
                <a:solidFill>
                  <a:schemeClr val="tx1"/>
                </a:solidFill>
              </a:rPr>
              <a:t>,0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D4CF338-8510-4F77-A420-5A1700B93D2D}"/>
              </a:ext>
            </a:extLst>
          </p:cNvPr>
          <p:cNvSpPr txBox="1">
            <a:spLocks/>
          </p:cNvSpPr>
          <p:nvPr/>
        </p:nvSpPr>
        <p:spPr>
          <a:xfrm>
            <a:off x="914399" y="64655"/>
            <a:ext cx="11026773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16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j-lt"/>
              </a:rPr>
              <a:t>Информация об объемах предоставленных льгот, установленных решением Совета депутатов городского округа Долгопрудный Московской области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C13263-6CCE-4559-8F53-B08FDC5D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67EC5E-E39C-4529-AB94-81AD3A7B9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E82DD-7889-480E-BA8C-648A24AE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447" y="170694"/>
            <a:ext cx="10515600" cy="729924"/>
          </a:xfrm>
        </p:spPr>
        <p:txBody>
          <a:bodyPr>
            <a:noAutofit/>
          </a:bodyPr>
          <a:lstStyle/>
          <a:p>
            <a:pPr algn="ctr"/>
            <a:br>
              <a:rPr lang="ru-RU" sz="3200" dirty="0"/>
            </a:br>
            <a:r>
              <a:rPr lang="ru-RU" sz="3200" dirty="0"/>
              <a:t>Расходная часть бюджета городского округа Долгопрудный за 2021 год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7AF2F63-039C-4579-9E32-57FA4E95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33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44531AB-A71B-475A-AD5A-A7875D3C2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83339"/>
              </p:ext>
            </p:extLst>
          </p:nvPr>
        </p:nvGraphicFramePr>
        <p:xfrm>
          <a:off x="271416" y="1208592"/>
          <a:ext cx="11649168" cy="164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453">
                  <a:extLst>
                    <a:ext uri="{9D8B030D-6E8A-4147-A177-3AD203B41FA5}">
                      <a16:colId xmlns:a16="http://schemas.microsoft.com/office/drawing/2014/main" val="950573341"/>
                    </a:ext>
                  </a:extLst>
                </a:gridCol>
                <a:gridCol w="2146005">
                  <a:extLst>
                    <a:ext uri="{9D8B030D-6E8A-4147-A177-3AD203B41FA5}">
                      <a16:colId xmlns:a16="http://schemas.microsoft.com/office/drawing/2014/main" val="1555336479"/>
                    </a:ext>
                  </a:extLst>
                </a:gridCol>
                <a:gridCol w="1561381">
                  <a:extLst>
                    <a:ext uri="{9D8B030D-6E8A-4147-A177-3AD203B41FA5}">
                      <a16:colId xmlns:a16="http://schemas.microsoft.com/office/drawing/2014/main" val="1228957567"/>
                    </a:ext>
                  </a:extLst>
                </a:gridCol>
                <a:gridCol w="1570008">
                  <a:extLst>
                    <a:ext uri="{9D8B030D-6E8A-4147-A177-3AD203B41FA5}">
                      <a16:colId xmlns:a16="http://schemas.microsoft.com/office/drawing/2014/main" val="3042444952"/>
                    </a:ext>
                  </a:extLst>
                </a:gridCol>
                <a:gridCol w="1521097">
                  <a:extLst>
                    <a:ext uri="{9D8B030D-6E8A-4147-A177-3AD203B41FA5}">
                      <a16:colId xmlns:a16="http://schemas.microsoft.com/office/drawing/2014/main" val="2685086755"/>
                    </a:ext>
                  </a:extLst>
                </a:gridCol>
                <a:gridCol w="937431">
                  <a:extLst>
                    <a:ext uri="{9D8B030D-6E8A-4147-A177-3AD203B41FA5}">
                      <a16:colId xmlns:a16="http://schemas.microsoft.com/office/drawing/2014/main" val="3611564006"/>
                    </a:ext>
                  </a:extLst>
                </a:gridCol>
                <a:gridCol w="1368889">
                  <a:extLst>
                    <a:ext uri="{9D8B030D-6E8A-4147-A177-3AD203B41FA5}">
                      <a16:colId xmlns:a16="http://schemas.microsoft.com/office/drawing/2014/main" val="1367309686"/>
                    </a:ext>
                  </a:extLst>
                </a:gridCol>
                <a:gridCol w="764904">
                  <a:extLst>
                    <a:ext uri="{9D8B030D-6E8A-4147-A177-3AD203B41FA5}">
                      <a16:colId xmlns:a16="http://schemas.microsoft.com/office/drawing/2014/main" val="3023132447"/>
                    </a:ext>
                  </a:extLst>
                </a:gridCol>
              </a:tblGrid>
              <a:tr h="233041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Параметры бюджета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бюджет</a:t>
                      </a:r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плановых назначений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33492"/>
                  </a:ext>
                </a:extLst>
              </a:tr>
              <a:tr h="147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Первоначальный бюджет (№85-нр от 18.12.2020)</a:t>
                      </a:r>
                    </a:p>
                  </a:txBody>
                  <a:tcPr marL="8313" marR="8313" marT="8313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Уточненный план 2021 года</a:t>
                      </a: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первоначальному бюджету (№72-нр от 22.12.2016)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уточненному плану за 2017 год</a:t>
                      </a:r>
                      <a:endParaRPr lang="ru-RU" dirty="0"/>
                    </a:p>
                  </a:txBody>
                  <a:tcPr marL="8313" marR="8313" marT="8313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0741"/>
                  </a:ext>
                </a:extLst>
              </a:tr>
              <a:tr h="641502">
                <a:tc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первоначальному бюджету (№85-нр от 18.12.2020)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уточненному плану за 2021 год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35489"/>
                  </a:ext>
                </a:extLst>
              </a:tr>
              <a:tr h="5182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4 263 034,7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4 677 747,5 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4 430 397,9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167 363,2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103,9%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-247 349,6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94,7%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73259577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EC0097A-78DE-40B7-9DDC-7897823A2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388617"/>
              </p:ext>
            </p:extLst>
          </p:nvPr>
        </p:nvGraphicFramePr>
        <p:xfrm>
          <a:off x="717754" y="3158978"/>
          <a:ext cx="4168877" cy="369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6D86C1A-DFAF-4C8F-B2A4-5F08F43BE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213846"/>
              </p:ext>
            </p:extLst>
          </p:nvPr>
        </p:nvGraphicFramePr>
        <p:xfrm>
          <a:off x="5801360" y="3158977"/>
          <a:ext cx="5833687" cy="364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7">
            <a:extLst>
              <a:ext uri="{FF2B5EF4-FFF2-40B4-BE49-F238E27FC236}">
                <a16:creationId xmlns:a16="http://schemas.microsoft.com/office/drawing/2014/main" id="{531D588F-8D7F-4B0B-933A-D605238D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182" y="900617"/>
            <a:ext cx="42749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cs typeface="Times New Roman" pitchFamily="18" charset="0"/>
              </a:rPr>
              <a:t>Данные в таблице представлены в </a:t>
            </a:r>
            <a:r>
              <a:rPr lang="ru-RU" sz="1600" b="1" dirty="0">
                <a:cs typeface="Times New Roman" pitchFamily="18" charset="0"/>
              </a:rPr>
              <a:t>тыс. рублей</a:t>
            </a:r>
            <a:endParaRPr lang="ru-RU" sz="1600" b="1" dirty="0">
              <a:latin typeface="Calibri" pitchFamily="34" charset="0"/>
            </a:endParaRP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C1F932CA-88B1-44A8-A049-0B0B6B106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4696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C3EAB-6A21-4E1B-9CFE-53580E20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1" y="48735"/>
            <a:ext cx="10404376" cy="46396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Финансирование муниципальных программ в 2021 году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2031D7E-CC26-47C2-9A4E-4A7BECB8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4302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91B3EF9A-2599-46DD-82A8-E0E8E1D7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12703"/>
            <a:ext cx="5899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cs typeface="Times New Roman" pitchFamily="18" charset="0"/>
              </a:rPr>
              <a:t>Данные в таблице представлены в </a:t>
            </a:r>
            <a:r>
              <a:rPr lang="ru-RU" sz="1400" b="1" dirty="0">
                <a:cs typeface="Times New Roman" pitchFamily="18" charset="0"/>
              </a:rPr>
              <a:t>тыс. рублей</a:t>
            </a:r>
            <a:endParaRPr lang="ru-RU" sz="1400" b="1" dirty="0">
              <a:latin typeface="Calibri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EE8D1B7-D208-491A-BD7B-199A6A611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59397"/>
              </p:ext>
            </p:extLst>
          </p:nvPr>
        </p:nvGraphicFramePr>
        <p:xfrm>
          <a:off x="670382" y="752519"/>
          <a:ext cx="11110451" cy="596293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65691">
                  <a:extLst>
                    <a:ext uri="{9D8B030D-6E8A-4147-A177-3AD203B41FA5}">
                      <a16:colId xmlns:a16="http://schemas.microsoft.com/office/drawing/2014/main" val="545505490"/>
                    </a:ext>
                  </a:extLst>
                </a:gridCol>
                <a:gridCol w="5098473">
                  <a:extLst>
                    <a:ext uri="{9D8B030D-6E8A-4147-A177-3AD203B41FA5}">
                      <a16:colId xmlns:a16="http://schemas.microsoft.com/office/drawing/2014/main" val="2298003161"/>
                    </a:ext>
                  </a:extLst>
                </a:gridCol>
                <a:gridCol w="1957513">
                  <a:extLst>
                    <a:ext uri="{9D8B030D-6E8A-4147-A177-3AD203B41FA5}">
                      <a16:colId xmlns:a16="http://schemas.microsoft.com/office/drawing/2014/main" val="4260154944"/>
                    </a:ext>
                  </a:extLst>
                </a:gridCol>
                <a:gridCol w="1695404">
                  <a:extLst>
                    <a:ext uri="{9D8B030D-6E8A-4147-A177-3AD203B41FA5}">
                      <a16:colId xmlns:a16="http://schemas.microsoft.com/office/drawing/2014/main" val="1416304530"/>
                    </a:ext>
                  </a:extLst>
                </a:gridCol>
                <a:gridCol w="1893370">
                  <a:extLst>
                    <a:ext uri="{9D8B030D-6E8A-4147-A177-3AD203B41FA5}">
                      <a16:colId xmlns:a16="http://schemas.microsoft.com/office/drawing/2014/main" val="1691386196"/>
                    </a:ext>
                  </a:extLst>
                </a:gridCol>
              </a:tblGrid>
              <a:tr h="571070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муниципальных программ</a:t>
                      </a:r>
                      <a:endParaRPr lang="ru-RU" sz="12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Уточненный план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на 2021 год,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тыс. рублей</a:t>
                      </a:r>
                      <a:endParaRPr lang="ru-RU" sz="12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Исполнение</a:t>
                      </a:r>
                    </a:p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за 2021 год, </a:t>
                      </a:r>
                    </a:p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тыс. рублей</a:t>
                      </a:r>
                      <a:endParaRPr lang="ru-RU" sz="12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Исполнение к уточненному</a:t>
                      </a:r>
                    </a:p>
                    <a:p>
                      <a:pPr marL="201295" indent="-2012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  плану, %</a:t>
                      </a:r>
                      <a:endParaRPr lang="ru-RU" sz="12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238313"/>
                  </a:ext>
                </a:extLst>
              </a:tr>
              <a:tr h="322037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«Здравоохранение»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3 930,1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3 841,3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846369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«Культура»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282 201,5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268 420,0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86695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«Образование»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2 698 729,8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2 653 412,1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83534"/>
                  </a:ext>
                </a:extLst>
              </a:tr>
              <a:tr h="256376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«Социальная защита населения»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82 469,0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73 772,8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4203"/>
                  </a:ext>
                </a:extLst>
              </a:tr>
              <a:tr h="186278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«Спорт»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99 103,0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99 103,0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12130"/>
                  </a:ext>
                </a:extLst>
              </a:tr>
              <a:tr h="249806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«Развитие сельского хозяйства»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2 703,0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2 414,6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70179"/>
                  </a:ext>
                </a:extLst>
              </a:tr>
              <a:tr h="256072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«Экология и окружающая среда»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25 190,0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25 181,4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758864"/>
                  </a:ext>
                </a:extLst>
              </a:tr>
              <a:tr h="249992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«Безопасность и обеспечение безопасности жизнедеятельности населения»        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68 218,2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60 990,4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116216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«Жилище»   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24 313,6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23 946,0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01941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«Развитие инженерной инфраструктуры и энергоэффективности»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9 892,5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2 578,8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26,1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13472"/>
                  </a:ext>
                </a:extLst>
              </a:tr>
              <a:tr h="186278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«Предпринимательство» 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6 445,0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5 200,5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80,7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21469"/>
                  </a:ext>
                </a:extLst>
              </a:tr>
              <a:tr h="286132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«Управление имуществом и муниципальными финансами» 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501 589,0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466 607,8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29316"/>
                  </a:ext>
                </a:extLst>
              </a:tr>
              <a:tr h="379093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89 772,6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84 730,1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819997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«Развитие и функционирование дорожно-транспортного комплекса»  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209 481,4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192 922,4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92,1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97541"/>
                  </a:ext>
                </a:extLst>
              </a:tr>
              <a:tr h="260817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«Цифровое муниципальное образование»    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131 846,3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126 570,6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25906"/>
                  </a:ext>
                </a:extLst>
              </a:tr>
              <a:tr h="252668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«Архитектура и градостроительство»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956,0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917,9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80599"/>
                  </a:ext>
                </a:extLst>
              </a:tr>
              <a:tr h="242905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«Формирование современной комфортной городской среды»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406 073,9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313 877,0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77,3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82639"/>
                  </a:ext>
                </a:extLst>
              </a:tr>
              <a:tr h="278723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ru-RU" sz="11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«Строительство объектов социальной инфраструктуры»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88104"/>
                  </a:ext>
                </a:extLst>
              </a:tr>
              <a:tr h="672899">
                <a:tc gridSpan="2"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ВСЕГО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4 644 914,9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4 404 486,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94,8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34097"/>
                  </a:ext>
                </a:extLst>
              </a:tr>
            </a:tbl>
          </a:graphicData>
        </a:graphic>
      </p:graphicFrame>
      <p:pic>
        <p:nvPicPr>
          <p:cNvPr id="10" name="Объект 6">
            <a:extLst>
              <a:ext uri="{FF2B5EF4-FFF2-40B4-BE49-F238E27FC236}">
                <a16:creationId xmlns:a16="http://schemas.microsoft.com/office/drawing/2014/main" id="{982ECB5C-6AA9-4688-850F-9AEE64506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00012"/>
      </p:ext>
    </p:extLst>
  </p:cSld>
  <p:clrMapOvr>
    <a:masterClrMapping/>
  </p:clrMapOvr>
  <p:transition spd="slow"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76795-D4C7-4338-BE11-5915CA608F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3628" y="4039961"/>
            <a:ext cx="3680292" cy="245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9DEA6-A1C7-4375-B83E-20E2418F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55" y="142414"/>
            <a:ext cx="11448491" cy="905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     Непрограммные расходы бюджета городского округа Долгопрудный</a:t>
            </a:r>
            <a:br>
              <a:rPr lang="ru-RU" sz="3200" b="1" dirty="0"/>
            </a:br>
            <a:r>
              <a:rPr lang="ru-RU" sz="3200" b="1" dirty="0"/>
              <a:t> за 2021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E54919-F71A-45F7-AD4B-DED6130B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EF4337-9EB8-46CB-9AC8-42BDA0AB8328}"/>
              </a:ext>
            </a:extLst>
          </p:cNvPr>
          <p:cNvSpPr/>
          <p:nvPr/>
        </p:nvSpPr>
        <p:spPr>
          <a:xfrm>
            <a:off x="211015" y="1160896"/>
            <a:ext cx="8868101" cy="5497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>
                <a:ea typeface="Times New Roman" panose="02020603050405020304" pitchFamily="18" charset="0"/>
              </a:rPr>
              <a:t>Непрограммная часть бюджета включает следующие направления расходов: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ea typeface="Times New Roman" panose="02020603050405020304" pitchFamily="18" charset="0"/>
              </a:rPr>
              <a:t> расходы на </a:t>
            </a:r>
            <a:r>
              <a:rPr lang="ru-RU" b="1" dirty="0"/>
              <a:t>руководство и управление в сфере установленных функций органов местного самоуправления (16 299,2 тыс.рублей</a:t>
            </a:r>
            <a:r>
              <a:rPr lang="ru-RU" b="1" dirty="0">
                <a:ea typeface="Times New Roman" panose="02020603050405020304" pitchFamily="18" charset="0"/>
              </a:rPr>
              <a:t>): обеспечение деятельности Совета           депутатов, Контрольно-ревизионной комиссии;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a typeface="Times New Roman" panose="02020603050405020304" pitchFamily="18" charset="0"/>
              </a:rPr>
              <a:t> расходы на оплату исполнительных листов, судебных издержек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      (4 623,1 тыс. рублей);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a typeface="Times New Roman" panose="02020603050405020304" pitchFamily="18" charset="0"/>
              </a:rPr>
              <a:t> расходы на поощрение муниципальных управленческих команд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      (2 984,1 тыс. рублей);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a typeface="Times New Roman" panose="02020603050405020304" pitchFamily="18" charset="0"/>
              </a:rPr>
              <a:t> расходы на ежемесячные денежные выплаты Почетным гражданам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      ( 1 687,0 тыс. рублей).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a typeface="Times New Roman" panose="02020603050405020304" pitchFamily="18" charset="0"/>
              </a:rPr>
              <a:t> иные мероприятия, проводимые в связи с коронавирусом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      (317,8 тыс. рублей);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ea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3CFD0C-ADC7-4C06-805E-BF713EAFE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486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576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Реализация национальных проектов в рамках муниципальных программ в 2021 году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92944"/>
              </p:ext>
            </p:extLst>
          </p:nvPr>
        </p:nvGraphicFramePr>
        <p:xfrm>
          <a:off x="327514" y="1686611"/>
          <a:ext cx="11457710" cy="25484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9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1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Arial" pitchFamily="34" charset="0"/>
                        </a:rPr>
                        <a:t>Наименование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Arial" pitchFamily="34" charset="0"/>
                        </a:rPr>
                        <a:t>Код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Arial" pitchFamily="34" charset="0"/>
                        </a:rPr>
                        <a:t> План на 2021 г.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Arial" pitchFamily="34" charset="0"/>
                        </a:rPr>
                        <a:t> Исполнено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Arial" pitchFamily="34" charset="0"/>
                        </a:rPr>
                        <a:t> за 2021 год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Arial" pitchFamily="34" charset="0"/>
                        </a:rPr>
                        <a:t> % исполнения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9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Национальный проект «Образование»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Е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15 227,0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13 062,3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85,8</a:t>
                      </a:r>
                      <a:endParaRPr lang="ru-RU" sz="1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Национальный проект «Жилье и городская среда»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36 543,5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35 412,5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96,9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Национальный проект «Демография»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Р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58 075,1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58 032,3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99,9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45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Arial" pitchFamily="34" charset="0"/>
                        </a:rPr>
                        <a:t>Всего расходов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109 845,6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106 507,1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97,0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91B3EF9A-2599-46DD-82A8-E0E8E1D7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363" y="1292523"/>
            <a:ext cx="545286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cs typeface="Times New Roman" pitchFamily="18" charset="0"/>
              </a:rPr>
              <a:t>Данные в таблице представлены в </a:t>
            </a:r>
            <a:r>
              <a:rPr lang="ru-RU" sz="1400" b="1" dirty="0">
                <a:cs typeface="Times New Roman" pitchFamily="18" charset="0"/>
              </a:rPr>
              <a:t>тыс. рублей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C973B25A-E5FE-4B5F-9C15-FE782FD4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A903D62-4006-43D4-A0B5-AA6DD19E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35D9787-3C7F-4039-90E7-AA0094EF1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82958"/>
              </p:ext>
            </p:extLst>
          </p:nvPr>
        </p:nvGraphicFramePr>
        <p:xfrm>
          <a:off x="397163" y="1089891"/>
          <a:ext cx="11314546" cy="4898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884">
                  <a:extLst>
                    <a:ext uri="{9D8B030D-6E8A-4147-A177-3AD203B41FA5}">
                      <a16:colId xmlns:a16="http://schemas.microsoft.com/office/drawing/2014/main" val="3128012118"/>
                    </a:ext>
                  </a:extLst>
                </a:gridCol>
                <a:gridCol w="3181501">
                  <a:extLst>
                    <a:ext uri="{9D8B030D-6E8A-4147-A177-3AD203B41FA5}">
                      <a16:colId xmlns:a16="http://schemas.microsoft.com/office/drawing/2014/main" val="3072490690"/>
                    </a:ext>
                  </a:extLst>
                </a:gridCol>
                <a:gridCol w="987397">
                  <a:extLst>
                    <a:ext uri="{9D8B030D-6E8A-4147-A177-3AD203B41FA5}">
                      <a16:colId xmlns:a16="http://schemas.microsoft.com/office/drawing/2014/main" val="2694352801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1700460728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2506528090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val="3125716975"/>
                    </a:ext>
                  </a:extLst>
                </a:gridCol>
                <a:gridCol w="3232727">
                  <a:extLst>
                    <a:ext uri="{9D8B030D-6E8A-4147-A177-3AD203B41FA5}">
                      <a16:colId xmlns:a16="http://schemas.microsoft.com/office/drawing/2014/main" val="3910824906"/>
                    </a:ext>
                  </a:extLst>
                </a:gridCol>
              </a:tblGrid>
              <a:tr h="103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Тип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4200099202"/>
                  </a:ext>
                </a:extLst>
              </a:tr>
              <a:tr h="24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31708921"/>
                  </a:ext>
                </a:extLst>
              </a:tr>
              <a:tr h="4800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        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Муниципальная программа «Здравоохранение»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extLst>
                  <a:ext uri="{0D108BD9-81ED-4DB2-BD59-A6C34878D82A}">
                    <a16:rowId xmlns:a16="http://schemas.microsoft.com/office/drawing/2014/main" val="4275700135"/>
                  </a:ext>
                </a:extLst>
              </a:tr>
              <a:tr h="6190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Подпрограмма I «Профилактика заболеваний и формирование здорового образа жизни. Развитие первичной медико-санитарной помощи»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extLst>
                  <a:ext uri="{0D108BD9-81ED-4DB2-BD59-A6C34878D82A}">
                    <a16:rowId xmlns:a16="http://schemas.microsoft.com/office/drawing/2014/main" val="3972904266"/>
                  </a:ext>
                </a:extLst>
              </a:tr>
              <a:tr h="6847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населения, прошедшего профилактические медицинские осмотры и диспансеризацию («Профилактические медицинские осмотры и диспансеризация)</a:t>
                      </a:r>
                      <a:endParaRPr lang="ru-RU" sz="900" b="0" i="0" u="none" strike="noStrike" dirty="0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Приоритетно-целевой, (рейтинг - 45)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109,65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выполнено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3240139961"/>
                  </a:ext>
                </a:extLst>
              </a:tr>
              <a:tr h="6840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Количество прикрепленного населения к медицинским организациям на территории округа</a:t>
                      </a:r>
                      <a:endParaRPr lang="ru-RU" sz="900" b="0" i="0" u="none" strike="noStrike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Приоритетно-целевой, (рейтинг - 45)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106,93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выполнено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00447553"/>
                  </a:ext>
                </a:extLst>
              </a:tr>
              <a:tr h="471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Подпрограмма V «Финансовое обеспечение системы организации медицинской помощи»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678267721"/>
                  </a:ext>
                </a:extLst>
              </a:tr>
              <a:tr h="6840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Жилье – медикам, первичного звена и узкого профиля, обеспеченных жильем, из числа привлеченных и нуждающихся</a:t>
                      </a:r>
                      <a:endParaRPr lang="ru-RU" sz="900" b="0" i="0" u="none" strike="noStrike">
                        <a:solidFill>
                          <a:srgbClr val="2E2E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Приоритетно-целевой, (рейтинг - 45)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выполнено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53806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77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A903D62-4006-43D4-A0B5-AA6DD19E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65030766-E9B5-458A-868A-7C4EF0B37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0479"/>
              </p:ext>
            </p:extLst>
          </p:nvPr>
        </p:nvGraphicFramePr>
        <p:xfrm>
          <a:off x="360218" y="1126836"/>
          <a:ext cx="11443856" cy="5132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414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3691207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143323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831946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1164724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1047059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3094183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48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8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893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baseline="0" dirty="0">
                          <a:effectLst/>
                          <a:latin typeface="+mn-lt"/>
                        </a:rPr>
                        <a:t>Муниципальная программа «Культура»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46963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baseline="0" dirty="0">
                          <a:effectLst/>
                          <a:latin typeface="+mn-lt"/>
                        </a:rPr>
                        <a:t>Подпрограмма I «Сохранение,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Федерации»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extLst>
                  <a:ext uri="{0D108BD9-81ED-4DB2-BD59-A6C34878D82A}">
                    <a16:rowId xmlns:a16="http://schemas.microsoft.com/office/drawing/2014/main" val="3013133760"/>
                  </a:ext>
                </a:extLst>
              </a:tr>
              <a:tr h="6239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2.1.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Количество объектов культурного наследия, находящихся в собственности муниципальных образований, находящихся на территории Московской области, по которым в текущем году разработана проектная документация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Единица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Показатель достигнут полностью. Работы по сохранению объектов культурного наследия будут проводится с 2022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extLst>
                  <a:ext uri="{0D108BD9-81ED-4DB2-BD59-A6C34878D82A}">
                    <a16:rowId xmlns:a16="http://schemas.microsoft.com/office/drawing/2014/main" val="1472308344"/>
                  </a:ext>
                </a:extLst>
              </a:tr>
              <a:tr h="7782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2.2.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Отраслевой показатель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Процент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100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100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Показатель достигнут полностью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extLst>
                  <a:ext uri="{0D108BD9-81ED-4DB2-BD59-A6C34878D82A}">
                    <a16:rowId xmlns:a16="http://schemas.microsoft.com/office/drawing/2014/main" val="2395704762"/>
                  </a:ext>
                </a:extLst>
              </a:tr>
              <a:tr h="4696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2.3.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Доля обслуженных мемориалов и недвижимых памятников истории и культуры, расположенных на территории города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Процент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100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100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Показатель достигнут полностью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extLst>
                  <a:ext uri="{0D108BD9-81ED-4DB2-BD59-A6C34878D82A}">
                    <a16:rowId xmlns:a16="http://schemas.microsoft.com/office/drawing/2014/main" val="1652721353"/>
                  </a:ext>
                </a:extLst>
              </a:tr>
              <a:tr h="218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baseline="0" dirty="0">
                          <a:effectLst/>
                          <a:latin typeface="+mn-lt"/>
                        </a:rPr>
                        <a:t>Подпрограмма II «Развитие музейного дела в Московской области»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extLst>
                  <a:ext uri="{0D108BD9-81ED-4DB2-BD59-A6C34878D82A}">
                    <a16:rowId xmlns:a16="http://schemas.microsoft.com/office/drawing/2014/main" val="52468427"/>
                  </a:ext>
                </a:extLst>
              </a:tr>
              <a:tr h="5093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2.1.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Увеличение общего количества посетителей музеев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Региональный проект "Культурная среда Подмосковья"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Процент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106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142,15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Показатель достигнут полностью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extLst>
                  <a:ext uri="{0D108BD9-81ED-4DB2-BD59-A6C34878D82A}">
                    <a16:rowId xmlns:a16="http://schemas.microsoft.com/office/drawing/2014/main" val="1944433241"/>
                  </a:ext>
                </a:extLst>
              </a:tr>
              <a:tr h="379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2.2.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Перевод в электронный вид музейных фондов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Отраслевой показатель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Процент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45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45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Показатель достигнут полностью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extLst>
                  <a:ext uri="{0D108BD9-81ED-4DB2-BD59-A6C34878D82A}">
                    <a16:rowId xmlns:a16="http://schemas.microsoft.com/office/drawing/2014/main" val="1618595962"/>
                  </a:ext>
                </a:extLst>
              </a:tr>
              <a:tr h="5649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2.3.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Прирост количества выставочных проектов относительно уровня 2012 года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Показатель муниципальной программы 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Процент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222,2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277,77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Показатель достигнут полностью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85" marR="5985" marT="5985" marB="0" anchor="ctr"/>
                </a:tc>
                <a:extLst>
                  <a:ext uri="{0D108BD9-81ED-4DB2-BD59-A6C34878D82A}">
                    <a16:rowId xmlns:a16="http://schemas.microsoft.com/office/drawing/2014/main" val="1882515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32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260DAFF-28E9-4670-ADBB-10FF5178C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05862"/>
              </p:ext>
            </p:extLst>
          </p:nvPr>
        </p:nvGraphicFramePr>
        <p:xfrm>
          <a:off x="286327" y="858982"/>
          <a:ext cx="11628582" cy="5912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2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4562628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326561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80885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1025497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978457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502592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57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37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3889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«Развитие библиотечного дела в Московской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138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68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68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муниципальных библиотек, соответствующих требованиям к условиям деятельности библиотек Московской области (стандарту)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138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посещений библиотек (на 1 жителя в год)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138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Поступление в фонды библиотек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68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IV «Развитие профессионального искусства, гастрольно-концертной и культурно-досуговой деятельности, кинематографии Московской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268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посещений организаций культуры (профессиональных театров) по отношению к уровню 2010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соглашению с ФОИВ (приоритетный)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268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количества посещений театров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Национальный проект "Культура"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  <a:tr h="5285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(среднемесячному доходу от трудовой деятельности ) в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577844"/>
                  </a:ext>
                </a:extLst>
              </a:tr>
              <a:tr h="268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на 15% числа посещений организаций культуры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Национальный проект "Культура"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 посещений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490,705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133760"/>
                  </a:ext>
                </a:extLst>
              </a:tr>
              <a:tr h="268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доли учреждений клубного типа, соответствующих Требованиям к условиям деятельности культурно-досуговых учреждений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2308344"/>
                  </a:ext>
                </a:extLst>
              </a:tr>
              <a:tr h="3986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числа посещений платных культурно-массовых мероприятий клубов и домов культуры к уровню 2017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Национальный проект "Культура"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по отношению к базовому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5704762"/>
                  </a:ext>
                </a:extLst>
              </a:tr>
              <a:tr h="138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детей, привлекаемых к участию в творческих мероприятиях сферы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721353"/>
                  </a:ext>
                </a:extLst>
              </a:tr>
              <a:tr h="3986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числа участников клубных формирований к уровню 2017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Национальный проект "Культура"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по отношению к базовому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468427"/>
                  </a:ext>
                </a:extLst>
              </a:tr>
              <a:tr h="138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2021 Увеличение числа посещений культурных мероприятий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 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646,134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645,15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4433241"/>
                  </a:ext>
                </a:extLst>
              </a:tr>
              <a:tr h="3986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поддержку в форме субсидий бюджетным учреждениям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595962"/>
                  </a:ext>
                </a:extLst>
              </a:tr>
              <a:tr h="3986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Увеличение на 15% числа посещений организаций культуры к уровню 2017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не учитывается с 2021 года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2515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71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00511-6621-40FA-9ACF-AD2898F4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81" y="136525"/>
            <a:ext cx="10298545" cy="73169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              </a:t>
            </a:r>
            <a:r>
              <a:rPr lang="ru-RU" sz="2700" dirty="0"/>
              <a:t>Описание административно-территориального образования города       Долгопрудный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8B959-9FE1-4011-8147-30E57DAB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94" y="1043901"/>
            <a:ext cx="10515600" cy="532187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Долгопрудный — муниципальное образование областного значения. Статус города Долгопрудный обрел в 1957 году. Площадь города — 3052 гектар. Своими южными границами он примыкает по Дмитровскому шоссе к МКАД и расположен в 8 километрах от аэропорта Шереметьево. С запада город граничит с каналом имени Москвы, на севере с городским округом Мытищи, с ним же город граничит и на востоке, здесь же проходит граница с Москвой.</a:t>
            </a:r>
          </a:p>
          <a:p>
            <a:pPr marL="0" indent="0"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города были в разное время включены: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посёлок 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Хлебниково (микрорайон Долгопрудного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Хлебниково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 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Павельцево (микрорайон Долгопрудного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Павельцево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посёлок 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Шереметьевский (микрорайон Долгопрудного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Шереметьевский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находящиеся на севере за каналом</a:t>
            </a:r>
          </a:p>
          <a:p>
            <a:pPr marL="0" indent="0"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имени Москвы.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отличительная черта современного Долгопрудного — огромный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и производственный потенциал, в настоящее время в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 широко развита образовательная,  научно-исследовательская сфера.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 города весьма озабочены благоустройством улиц, парков и домов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(постоянно идет реорганизация Долгопрудного: снос ветхого жилищного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фонда, строительство современных зданий и объектов культуры)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). 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890A83-8278-4AF4-86F0-6E897787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8" y="6532439"/>
            <a:ext cx="387926" cy="198869"/>
          </a:xfrm>
        </p:spPr>
        <p:txBody>
          <a:bodyPr/>
          <a:lstStyle/>
          <a:p>
            <a:fld id="{5C57661F-B2B1-4F5C-A5BA-3FA02C8F7456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7DA1789F-2D6D-4709-9EA4-589F6773A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FD6AB4-06C1-4B8A-9485-01CB7C392A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"/>
          <a:stretch/>
        </p:blipFill>
        <p:spPr>
          <a:xfrm>
            <a:off x="5552389" y="2130458"/>
            <a:ext cx="6353665" cy="4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93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412ACEA-DD35-4413-B60D-17306DA86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49145"/>
              </p:ext>
            </p:extLst>
          </p:nvPr>
        </p:nvGraphicFramePr>
        <p:xfrm>
          <a:off x="281709" y="1097896"/>
          <a:ext cx="11628582" cy="5394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2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4562628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326561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80885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1025497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978457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502592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20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5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522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VI «Развитие образования в сфере культуры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2946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946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437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среднемесячной заработной платы педагогических работников организаций дополнительного образования детей к среднемесячной заработной плате учителей в Московской области в сфере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437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детей, ставших победителями и призерами всероссийских и международных мероприятий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152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VII «Развитие архивного дела в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437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437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437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помещений, выделенных для хранения архивных документов, относящихся к собственности Московской области, на которых проведены работы по капитальному (текущему) ремонту и техническому переоснащению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  <a:tr h="10065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Остаток денежных средств в размере 2519,81 руб. (0,15%) был предназначен для выплаты заработной платы и премирования сотрудников. Остаток образовался в результате разницы между установленным распоряжением процента выплаты, начисленного налога и фактически оставшихся денежных средств.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577844"/>
                  </a:ext>
                </a:extLst>
              </a:tr>
              <a:tr h="437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133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936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BF1C896-6924-4BAE-894A-4BC42D790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82616"/>
              </p:ext>
            </p:extLst>
          </p:nvPr>
        </p:nvGraphicFramePr>
        <p:xfrm>
          <a:off x="267855" y="849745"/>
          <a:ext cx="11628579" cy="5914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4597079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608711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497074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885696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95319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792739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91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45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IX «Развитие парков культуры и отдыха»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555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 за счет функционирования 4 парковых зон: Центральный парк, парк на Молодежной, парк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Мысово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", парк "Новые Водники"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числа посетителей парков культуры и отдыха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Соответствие нормативу обеспеченности парками культуры и отдыха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установленных детских игровых площадок в парках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полностью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419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Соответствие парков культуры и отдыха региональному парковому стандарту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Рейтинг-50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 не полностью, по причине невозможности выполнения всех критериев оценки парков в 2021 году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«Образование»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«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Дошкольное образование»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419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отремонтированных дошкольных образовательных организаций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ежегодному обращению Губернатора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дошкольных образовательных организаций в отчетном периоде на планировался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419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Указу Президента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282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Указу Президента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555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дополнительных мест для детей в возрасте от 2 месяцев до 3 лет в образовательных организациях, реализующих образовательные программы дошкольного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показатель Министерства образования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Созданы дополнительные места для детей в возрасте от 2 месяцев до 3 лет в муниципальных образовательных организациях, реализующих образовательные программы дошкольного образования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  <a:tr h="282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Доступность дошкольного образования для детей в возрасте до 3-х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соглашению с ФОИВ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577844"/>
                  </a:ext>
                </a:extLst>
              </a:tr>
              <a:tr h="828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соглашению с ФОИВ по федеральному проекту «Содействие занятости женщин – создание условий дошкольного образования для детей в возрасте до трех лет»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133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68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6157CF4-F52F-40AD-889A-752226F4F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61683"/>
              </p:ext>
            </p:extLst>
          </p:nvPr>
        </p:nvGraphicFramePr>
        <p:xfrm>
          <a:off x="267855" y="849745"/>
          <a:ext cx="11628579" cy="5642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4619100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769807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21109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10604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63259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792739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40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5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564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Общее образование»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3859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Указу Президента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3028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сдавших ЕГЭ по 3 и более предмета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3028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отремонтированных общеобразовательных организаций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общеобразовательных организаций в отчетном периоде на планировался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5954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2021 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3065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«Дополнительное образование, воспитание и психолого-социальное сопровождение детей»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4491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указу Президента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465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указу Президента Российской Федерации, показатель к соглашению с ФОИВ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7417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детей, охваченных деятельностью детских технопарков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Кванториум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 (мобильных технопарков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Кванториум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соглашению с ФОИВ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</a:t>
                      </a: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225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Профессиональное образование»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3028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 соглашению с ФОИВ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2095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Обеспечивающая подпрограмма»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  <a:tr h="3028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удовлетворенности населения качеством дошкольного, общего и дополнительного образования (от числа опрошенных)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Планируемое значение показателя в отчетном периоде достигнуто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577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00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EC43AFC-9FC3-4A08-9999-E4A21124C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59943"/>
              </p:ext>
            </p:extLst>
          </p:nvPr>
        </p:nvGraphicFramePr>
        <p:xfrm>
          <a:off x="267855" y="775855"/>
          <a:ext cx="11628579" cy="5922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140210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720645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40774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662337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290616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67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39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«Социальная защита населения»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«Социальная поддержка граждан»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404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бедности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Макропоказатель Указ Президента РФ от 25.04.2019 №193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Предоставление назначенной субсидии на оплату жилого помещения и коммунальных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536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Предоставление компенсации льгот работникам образования, имеющим место жительства и работающим в микрорайонах Шереметьевский, Хлебниково, Павельцево, пользовавшихся льготой по оплате ЖКХ как житель сельской местности и утративших право на нее в связи с изменением статуса г. Долгопрудного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Активное долголетие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выполнение связано с ограничениями в период распространения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covid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лиц, получающих социальную помощь в рамках проведения городских социально-значимых мероприятий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лиц, получающих адресную социальную помощь в связи с нахождением в трудной жизненной ситуации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муниципальных служащих, вышедших на пенсию и получающих пенсию за выслугу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Количество граждан, вовлеченных в реализацию социально значимых проектов в рамках проведения конкурса на соискание ежегодных премий главы городского округа Долгопрудный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в 2021 году не реализовывалось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Предоставление дополнительных мер социальной поддержки и социальной помощи гражданам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Доступная среда»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404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такого возраста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детей-инвалидов в возрасте от 1,5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577844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«Развитие системы отдыха и оздоровления детей»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2496199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442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713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1C583A2-CCF5-4B93-B393-1299137FE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73945"/>
              </p:ext>
            </p:extLst>
          </p:nvPr>
        </p:nvGraphicFramePr>
        <p:xfrm>
          <a:off x="267855" y="849745"/>
          <a:ext cx="11628579" cy="5850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274584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310968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57977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94328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179779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91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45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4193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4193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детей, охваченных отдыхом, временной занятостью и трудоустройством в каникулярный период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146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VIII «Развитие трудовых ресурсов и охраны труда»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10857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пострадавших в результате несчастных случаев на производстве со смертельным исходом, в расчете на 1000 работающих (по кругу организаций муниципальной собственности)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Промилле </a:t>
                      </a: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(0,1 процента)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146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146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НКО, которым оказана поддержка органами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313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расходов, направляемых на предоставление субсидий СО НКО, в общем объеме расходов бюджета муниципального образования Московской области на социальную сфер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970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расходов, направляемых на предоставление субсидий СО НКО в сфере образования, в общем объеме расходов бюджета муниципального образования в сфере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3220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НКО, которым оказана финансовая поддержка органами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НКО, которым оказана имущественная поддержка органами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 в сфере образования, которым оказана имущественная поддержка органами местного самоуправления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3220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 в    сфере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  <a:tr h="218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577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32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81A636A-B558-457D-8182-F78F9DF14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78101"/>
              </p:ext>
            </p:extLst>
          </p:nvPr>
        </p:nvGraphicFramePr>
        <p:xfrm>
          <a:off x="265546" y="901902"/>
          <a:ext cx="11660908" cy="5351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85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848105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445938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698091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894735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1710738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7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63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3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64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«Спорт»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164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«Развитие физической культуры и спорта»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 в возрасте 3-79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204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10857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 и молодёжи (возраст 3–29 лет), систематически занимающихся физической культурой и спортом, в общей численности детей и молодежи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граждан среднего возраста (женщины 30–54 лет; мужчины 30–59 лет), систематически занимающихся физической культурой и спортом, в общей численности граждан среднего возраста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граждан старшего возраста (женщины 55–79 лет; мужчины 60–79 лет), систематически занимающихся физической культурой и спортом, в общей численности граждан старшего возраста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204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2021 Доступные спортивные площадки. Доля спортивных площадок, управляемых в соответствии со стандартом их использования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Рейтинг -45 (приоритетный показатель)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4725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2021 года показатель не оценивается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жителей Московской области, занимающихся в спортивных организациях, в общей численности детей и молодежи в возрасте 6-15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2021 года показатель не оценивается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населения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2021 года показатель не оценивается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882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4AF9DF2-689C-4F56-A88F-1BA5DC948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76996"/>
              </p:ext>
            </p:extLst>
          </p:nvPr>
        </p:nvGraphicFramePr>
        <p:xfrm>
          <a:off x="281710" y="883642"/>
          <a:ext cx="11628579" cy="5608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563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994400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692728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817417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1870362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29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52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3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жителей муниципального образования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586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обучающихся и студентов  муниципального образования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298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дворовых спортивных сооружений, содержание которых осуществляется в рамках программы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293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«Подготовка спортивного резерва»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900434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3207439"/>
                  </a:ext>
                </a:extLst>
              </a:tr>
              <a:tr h="293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«Развитие сельского хозяйства»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6040590"/>
                  </a:ext>
                </a:extLst>
              </a:tr>
              <a:tr h="293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IV «Обеспечение эпизоотического и ветеринарно-санитарного благополучия»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9932738"/>
                  </a:ext>
                </a:extLst>
              </a:tr>
              <a:tr h="298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отловленных животных без владельцев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Запланированные мероприятия выполнены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9249306"/>
                  </a:ext>
                </a:extLst>
              </a:tr>
              <a:tr h="293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«Экология и окружающая среда»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119947"/>
                  </a:ext>
                </a:extLst>
              </a:tr>
              <a:tr h="293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«Охрана окружающей среды»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309377"/>
                  </a:ext>
                </a:extLst>
              </a:tr>
              <a:tr h="298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мониторинга атмосферного воздуха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Запланированные мероприятия выполнены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9331687"/>
                  </a:ext>
                </a:extLst>
              </a:tr>
              <a:tr h="298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мероприятий по экологическому воспитанию и просвещению населения на территории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Запланированные мероприятия выполнены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932842"/>
                  </a:ext>
                </a:extLst>
              </a:tr>
              <a:tr h="298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населения, принявшего участие в экологических мероприятиях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Запланированные мероприятия выполнены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1912236"/>
                  </a:ext>
                </a:extLst>
              </a:tr>
              <a:tr h="298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Устройство (установка) оборудования для очистки вентиляционных выбросов от запахов на КНС «Котово»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Запланированные мероприятия выполнены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789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652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2BD286A-7DED-479C-8CF7-285A042F1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7528"/>
              </p:ext>
            </p:extLst>
          </p:nvPr>
        </p:nvGraphicFramePr>
        <p:xfrm>
          <a:off x="267855" y="849746"/>
          <a:ext cx="11628579" cy="5776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4397129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3084943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83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43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+mn-lt"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V «Региональная программа в области обращения с отходами, в том числе с твердыми коммунальными отходами»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3447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надлежащего и своевременного сбора и вывоза ТКО на территории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Запланированные мероприятия выполнены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12247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надлежащего проведения общественных мероприятий и субботников на территории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мероприятий выполнена, финансирование не предусмотрено. Проведены 7 субботников: 4 - в рамках месячника по благоустройству (1 - общеобластной, 3 - городских), 2 – общегородских осенних субботника, 1 – молодежный субботник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мкр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Хлебниково (в районе памятника Павшим воинам 1941-1945гг.). Выполнена уборка городских территорий общего пользования и мест отдыха, организованы и проведены субботники на предприятиях и в учреждениях города, торговых объектах.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10857"/>
                  </a:ext>
                </a:extLst>
              </a:tr>
              <a:tr h="5495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разработки и актулизации схемы санитарной очистки территории городского округа (в том числе, реестра контейнерных площадок)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Запланированные мероприятия выполнены. Работы по актуализации Схемы санитарной очистки территории городского округа, в том числе реестра контейнерных площадок проведены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414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Коэффициент качества работы с отходами (составной показатель для расчета показателя «Качество окружающей среды»)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коэффициент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несанкционированных свалок отходов на 31.12.2021г. - 0 свалок (отсутствуют). На начало 2021 года – 1 неликвидированная свалка)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9546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Ликвидировано  объектов накопленного вреда (в том числе наиболее опасных объектов накопленного вреда)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Выполнено: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 по технической рекультивации полигона ТКО «Долгопрудный» закончены,  финансирование кредиторской задолженности за 2020 год в части осуществления строительного контроля и выдаче экспертного заключения на соответствие результатов оказанных услуг (работ).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 восстановленных земель 13,89 га.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414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Соответствие расходов на природоохранную деятельность, установленных муниципальной экологической программой, нормативу расходов на природоохранную деятельность, установленному Правительством Московской области (28,6 руб./чел.)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Выполнено: численность на 01.01.2021 - 117778 чел., расходы МП 213,11 руб./чел.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414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населения, качество жизни которого улучшится в связи с ликвидацией выявленных на 1 января 2018 г. несанкционированных свалок в границах городов и наиболее опасных объектов накопленного экологического вреда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Общая площадь восстановленных, в том числе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рекультивированных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земель подверженных негативному воздействию накопленного вреда окружающей среде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Гектар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607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9235952-92A4-410C-A242-39E1F7FB6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46540"/>
              </p:ext>
            </p:extLst>
          </p:nvPr>
        </p:nvGraphicFramePr>
        <p:xfrm>
          <a:off x="258619" y="960581"/>
          <a:ext cx="11637817" cy="5480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320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278774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423530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647059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1053782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57984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024368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8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42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814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1900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«Профилактика преступлений и иных правонарушений»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4125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преступлений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10857"/>
                  </a:ext>
                </a:extLst>
              </a:tr>
              <a:tr h="278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278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доли от числа граждан, принимающих участие в деятельности народных дружин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278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307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отремонтированных зданий(помещений), находящихся в собственности муниципальных образований Московской области, в которых располагаются городские (районные) суды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4125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единица/процент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78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91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Инвентаризация мест захоронений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3155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Благоустроим кладбища «Доля кладбищ, соответствующих Региональному стандарту»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Рейтинг-50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653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восстановленных (ремонт, реставрация, благоустройство) воинских захоронений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Соглашение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едениц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278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4125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уровня вовлеченности населения в незаконный оборот наркотиков на 100 тыс.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 на 100 тыс.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4125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уровня криминогенности наркомании на 100 тыс.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 на 100 тыс.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33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98820C6-52CB-4C6B-B167-143172723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70372"/>
              </p:ext>
            </p:extLst>
          </p:nvPr>
        </p:nvGraphicFramePr>
        <p:xfrm>
          <a:off x="295564" y="1108362"/>
          <a:ext cx="11614726" cy="5296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423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268300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337677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28803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857959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93382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177182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850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78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4286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 «Снижение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441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Степень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347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10857"/>
                  </a:ext>
                </a:extLst>
              </a:tr>
              <a:tr h="347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347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«Развитие и совершенствование систем оповещения и информирования населения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5158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3844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IV «Обеспечение пожарной безопасности на территории муниципального образования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347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степени пожарной защищенности городского округа, по отношению к базовому периоду 2019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347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V «Обеспечение мероприятий гражданской обороны на территории муниципального образования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3639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3945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96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9154B-BA2B-4232-A093-A36CC40B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7241"/>
            <a:ext cx="10058400" cy="403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Выполнение основных показателей социально-экономического развития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E753F43-9FFE-4B24-8629-01A7E4012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DDC82F-EA33-48FF-85E8-C21A7F0E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960" y="6529319"/>
            <a:ext cx="1463040" cy="274320"/>
          </a:xfrm>
        </p:spPr>
        <p:txBody>
          <a:bodyPr/>
          <a:lstStyle/>
          <a:p>
            <a:fld id="{5C57661F-B2B1-4F5C-A5BA-3FA02C8F7456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A357BD4-04DD-4D89-93B3-3CE498E6C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73540"/>
              </p:ext>
            </p:extLst>
          </p:nvPr>
        </p:nvGraphicFramePr>
        <p:xfrm>
          <a:off x="203200" y="894079"/>
          <a:ext cx="11647786" cy="5506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960">
                  <a:extLst>
                    <a:ext uri="{9D8B030D-6E8A-4147-A177-3AD203B41FA5}">
                      <a16:colId xmlns:a16="http://schemas.microsoft.com/office/drawing/2014/main" val="444094345"/>
                    </a:ext>
                  </a:extLst>
                </a:gridCol>
                <a:gridCol w="794245">
                  <a:extLst>
                    <a:ext uri="{9D8B030D-6E8A-4147-A177-3AD203B41FA5}">
                      <a16:colId xmlns:a16="http://schemas.microsoft.com/office/drawing/2014/main" val="259913780"/>
                    </a:ext>
                  </a:extLst>
                </a:gridCol>
                <a:gridCol w="820120">
                  <a:extLst>
                    <a:ext uri="{9D8B030D-6E8A-4147-A177-3AD203B41FA5}">
                      <a16:colId xmlns:a16="http://schemas.microsoft.com/office/drawing/2014/main" val="4088317492"/>
                    </a:ext>
                  </a:extLst>
                </a:gridCol>
                <a:gridCol w="820120">
                  <a:extLst>
                    <a:ext uri="{9D8B030D-6E8A-4147-A177-3AD203B41FA5}">
                      <a16:colId xmlns:a16="http://schemas.microsoft.com/office/drawing/2014/main" val="2435717694"/>
                    </a:ext>
                  </a:extLst>
                </a:gridCol>
                <a:gridCol w="1252646">
                  <a:extLst>
                    <a:ext uri="{9D8B030D-6E8A-4147-A177-3AD203B41FA5}">
                      <a16:colId xmlns:a16="http://schemas.microsoft.com/office/drawing/2014/main" val="1818014747"/>
                    </a:ext>
                  </a:extLst>
                </a:gridCol>
                <a:gridCol w="1131379">
                  <a:extLst>
                    <a:ext uri="{9D8B030D-6E8A-4147-A177-3AD203B41FA5}">
                      <a16:colId xmlns:a16="http://schemas.microsoft.com/office/drawing/2014/main" val="1275821649"/>
                    </a:ext>
                  </a:extLst>
                </a:gridCol>
                <a:gridCol w="1278077">
                  <a:extLst>
                    <a:ext uri="{9D8B030D-6E8A-4147-A177-3AD203B41FA5}">
                      <a16:colId xmlns:a16="http://schemas.microsoft.com/office/drawing/2014/main" val="3753148827"/>
                    </a:ext>
                  </a:extLst>
                </a:gridCol>
                <a:gridCol w="984681">
                  <a:extLst>
                    <a:ext uri="{9D8B030D-6E8A-4147-A177-3AD203B41FA5}">
                      <a16:colId xmlns:a16="http://schemas.microsoft.com/office/drawing/2014/main" val="3028726362"/>
                    </a:ext>
                  </a:extLst>
                </a:gridCol>
                <a:gridCol w="1269766">
                  <a:extLst>
                    <a:ext uri="{9D8B030D-6E8A-4147-A177-3AD203B41FA5}">
                      <a16:colId xmlns:a16="http://schemas.microsoft.com/office/drawing/2014/main" val="905252796"/>
                    </a:ext>
                  </a:extLst>
                </a:gridCol>
                <a:gridCol w="846792">
                  <a:extLst>
                    <a:ext uri="{9D8B030D-6E8A-4147-A177-3AD203B41FA5}">
                      <a16:colId xmlns:a16="http://schemas.microsoft.com/office/drawing/2014/main" val="252195373"/>
                    </a:ext>
                  </a:extLst>
                </a:gridCol>
              </a:tblGrid>
              <a:tr h="244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Единицы измерения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2024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59088"/>
                  </a:ext>
                </a:extLst>
              </a:tr>
              <a:tr h="539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ru-RU" dirty="0"/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1 (консервативный)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2 (базовый)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1 (консервативный)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2 (базовый)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1 (консервативный)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2 (базовый)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42336"/>
                  </a:ext>
                </a:extLst>
              </a:tr>
              <a:tr h="399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Численность постоянного населения (на конец года)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133541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человек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119 648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120 300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121</a:t>
                      </a:r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737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121</a:t>
                      </a:r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859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123</a:t>
                      </a:r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997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124</a:t>
                      </a:r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304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127</a:t>
                      </a:r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323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127</a:t>
                      </a:r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808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054196774"/>
                  </a:ext>
                </a:extLst>
              </a:tr>
              <a:tr h="1605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по</a:t>
                      </a:r>
                      <a:r>
                        <a:rPr lang="ru-RU" sz="1050" b="1" u="none" strike="noStrike" baseline="0" dirty="0">
                          <a:effectLst/>
                          <a:latin typeface="+mn-lt"/>
                        </a:rPr>
                        <a:t> крупным и средним организациям (без организаций с численностью работающих менее 15 человек)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133541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млн. рублей в ценах соответствующих лет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40 182,7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27 707,0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42 593,6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43 116,0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45 149,2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46 134,1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48 761,1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50 747,6</a:t>
                      </a: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968676604"/>
                  </a:ext>
                </a:extLst>
              </a:tr>
              <a:tr h="12500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133541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млн. рублей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6 890,5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9 463,0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7 297,0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7 303,9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7 705,7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7 720,3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8 144,9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8 214,4</a:t>
                      </a: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720615212"/>
                  </a:ext>
                </a:extLst>
              </a:tr>
              <a:tr h="566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Объем</a:t>
                      </a:r>
                      <a:r>
                        <a:rPr lang="ru-RU" sz="1050" b="1" i="0" u="none" strike="noStrike" baseline="0" dirty="0">
                          <a:effectLst/>
                          <a:latin typeface="+mn-lt"/>
                        </a:rPr>
                        <a:t> жилищного строительства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133541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тыс. кв. м общей площади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108,8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121,3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48,8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67,7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77,30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107,2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93,7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109,</a:t>
                      </a: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068271065"/>
                  </a:ext>
                </a:extLst>
              </a:tr>
              <a:tr h="361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Количество созданных рабочих мест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133541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единица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1 470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1 472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1 480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1 500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1 550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1 574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1 600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1 652</a:t>
                      </a: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893767417"/>
                  </a:ext>
                </a:extLst>
              </a:tr>
              <a:tr h="539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Численность официально зарегистрированных безработных, на конец года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133541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+mn-lt"/>
                        </a:rPr>
                        <a:t>человек</a:t>
                      </a:r>
                      <a:endParaRPr lang="ru-RU" sz="1050" b="0" i="0" u="none" strike="noStrike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724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710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663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597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528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450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355</a:t>
                      </a: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381512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3079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2CABBC9-5F25-433D-8C40-F5C9F4803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36370"/>
              </p:ext>
            </p:extLst>
          </p:nvPr>
        </p:nvGraphicFramePr>
        <p:xfrm>
          <a:off x="267855" y="775857"/>
          <a:ext cx="11628579" cy="5932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036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966691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653309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29672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1801089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82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43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441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«Жилище»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«Комплексное освоение  земельных участков  в целях жилищного строительства  и развитие застроенных территорий»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Тыс.кв.м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Информация предоставлена отделом по вопросам строительства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Общее количество семей, состоящих на учете в качестве нуждающихся в жилых помещениях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семей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вес числа семей, получивших жилые помещения и улучив жилищные условия, в числе семей, состоящих на учете в качестве нуждающихся в жилых помещениях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семей, улучшивших свои жилищные условия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семей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5484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не достигнут в связи со сложной экономической ситуацией в результате пандемии COVID-19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1441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 «Обеспечение жильем молодых семей»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молодых семей, получивших свидетельство о праве на получение социальной выплаты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Соглашение с федеральным органом исполнительной власти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семей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 в установленные сроки.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4332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Соглашение с федеральным органом исполнительной власти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 в установленные сроки.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8180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 в установленные сроки.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VIII Обеспечение жильем отдельных категорий граждан, установленных федеральным законодательством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2021 году реализация Подпрограммы не предусмотрена.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413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2021 году реализация Подпрограммы не предусмотрена.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224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C4E6B8C-6E27-476D-B9D7-C702589A4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9128"/>
              </p:ext>
            </p:extLst>
          </p:nvPr>
        </p:nvGraphicFramePr>
        <p:xfrm>
          <a:off x="267855" y="775855"/>
          <a:ext cx="11628579" cy="5820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036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4932218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3445161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67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39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«Развитие инженерной инфраструктуры и энергоэффективности»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вода»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3609070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9268694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Системы водоотведения»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3821594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канализационных насосных станций (далее-КНС) приведенных в надлежащее состояние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мероприятия в 2021 году не запланирована.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2765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мероприятия в 2021 году не запланирована.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вес оборудования жилищного фонда централизованным водоотведением, в общей площади жилищного фонда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3178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очистных сооружений, приведенных в надлежащее состояние и запущенных в работу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мероприятия в 2021 году не запланирована.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мероприятия в 2021 году не запланирована.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«Создание условий для обеспечения качественными коммунальными услугами»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топлива на единицу теплоэнергии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кг.у.т./Гкал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Фактический расход газа превышает удельный . Требуется проведение работ по реконструкции котельной Спортивная, 3а. Техническое перевооружение с заменой устаревшего основного и вспомогательного оборудования на современное более эффективное, и увеличением ее мощности до 69 Гкал/час.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вес потерь теплоэнергии в общем количестве поданного в сеть тепла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выполняется за счет выполнения мероприятий 2.2. Реализация мероприятия в 2022-2023 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восстановленных котельных, в том числе переведенных на природный газ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едениц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мероприятия в 2022-2023 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восстановленных объектов коммунальной инфраструктуры (котельные, ЦТП, сети)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едениц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мероприятия в 2022-2023 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вес оборудования частного жилищного фонда централизованным водоотведением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мероприятия запланирована с 2022 по 2025 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404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521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52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0446767-A714-46A9-A2D8-F7EB793D5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30366"/>
              </p:ext>
            </p:extLst>
          </p:nvPr>
        </p:nvGraphicFramePr>
        <p:xfrm>
          <a:off x="267855" y="775855"/>
          <a:ext cx="11628579" cy="5847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108329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145310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336798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67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39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ЖКХ без долгов - Задолженность за потребленные топливно-энергетические ресурсы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Тысяч рублей на тысячу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766,17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01 января 2022 г задолженность 90,24 млн. руб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определенной в установленном порядке Единой теплоснабжающей организации и гарантирующей организации в сфере водоснабжения.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Статусом ЕТО и ГО наделено МУП "Инженерные сети г.Долгопрудного"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404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приобретенных электрогенераторных установок.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мероприятия  в 2021 году не запланирована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актуализированных схем тепло-, водоснабжения и водоотведения, программ комплексного развития коммунальной инфраструктуры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Схема водоснабжения и водоотведения находится на госэкспертизе. Схема теплоснабжения в работе у подрядчика (срок выполнения 1 квартал 2022 г)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209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IV  «Энергосбережение и повышение энергетической эффективности»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установленных индивидуальных приборов учета потребления коммунальных услуг в муниципальных помещениях, находящихся в многоквартирных домах на территории г. Долгопрудного в отчетном году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носит заявительный характер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показателя выполняется за счет МП "Управление имуществом и муниципальными финансами"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Бережливый учет – Оснащенность  многоквартирных домов приборами учета ресурсов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(A, B, C, D)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Данные получены по итогам сдачи энергетических деклараций за 2021 г в системе САСДУЭ.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многоквартирных домов с присвоенными классами энергоэффективности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1865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газификации»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Оплата счетов филиал АО «Мособлгаз» «Северо-Запад».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месяц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Договор по техническому обслуживанию газового оборудования (ШРП по адресу: Лихачевское шоссе, д. 68, корп. 4) будет заключен в 1 квартале 2022 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1777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Обеспечивающая подпрограмма»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404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рассмотренных на административной комиссии жалоб граждан в сфере благоустройства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32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DCEE057-F8FC-4FAB-BD87-F92DD1B51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034075"/>
              </p:ext>
            </p:extLst>
          </p:nvPr>
        </p:nvGraphicFramePr>
        <p:xfrm>
          <a:off x="240145" y="1071418"/>
          <a:ext cx="11656292" cy="5532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038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259379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546149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64761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12895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823995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296075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831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74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756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«Предпринимательство»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1756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Инвестиции в основной капитал за счет всех источников финансирования в ценах соответствующих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Миллион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18 803,24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18 837,60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5042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инвестиций, привлеченных в основной капитал (без учета бюджетных инвестиций ), на душу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339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заполняемости многофункциональных индустриальных парков, технологических парков, промышленных площадок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339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многофункциональных индустриальных парков, технологических парков, промышленных площадок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339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339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 территории, на которую привлечены новые резиденты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Гектар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339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рабочих мест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5042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Миллион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811,85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Земельный участок для реализации проекта ООО «Чистая линия» на текущих момент не предоставлен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339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отраслевой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достигнут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025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9E74941-04BA-4300-B884-A7F931F8B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60701"/>
              </p:ext>
            </p:extLst>
          </p:nvPr>
        </p:nvGraphicFramePr>
        <p:xfrm>
          <a:off x="267855" y="775856"/>
          <a:ext cx="11628579" cy="5845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246875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542473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290616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59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38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394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конкуренции»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15733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 17 обоснованных жалоб: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(82%) жалоб - на документацию по торгам: д/с 20 - 4,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суда - 2,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АПС гимназии 13 -1,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КБДТ-1; ремонт кровли – 2; спорт. площадки- 2, сплит системы ТЭУ -1, Ремонт фасада ДК «Полет» -1;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(18%) жалобы – на действия Комиссии: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АПС гимназии – 1,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Благоустройство Центрального парка– 2.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1787055"/>
                  </a:ext>
                </a:extLst>
              </a:tr>
              <a:tr h="139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несостоявшихся торгов от общего количества объявленных торгов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6395477"/>
                  </a:ext>
                </a:extLst>
              </a:tr>
              <a:tr h="139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Среднее количество участников на торгах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2344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общей экономии денежных средств от общей суммы объявленных торгов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530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"О контрактной системе в сфере закупок товаров, работ, услуг для обеспечения государственных и муниципальных нужд"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2697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реализованных требований Стандарта развития конкуренции в муниципальном образовании  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148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«Развитие малого и среднего предпринимательства»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697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среднесписочной численности  работников (без внешних совместителей) малых предприятий в среднесписочной численности (без внешних совместителей всех предприятий и организаций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Указной             (Указ 607)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697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субъектов МСП в расчете на 10 тыс.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Указной             (Указ 607)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Информация получена  из Единого реестра субъектов МСП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2456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вновь созданных субъектов малого и среднего бизнеса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697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Малый бизнес большого региона- Прирост количества субъектов малого и среднего предпринимательства на 10 тыс.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Рейтинг 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Информация получена  из Единого реестра субъектов МСП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самозанятых граждан, зафиксированных свой статус, с учетом введения налогового режима для самозанятых нарастающих итогом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национального проекта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(регионального проекта)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2697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ОДС, соответствующих требованиям, нормам и стандартам действующего законодательства, от общего законодательства от общего количества ОДС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442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6948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55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1189C2-A917-49E1-93BD-B23419F03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50643"/>
              </p:ext>
            </p:extLst>
          </p:nvPr>
        </p:nvGraphicFramePr>
        <p:xfrm>
          <a:off x="281710" y="895926"/>
          <a:ext cx="11660907" cy="5708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218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4649872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477818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01964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49397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880493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1279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328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IV «Развитие потребительского рынка и услуг на территории муниципального образования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328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2021г. в администрацию города поступило 162  обращения по вопросу защиты прав потребителей.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328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Прирост площадей торговых объектов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Тыс.кв.м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328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Прирост посадочных мест на объектах общественного питания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5258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Прирост рабочих мест на объектах бытового обслуживания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Неблагоприятная эпидемиологическая обстановка, ограничение мер в текущем году и как следствие невозможность развития сферы бытовых услуг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квадратных метров на 1000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3155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«Управление имуществом и муниципальными финансами»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3155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«Развитие имущественного комплекса»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328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по доходам выполнен на 106,7%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6457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не выполнен, ввиду неоднократного перенесения судебными инстанциями сроков рассмотрения исковых заявлений в течение отчетного периода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328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Проверка использования земель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Проведено 358 осмотров из заданий на осмотр земель за 2021 (план 358 осмотров).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890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56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F0D25E-63D1-4C91-85E8-858AA664B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8373"/>
              </p:ext>
            </p:extLst>
          </p:nvPr>
        </p:nvGraphicFramePr>
        <p:xfrm>
          <a:off x="153910" y="858982"/>
          <a:ext cx="11628579" cy="5633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38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3223491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5187725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43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56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7736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01.01.2022 задолженность по арендной плате по арендной плате за земельные участки, государственная собственность на которые не разграничена, составила 319,29 млн. руб. : Сумма задолженности по должникам, находящихся в одной и стадий банкротства, по состоянию на 01.10.2021 составила 75,05 млн. руб. Сумма задолженности в отношении которой приняты меры по взысканию на 01.01.2022 – 242,36 млн. руб. На 01.01.2021 задолженность по арендной плате за земельные участки, государственная собственность на которые не разграничена, составила 498,28 млн. руб. Показатель проведенной муниципальным образованием работы по взысканию задолженности составляет 112,48 %. Меры по взысканию задолженности ведутся на постоянной основе. Причиной снижения задолженности является оплата задолженности арендаторами-должниками по исполнительным листам, в ходе судебного разбирательства и в добровольном порядке, принятых решений суда, по графику погашения задолженности, а также списание невозможной к взысканию задолженности в соответствии с постановлением Правительства Московской области от 05.05.2010 № 313/18.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891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связи с внесением 26.12.2019 кардинальных изменений в Закон МО от 01.06.2011 73/2011-оз пересмотрен порядок предоставления земельных участков. На учете для получения земельных участков состоит 621 многодетная семья, обеспечено земельными участками - 477 семей. Поскольку в течение отчетного периода поступают заявления от многодетных семей на постановку на учет для получения земельного участка, составные числа показателя не являются статичными. Согласно данным сведениям предоставление земельных участков в отчетном периоде составило 76,81 процентов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20675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Исключение незаконных решений по земле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проводится специалистом Министерства имущественных отношений Московской области на соответствие решения земельному законодательству, регламентам предоставления услуг, а также на соответствие сводному заключению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Минмособлимущества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Расчет производится по количеству инцидентов в муниципальном образовании с учетом веса инцидента, по формуле: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Пiз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=(Ин+0,5*Ио+0,2*Ипр)/Р*100, где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Пiз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-итоговое значение инцидентов; Ин- количество инцидентов с незаконно принятым решением, не соответствующим решению, принятому в Министерстве; Ио – количество инцидентов, допущенных органом местного самоуправления при предоставлении заявителю некачественно подготовленного решения; Ипр – количество инцидентов, допущенных органом местного самоуправления при подготовке проекта решения и направления его на согласование в Министерство, либо при направлении результата предоставления государственной услуги заявителю с нарушением регламентного срока; Р-Численность работников органа местного самоуправления, обеспечивающих исполнение отдельных государственных полномочий Московской области в области земельных отношений, рассчитанное по методике утвержденной Законом Московской области от 10.12.2020 № 270/2020-ОЗ. (Р) Данные за каждый квартал указываются нарастающим итогом.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5646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57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1673C73-7473-4CDB-8E46-A5E3DCAAB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51268"/>
              </p:ext>
            </p:extLst>
          </p:nvPr>
        </p:nvGraphicFramePr>
        <p:xfrm>
          <a:off x="281710" y="1089706"/>
          <a:ext cx="11628579" cy="5320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218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103090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403927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03383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743198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35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54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30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перевыполнен на 103,93%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445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Прирост земельного налога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отчетном периоде фактические поступления от земельного налога составили 267 268,60 тыс. руб.(план 256 822,0 тыс. руб.)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30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30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Аукционы для СМП не проводились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2270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«Совершенствование муниципальной службы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445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180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IV «Управление муниципальными финансами»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445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бюджета городского округа Долгопрудный по налоговым и неналоговым доходам к первоначально утвержденному уровню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445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≤10,0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445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объема муниципального долга к годовому объему доходов 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445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просроченной кредиторской задолженности в расходах бюджета городского округа Долгопрудный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445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уплаченных взносов в общем количестве от запланированных к уплате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442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195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58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04B017C-226E-4207-8CED-0F13CFA53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46306"/>
              </p:ext>
            </p:extLst>
          </p:nvPr>
        </p:nvGraphicFramePr>
        <p:xfrm>
          <a:off x="281710" y="890185"/>
          <a:ext cx="11628579" cy="568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45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357091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542473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290616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2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52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538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«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Обеспечивающая подпрограмма»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проведенной диспансеризации муниципальных служащих в общем количестве запланированной диспансеризации муниципальных служащих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441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проведенной стажировки студентов в общем количестве запланированной стажировки студентов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Запланированную стажировку, ввиду неблагополучной эпидемиологической ситуации, проводить нецелесообразно.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отправленной грифованной корреспонденции в общем количестве запланированной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340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производственного травматизма в общем количестве работников администрации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Заключение контракта на получение официальной статистической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разработки нового мобилизационного плана экономики городского округа Долгопрудный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обращений граждан, рассмотренных без нарушений установленных сроков, в общем числе обращений граждан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выплаченных объемов денежного содержания, прочих и иных выплат от запланированных к выплате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проведенных процедур закупок в общем количестве запланированных процедур закупок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медиасреды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9369453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Информирование населения через СМИ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информированности населения в социальных сетях.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балл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2976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080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59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0FE962C-4B73-4EAD-907A-2BA404176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0129"/>
              </p:ext>
            </p:extLst>
          </p:nvPr>
        </p:nvGraphicFramePr>
        <p:xfrm>
          <a:off x="267855" y="775855"/>
          <a:ext cx="11628579" cy="578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246875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542473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290616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67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39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 «Мир и согласие. Новые возможности»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граждан, вовлеченных в реализацию социально значимых проектов в рамках проведения конкурса на соискание ежегодных премий главы города Долгопрудного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404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проведенных  мероприятий, направленных на укрепление межэтнических и межконфессиональных отношений, обеспечение преемственности городских традиций, способствующих социальной стабильности на территории городского округа Долгопрудный от общего числа запланированных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Подпрограмма III  «Эффективное местное самоуправление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5363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Количество проектов, реализованных на основании заявок жителей Московской области в рамках применения практик инициативного бюджетирования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238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Молодежь Подмосковья»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специалистов, работающих в сфере молодежной политики, принявших участие в мероприятиях по обучению, переобучению, повышению квалификации и обмену опытом, к общему числу специалистов, занятых в сфере работы с молодежью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молодых граждан, принявших участие в международных, межрегиональных и межмуниципальных молодежных мероприятиях, к общему числу молодых граждан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соответствия учреждений (организаций) по работе с молодежью муниципального образования нормативам минимального обеспечения молодежи учреждениями (организациями) по работе с молодежью по месту жительства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мероприятий с участием молодых граждан, оказавшихся в трудной жизненной ситуации, нуждающихся в особой заботе государства, к общему числу мероприятий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молодых граждан, принимающих участие в мероприятиях по гражданско-патриотическому, духовно-нравственному воспитанию, к общему числу молодых граждан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140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граждан, вовлеченных в добровольческую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молодых граждан, принимающих участие в мероприятиях, направленных на поддержку талантливой молодежи, молодежных социально значимых инициатив и предпринимательства, к общему числу молодых граждан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404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участников молодежных медиацентров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молодежи, задействованной в мероприятиях по вовлечению в творческую деятельность, от общего числа молодежи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9154B-BA2B-4232-A093-A36CC40B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7241"/>
            <a:ext cx="10058400" cy="403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Выполнение основных показателей социально-экономического развития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E753F43-9FFE-4B24-8629-01A7E4012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DDC82F-EA33-48FF-85E8-C21A7F0E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960" y="6529319"/>
            <a:ext cx="1463040" cy="274320"/>
          </a:xfrm>
        </p:spPr>
        <p:txBody>
          <a:bodyPr/>
          <a:lstStyle/>
          <a:p>
            <a:fld id="{5C57661F-B2B1-4F5C-A5BA-3FA02C8F7456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A357BD4-04DD-4D89-93B3-3CE498E6C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3274"/>
              </p:ext>
            </p:extLst>
          </p:nvPr>
        </p:nvGraphicFramePr>
        <p:xfrm>
          <a:off x="203200" y="894079"/>
          <a:ext cx="11421450" cy="2618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7619">
                  <a:extLst>
                    <a:ext uri="{9D8B030D-6E8A-4147-A177-3AD203B41FA5}">
                      <a16:colId xmlns:a16="http://schemas.microsoft.com/office/drawing/2014/main" val="444094345"/>
                    </a:ext>
                  </a:extLst>
                </a:gridCol>
                <a:gridCol w="770793">
                  <a:extLst>
                    <a:ext uri="{9D8B030D-6E8A-4147-A177-3AD203B41FA5}">
                      <a16:colId xmlns:a16="http://schemas.microsoft.com/office/drawing/2014/main" val="259913780"/>
                    </a:ext>
                  </a:extLst>
                </a:gridCol>
                <a:gridCol w="867303">
                  <a:extLst>
                    <a:ext uri="{9D8B030D-6E8A-4147-A177-3AD203B41FA5}">
                      <a16:colId xmlns:a16="http://schemas.microsoft.com/office/drawing/2014/main" val="4088317492"/>
                    </a:ext>
                  </a:extLst>
                </a:gridCol>
                <a:gridCol w="842098">
                  <a:extLst>
                    <a:ext uri="{9D8B030D-6E8A-4147-A177-3AD203B41FA5}">
                      <a16:colId xmlns:a16="http://schemas.microsoft.com/office/drawing/2014/main" val="587384664"/>
                    </a:ext>
                  </a:extLst>
                </a:gridCol>
                <a:gridCol w="1215658">
                  <a:extLst>
                    <a:ext uri="{9D8B030D-6E8A-4147-A177-3AD203B41FA5}">
                      <a16:colId xmlns:a16="http://schemas.microsoft.com/office/drawing/2014/main" val="1818014747"/>
                    </a:ext>
                  </a:extLst>
                </a:gridCol>
                <a:gridCol w="1097972">
                  <a:extLst>
                    <a:ext uri="{9D8B030D-6E8A-4147-A177-3AD203B41FA5}">
                      <a16:colId xmlns:a16="http://schemas.microsoft.com/office/drawing/2014/main" val="1275821649"/>
                    </a:ext>
                  </a:extLst>
                </a:gridCol>
                <a:gridCol w="1240339">
                  <a:extLst>
                    <a:ext uri="{9D8B030D-6E8A-4147-A177-3AD203B41FA5}">
                      <a16:colId xmlns:a16="http://schemas.microsoft.com/office/drawing/2014/main" val="3753148827"/>
                    </a:ext>
                  </a:extLst>
                </a:gridCol>
                <a:gridCol w="955606">
                  <a:extLst>
                    <a:ext uri="{9D8B030D-6E8A-4147-A177-3AD203B41FA5}">
                      <a16:colId xmlns:a16="http://schemas.microsoft.com/office/drawing/2014/main" val="3028726362"/>
                    </a:ext>
                  </a:extLst>
                </a:gridCol>
                <a:gridCol w="1232273">
                  <a:extLst>
                    <a:ext uri="{9D8B030D-6E8A-4147-A177-3AD203B41FA5}">
                      <a16:colId xmlns:a16="http://schemas.microsoft.com/office/drawing/2014/main" val="905252796"/>
                    </a:ext>
                  </a:extLst>
                </a:gridCol>
                <a:gridCol w="821789">
                  <a:extLst>
                    <a:ext uri="{9D8B030D-6E8A-4147-A177-3AD203B41FA5}">
                      <a16:colId xmlns:a16="http://schemas.microsoft.com/office/drawing/2014/main" val="252195373"/>
                    </a:ext>
                  </a:extLst>
                </a:gridCol>
              </a:tblGrid>
              <a:tr h="2492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Единицы измерения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2024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59088"/>
                  </a:ext>
                </a:extLst>
              </a:tr>
              <a:tr h="548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1 (консервативный)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2 (базовый)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1 (консервативный)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2 (базовый)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1 (консервативный)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Прогноз вариант 2 (базовый)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42336"/>
                  </a:ext>
                </a:extLst>
              </a:tr>
              <a:tr h="729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133541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рубль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73 045,7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74 777,4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75 229,1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77 768,7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78 451,2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82 659,3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81 576,5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87 106,6</a:t>
                      </a: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813169446"/>
                  </a:ext>
                </a:extLst>
              </a:tr>
              <a:tr h="10911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Среднемесячная заработная плата работников по крупным и средним организациям (включая организации с численностью до 15 человек)</a:t>
                      </a:r>
                    </a:p>
                  </a:txBody>
                  <a:tcPr marL="267083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+mn-lt"/>
                        </a:rPr>
                        <a:t>рублей</a:t>
                      </a:r>
                      <a:endParaRPr lang="ru-RU" sz="1050" b="0" i="0" u="none" strike="noStrike">
                        <a:effectLst/>
                        <a:latin typeface="+mn-lt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87 500,0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88 030,5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90 094,6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93 641,7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94 065,8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99 684,3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98 210,7</a:t>
                      </a: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105 679,4</a:t>
                      </a: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90762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321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60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59901D7-6DA9-4C29-B13D-4A530925D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14542"/>
              </p:ext>
            </p:extLst>
          </p:nvPr>
        </p:nvGraphicFramePr>
        <p:xfrm>
          <a:off x="267855" y="775855"/>
          <a:ext cx="11628579" cy="5931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16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4943838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01964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846468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654111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74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45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1459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Обеспечивающая подпрограмма»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2824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мероприятий по контролю за ведением воинского учета в организациях, предприятиях и учреждениях, находящихся на территории городского округа Долгопрудный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2824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мероприятия по корректировке и формированию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проводилось без использования финансирования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2824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Соответствие данных первичного воинского учета военно-учетного стола с документами отдела военного комиссариата Московской области по городам Химки, Долгопрудный и Лобня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2824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мероприятий по оповещению граждан о вызовах в отдел военного комиссариата Московской области по городам Химки, Долгопрудный и Лобня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824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мероприятий по подготовке и проведению Всероссийской переписи населения 2020 года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145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VI «Развитие туризма в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824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туристского и экскурсионного потока в Московскую область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Миллион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2824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благоустроенных пешеходных туристских маршрутов и пешеходных зон, включая велосипедные дорожки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824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лиц, размещенных в коллективных средствах размещения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145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«Развитие и функционирование дорожно-транспортного комплекса»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145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«Пассажирский транспорт общего пользования»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4322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Соблюдение расписания на автобусных маршрутах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Отклонения от утвержденного расписания вызваны транспортными заторами на УДС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Долгопрудный (сопутствующие причины - светофоры, ИДН).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  <a:tr h="1483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Дороги Подмосковья»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469339"/>
                  </a:ext>
                </a:extLst>
              </a:tr>
              <a:tr h="3107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(капитальный ремонт) сети автомобильных дорог общего пользования местного значения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Километр; тысяча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2,56*/17,920*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11,745/55636,235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итогам  2021 г. ремонт дорог выполнен по 17 адресам в полном объеме.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816361"/>
                  </a:ext>
                </a:extLst>
              </a:tr>
              <a:tr h="418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 на 100 тыс.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итогам 2021 года в результате ДТП зафиксировано 2 случая с летальным исходом.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577844"/>
                  </a:ext>
                </a:extLst>
              </a:tr>
              <a:tr h="418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Протяженность автомобильных дорог на землях, предназначенных для обеспечения участками многодетных семей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Километр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 в 2020 г. Реализация мероприятия по развитию дорожной инфраструктуры в 2021 г. не планируется.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2496199"/>
                  </a:ext>
                </a:extLst>
              </a:tr>
              <a:tr h="418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парковочного пространства на улично-дорожной сети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 в 2020 г. Парковочное пространство, обустроенное вблизи платформ МЦД-1  «Одинцово-Лобня».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442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880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61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3AC3C85-9F45-4F4E-ACED-575772091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01025"/>
              </p:ext>
            </p:extLst>
          </p:nvPr>
        </p:nvGraphicFramePr>
        <p:xfrm>
          <a:off x="267855" y="775855"/>
          <a:ext cx="11628579" cy="5829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618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6816436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1542470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3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53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77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«Цифровое муниципальное образование»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444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7168287"/>
                  </a:ext>
                </a:extLst>
              </a:tr>
              <a:tr h="29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Доля граждан, имеющих доступ к получению государственных и муниципальных услуг по принципу "одного окна" по месту пребывания, в том числе в МФЦ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899378"/>
                  </a:ext>
                </a:extLst>
              </a:tr>
              <a:tr h="154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46577"/>
                  </a:ext>
                </a:extLst>
              </a:tr>
              <a:tr h="154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Выполнение требований комфортности и доступности МФЦ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0211957"/>
                  </a:ext>
                </a:extLst>
              </a:tr>
              <a:tr h="154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Доля заявителей МФЦ, ожидающих в очереди более 11 минут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6189592"/>
                  </a:ext>
                </a:extLst>
              </a:tr>
              <a:tr h="154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Среднее время ожидания в очереди для получения государственных (муниципальных)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минута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9504755"/>
                  </a:ext>
                </a:extLst>
              </a:tr>
              <a:tr h="29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400138"/>
                  </a:ext>
                </a:extLst>
              </a:tr>
              <a:tr h="29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29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Повторные обращения – Доля обращений, поступивших на портал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Добродел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», по которым поступили повторные обращения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29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5893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9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Отложенные решения – Доля отложенных решений от числа ответов, предоставленных на портале «Добродел» (два и более раз)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9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444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29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29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297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222D397-CA47-440B-ACB7-C1BB0CFD4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93108"/>
              </p:ext>
            </p:extLst>
          </p:nvPr>
        </p:nvGraphicFramePr>
        <p:xfrm>
          <a:off x="272474" y="941686"/>
          <a:ext cx="11670145" cy="5644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599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724722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415966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34730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23906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55700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159522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856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50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2925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399852"/>
                  </a:ext>
                </a:extLst>
              </a:tr>
              <a:tr h="2925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проникновения ЕСИА в муниципальном образовании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5752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433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2925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925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7165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помещений аппаратных, приведенных в соответствие со стандартом «Цифровая школа» в части ИТ-инфраструктуры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433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Приоритетный целевой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151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«Архитектура и градостроительство»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151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«Разработка Генерального плана развития городского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2925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2925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4121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2021 году не вносились изменения в нормы градостроительного проектирования.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44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63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5E7F75B-7497-47B7-9C51-0AFDFEA37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36893"/>
              </p:ext>
            </p:extLst>
          </p:nvPr>
        </p:nvGraphicFramePr>
        <p:xfrm>
          <a:off x="267855" y="849745"/>
          <a:ext cx="11628579" cy="5717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61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200693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29672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364507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91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45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2176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 «Реализация политики пространственного развития городского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146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Осуществление переданных государственных полномочий в соответствии с Законом Московской области № 107/2014-ОЗ «О наделении органов местного самоуправления муниципальных образований Московской области отдельными государственными полномочиями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2021 году никаких дополнительных полномочий нам не передавали.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10857"/>
                  </a:ext>
                </a:extLst>
              </a:tr>
              <a:tr h="2070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«Формирование современной комфортной городской среды»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1662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 «Комфортная городская среда»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2870204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выполненных работ без нарушений сроков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1795417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реализованных мероприятий по благоустройству общественных территорий, в том числе: пешеходные зоны, набережные, скверы, зоны отдыха, площади, стелы, парки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1552005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разработанных концепций благоустройства общественных территорий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В 2021 году мероприятие не запланировано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1759408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разработанных проектов благоустройства общественных территорий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В 2021 году мероприятие не запланировано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9546788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обустроенных пешеходных улиц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Обустроены ул. Первомайская, ул. Циолковского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7924495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952743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установленных детских игровых площадок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8534014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объектов электросетевого хозяйства, систем наружного и архитектурно-художественного освещения, на которых реализованы мероприятия по устройству и капитальному ремонту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Работы по устройству и капитальному ремонту систем наружного и архитектурно-художественного освещения в 2021 не запланированы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0011639"/>
                  </a:ext>
                </a:extLst>
              </a:tr>
              <a:tr h="146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146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Соответствие нормативу обеспеченности парками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313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числа посетителей парков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1063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64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E841A41-1DAD-4092-973C-6DAA82EFD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63914"/>
              </p:ext>
            </p:extLst>
          </p:nvPr>
        </p:nvGraphicFramePr>
        <p:xfrm>
          <a:off x="267855" y="849745"/>
          <a:ext cx="11628579" cy="5750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320145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572654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29673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493816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691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45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4193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экспертно-консультационной услуги по проверке сметной документации на устройство контейнерных площадок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выполнятся не будет. Сметная документация была предоставлена Министерством ЖКХ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2999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146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 устраненных дефектов асфальтового покрытия дворовых территорий, в том числе проездов на дворовых территорий, в том числе внутриквартальных проездов в рамках проведения ямочного ремонта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кв.м.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2517,53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10857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установленных контейнерных площадок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Дополнительное соглашение на увеличение показателя подписано 24.12.2021 Показатель достичь не представлялось возможным.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146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установленных детских игровых площадок в парках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146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оформленных культурно-массовых мероприятий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313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установленных детских спортивных площадок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Построены 2 площадки (Лихачевское шоссе 12, ул. Речная 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Соответствие внешнего вида ограждений региональным требованиям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балл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и ремонт пешеходных коммуникаций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2970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дополнительного оборудования, техники для нужд благоустройства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2021 году мероприятие не запланировано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3220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2E2E2E"/>
                          </a:solidFill>
                          <a:effectLst/>
                          <a:latin typeface="+mn-lt"/>
                        </a:rPr>
                        <a:t>Количество закупленных декоративных, и (или) технологических, и (или) планировочных, и (или) конструктивных устройств и (или) оформления, применяемые как составные части благоустройства территорий, и (или) техники, и (или) средств малой механизации для содержания территорий.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«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Благоустройство территорий»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Поддержание в надлежащем состоянии сетей наружного освещения (проведение ремонтных работ, установка столбов, замена светильников, ламп, монтаж электрооборудования)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169,6347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169,6347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7309365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объектов озеленения (газоны, кустарники, цветники)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кв.м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5410290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в надлежащем состоянии скульптурных композиций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6838044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в чистоте территории города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кв.м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842,22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842,22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1018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9612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65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8B0CFA8-8707-4261-8DE8-6691038CD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29074"/>
              </p:ext>
            </p:extLst>
          </p:nvPr>
        </p:nvGraphicFramePr>
        <p:xfrm>
          <a:off x="267855" y="849744"/>
          <a:ext cx="11628579" cy="5745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036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163127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2059709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452582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198252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778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63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4718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эксплуатационно-технического обслуживания объектов и помещений, а также содержание указанных объектов и помещений, оборудования и прилегающей территории в надлежащем состоянии (АУ «ДТ «Город», МБУ «ДЦБС», МБУ «ДКДЦ «Полет», ДК «Водник», ДК «Нефтяник»)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кв.м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4718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эксплуатационно-технического обслуживания объектов и помещений, а также содержание указанных объектов и помещений, оборудования и прилегающей территории в надлежащем состоянии (АУ «ДТ «Город», МБУ «ДЦБС», МБУ «ДКДЦ «Полет», ДК «Водник», ДК «Нефтяник»)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5/16,851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5/16,852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164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муниципальной производственной базы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в 2021 году не запланировано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10857"/>
                  </a:ext>
                </a:extLst>
              </a:tr>
              <a:tr h="318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инвентаризации уровня благоустройства ИЖС и земельных участков, предоставленных для их размещения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в 2021 году не запланировано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164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Обслуживание и ремонт линий уличного освещения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  <a:tr h="164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17.10.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Оплата счетов МОЭСК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месяц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952687"/>
                  </a:ext>
                </a:extLst>
              </a:tr>
              <a:tr h="2537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установленных малых архитектурных форм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в 2021 году не запланировано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128938"/>
                  </a:ext>
                </a:extLst>
              </a:tr>
              <a:tr h="2173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дополнительного оборудования, техники для нужд благоустройства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в 2021 году не запланировано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523068"/>
                  </a:ext>
                </a:extLst>
              </a:tr>
              <a:tr h="318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светодиодных светильников замененных и подключенных к автоматизированной системе управления наружным освещением (АСУНО) на территории городского округа Долгопрудный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70693"/>
                  </a:ext>
                </a:extLst>
              </a:tr>
              <a:tr h="33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«Создание условий для обеспечения комфортного проживания жителей в многоквартирных домах Московской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073473"/>
                  </a:ext>
                </a:extLst>
              </a:tr>
              <a:tr h="6255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отремонтированных подъездов в МКД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показателя не достигнут в связи с изменением номенклатуры цен. В МКД в которых ремонт не выполнен в 2021, перенесен на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212990"/>
                  </a:ext>
                </a:extLst>
              </a:tr>
              <a:tr h="303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604"/>
                  </a:ext>
                </a:extLst>
              </a:tr>
              <a:tr h="318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замененного лифтового оборудования в многоквартирных домах, включенных в региональную программу по капитальному ремонту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в 2021 году не запланировано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199085"/>
                  </a:ext>
                </a:extLst>
              </a:tr>
              <a:tr h="318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многоквартирных жилых домов, в которых выполнены мероприятия по восстановлению (замене) конструктивных элементов общего имущества многоквартирных домов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связи с увеличение сметной стоимости работы перенесены на 2022.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625673"/>
                  </a:ext>
                </a:extLst>
              </a:tr>
              <a:tr h="360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работ по дезенфекционной обработке планового количества площадей общего пользования в МКД в день в соответствующих муниципальных образований МО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муниципальной 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кв.м.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 в 2021 году не запланировано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59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3544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BE35-EE31-4586-BF2E-7BF9729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70694"/>
            <a:ext cx="11192963" cy="53958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в разрезе целевых показателей за 2021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02A7F-1EA8-4336-863D-1EEEBC5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66</a:t>
            </a:fld>
            <a:endParaRPr lang="ru-RU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4CE9F828-CB7F-4197-B7C9-2991DABD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8035410-7614-4405-8F99-CCA32786C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5948"/>
              </p:ext>
            </p:extLst>
          </p:nvPr>
        </p:nvGraphicFramePr>
        <p:xfrm>
          <a:off x="275303" y="1071715"/>
          <a:ext cx="11621132" cy="2871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672">
                  <a:extLst>
                    <a:ext uri="{9D8B030D-6E8A-4147-A177-3AD203B41FA5}">
                      <a16:colId xmlns:a16="http://schemas.microsoft.com/office/drawing/2014/main" val="2397247846"/>
                    </a:ext>
                  </a:extLst>
                </a:gridCol>
                <a:gridCol w="5152715">
                  <a:extLst>
                    <a:ext uri="{9D8B030D-6E8A-4147-A177-3AD203B41FA5}">
                      <a16:colId xmlns:a16="http://schemas.microsoft.com/office/drawing/2014/main" val="2097340408"/>
                    </a:ext>
                  </a:extLst>
                </a:gridCol>
                <a:gridCol w="1456906">
                  <a:extLst>
                    <a:ext uri="{9D8B030D-6E8A-4147-A177-3AD203B41FA5}">
                      <a16:colId xmlns:a16="http://schemas.microsoft.com/office/drawing/2014/main" val="3326947397"/>
                    </a:ext>
                  </a:extLst>
                </a:gridCol>
                <a:gridCol w="735688">
                  <a:extLst>
                    <a:ext uri="{9D8B030D-6E8A-4147-A177-3AD203B41FA5}">
                      <a16:colId xmlns:a16="http://schemas.microsoft.com/office/drawing/2014/main" val="801327643"/>
                    </a:ext>
                  </a:extLst>
                </a:gridCol>
                <a:gridCol w="806245">
                  <a:extLst>
                    <a:ext uri="{9D8B030D-6E8A-4147-A177-3AD203B41FA5}">
                      <a16:colId xmlns:a16="http://schemas.microsoft.com/office/drawing/2014/main" val="2009158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60853374"/>
                    </a:ext>
                  </a:extLst>
                </a:gridCol>
                <a:gridCol w="2103506">
                  <a:extLst>
                    <a:ext uri="{9D8B030D-6E8A-4147-A177-3AD203B41FA5}">
                      <a16:colId xmlns:a16="http://schemas.microsoft.com/office/drawing/2014/main" val="3328656744"/>
                    </a:ext>
                  </a:extLst>
                </a:gridCol>
              </a:tblGrid>
              <a:tr h="852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Тип показателя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Планируемое значение показателя на 2021 год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Достигнутое значение показателя за 2021 года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Причины невыполнения показателей, не достигших запланированного уровня, и предложения по их дальнейшему достижению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2643659637"/>
                  </a:ext>
                </a:extLst>
              </a:tr>
              <a:tr h="166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1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2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3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4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5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>
                          <a:effectLst/>
                        </a:rPr>
                        <a:t>6</a:t>
                      </a:r>
                      <a:endParaRPr lang="ru-RU" sz="9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</a:rPr>
                        <a:t>7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 anchor="ctr"/>
                </a:tc>
                <a:extLst>
                  <a:ext uri="{0D108BD9-81ED-4DB2-BD59-A6C34878D82A}">
                    <a16:rowId xmlns:a16="http://schemas.microsoft.com/office/drawing/2014/main" val="1088254008"/>
                  </a:ext>
                </a:extLst>
              </a:tr>
              <a:tr h="4381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Муниципальная программа «Строительство объектов социальной инфраструктуры»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2911616"/>
                  </a:ext>
                </a:extLst>
              </a:tr>
              <a:tr h="4381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III «Строительство (реконструкция) объектов образования»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34769972"/>
                  </a:ext>
                </a:extLst>
              </a:tr>
              <a:tr h="325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10857"/>
                  </a:ext>
                </a:extLst>
              </a:tr>
              <a:tr h="325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введенных в эксплуатацию объектов дошкольного образования за счет внебюджетных источников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258132"/>
                  </a:ext>
                </a:extLst>
              </a:tr>
              <a:tr h="325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Отраслевой приоритетный 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339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2368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D9B412-48F2-4A84-89D8-04BD7B705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FAA489-1CE0-4C0C-9A6C-7C729A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67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D4622CF-814C-486A-A552-AFC5897A3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744180"/>
              </p:ext>
            </p:extLst>
          </p:nvPr>
        </p:nvGraphicFramePr>
        <p:xfrm>
          <a:off x="292230" y="980388"/>
          <a:ext cx="11538406" cy="562779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01812">
                  <a:extLst>
                    <a:ext uri="{9D8B030D-6E8A-4147-A177-3AD203B41FA5}">
                      <a16:colId xmlns:a16="http://schemas.microsoft.com/office/drawing/2014/main" val="3173738563"/>
                    </a:ext>
                  </a:extLst>
                </a:gridCol>
                <a:gridCol w="3466983">
                  <a:extLst>
                    <a:ext uri="{9D8B030D-6E8A-4147-A177-3AD203B41FA5}">
                      <a16:colId xmlns:a16="http://schemas.microsoft.com/office/drawing/2014/main" val="1175069003"/>
                    </a:ext>
                  </a:extLst>
                </a:gridCol>
                <a:gridCol w="969089">
                  <a:extLst>
                    <a:ext uri="{9D8B030D-6E8A-4147-A177-3AD203B41FA5}">
                      <a16:colId xmlns:a16="http://schemas.microsoft.com/office/drawing/2014/main" val="3513692141"/>
                    </a:ext>
                  </a:extLst>
                </a:gridCol>
                <a:gridCol w="1230417">
                  <a:extLst>
                    <a:ext uri="{9D8B030D-6E8A-4147-A177-3AD203B41FA5}">
                      <a16:colId xmlns:a16="http://schemas.microsoft.com/office/drawing/2014/main" val="1824154891"/>
                    </a:ext>
                  </a:extLst>
                </a:gridCol>
                <a:gridCol w="4420790">
                  <a:extLst>
                    <a:ext uri="{9D8B030D-6E8A-4147-A177-3AD203B41FA5}">
                      <a16:colId xmlns:a16="http://schemas.microsoft.com/office/drawing/2014/main" val="79962035"/>
                    </a:ext>
                  </a:extLst>
                </a:gridCol>
                <a:gridCol w="849315">
                  <a:extLst>
                    <a:ext uri="{9D8B030D-6E8A-4147-A177-3AD203B41FA5}">
                      <a16:colId xmlns:a16="http://schemas.microsoft.com/office/drawing/2014/main" val="1561384155"/>
                    </a:ext>
                  </a:extLst>
                </a:gridCol>
              </a:tblGrid>
              <a:tr h="693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мер социальной поддержки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Численность представителей целевой группы (чел.)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</a:t>
                      </a:r>
                      <a:r>
                        <a:rPr lang="ru-RU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ормативный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правовой акт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Исполнено за 2021 год (</a:t>
                      </a:r>
                      <a:r>
                        <a:rPr lang="ru-RU" sz="9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</a:txBody>
                  <a:tcPr marL="26713" marR="26713" marT="0" marB="0" anchor="ctr"/>
                </a:tc>
                <a:extLst>
                  <a:ext uri="{0D108BD9-81ED-4DB2-BD59-A6C34878D82A}">
                    <a16:rowId xmlns:a16="http://schemas.microsoft.com/office/drawing/2014/main" val="1699384114"/>
                  </a:ext>
                </a:extLst>
              </a:tr>
              <a:tr h="11534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Выплата стипендии студентам  и ординаторам, обучающимся по целевому направлению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Студенты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города Долгопрудного от 22.03.2019 № 19-нр «Об утверждении Положения о дополнительных мерах социальной поддержки отдельных категорий граждан в городском округе Долгопрудный Московской области», постановление администрации города Долгопрудного от 06.06.2018 № 345-ПА/н «Об утверждении Порядка выплаты стипендии студентам и ординаторам в период обучения по целевому направлению Государственного бюджетного учреждения здравоохранения Московской области «Долгопрудненская центральная городская больница»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206,4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18347590"/>
                  </a:ext>
                </a:extLst>
              </a:tr>
              <a:tr h="5207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Мероприятие, посвященное Дню знаний для детей из многодетных, неполных, малоимущих семей, семей, оказавшихся в трудной жизненной ситуации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из многодетных малообеспеченных семей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Долгопрудный Московской области от 18.12.2020 № 85-нр «О бюджете городского округа Долгопрудный на 2021 год и плановый период 2022 и 2023 годов» 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137,2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016207927"/>
                  </a:ext>
                </a:extLst>
              </a:tr>
              <a:tr h="5207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новогодние елки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из многодетных малообеспеченных семей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Долгопрудный Московской области от 18.12.2020 № 85-нр «О бюджете городского округа Долгопрудный на 2021 год и плановый период 2022 и 2023 годов» 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379,4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234431231"/>
                  </a:ext>
                </a:extLst>
              </a:tr>
              <a:tr h="425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Мероприятие, посвященное Всемирному Дню борьбы с сахарным диабетом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Дети инвалиды, инвалиды детства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Долгопрудный Московской области от 18.12.2020 № 85-нр «О бюджете городского округа Долгопрудный на 2021 год и плановый период 2022 и 2023 годов» 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53,7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111903099"/>
                  </a:ext>
                </a:extLst>
              </a:tr>
              <a:tr h="566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Организация выплаты пенсии за выслугу лет лицам, замещающим муниципальные должности и должности муниципальной службы, в связи с выходом на пенсию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Пенсионеры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Закон Московской области от 28.12.2016 №194/2016-ОЗ «О пенсии за выслугу лет лицам, замещавшим муниципальные должности или должности муниципальной службы в органах местного самоуправления и избирательных комиссиях муниципальных образований Московской области»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6 639,0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667680481"/>
                  </a:ext>
                </a:extLst>
              </a:tr>
              <a:tr h="996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Оказание единовременной социальной помощи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Малообеспеченные граждане, граждане находящиеся в трудной  жизненной ситуации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Решение Совета депутатов города Долгопрудного от 22.03.2019 № 19-нр «Об утверждении Положения о дополнительных мерах социальной поддержки отдельных категорий граждан в городском округе Долгопрудный Московской области», постановление администрации городского округа Долгопрудный от 27.04.2020 № 221-ПА/н «Об утверждении Порядка предоставления адресной социальной помощи жителям в городском округе Долгопрудный Московской области»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180.0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4099728466"/>
                  </a:ext>
                </a:extLst>
              </a:tr>
              <a:tr h="751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Оказание социальной помощи жителям города, находящимся на социальном обслуживании в рамках Международного дня пожилого человека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Жители города, находящиеся на социальном обслуживании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Долгопрудный Московской области от 18.12.2020 № 85-нр «О бюджете городского округа Долгопрудный на 2021 год и плановый период 2022 и 2023 годов» 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162,9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364400611"/>
                  </a:ext>
                </a:extLst>
              </a:tr>
            </a:tbl>
          </a:graphicData>
        </a:graphic>
      </p:graphicFrame>
      <p:pic>
        <p:nvPicPr>
          <p:cNvPr id="6" name="Объект 6">
            <a:extLst>
              <a:ext uri="{FF2B5EF4-FFF2-40B4-BE49-F238E27FC236}">
                <a16:creationId xmlns:a16="http://schemas.microsoft.com/office/drawing/2014/main" id="{4EA763B5-F2EE-477C-9332-EE0A19F8A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02669"/>
            <a:ext cx="760490" cy="34200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782C776-BE2E-4D5A-A5F3-067C9663197A}"/>
              </a:ext>
            </a:extLst>
          </p:cNvPr>
          <p:cNvSpPr txBox="1">
            <a:spLocks/>
          </p:cNvSpPr>
          <p:nvPr/>
        </p:nvSpPr>
        <p:spPr>
          <a:xfrm>
            <a:off x="914977" y="101665"/>
            <a:ext cx="10445750" cy="686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>
                <a:latin typeface="+mn-lt"/>
              </a:rPr>
              <a:t>Информация о расходах бюджета с учетом интересов целевых групп пользователей за 2021 год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844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D9B412-48F2-4A84-89D8-04BD7B705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FAA489-1CE0-4C0C-9A6C-7C729A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68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D4622CF-814C-486A-A552-AFC5897A3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807337"/>
              </p:ext>
            </p:extLst>
          </p:nvPr>
        </p:nvGraphicFramePr>
        <p:xfrm>
          <a:off x="258617" y="988290"/>
          <a:ext cx="11515462" cy="549411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94999">
                  <a:extLst>
                    <a:ext uri="{9D8B030D-6E8A-4147-A177-3AD203B41FA5}">
                      <a16:colId xmlns:a16="http://schemas.microsoft.com/office/drawing/2014/main" val="3173738563"/>
                    </a:ext>
                  </a:extLst>
                </a:gridCol>
                <a:gridCol w="3427743">
                  <a:extLst>
                    <a:ext uri="{9D8B030D-6E8A-4147-A177-3AD203B41FA5}">
                      <a16:colId xmlns:a16="http://schemas.microsoft.com/office/drawing/2014/main" val="1175069003"/>
                    </a:ext>
                  </a:extLst>
                </a:gridCol>
                <a:gridCol w="958121">
                  <a:extLst>
                    <a:ext uri="{9D8B030D-6E8A-4147-A177-3AD203B41FA5}">
                      <a16:colId xmlns:a16="http://schemas.microsoft.com/office/drawing/2014/main" val="3513692141"/>
                    </a:ext>
                  </a:extLst>
                </a:gridCol>
                <a:gridCol w="2184105">
                  <a:extLst>
                    <a:ext uri="{9D8B030D-6E8A-4147-A177-3AD203B41FA5}">
                      <a16:colId xmlns:a16="http://schemas.microsoft.com/office/drawing/2014/main" val="1824154891"/>
                    </a:ext>
                  </a:extLst>
                </a:gridCol>
                <a:gridCol w="3403139">
                  <a:extLst>
                    <a:ext uri="{9D8B030D-6E8A-4147-A177-3AD203B41FA5}">
                      <a16:colId xmlns:a16="http://schemas.microsoft.com/office/drawing/2014/main" val="79962035"/>
                    </a:ext>
                  </a:extLst>
                </a:gridCol>
                <a:gridCol w="947355">
                  <a:extLst>
                    <a:ext uri="{9D8B030D-6E8A-4147-A177-3AD203B41FA5}">
                      <a16:colId xmlns:a16="http://schemas.microsoft.com/office/drawing/2014/main" val="154824804"/>
                    </a:ext>
                  </a:extLst>
                </a:gridCol>
              </a:tblGrid>
              <a:tr h="55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мер социальной поддержки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Численность представителей целевой группы (чел.)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</a:t>
                      </a:r>
                      <a:r>
                        <a:rPr lang="ru-RU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ормативный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правовой акт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Исполнено за 2021 год (</a:t>
                      </a:r>
                      <a:r>
                        <a:rPr lang="ru-RU" sz="9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  <a:p>
                      <a:pPr algn="ctr" fontAlgn="b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1699384114"/>
                  </a:ext>
                </a:extLst>
              </a:tr>
              <a:tr h="1763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Компенсация льгот работникам образования, имеющим место жительства и работающим в микрорайонах Шереметьевский, Хлебниково, Павельцево, пользовавшихся льготой по </a:t>
                      </a:r>
                    </a:p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оплате ЖКХ как житель сельской местности и утративших право на нее в связи с изменением статуса г. Долгопрудного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Работники образования, имеющим место жительства и работающим в микрорайонах Шереметьевский, Хлебниково,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Павельцево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пользовавшихся льготой по </a:t>
                      </a:r>
                    </a:p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оплате ЖКХ как житель сельской местности и утративших право на нее в связи с изменением статуса г. Долгопрудного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города Долгопрудного от 22.03.2019 № 19-нр «Об утверждении Положения о дополнительных мерах социальной поддержки отдельных категорий граждан в городском округе Долгопрудный Московской области», постановление администрации  городского округа  Долгопрудный от 22.05.2020 № 260-ПА/н  «Об утверждении Порядка предоставления дополнительных мер социальной поддержки отдельным категориям педагогических и медицинских  работников   на   территории  городского  округа   Долгопрудный Московской области»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129,8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18347590"/>
                  </a:ext>
                </a:extLst>
              </a:tr>
              <a:tr h="1381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Компенсация льгот работникам здравоохранения, имеющим место жительства и работающим в микрорайонах Шереметьевский, Хлебниково, Павельцево, пользовавшихся льготой по оплате ЖКХ как житель сельской местности и утративших право на нее в связи с изменением статуса г. Долгопрудного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Работники здравоохранения, имеющим место жительства и работающим в микрорайонах Шереметьевский, Хлебниково,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Павельцево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пользовавшихся льготой по оплате ЖКХ как житель сельской местности и утративших право на нее в связи с изменением статуса г. Долгопрудного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города Долгопрудного от 22.03.2019 № 19-нр «Об утверждении Положения о дополнительных мерах социальной поддержки отдельных категорий граждан в городском округе Долгопрудный Московской области», постановление администрации  городского округа  Долгопрудный от 22.05.2020 № 260-ПА/н  «Об утверждении Порядка предоставления дополнительных мер социальной поддержки отдельным категориям педагогических и медицинских  работников   на   территории  городского  округа   Долгопрудный Московской области»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18,9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016207927"/>
                  </a:ext>
                </a:extLst>
              </a:tr>
              <a:tr h="5473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Единовременная  выплата участникам, инвалидам Великой Отечественной войны и приравненных к ним лицам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719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Участники , инвалиды Великой Отечественной войны и приравненных к ним лицам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Долгопрудный Московской области от 18.12.2020 № 85-нр «О бюджете городского округа Долгопрудный на 2021 год и плановый период 2022 и 2023 годов» 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3 062,9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234431231"/>
                  </a:ext>
                </a:extLst>
              </a:tr>
              <a:tr h="12439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Единовременная выплата при рождении третьего и последующих детей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Многодетные семьи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города Долгопрудного от 22.03.2019 № 19-нр «Об утверждении Положения о дополнительных мерах социальной поддержки отдельных категорий граждан в городском округе Долгопрудный Московской области», постановление администрации города Долгопрудного от 13.07.2017 № 480-ПА/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«Об утверждении Порядка назначения единовременной выплаты при рождении (усыновлении) третьего и последующих детей в городском округе Долгопрудный Московской области»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180,0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111903099"/>
                  </a:ext>
                </a:extLst>
              </a:tr>
            </a:tbl>
          </a:graphicData>
        </a:graphic>
      </p:graphicFrame>
      <p:pic>
        <p:nvPicPr>
          <p:cNvPr id="6" name="Объект 6">
            <a:extLst>
              <a:ext uri="{FF2B5EF4-FFF2-40B4-BE49-F238E27FC236}">
                <a16:creationId xmlns:a16="http://schemas.microsoft.com/office/drawing/2014/main" id="{4EA763B5-F2EE-477C-9332-EE0A19F8A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02669"/>
            <a:ext cx="760490" cy="34200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3B9CE95-1B85-4028-A731-4A9D0C9B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77" y="101665"/>
            <a:ext cx="10445750" cy="68602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+mn-lt"/>
              </a:rPr>
              <a:t>Информация о расходах бюджета с учетом интересов целевых групп пользователей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40490594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D9B412-48F2-4A84-89D8-04BD7B705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FAA489-1CE0-4C0C-9A6C-7C729A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69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D4622CF-814C-486A-A552-AFC5897A3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507101"/>
              </p:ext>
            </p:extLst>
          </p:nvPr>
        </p:nvGraphicFramePr>
        <p:xfrm>
          <a:off x="245097" y="960582"/>
          <a:ext cx="11613823" cy="56056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99313">
                  <a:extLst>
                    <a:ext uri="{9D8B030D-6E8A-4147-A177-3AD203B41FA5}">
                      <a16:colId xmlns:a16="http://schemas.microsoft.com/office/drawing/2014/main" val="3173738563"/>
                    </a:ext>
                  </a:extLst>
                </a:gridCol>
                <a:gridCol w="3176825">
                  <a:extLst>
                    <a:ext uri="{9D8B030D-6E8A-4147-A177-3AD203B41FA5}">
                      <a16:colId xmlns:a16="http://schemas.microsoft.com/office/drawing/2014/main" val="1175069003"/>
                    </a:ext>
                  </a:extLst>
                </a:gridCol>
                <a:gridCol w="1558755">
                  <a:extLst>
                    <a:ext uri="{9D8B030D-6E8A-4147-A177-3AD203B41FA5}">
                      <a16:colId xmlns:a16="http://schemas.microsoft.com/office/drawing/2014/main" val="3513692141"/>
                    </a:ext>
                  </a:extLst>
                </a:gridCol>
                <a:gridCol w="1152601">
                  <a:extLst>
                    <a:ext uri="{9D8B030D-6E8A-4147-A177-3AD203B41FA5}">
                      <a16:colId xmlns:a16="http://schemas.microsoft.com/office/drawing/2014/main" val="1824154891"/>
                    </a:ext>
                  </a:extLst>
                </a:gridCol>
                <a:gridCol w="4281089">
                  <a:extLst>
                    <a:ext uri="{9D8B030D-6E8A-4147-A177-3AD203B41FA5}">
                      <a16:colId xmlns:a16="http://schemas.microsoft.com/office/drawing/2014/main" val="79962035"/>
                    </a:ext>
                  </a:extLst>
                </a:gridCol>
                <a:gridCol w="845240">
                  <a:extLst>
                    <a:ext uri="{9D8B030D-6E8A-4147-A177-3AD203B41FA5}">
                      <a16:colId xmlns:a16="http://schemas.microsoft.com/office/drawing/2014/main" val="154824804"/>
                    </a:ext>
                  </a:extLst>
                </a:gridCol>
              </a:tblGrid>
              <a:tr h="818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мер социальной поддержки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Численность представителей целевой группы (чел.)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Нормативный правовой акт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Исполнено за 2021 год (</a:t>
                      </a:r>
                      <a:r>
                        <a:rPr lang="ru-RU" sz="9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  <a:p>
                      <a:pPr algn="ctr" fontAlgn="b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1699384114"/>
                  </a:ext>
                </a:extLst>
              </a:tr>
              <a:tr h="11259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Единовременные выплаты врачам-педиатрам участковым и  врачам-терапевтам участковым, трудоустроившимся в ГБУЗ МО "ДЦГБ" 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Работники ГБУЗ МО «ДЦГБ» и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Долгопрудненской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подстанции ГБУЗ МО "МОССМП" .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города Долгопрудного от 22.03.2019 № 19-нр «Об утверждении Положения о дополнительных мерах социальной поддержки отдельных категорий граждан в городском округе Долгопрудный Московской области», постановление администрации  городского округа  Долгопрудный от 22.05.2020 № 260-ПА/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«Об утверждении Порядка предоставления дополнительных мер социальной поддержки отдельным категориям педагогических и медицинских  работников   на   территории  городского  округа   Долгопрудный   Московской области»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1 115,1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927028790"/>
                  </a:ext>
                </a:extLst>
              </a:tr>
              <a:tr h="595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семьи = 14 человек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ы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ь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Государственная программа «Жилище» на 2017-2027 годы от 25.10.2016 № 790/39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5 729,3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1721480116"/>
                  </a:ext>
                </a:extLst>
              </a:tr>
              <a:tr h="11259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Компенсация социальных расходов медицинским работникам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Работники ГБУЗ МО «ДЦГБ» и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Долгопрудненской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подстанции ГБУЗ МО "МОССМП" .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города Долгопрудного от 22.03.2019 № 19-нр «Об утверждении Положения о дополнительных мерах социальной поддержки отдельных категорий граждан в городском округе Долгопрудный Московской области», постановление администрации  городского округа  Долгопрудный от 22.05.2020 № 260-ПА/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«Об утверждении Порядка предоставления дополнительных мер социальной поддержки отдельным категориям педагогических и медицинских  работников   на   территории  городского  округа   Долгопрудный   Московской области»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2 192,7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770827453"/>
                  </a:ext>
                </a:extLst>
              </a:tr>
              <a:tr h="515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Денежные выплаты почетным гражданам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Почетные граждане, вдовы/</a:t>
                      </a: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вдовцы почетных граждан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Решение Совета депутатов городского округа Долгопрудный Московской области от 19.07.2021 №55-нр «Об утверждении Положения о звании «Почетный гражданин городского округа Долгопрудный»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1 687,0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664831773"/>
                  </a:ext>
                </a:extLst>
              </a:tr>
              <a:tr h="615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Оказание государственной поддержки в решении жилищной проблемы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Государственная программа «Жилище» на 2017-2027 годы от 25.10.2016 № 790/39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18 216,7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1005187984"/>
                  </a:ext>
                </a:extLst>
              </a:tr>
              <a:tr h="7728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Единовременная выплата донорам, безвозмездно сдающим кровь и (или) ее компоненты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Доноры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города Долгопрудного от 22.03.2019 № 19-нр «Об утверждении Положения о дополнительных мерах социальной поддержки отдельных категорий граждан в городском округе Долгопрудный Московской области», постановление администрации города Долгопрудного от 26.06.2019 № 367-ПА/н «Об утверждении Порядка предоставления единовременной выплаты донорам»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69,5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48492170"/>
                  </a:ext>
                </a:extLst>
              </a:tr>
            </a:tbl>
          </a:graphicData>
        </a:graphic>
      </p:graphicFrame>
      <p:pic>
        <p:nvPicPr>
          <p:cNvPr id="6" name="Объект 6">
            <a:extLst>
              <a:ext uri="{FF2B5EF4-FFF2-40B4-BE49-F238E27FC236}">
                <a16:creationId xmlns:a16="http://schemas.microsoft.com/office/drawing/2014/main" id="{4EA763B5-F2EE-477C-9332-EE0A19F8A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02669"/>
            <a:ext cx="760490" cy="34200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7FEA338-0081-4C2D-AA42-A5A16A81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8690"/>
            <a:ext cx="10445750" cy="6598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+mn-lt"/>
              </a:rPr>
              <a:t>Информация о расходах бюджета с учетом интересов целевых групп пользователей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13196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4BC-7A97-45C8-AC44-68D16C69BC0F}"/>
              </a:ext>
            </a:extLst>
          </p:cNvPr>
          <p:cNvSpPr/>
          <p:nvPr/>
        </p:nvSpPr>
        <p:spPr>
          <a:xfrm>
            <a:off x="250825" y="1029449"/>
            <a:ext cx="6002134" cy="277697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</a:gradFill>
          <a:effectLst>
            <a:glow>
              <a:schemeClr val="accent1">
                <a:alpha val="40000"/>
              </a:schemeClr>
            </a:glow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Численность населения города на конец 2021 года составила  120300 человек, рост к 2020 году – 102,1 % (численность населения на конец 2020 года составляла 117778 человек).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Трудоспособное население – 71,0  тыс. человек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(59,0% от всего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населения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города).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 экономике города занято – 37,7 тыс. человек. 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Резерв квалифицированной рабочей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силы за счет граждан, выезжающих на работу в другие регионы – 29,0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тыс. человек.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66755D-37B1-44D6-9426-668951D565EF}"/>
              </a:ext>
            </a:extLst>
          </p:cNvPr>
          <p:cNvSpPr/>
          <p:nvPr/>
        </p:nvSpPr>
        <p:spPr>
          <a:xfrm>
            <a:off x="1123720" y="189826"/>
            <a:ext cx="1081745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Население и рынок труда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5B26D8-392B-4504-AFAB-3A0C869FCE11}"/>
              </a:ext>
            </a:extLst>
          </p:cNvPr>
          <p:cNvSpPr/>
          <p:nvPr/>
        </p:nvSpPr>
        <p:spPr>
          <a:xfrm>
            <a:off x="736620" y="4143707"/>
            <a:ext cx="5030544" cy="36933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</a:gradFill>
          <a:effectLst>
            <a:softEdge rad="50800"/>
          </a:effectLst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Занято в экономике города, тыс. человек: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E849F6C-6A07-4B58-A31A-7BA1419A2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224065"/>
              </p:ext>
            </p:extLst>
          </p:nvPr>
        </p:nvGraphicFramePr>
        <p:xfrm>
          <a:off x="1099467" y="4481967"/>
          <a:ext cx="4304850" cy="21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B7F6C1-DDBA-40E8-A441-B6ACBBC86BF3}"/>
              </a:ext>
            </a:extLst>
          </p:cNvPr>
          <p:cNvSpPr/>
          <p:nvPr/>
        </p:nvSpPr>
        <p:spPr>
          <a:xfrm>
            <a:off x="6429411" y="4221223"/>
            <a:ext cx="5511764" cy="23160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13500000" scaled="1"/>
            <a:tileRect/>
          </a:gra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Создано 1472 новых рабочих места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Заявленная </a:t>
            </a: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работодателями</a:t>
            </a: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потребность в работниках – 729 вакансий, по рабочим профессиям – 274</a:t>
            </a: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вакансии.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5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Уровень регистрируемой безработицы на начало 2022 года составил 0,42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%</a:t>
            </a: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, что ниже уровня Московской области (0,56%).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411" y="735275"/>
            <a:ext cx="5541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Основная трудовая специализация жителей города: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132513" y="902704"/>
          <a:ext cx="5808662" cy="313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CBD120-2608-4427-B0EA-A7C3890B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85611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7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Объект 6">
            <a:extLst>
              <a:ext uri="{FF2B5EF4-FFF2-40B4-BE49-F238E27FC236}">
                <a16:creationId xmlns:a16="http://schemas.microsoft.com/office/drawing/2014/main" id="{4DE50CE8-FCDE-4205-BAF2-1302823736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FAA489-1CE0-4C0C-9A6C-7C729A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70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D4622CF-814C-486A-A552-AFC5897A3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497354"/>
              </p:ext>
            </p:extLst>
          </p:nvPr>
        </p:nvGraphicFramePr>
        <p:xfrm>
          <a:off x="273377" y="1232857"/>
          <a:ext cx="11613823" cy="335698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99313">
                  <a:extLst>
                    <a:ext uri="{9D8B030D-6E8A-4147-A177-3AD203B41FA5}">
                      <a16:colId xmlns:a16="http://schemas.microsoft.com/office/drawing/2014/main" val="3173738563"/>
                    </a:ext>
                  </a:extLst>
                </a:gridCol>
                <a:gridCol w="3176825">
                  <a:extLst>
                    <a:ext uri="{9D8B030D-6E8A-4147-A177-3AD203B41FA5}">
                      <a16:colId xmlns:a16="http://schemas.microsoft.com/office/drawing/2014/main" val="1175069003"/>
                    </a:ext>
                  </a:extLst>
                </a:gridCol>
                <a:gridCol w="1558755">
                  <a:extLst>
                    <a:ext uri="{9D8B030D-6E8A-4147-A177-3AD203B41FA5}">
                      <a16:colId xmlns:a16="http://schemas.microsoft.com/office/drawing/2014/main" val="3513692141"/>
                    </a:ext>
                  </a:extLst>
                </a:gridCol>
                <a:gridCol w="1316331">
                  <a:extLst>
                    <a:ext uri="{9D8B030D-6E8A-4147-A177-3AD203B41FA5}">
                      <a16:colId xmlns:a16="http://schemas.microsoft.com/office/drawing/2014/main" val="1824154891"/>
                    </a:ext>
                  </a:extLst>
                </a:gridCol>
                <a:gridCol w="4117360">
                  <a:extLst>
                    <a:ext uri="{9D8B030D-6E8A-4147-A177-3AD203B41FA5}">
                      <a16:colId xmlns:a16="http://schemas.microsoft.com/office/drawing/2014/main" val="79962035"/>
                    </a:ext>
                  </a:extLst>
                </a:gridCol>
                <a:gridCol w="845239">
                  <a:extLst>
                    <a:ext uri="{9D8B030D-6E8A-4147-A177-3AD203B41FA5}">
                      <a16:colId xmlns:a16="http://schemas.microsoft.com/office/drawing/2014/main" val="154824804"/>
                    </a:ext>
                  </a:extLst>
                </a:gridCol>
              </a:tblGrid>
              <a:tr h="10172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мер социальной поддержки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Численность представителей целевой группы (чел.)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Нормативный правовой акт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Исполнено за 2021 год (</a:t>
                      </a:r>
                      <a:r>
                        <a:rPr lang="ru-RU" sz="9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  <a:p>
                      <a:pPr algn="ctr" fontAlgn="b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1699384114"/>
                  </a:ext>
                </a:extLst>
              </a:tr>
              <a:tr h="1169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 «Золотая свадьба»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Юбиляры совместной  жизни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Долгопрудный Московской области от 17.12.2021 № 101-нр «О бюджете городского округа Долгопрудный на 2022 год и плановый период 2023 и 2024 годов» 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104,1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927028790"/>
                  </a:ext>
                </a:extLst>
              </a:tr>
              <a:tr h="1169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Питание детей из многодетных, неполных, малоимущих семей, семей, оказавшихся в трудной жизненной ситуации, в общеобразовательных учреждениях   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Дети из многодетных, неполных, малоимущих семей, семей, оказавшихся в трудной жизненной ситуации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Долгопрудный Московской области от 18.12.2020 № 85-нр «О бюджете городского округа Долгопрудный на 2021 год и плановый период 2022 и 2023 годов» 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953,4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770827453"/>
                  </a:ext>
                </a:extLst>
              </a:tr>
            </a:tbl>
          </a:graphicData>
        </a:graphic>
      </p:graphicFrame>
      <p:pic>
        <p:nvPicPr>
          <p:cNvPr id="6" name="Объект 6">
            <a:extLst>
              <a:ext uri="{FF2B5EF4-FFF2-40B4-BE49-F238E27FC236}">
                <a16:creationId xmlns:a16="http://schemas.microsoft.com/office/drawing/2014/main" id="{4EA763B5-F2EE-477C-9332-EE0A19F8A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02669"/>
            <a:ext cx="760490" cy="34200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3A8340-2903-4DC4-A155-7D1961EE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445750" cy="88669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+mn-lt"/>
              </a:rPr>
              <a:t>Информация о расходах бюджета с учетом интересов целевых групп пользователей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22536226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199F7B-3CC6-4CF3-9F23-A1FFA4D4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71</a:t>
            </a:fld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4661FC3-99BD-4A51-A128-86CE10B5C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900183"/>
              </p:ext>
            </p:extLst>
          </p:nvPr>
        </p:nvGraphicFramePr>
        <p:xfrm>
          <a:off x="232913" y="905772"/>
          <a:ext cx="11608276" cy="5483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0519">
                  <a:extLst>
                    <a:ext uri="{9D8B030D-6E8A-4147-A177-3AD203B41FA5}">
                      <a16:colId xmlns:a16="http://schemas.microsoft.com/office/drawing/2014/main" val="1960297965"/>
                    </a:ext>
                  </a:extLst>
                </a:gridCol>
                <a:gridCol w="285476">
                  <a:extLst>
                    <a:ext uri="{9D8B030D-6E8A-4147-A177-3AD203B41FA5}">
                      <a16:colId xmlns:a16="http://schemas.microsoft.com/office/drawing/2014/main" val="3139758215"/>
                    </a:ext>
                  </a:extLst>
                </a:gridCol>
                <a:gridCol w="303178">
                  <a:extLst>
                    <a:ext uri="{9D8B030D-6E8A-4147-A177-3AD203B41FA5}">
                      <a16:colId xmlns:a16="http://schemas.microsoft.com/office/drawing/2014/main" val="2969328325"/>
                    </a:ext>
                  </a:extLst>
                </a:gridCol>
                <a:gridCol w="1036032">
                  <a:extLst>
                    <a:ext uri="{9D8B030D-6E8A-4147-A177-3AD203B41FA5}">
                      <a16:colId xmlns:a16="http://schemas.microsoft.com/office/drawing/2014/main" val="2676949354"/>
                    </a:ext>
                  </a:extLst>
                </a:gridCol>
                <a:gridCol w="1074823">
                  <a:extLst>
                    <a:ext uri="{9D8B030D-6E8A-4147-A177-3AD203B41FA5}">
                      <a16:colId xmlns:a16="http://schemas.microsoft.com/office/drawing/2014/main" val="1761874480"/>
                    </a:ext>
                  </a:extLst>
                </a:gridCol>
                <a:gridCol w="879511">
                  <a:extLst>
                    <a:ext uri="{9D8B030D-6E8A-4147-A177-3AD203B41FA5}">
                      <a16:colId xmlns:a16="http://schemas.microsoft.com/office/drawing/2014/main" val="337575133"/>
                    </a:ext>
                  </a:extLst>
                </a:gridCol>
                <a:gridCol w="1116207">
                  <a:extLst>
                    <a:ext uri="{9D8B030D-6E8A-4147-A177-3AD203B41FA5}">
                      <a16:colId xmlns:a16="http://schemas.microsoft.com/office/drawing/2014/main" val="3862397481"/>
                    </a:ext>
                  </a:extLst>
                </a:gridCol>
                <a:gridCol w="819203">
                  <a:extLst>
                    <a:ext uri="{9D8B030D-6E8A-4147-A177-3AD203B41FA5}">
                      <a16:colId xmlns:a16="http://schemas.microsoft.com/office/drawing/2014/main" val="2608601142"/>
                    </a:ext>
                  </a:extLst>
                </a:gridCol>
                <a:gridCol w="1243327">
                  <a:extLst>
                    <a:ext uri="{9D8B030D-6E8A-4147-A177-3AD203B41FA5}">
                      <a16:colId xmlns:a16="http://schemas.microsoft.com/office/drawing/2014/main" val="1147985511"/>
                    </a:ext>
                  </a:extLst>
                </a:gridCol>
              </a:tblGrid>
              <a:tr h="362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Наименование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  <a:latin typeface="+mn-lt"/>
                        </a:rPr>
                        <a:t>Рз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ПР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План 2021 год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Исполнено за 2021 год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 anchor="ctr"/>
                </a:tc>
                <a:extLst>
                  <a:ext uri="{0D108BD9-81ED-4DB2-BD59-A6C34878D82A}">
                    <a16:rowId xmlns:a16="http://schemas.microsoft.com/office/drawing/2014/main" val="3341635826"/>
                  </a:ext>
                </a:extLst>
              </a:tr>
              <a:tr h="186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1100" b="1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492 518,4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28 449,5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453 282,0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26 163,1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9765031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Функционирование  высшего должностного лица субъекта РФ и муниципального образования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4 746,3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4 746,3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1242474"/>
                  </a:ext>
                </a:extLst>
              </a:tr>
              <a:tr h="40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626947"/>
                  </a:ext>
                </a:extLst>
              </a:tr>
              <a:tr h="40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Функционирование Правительства Российской Федерации, высших  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168 808,3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19 700,7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155 285,7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18 126,1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328668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06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26 883,6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25 719,4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5550406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Резервные фонды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8956296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Другие общегосударственные вопросы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13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280 346,9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8 520,0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261 910,8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7 808,2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910523"/>
                  </a:ext>
                </a:extLst>
              </a:tr>
              <a:tr h="173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Национальная оборона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02</a:t>
                      </a:r>
                      <a:endParaRPr lang="ru-RU" sz="1100" b="1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7 990,0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7 890,0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7 920,1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7456152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Мобилизационная и вневойсковая подготовка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7 890,0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7 890,0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7 863,9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7046591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Мобилизационная подготовка экономики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919360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03</a:t>
                      </a:r>
                      <a:endParaRPr lang="ru-RU" sz="1100" b="1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31 079,1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28 556,5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08570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 гражданская оборона 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2 643,4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2 588,5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9717970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Обеспечение пожарной безопасности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22 738,8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22 622,4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351571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14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5 696,9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3 345,6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0667601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1100" b="1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361 265,8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92 136,0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336 452,2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78 997,5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7093679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Сельское хозяйство и рыболовство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2 703,0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2 703,0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8469219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Транспорт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08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62 977,0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29 975,0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62 864,1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29 921,7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8479486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Дорожное хозяйство (дорожные фонды)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159 192,5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43 690,6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141 139,5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33 242,3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4726723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Связь и информатика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30 210,7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15 204,4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27 437,6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13 188,5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756171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106 182,6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102 596,4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095697"/>
                  </a:ext>
                </a:extLst>
              </a:tr>
            </a:tbl>
          </a:graphicData>
        </a:graphic>
      </p:graphicFrame>
      <p:sp>
        <p:nvSpPr>
          <p:cNvPr id="10" name="Прямоугольник 7">
            <a:extLst>
              <a:ext uri="{FF2B5EF4-FFF2-40B4-BE49-F238E27FC236}">
                <a16:creationId xmlns:a16="http://schemas.microsoft.com/office/drawing/2014/main" id="{FA127F59-1E17-4379-A19E-543F7F7B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30" y="644162"/>
            <a:ext cx="54528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cs typeface="Times New Roman" pitchFamily="18" charset="0"/>
              </a:rPr>
              <a:t>Данные в таблице представлены в </a:t>
            </a:r>
            <a:r>
              <a:rPr lang="ru-RU" sz="1100" b="1" dirty="0">
                <a:cs typeface="Times New Roman" pitchFamily="18" charset="0"/>
              </a:rPr>
              <a:t>тыс. рублей</a:t>
            </a:r>
            <a:endParaRPr lang="ru-RU" sz="1100" b="1" dirty="0">
              <a:latin typeface="Calibri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1156C46-1652-4ECD-BB9D-9958746B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54" y="185558"/>
            <a:ext cx="10515600" cy="38473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Расходы бюджета городского округа Долгопрудный на 2021 год по разделам, подразделам классификации расходов бюджетов </a:t>
            </a:r>
          </a:p>
        </p:txBody>
      </p:sp>
      <p:pic>
        <p:nvPicPr>
          <p:cNvPr id="13" name="Объект 6">
            <a:extLst>
              <a:ext uri="{FF2B5EF4-FFF2-40B4-BE49-F238E27FC236}">
                <a16:creationId xmlns:a16="http://schemas.microsoft.com/office/drawing/2014/main" id="{7D5D857E-B305-481F-9EDA-2A98F9756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FF2D5614-5D40-4504-9CE1-906C0E71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28" y="6419009"/>
            <a:ext cx="54528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cs typeface="Times New Roman" pitchFamily="18" charset="0"/>
              </a:rPr>
              <a:t>Продолжение таблицы на следующем слайде</a:t>
            </a:r>
            <a:endParaRPr lang="ru-RU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460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43220-DF20-4A16-A89C-A2B4A3C3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01" y="173391"/>
            <a:ext cx="10515600" cy="38473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Расходы бюджета городского округа Долгопрудный на 2021 год по разделам, подразделам классификации расходов бюджетов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7865B9F-6DFB-4D2D-9B4E-2175C08EF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336063"/>
              </p:ext>
            </p:extLst>
          </p:nvPr>
        </p:nvGraphicFramePr>
        <p:xfrm>
          <a:off x="207034" y="938745"/>
          <a:ext cx="11569459" cy="5656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2278">
                  <a:extLst>
                    <a:ext uri="{9D8B030D-6E8A-4147-A177-3AD203B41FA5}">
                      <a16:colId xmlns:a16="http://schemas.microsoft.com/office/drawing/2014/main" val="116786841"/>
                    </a:ext>
                  </a:extLst>
                </a:gridCol>
                <a:gridCol w="314959">
                  <a:extLst>
                    <a:ext uri="{9D8B030D-6E8A-4147-A177-3AD203B41FA5}">
                      <a16:colId xmlns:a16="http://schemas.microsoft.com/office/drawing/2014/main" val="2562869471"/>
                    </a:ext>
                  </a:extLst>
                </a:gridCol>
                <a:gridCol w="363746">
                  <a:extLst>
                    <a:ext uri="{9D8B030D-6E8A-4147-A177-3AD203B41FA5}">
                      <a16:colId xmlns:a16="http://schemas.microsoft.com/office/drawing/2014/main" val="3059862167"/>
                    </a:ext>
                  </a:extLst>
                </a:gridCol>
                <a:gridCol w="1032569">
                  <a:extLst>
                    <a:ext uri="{9D8B030D-6E8A-4147-A177-3AD203B41FA5}">
                      <a16:colId xmlns:a16="http://schemas.microsoft.com/office/drawing/2014/main" val="983052312"/>
                    </a:ext>
                  </a:extLst>
                </a:gridCol>
                <a:gridCol w="1047123">
                  <a:extLst>
                    <a:ext uri="{9D8B030D-6E8A-4147-A177-3AD203B41FA5}">
                      <a16:colId xmlns:a16="http://schemas.microsoft.com/office/drawing/2014/main" val="1779938144"/>
                    </a:ext>
                  </a:extLst>
                </a:gridCol>
                <a:gridCol w="900676">
                  <a:extLst>
                    <a:ext uri="{9D8B030D-6E8A-4147-A177-3AD203B41FA5}">
                      <a16:colId xmlns:a16="http://schemas.microsoft.com/office/drawing/2014/main" val="2236880754"/>
                    </a:ext>
                  </a:extLst>
                </a:gridCol>
                <a:gridCol w="1111022">
                  <a:extLst>
                    <a:ext uri="{9D8B030D-6E8A-4147-A177-3AD203B41FA5}">
                      <a16:colId xmlns:a16="http://schemas.microsoft.com/office/drawing/2014/main" val="2933172100"/>
                    </a:ext>
                  </a:extLst>
                </a:gridCol>
                <a:gridCol w="808194">
                  <a:extLst>
                    <a:ext uri="{9D8B030D-6E8A-4147-A177-3AD203B41FA5}">
                      <a16:colId xmlns:a16="http://schemas.microsoft.com/office/drawing/2014/main" val="969367826"/>
                    </a:ext>
                  </a:extLst>
                </a:gridCol>
                <a:gridCol w="1248892">
                  <a:extLst>
                    <a:ext uri="{9D8B030D-6E8A-4147-A177-3AD203B41FA5}">
                      <a16:colId xmlns:a16="http://schemas.microsoft.com/office/drawing/2014/main" val="2342139242"/>
                    </a:ext>
                  </a:extLst>
                </a:gridCol>
              </a:tblGrid>
              <a:tr h="461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</a:rPr>
                        <a:t>Рз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ПР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План 2021 год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Исполнено за 2021 год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1085648369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483 447,9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141 878,5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376 494,5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60 363,4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43407"/>
                  </a:ext>
                </a:extLst>
              </a:tr>
              <a:tr h="187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Жилищное хозяйство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72 101,7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22 064,0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63 136,6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18 918,7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08609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Коммунальное хозяйство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10 230,5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2 688,5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455669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Благоустройство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401 115,7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119 814,5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310 669,4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41 444,7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9010370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Охрана окружающей среды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25 190,0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25 181,4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15729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25 190,0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25 181,4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1007492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Образование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2 755 517,8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1 889 022,2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2 709 567,2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1 852 366,4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3624813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Дошкольное образование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1 325 759,4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863 141,0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1 316 096,5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855 397,6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8886579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Общее образование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1 213 569,7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1 017 681,1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1 180 861,1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988 768,7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03524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147 360,6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146 966,8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75903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Молодежная политика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33 502,8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5 744,0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33 460,3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5 744,0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7471318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35 325,3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2 456,1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32 182,6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2 456,1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6159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Культура и кинематография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239 413,5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3 261,7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225 634,5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3 261,6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344193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Культура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207 514,4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2 761,3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194 799,0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2 761,3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3495207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культуры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31 899,1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30 835,4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463757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Здравоохранение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6152457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здравоохранения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0235795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Социальная политика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125 205,3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93 278,3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111 307,6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81 282,3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824318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Пенсионное обеспечение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6 639,0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6 639,0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9889046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52 916,8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46 329,0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44 804,8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38 348,8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310340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Охрана семьи и детства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61 690,6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46 949,3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55 963,0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42 933,5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9248399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3 958,9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3 900,8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8001657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125 353,1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125 353,1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670615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Физическая культура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01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116 094,5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116 094,5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4993799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Массовый спорт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840042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Спорт высших достижений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11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03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8 750,0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8 750,0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398226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28 031,6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27 971,3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8918022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Другие вопросы в области средств массовой информации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28 031,6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27 971,3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340348"/>
                  </a:ext>
                </a:extLst>
              </a:tr>
              <a:tr h="72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ВСЕГО РАСХОДОВ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00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00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4 677 747,5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2 255 916,2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4 430 397,9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2 110 298,2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524710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369C29-7ABF-40EA-8CFA-66C4FE39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72</a:t>
            </a:fld>
            <a:endParaRPr lang="ru-RU" dirty="0"/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08005788-750B-45B7-978A-6D32C88DD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633" y="671450"/>
            <a:ext cx="54528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cs typeface="Times New Roman" pitchFamily="18" charset="0"/>
              </a:rPr>
              <a:t>Данные в таблице представлены в </a:t>
            </a:r>
            <a:r>
              <a:rPr lang="ru-RU" sz="1100" b="1" dirty="0">
                <a:cs typeface="Times New Roman" pitchFamily="18" charset="0"/>
              </a:rPr>
              <a:t>тыс. рублей</a:t>
            </a:r>
            <a:endParaRPr lang="ru-RU" sz="1100" b="1" dirty="0">
              <a:latin typeface="Calibri" pitchFamily="34" charset="0"/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5551F438-ED16-42C1-9437-74F99C92D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04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03466-61F1-461D-A7E7-68688B56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0854"/>
            <a:ext cx="10515600" cy="6612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Информация об общественно значимых проектах, реализуемых на территории городского округа Долгопрудный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C7980-36F9-47C6-91C1-25B1C250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902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73</a:t>
            </a:fld>
            <a:endParaRPr lang="ru-RU"/>
          </a:p>
        </p:txBody>
      </p:sp>
      <p:pic>
        <p:nvPicPr>
          <p:cNvPr id="11" name="Объект 6">
            <a:extLst>
              <a:ext uri="{FF2B5EF4-FFF2-40B4-BE49-F238E27FC236}">
                <a16:creationId xmlns:a16="http://schemas.microsoft.com/office/drawing/2014/main" id="{7EF8B182-57F4-4CFF-B847-0CE53853D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93FD56-0549-4D60-A720-9F4D4AA2AD05}"/>
              </a:ext>
            </a:extLst>
          </p:cNvPr>
          <p:cNvSpPr/>
          <p:nvPr/>
        </p:nvSpPr>
        <p:spPr>
          <a:xfrm>
            <a:off x="258618" y="1484851"/>
            <a:ext cx="3754775" cy="343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pc="-50" dirty="0">
                <a:solidFill>
                  <a:prstClr val="black"/>
                </a:solidFill>
                <a:latin typeface="Calibri Light" panose="020F0302020204030204" pitchFamily="34" charset="0"/>
                <a:ea typeface="+mj-ea"/>
                <a:cs typeface="+mj-cs"/>
              </a:rPr>
              <a:t>Объекты социальной инфраструктуры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B6E26F1-CFE3-44DC-818B-89CCFA1D0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16813"/>
              </p:ext>
            </p:extLst>
          </p:nvPr>
        </p:nvGraphicFramePr>
        <p:xfrm>
          <a:off x="258618" y="1828148"/>
          <a:ext cx="11434620" cy="3630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1351801520"/>
                    </a:ext>
                  </a:extLst>
                </a:gridCol>
                <a:gridCol w="1403927">
                  <a:extLst>
                    <a:ext uri="{9D8B030D-6E8A-4147-A177-3AD203B41FA5}">
                      <a16:colId xmlns:a16="http://schemas.microsoft.com/office/drawing/2014/main" val="672333939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157921345"/>
                    </a:ext>
                  </a:extLst>
                </a:gridCol>
                <a:gridCol w="2364509">
                  <a:extLst>
                    <a:ext uri="{9D8B030D-6E8A-4147-A177-3AD203B41FA5}">
                      <a16:colId xmlns:a16="http://schemas.microsoft.com/office/drawing/2014/main" val="3545110519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1376483710"/>
                    </a:ext>
                  </a:extLst>
                </a:gridCol>
                <a:gridCol w="3842329">
                  <a:extLst>
                    <a:ext uri="{9D8B030D-6E8A-4147-A177-3AD203B41FA5}">
                      <a16:colId xmlns:a16="http://schemas.microsoft.com/office/drawing/2014/main" val="1392119895"/>
                    </a:ext>
                  </a:extLst>
                </a:gridCol>
              </a:tblGrid>
              <a:tr h="61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Наименование инвестиционных проектов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Объем инвестиций по проекту, млн. рублей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Срок реализации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Адрес местоположения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Количество рабочих мест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Результат реализации проекта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extLst>
                  <a:ext uri="{0D108BD9-81ED-4DB2-BD59-A6C34878D82A}">
                    <a16:rowId xmlns:a16="http://schemas.microsoft.com/office/drawing/2014/main" val="2472745907"/>
                  </a:ext>
                </a:extLst>
              </a:tr>
              <a:tr h="13959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ДОУ (Детский сад) встроенно-пристроенный на 165 мест (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Гранель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246 567 808,74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2018-2021гг.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город Долгопрудный, улица Парковая, дом 52, корпус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(расположенный в многоквартирном жилом доме с кадастровым номером 50:42:0000000:81224)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01.09.2021 открыт ДОУ на 165 мест в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 Бригантина – МАДОУ детский сад № 27 «Маяк». Введен в эксплуатацию с оборудованием, элементами благоустройства и озеленениями территории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extLst>
                  <a:ext uri="{0D108BD9-81ED-4DB2-BD59-A6C34878D82A}">
                    <a16:rowId xmlns:a16="http://schemas.microsoft.com/office/drawing/2014/main" val="2302954206"/>
                  </a:ext>
                </a:extLst>
              </a:tr>
              <a:tr h="16200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Здание дошкольной образовательной организации на 6 групп (КЗ Дукс)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233 124 480,00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2020-2021гг.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Московская область,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г. Долгопрудный,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 Центральный (почтовый адрес: Московская область,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г.о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 Долгопрудный,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г. Долгопрудный, б-р им. Умберто Нобиле, д.3)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Введен в эксплуатацию с оборудованием, элементами благоустройства и озеленениями территории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10" marR="67710" marT="0" marB="0" anchor="ctr"/>
                </a:tc>
                <a:extLst>
                  <a:ext uri="{0D108BD9-81ED-4DB2-BD59-A6C34878D82A}">
                    <a16:rowId xmlns:a16="http://schemas.microsoft.com/office/drawing/2014/main" val="3846412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8921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800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76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004888" y="1241425"/>
            <a:ext cx="1016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Финансовое управление администрации городского округа Долгопрудный</a:t>
            </a:r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742204" y="1981892"/>
            <a:ext cx="11087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Адрес местонахождения: </a:t>
            </a:r>
            <a:r>
              <a:rPr lang="ru-RU" dirty="0"/>
              <a:t>Московская область, </a:t>
            </a:r>
            <a:r>
              <a:rPr lang="ru-RU" dirty="0" err="1"/>
              <a:t>г.о</a:t>
            </a:r>
            <a:r>
              <a:rPr lang="ru-RU" dirty="0"/>
              <a:t>. Долгопрудный, Пацаева проспект, 17</a:t>
            </a:r>
          </a:p>
          <a:p>
            <a:endParaRPr lang="en-US" b="1" dirty="0"/>
          </a:p>
          <a:p>
            <a:r>
              <a:rPr lang="ru-RU" b="1" dirty="0"/>
              <a:t>Начальник Управления </a:t>
            </a:r>
            <a:r>
              <a:rPr lang="ru-RU" dirty="0"/>
              <a:t>– Алексеева Марина Александровна</a:t>
            </a:r>
          </a:p>
          <a:p>
            <a:endParaRPr lang="en-US" b="1" dirty="0"/>
          </a:p>
          <a:p>
            <a:r>
              <a:rPr lang="ru-RU" b="1" dirty="0"/>
              <a:t>Контактные телефоны: </a:t>
            </a:r>
            <a:r>
              <a:rPr lang="ru-RU" dirty="0"/>
              <a:t>8(495) 408-81-57</a:t>
            </a:r>
            <a:endParaRPr lang="ru-RU" b="1" dirty="0"/>
          </a:p>
          <a:p>
            <a:r>
              <a:rPr lang="ru-RU" dirty="0"/>
              <a:t>                                           8(495) 408-40-15</a:t>
            </a:r>
          </a:p>
          <a:p>
            <a:endParaRPr lang="ru-RU" dirty="0"/>
          </a:p>
          <a:p>
            <a:r>
              <a:rPr lang="en-US" b="1" dirty="0"/>
              <a:t>e-mail: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dolgopfu@yandex.ru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Режим работы</a:t>
            </a:r>
            <a:r>
              <a:rPr lang="ru-RU" dirty="0"/>
              <a:t>: понедельник – четверг с 09:00 до 18:00</a:t>
            </a:r>
          </a:p>
          <a:p>
            <a:r>
              <a:rPr lang="ru-RU" dirty="0"/>
              <a:t>                              пятница с 09:00 до 17:00</a:t>
            </a:r>
          </a:p>
          <a:p>
            <a:r>
              <a:rPr lang="ru-RU" dirty="0"/>
              <a:t>                              обед с 13:00 - 14:00</a:t>
            </a:r>
          </a:p>
          <a:p>
            <a:r>
              <a:rPr lang="ru-RU"/>
              <a:t>                              суббота </a:t>
            </a:r>
            <a:r>
              <a:rPr lang="ru-RU" dirty="0"/>
              <a:t>и воскресенье – выходной </a:t>
            </a:r>
          </a:p>
          <a:p>
            <a:endParaRPr lang="ru-RU" dirty="0"/>
          </a:p>
          <a:p>
            <a:r>
              <a:rPr lang="ru-RU" dirty="0"/>
              <a:t>Личный прием граждан осуществляется согласно графику работы Финансового управления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1C7248-3646-4B85-915B-9BFAE57C695F}"/>
              </a:ext>
            </a:extLst>
          </p:cNvPr>
          <p:cNvSpPr/>
          <p:nvPr/>
        </p:nvSpPr>
        <p:spPr>
          <a:xfrm>
            <a:off x="2540441" y="458977"/>
            <a:ext cx="7098418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latin typeface="Century Gothic" panose="020B0502020202020204" pitchFamily="34" charset="0"/>
                <a:ea typeface="+mj-ea"/>
                <a:cs typeface="+mj-cs"/>
              </a:rPr>
              <a:t>Контактная информация для граждан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125ED0-8854-4748-968A-2BBFBFAF2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61" y="3153624"/>
            <a:ext cx="2876550" cy="1981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66755D-37B1-44D6-9426-668951D565EF}"/>
              </a:ext>
            </a:extLst>
          </p:cNvPr>
          <p:cNvSpPr/>
          <p:nvPr/>
        </p:nvSpPr>
        <p:spPr>
          <a:xfrm>
            <a:off x="1123720" y="189826"/>
            <a:ext cx="1081745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Население и рынок труда</a:t>
            </a:r>
          </a:p>
        </p:txBody>
      </p:sp>
      <p:pic>
        <p:nvPicPr>
          <p:cNvPr id="13" name="Picture 2" descr="New logo FM logis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47" y="1119862"/>
            <a:ext cx="1146875" cy="2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farmstand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72" y="1818756"/>
            <a:ext cx="1265244" cy="3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2"/>
          <a:stretch/>
        </p:blipFill>
        <p:spPr bwMode="auto">
          <a:xfrm>
            <a:off x="5250968" y="922669"/>
            <a:ext cx="635431" cy="61405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4267" y="1873595"/>
            <a:ext cx="881851" cy="46907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311971" y="4323472"/>
            <a:ext cx="3814761" cy="2071689"/>
            <a:chOff x="4709221" y="4595829"/>
            <a:chExt cx="3708983" cy="1526165"/>
          </a:xfrm>
        </p:grpSpPr>
        <p:grpSp>
          <p:nvGrpSpPr>
            <p:cNvPr id="22" name="Группа 9"/>
            <p:cNvGrpSpPr/>
            <p:nvPr/>
          </p:nvGrpSpPr>
          <p:grpSpPr>
            <a:xfrm>
              <a:off x="4710789" y="4595829"/>
              <a:ext cx="3707415" cy="1306116"/>
              <a:chOff x="6273800" y="1651000"/>
              <a:chExt cx="3701692" cy="174148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619772" y="1676400"/>
                <a:ext cx="3355720" cy="94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Индивидуальные предприниматели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Малые и микропредприятия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Крупные и средние предприятия</a:t>
                </a: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273800" y="1651000"/>
                <a:ext cx="292100" cy="279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6278643" y="2349520"/>
                <a:ext cx="292100" cy="279400"/>
              </a:xfrm>
              <a:prstGeom prst="ellipse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Дуга 29"/>
              <p:cNvSpPr/>
              <p:nvPr/>
            </p:nvSpPr>
            <p:spPr>
              <a:xfrm rot="10800000">
                <a:off x="6438900" y="2135188"/>
                <a:ext cx="1028700" cy="10795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Скругленный прямоугольник 29"/>
              <p:cNvSpPr/>
              <p:nvPr/>
            </p:nvSpPr>
            <p:spPr>
              <a:xfrm>
                <a:off x="6997700" y="3060700"/>
                <a:ext cx="736600" cy="331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195</a:t>
                </a:r>
              </a:p>
            </p:txBody>
          </p:sp>
          <p:sp>
            <p:nvSpPr>
              <p:cNvPr id="32" name="Скругленный прямоугольник 30"/>
              <p:cNvSpPr/>
              <p:nvPr/>
            </p:nvSpPr>
            <p:spPr>
              <a:xfrm>
                <a:off x="7823200" y="3060700"/>
                <a:ext cx="723900" cy="331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grpSp>
          <p:nvGrpSpPr>
            <p:cNvPr id="23" name="Группа 10"/>
            <p:cNvGrpSpPr/>
            <p:nvPr/>
          </p:nvGrpSpPr>
          <p:grpSpPr>
            <a:xfrm>
              <a:off x="5400079" y="5917935"/>
              <a:ext cx="1698475" cy="204059"/>
              <a:chOff x="6936626" y="2639108"/>
              <a:chExt cx="1695853" cy="27207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936626" y="2639108"/>
                <a:ext cx="807952" cy="272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крупные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91847" y="2639108"/>
                <a:ext cx="840632" cy="272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средние</a:t>
                </a:r>
              </a:p>
            </p:txBody>
          </p:sp>
        </p:grpSp>
        <p:sp>
          <p:nvSpPr>
            <p:cNvPr id="24" name="Овал 23"/>
            <p:cNvSpPr/>
            <p:nvPr/>
          </p:nvSpPr>
          <p:spPr>
            <a:xfrm>
              <a:off x="4709221" y="4861353"/>
              <a:ext cx="292552" cy="2095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3" name="Диаграмма 32"/>
          <p:cNvGraphicFramePr/>
          <p:nvPr/>
        </p:nvGraphicFramePr>
        <p:xfrm>
          <a:off x="1233681" y="1023714"/>
          <a:ext cx="3456122" cy="281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244378" y="3673925"/>
            <a:ext cx="664534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Рынок труда в Долгопрудном достаточно обширен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По итогам 2021 года в городе ведут свою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деятельность 6526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(+644)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хозяйствующих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субъекта, в том числе: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195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крупных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19 (-7)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средних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2324 (+69)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малых и микропредприятий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3988 (+582)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индивидуальных предпринимателей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63041" y="1068291"/>
            <a:ext cx="717263" cy="32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21672" y="3205946"/>
            <a:ext cx="370898" cy="4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14163" y="2360250"/>
            <a:ext cx="773543" cy="31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1827" y="1265458"/>
            <a:ext cx="758633" cy="4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753" y="2238144"/>
            <a:ext cx="392089" cy="54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67605" y="3151173"/>
            <a:ext cx="583732" cy="31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9062" y="2790733"/>
            <a:ext cx="575132" cy="6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8384" y="3180752"/>
            <a:ext cx="692076" cy="3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59558" y="2769520"/>
            <a:ext cx="670646" cy="4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90514" y="1825823"/>
            <a:ext cx="659733" cy="67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67048" y="2387108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784944" y="1160684"/>
            <a:ext cx="61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25868" y="3115754"/>
            <a:ext cx="841046" cy="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69915" y="1073480"/>
            <a:ext cx="665699" cy="54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089354" y="1910272"/>
            <a:ext cx="552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68368" y="2283565"/>
            <a:ext cx="742093" cy="45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8B76AD-E9B5-4292-8136-0FEEA6F8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041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8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0" name="Объект 6">
            <a:extLst>
              <a:ext uri="{FF2B5EF4-FFF2-40B4-BE49-F238E27FC236}">
                <a16:creationId xmlns:a16="http://schemas.microsoft.com/office/drawing/2014/main" id="{BC306B74-0B01-4643-9B05-72B40150991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0A3143-5CC5-4C0C-B65D-CD4208F7999F}"/>
              </a:ext>
            </a:extLst>
          </p:cNvPr>
          <p:cNvSpPr/>
          <p:nvPr/>
        </p:nvSpPr>
        <p:spPr>
          <a:xfrm>
            <a:off x="0" y="5819801"/>
            <a:ext cx="12191999" cy="5834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  <a:tileRect/>
          </a:gradFill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 2000 года, оплата труда во всех отраслях экономики выросла в 20 раз. 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 перспективе ежегодный темп роста в 2020-2022 гг. предполагается сохранить на уровне 3,9 – 4,9%.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2AFC25-29EC-4515-93D7-AF62A339FE8B}"/>
              </a:ext>
            </a:extLst>
          </p:cNvPr>
          <p:cNvSpPr/>
          <p:nvPr/>
        </p:nvSpPr>
        <p:spPr>
          <a:xfrm>
            <a:off x="1123721" y="188913"/>
            <a:ext cx="1081745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Заработная плата по крупным и средним предприятиям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08395C-E459-4674-A9E3-28B592514348}"/>
              </a:ext>
            </a:extLst>
          </p:cNvPr>
          <p:cNvSpPr/>
          <p:nvPr/>
        </p:nvSpPr>
        <p:spPr>
          <a:xfrm>
            <a:off x="3047999" y="45083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3494BA">
                    <a:lumMod val="50000"/>
                  </a:srgbClr>
                </a:solidFill>
                <a:latin typeface="Calibri" panose="020F0502020204030204"/>
              </a:rPr>
              <a:t>5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место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среди городов Московской области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уровню среднемесячной заработной платы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Диаграмма 5">
            <a:extLst>
              <a:ext uri="{FF2B5EF4-FFF2-40B4-BE49-F238E27FC236}">
                <a16:creationId xmlns:a16="http://schemas.microsoft.com/office/drawing/2014/main" id="{6524231F-47CA-43AC-BD81-A3847D102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970505"/>
              </p:ext>
            </p:extLst>
          </p:nvPr>
        </p:nvGraphicFramePr>
        <p:xfrm>
          <a:off x="201085" y="928688"/>
          <a:ext cx="11789833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D703DE-A5D2-4176-8A36-CA3C743E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9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473FFB5-84AC-4623-A8CA-4E5AB080D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7519</TotalTime>
  <Words>22010</Words>
  <Application>Microsoft Office PowerPoint</Application>
  <PresentationFormat>Широкоэкранный</PresentationFormat>
  <Paragraphs>5081</Paragraphs>
  <Slides>74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74</vt:i4>
      </vt:variant>
    </vt:vector>
  </HeadingPairs>
  <TitlesOfParts>
    <vt:vector size="84" baseType="lpstr">
      <vt:lpstr>Arial</vt:lpstr>
      <vt:lpstr>Calibri</vt:lpstr>
      <vt:lpstr>Calibri Light</vt:lpstr>
      <vt:lpstr>Century Gothic</vt:lpstr>
      <vt:lpstr>Helvetica Neue Medium</vt:lpstr>
      <vt:lpstr>Tahoma</vt:lpstr>
      <vt:lpstr>Wingdings</vt:lpstr>
      <vt:lpstr>Wingdings 2</vt:lpstr>
      <vt:lpstr>6_HDOfficeLightV0</vt:lpstr>
      <vt:lpstr>HDOfficeLightV0</vt:lpstr>
      <vt:lpstr>БЮДЖЕТ ДЛЯ ГРАЖДАН</vt:lpstr>
      <vt:lpstr>Основные понятия, используемые в бюджетном процессе</vt:lpstr>
      <vt:lpstr>Основные задачи и приоритеты  бюджетной политики  на 2021 год :</vt:lpstr>
      <vt:lpstr>                 Описание административно-территориального образования города       Долгопрудный </vt:lpstr>
      <vt:lpstr>Выполнение основных показателей социально-экономического развития</vt:lpstr>
      <vt:lpstr>Выполнение основных показателей социально-экономического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исполнения доходной части бюджета городского округа Долгопрудный в 2021 году</vt:lpstr>
      <vt:lpstr>Презентация PowerPoint</vt:lpstr>
      <vt:lpstr> Структура налоговых и неналоговых доходов по исполнению  за 2021 год </vt:lpstr>
      <vt:lpstr>Исполнение доходной части бюджета городского округа Долгопрудный</vt:lpstr>
      <vt:lpstr> Безвозмездные поступления в бюджет городского округа Долгопрудный в 2021 году </vt:lpstr>
      <vt:lpstr> Безвозмездные поступления от других бюджетов бюджетной системы Российской Федерации  в 2021 году </vt:lpstr>
      <vt:lpstr>Информация о межбюджетных трансфертах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ставках налогов</vt:lpstr>
      <vt:lpstr>Реестр налоговых льгот по земельному налогу, установленных решением Совета депутатов г.Долгопрудного от 22.06.2012  № 95-нр «О земельном налоге на территории городского округа Долгопрудный»</vt:lpstr>
      <vt:lpstr>Реестр налоговых льгот по земельному налогу, установленных решением Совета депутатов г.Долгопрудного от 22.06.2012  № 95-нр «О земельном налоге на территории городского округа Долгопрудный»</vt:lpstr>
      <vt:lpstr> Реестр налоговых льгот по налогу на имущество физических лиц, установленных решением Совета депутатов г.Долгопрудного от 19.11.2014  № 24-нр «О налоге на имущество физических лиц на территории городского округа Долгопрудный Московской области»</vt:lpstr>
      <vt:lpstr>Презентация PowerPoint</vt:lpstr>
      <vt:lpstr>Презентация PowerPoint</vt:lpstr>
      <vt:lpstr> Расходная часть бюджета городского округа Долгопрудный за 2021 год </vt:lpstr>
      <vt:lpstr>Финансирование муниципальных программ в 2021 году</vt:lpstr>
      <vt:lpstr>     Непрограммные расходы бюджета городского округа Долгопрудный  за 2021</vt:lpstr>
      <vt:lpstr>Реализация национальных проектов в рамках муниципальных программ в 2021 году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Результаты реализации муниципальных программ  городского округа Долгопрудный в разрезе целевых показателей за 2021 год</vt:lpstr>
      <vt:lpstr>Презентация PowerPoint</vt:lpstr>
      <vt:lpstr>Информация о расходах бюджета с учетом интересов целевых групп пользователей за 2021 год</vt:lpstr>
      <vt:lpstr>Информация о расходах бюджета с учетом интересов целевых групп пользователей за 2021 год</vt:lpstr>
      <vt:lpstr>Информация о расходах бюджета с учетом интересов целевых групп пользователей за 2021 год</vt:lpstr>
      <vt:lpstr>Расходы бюджета городского округа Долгопрудный на 2021 год по разделам, подразделам классификации расходов бюджетов </vt:lpstr>
      <vt:lpstr>Расходы бюджета городского округа Долгопрудный на 2021 год по разделам, подразделам классификации расходов бюджетов </vt:lpstr>
      <vt:lpstr>Информация об общественно значимых проектах, реализуемых на территории городского округа Долгопрудный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KEW3</dc:creator>
  <cp:lastModifiedBy>mam</cp:lastModifiedBy>
  <cp:revision>492</cp:revision>
  <cp:lastPrinted>2022-05-13T11:24:31Z</cp:lastPrinted>
  <dcterms:created xsi:type="dcterms:W3CDTF">2020-01-09T08:17:52Z</dcterms:created>
  <dcterms:modified xsi:type="dcterms:W3CDTF">2022-05-31T15:04:13Z</dcterms:modified>
</cp:coreProperties>
</file>