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Ex3.xml" ContentType="application/vnd.ms-office.chartex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</p:sldMasterIdLst>
  <p:notesMasterIdLst>
    <p:notesMasterId r:id="rId78"/>
  </p:notesMasterIdLst>
  <p:sldIdLst>
    <p:sldId id="256" r:id="rId3"/>
    <p:sldId id="316" r:id="rId4"/>
    <p:sldId id="259" r:id="rId5"/>
    <p:sldId id="258" r:id="rId6"/>
    <p:sldId id="262" r:id="rId7"/>
    <p:sldId id="257" r:id="rId8"/>
    <p:sldId id="260" r:id="rId9"/>
    <p:sldId id="266" r:id="rId10"/>
    <p:sldId id="293" r:id="rId11"/>
    <p:sldId id="264" r:id="rId12"/>
    <p:sldId id="265" r:id="rId13"/>
    <p:sldId id="299" r:id="rId14"/>
    <p:sldId id="301" r:id="rId15"/>
    <p:sldId id="300" r:id="rId16"/>
    <p:sldId id="317" r:id="rId17"/>
    <p:sldId id="318" r:id="rId18"/>
    <p:sldId id="320" r:id="rId19"/>
    <p:sldId id="319" r:id="rId20"/>
    <p:sldId id="321" r:id="rId21"/>
    <p:sldId id="322" r:id="rId22"/>
    <p:sldId id="323" r:id="rId23"/>
    <p:sldId id="324" r:id="rId24"/>
    <p:sldId id="325" r:id="rId25"/>
    <p:sldId id="326" r:id="rId26"/>
    <p:sldId id="302" r:id="rId27"/>
    <p:sldId id="285" r:id="rId28"/>
    <p:sldId id="314" r:id="rId29"/>
    <p:sldId id="294" r:id="rId30"/>
    <p:sldId id="295" r:id="rId31"/>
    <p:sldId id="327" r:id="rId32"/>
    <p:sldId id="328" r:id="rId33"/>
    <p:sldId id="305" r:id="rId34"/>
    <p:sldId id="329" r:id="rId35"/>
    <p:sldId id="330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4" r:id="rId50"/>
    <p:sldId id="345" r:id="rId51"/>
    <p:sldId id="346" r:id="rId52"/>
    <p:sldId id="347" r:id="rId53"/>
    <p:sldId id="348" r:id="rId54"/>
    <p:sldId id="349" r:id="rId55"/>
    <p:sldId id="350" r:id="rId56"/>
    <p:sldId id="351" r:id="rId57"/>
    <p:sldId id="352" r:id="rId58"/>
    <p:sldId id="353" r:id="rId59"/>
    <p:sldId id="354" r:id="rId60"/>
    <p:sldId id="355" r:id="rId61"/>
    <p:sldId id="356" r:id="rId62"/>
    <p:sldId id="357" r:id="rId63"/>
    <p:sldId id="358" r:id="rId64"/>
    <p:sldId id="359" r:id="rId65"/>
    <p:sldId id="360" r:id="rId66"/>
    <p:sldId id="361" r:id="rId67"/>
    <p:sldId id="362" r:id="rId68"/>
    <p:sldId id="363" r:id="rId69"/>
    <p:sldId id="364" r:id="rId70"/>
    <p:sldId id="365" r:id="rId71"/>
    <p:sldId id="366" r:id="rId72"/>
    <p:sldId id="367" r:id="rId73"/>
    <p:sldId id="368" r:id="rId74"/>
    <p:sldId id="307" r:id="rId75"/>
    <p:sldId id="309" r:id="rId76"/>
    <p:sldId id="310" r:id="rId77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C3"/>
    <a:srgbClr val="C7EFF9"/>
    <a:srgbClr val="FFCCFF"/>
    <a:srgbClr val="FFE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46" autoAdjust="0"/>
  </p:normalViewPr>
  <p:slideViewPr>
    <p:cSldViewPr snapToGrid="0" showGuides="1">
      <p:cViewPr varScale="1">
        <p:scale>
          <a:sx n="89" d="100"/>
          <a:sy n="89" d="100"/>
        </p:scale>
        <p:origin x="796" y="79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2">
                <a:shade val="76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lang="ru-RU" sz="12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2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2019 г.</c:v>
                </c:pt>
                <c:pt idx="1">
                  <c:v>исполнено в 2020 г.</c:v>
                </c:pt>
                <c:pt idx="2">
                  <c:v>уточненный план 2021 г.</c:v>
                </c:pt>
                <c:pt idx="3">
                  <c:v>ожидаемое исполнение 2021 г.</c:v>
                </c:pt>
                <c:pt idx="4">
                  <c:v>план 2022 г.</c:v>
                </c:pt>
                <c:pt idx="5">
                  <c:v>план 2023 г.</c:v>
                </c:pt>
                <c:pt idx="6">
                  <c:v>план 2024 г.</c:v>
                </c:pt>
              </c:strCache>
            </c:strRef>
          </c:cat>
          <c:val>
            <c:numRef>
              <c:f>Лист1!$B$2:$B$8</c:f>
              <c:numCache>
                <c:formatCode>#,#00</c:formatCode>
                <c:ptCount val="7"/>
                <c:pt idx="0">
                  <c:v>2105703.4</c:v>
                </c:pt>
                <c:pt idx="1">
                  <c:v>2079244.6</c:v>
                </c:pt>
                <c:pt idx="2">
                  <c:v>2144624.6</c:v>
                </c:pt>
                <c:pt idx="3">
                  <c:v>2144624.6</c:v>
                </c:pt>
                <c:pt idx="4">
                  <c:v>2390304</c:v>
                </c:pt>
                <c:pt idx="5">
                  <c:v>2535752</c:v>
                </c:pt>
                <c:pt idx="6">
                  <c:v>2780459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51-4513-9844-BDB4C20A7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>
                <a:tint val="77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51-4513-9844-BDB4C20A7970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51-4513-9844-BDB4C20A7970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D51-4513-9844-BDB4C20A7970}"/>
                </c:ext>
              </c:extLst>
            </c:dLbl>
            <c:dLbl>
              <c:idx val="3"/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51-4513-9844-BDB4C20A79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8A1C80D-8F03-4669-BE53-7AF27EEC545B}" type="CELLRANGE">
                      <a:rPr lang="en-US" sz="1100" b="0" baseline="0">
                        <a:effectLst/>
                      </a:rPr>
                      <a:pPr/>
                      <a:t>[ДИАПАЗОН ЯЧЕЕК]</a:t>
                    </a:fld>
                    <a:r>
                      <a:rPr lang="en-US" sz="1100" b="0" baseline="0">
                        <a:effectLst/>
                      </a:rPr>
                      <a:t> </a:t>
                    </a:r>
                    <a:fld id="{9DBF9A71-7F8B-45BC-9958-6E7A82A8E1C8}" type="VALUE">
                      <a:rPr lang="en-US" sz="1100" b="0" baseline="0">
                        <a:effectLst/>
                      </a:rPr>
                      <a:pPr/>
                      <a:t>[ЗНАЧЕНИЕ]</a:t>
                    </a:fld>
                    <a:endParaRPr lang="en-US" sz="1100" b="0" baseline="0">
                      <a:effectLst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D51-4513-9844-BDB4C20A797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0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FF1E77DB-D602-4E09-9827-3179AFF385AD}" type="CELLRANGE">
                      <a:rPr lang="ru-RU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>
                          <a:solidFill>
                            <a:schemeClr val="tx1"/>
                          </a:solidFill>
                          <a:effectLst/>
                        </a:defRPr>
                      </a:pPr>
                      <a:t>[ДИАПАЗОН ЯЧЕЕК]</a:t>
                    </a:fld>
                    <a:r>
                      <a:rPr lang="ru-RU" baseline="0"/>
                      <a:t> </a:t>
                    </a:r>
                    <a:fld id="{516BB7CB-8D0F-4EDD-BD50-5BED87EB41ED}" type="VALUE">
                      <a:rPr lang="ru-RU" baseline="0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>
                          <a:solidFill>
                            <a:schemeClr val="tx1"/>
                          </a:solidFill>
                          <a:effectLst/>
                        </a:defRPr>
                      </a:pPr>
                      <a:t>[ЗНАЧЕНИЕ]</a:t>
                    </a:fld>
                    <a:endParaRPr lang="ru-RU" baseline="0"/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7D51-4513-9844-BDB4C20A7970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2019 г.</c:v>
                </c:pt>
                <c:pt idx="1">
                  <c:v>исполнено в 2020 г.</c:v>
                </c:pt>
                <c:pt idx="2">
                  <c:v>уточненный план 2021 г.</c:v>
                </c:pt>
                <c:pt idx="3">
                  <c:v>ожидаемое исполнение 2021 г.</c:v>
                </c:pt>
                <c:pt idx="4">
                  <c:v>план 2022 г.</c:v>
                </c:pt>
                <c:pt idx="5">
                  <c:v>план 2023 г.</c:v>
                </c:pt>
                <c:pt idx="6">
                  <c:v>план 2024 г.</c:v>
                </c:pt>
              </c:strCache>
            </c:strRef>
          </c:cat>
          <c:val>
            <c:numRef>
              <c:f>Лист1!$C$2:$C$8</c:f>
              <c:numCache>
                <c:formatCode>#,#00</c:formatCode>
                <c:ptCount val="7"/>
                <c:pt idx="0">
                  <c:v>3091885.4</c:v>
                </c:pt>
                <c:pt idx="1">
                  <c:v>2611081.7999999998</c:v>
                </c:pt>
                <c:pt idx="2">
                  <c:v>2222019.1</c:v>
                </c:pt>
                <c:pt idx="3">
                  <c:v>2222019.1</c:v>
                </c:pt>
                <c:pt idx="4">
                  <c:v>947631.9</c:v>
                </c:pt>
                <c:pt idx="5">
                  <c:v>1551368.3</c:v>
                </c:pt>
                <c:pt idx="6">
                  <c:v>1787682.3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Лист1!$A$9:$F$9</c15:f>
                <c15:dlblRangeCache>
                  <c:ptCount val="6"/>
                </c15:dlblRangeCache>
              </c15:datalabelsRange>
            </c:ext>
            <c:ext xmlns:c16="http://schemas.microsoft.com/office/drawing/2014/chart" uri="{C3380CC4-5D6E-409C-BE32-E72D297353CC}">
              <c16:uniqueId val="{0000000F-7D51-4513-9844-BDB4C20A7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00877696"/>
        <c:axId val="600876712"/>
      </c:barChart>
      <c:catAx>
        <c:axId val="60087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0876712"/>
        <c:crosses val="autoZero"/>
        <c:auto val="1"/>
        <c:lblAlgn val="ctr"/>
        <c:lblOffset val="100"/>
        <c:noMultiLvlLbl val="0"/>
      </c:catAx>
      <c:valAx>
        <c:axId val="6008767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00" sourceLinked="1"/>
        <c:majorTickMark val="none"/>
        <c:minorTickMark val="none"/>
        <c:tickLblPos val="nextTo"/>
        <c:crossAx val="60087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258312290060782"/>
          <c:y val="0.2655269440931568"/>
          <c:w val="1"/>
          <c:h val="0.5539047340279231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6350">
              <a:solidFill>
                <a:srgbClr val="002060"/>
              </a:solidFill>
            </a:ln>
            <a:effectLst/>
            <a:scene3d>
              <a:camera prst="orthographicFront"/>
              <a:lightRig rig="balanced" dir="t"/>
            </a:scene3d>
            <a:sp3d prstMaterial="powder"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935-4851-ADE3-AF5106833968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935-4851-ADE3-AF5106833968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935-4851-ADE3-AF5106833968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935-4851-ADE3-AF5106833968}"/>
              </c:ext>
            </c:extLst>
          </c:dPt>
          <c:dPt>
            <c:idx val="4"/>
            <c:bubble3D val="0"/>
            <c:spPr>
              <a:solidFill>
                <a:schemeClr val="accent5"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935-4851-ADE3-AF5106833968}"/>
              </c:ext>
            </c:extLst>
          </c:dPt>
          <c:dPt>
            <c:idx val="5"/>
            <c:bubble3D val="0"/>
            <c:spPr>
              <a:solidFill>
                <a:schemeClr val="accent6"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935-4851-ADE3-AF510683396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935-4851-ADE3-AF510683396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alpha val="70000"/>
                </a:schemeClr>
              </a:solidFill>
              <a:ln w="6350">
                <a:solidFill>
                  <a:srgbClr val="002060"/>
                </a:solidFill>
              </a:ln>
              <a:effectLst/>
              <a:scene3d>
                <a:camera prst="orthographicFront"/>
                <a:lightRig rig="balanced" dir="t"/>
              </a:scene3d>
              <a:sp3d prstMaterial="powder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935-4851-ADE3-AF5106833968}"/>
              </c:ext>
            </c:extLst>
          </c:dPt>
          <c:dLbls>
            <c:dLbl>
              <c:idx val="0"/>
              <c:layout>
                <c:manualLayout>
                  <c:x val="6.7704342983356952E-2"/>
                  <c:y val="1.6174371899780181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 на доходы физических лиц </a:t>
                    </a:r>
                    <a:r>
                      <a:rPr lang="ru-RU" sz="1330" b="0" i="0" u="none" strike="noStrike" baseline="0" dirty="0">
                        <a:effectLst/>
                      </a:rPr>
                      <a:t> 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32,4%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35-4851-ADE3-AF5106833968}"/>
                </c:ext>
              </c:extLst>
            </c:dLbl>
            <c:dLbl>
              <c:idx val="1"/>
              <c:layout>
                <c:manualLayout>
                  <c:x val="8.9002396440025819E-2"/>
                  <c:y val="-1.728231257285577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330" b="0" i="0" u="none" strike="noStrike" kern="1200" baseline="0">
                        <a:solidFill>
                          <a:prstClr val="black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u="none" strike="noStrike" dirty="0">
                        <a:effectLst/>
                      </a:rPr>
                      <a:t>Доходы от уплаты акцизов на дизельное топливо, моторные масла, автомобильный бензин, прямогонный бензин</a:t>
                    </a:r>
                    <a:r>
                      <a:rPr lang="ru-RU" sz="1330" b="0" i="0" u="none" strike="noStrike" baseline="0" dirty="0">
                        <a:effectLst/>
                      </a:rPr>
                      <a:t> </a:t>
                    </a:r>
                    <a:endParaRPr lang="ru-RU" sz="1330" dirty="0">
                      <a:solidFill>
                        <a:schemeClr val="tx1"/>
                      </a:solidFill>
                    </a:endParaRPr>
                  </a:p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330" b="0" i="0" u="none" strike="noStrike" kern="1200" baseline="0">
                        <a:solidFill>
                          <a:prstClr val="black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1" dirty="0">
                        <a:solidFill>
                          <a:schemeClr val="tx1"/>
                        </a:solidFill>
                      </a:rPr>
                      <a:t>0,4%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330" b="0" i="0" u="none" strike="noStrike" kern="1200" baseline="0">
                      <a:solidFill>
                        <a:prstClr val="black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935-4851-ADE3-AF5106833968}"/>
                </c:ext>
              </c:extLst>
            </c:dLbl>
            <c:dLbl>
              <c:idx val="2"/>
              <c:layout>
                <c:manualLayout>
                  <c:x val="5.6701469540859972E-2"/>
                  <c:y val="4.484827111108918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</a:t>
                    </a:r>
                    <a:r>
                      <a:rPr lang="ru-RU" sz="1330" b="0" i="0" u="none" strike="noStrike" baseline="0" dirty="0">
                        <a:effectLst/>
                      </a:rPr>
                      <a:t>алоги на совокупный доход </a:t>
                    </a:r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26,3%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35-4851-ADE3-AF5106833968}"/>
                </c:ext>
              </c:extLst>
            </c:dLbl>
            <c:dLbl>
              <c:idx val="3"/>
              <c:layout>
                <c:manualLayout>
                  <c:x val="4.7635956186476196E-2"/>
                  <c:y val="8.709059012894931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Налог на имущество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 физических лиц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5,0%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35-4851-ADE3-AF5106833968}"/>
                </c:ext>
              </c:extLst>
            </c:dLbl>
            <c:dLbl>
              <c:idx val="4"/>
              <c:layout>
                <c:manualLayout>
                  <c:x val="-5.3410053834193054E-2"/>
                  <c:y val="9.455279971326296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Земельный налог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dirty="0"/>
                      <a:t> </a:t>
                    </a:r>
                    <a:r>
                      <a:rPr lang="ru-RU" b="1" dirty="0"/>
                      <a:t>10,9%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58976052782355"/>
                      <c:h val="0.101606236528378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935-4851-ADE3-AF5106833968}"/>
                </c:ext>
              </c:extLst>
            </c:dLbl>
            <c:dLbl>
              <c:idx val="5"/>
              <c:layout>
                <c:manualLayout>
                  <c:x val="-0.14088245786005443"/>
                  <c:y val="-5.625136668623190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И</a:t>
                    </a:r>
                    <a:r>
                      <a:rPr lang="ru-RU" sz="1200" b="0" i="0" u="none" strike="noStrike" baseline="0" dirty="0">
                        <a:effectLst/>
                      </a:rPr>
                      <a:t>ные доходы (госпошлина, сборы, платежи при пользовании природными ресурсами, доходы от оказания  платных услуг и компенсации затрат государства, штрафы, санкции, возмещение ущерба, прочие неналоговые доходы) </a:t>
                    </a:r>
                    <a:endParaRPr lang="ru-RU" sz="120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r>
                      <a:rPr lang="ru-RU" sz="1330" b="1" dirty="0">
                        <a:solidFill>
                          <a:schemeClr val="tx1"/>
                        </a:solidFill>
                      </a:rPr>
                      <a:t>1,5%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35-4851-ADE3-AF5106833968}"/>
                </c:ext>
              </c:extLst>
            </c:dLbl>
            <c:dLbl>
              <c:idx val="6"/>
              <c:layout>
                <c:manualLayout>
                  <c:x val="2.4462696014349208E-2"/>
                  <c:y val="-0.1230350545770219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</a:t>
                    </a:r>
                    <a:r>
                      <a:rPr lang="ru-RU" sz="1330" b="0" i="0" u="none" strike="noStrike" baseline="0" dirty="0">
                        <a:effectLst/>
                      </a:rPr>
                      <a:t>оходы от использования имущества, находящегося в государственной и муниципальной собственности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19,5%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935-4851-ADE3-AF5106833968}"/>
                </c:ext>
              </c:extLst>
            </c:dLbl>
            <c:dLbl>
              <c:idx val="7"/>
              <c:layout>
                <c:manualLayout>
                  <c:x val="0.17871983639085634"/>
                  <c:y val="-4.77149015396204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</a:t>
                    </a:r>
                    <a:r>
                      <a:rPr lang="ru-RU" sz="1330" b="0" i="0" u="none" strike="noStrike" baseline="0" dirty="0">
                        <a:effectLst/>
                      </a:rPr>
                      <a:t>оходы от продажи материальных и нематериальных активов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4,0%</a:t>
                    </a:r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35-4851-ADE3-AF5106833968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 на доходы физических лиц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иные доходы (акцизы, госпошлина, экология, доходы от оказания  платных услуг и компенсации затрат государства, штрафы, прочие неналоговые доходы)</c:v>
                </c:pt>
                <c:pt idx="6">
                  <c:v>доходы от использования имущества, находящегося в государственной и муниципальной собственности</c:v>
                </c:pt>
                <c:pt idx="7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Лист1!$B$2:$B$9</c:f>
              <c:numCache>
                <c:formatCode>#,#00%</c:formatCode>
                <c:ptCount val="8"/>
                <c:pt idx="0">
                  <c:v>0.32400000000000001</c:v>
                </c:pt>
                <c:pt idx="1">
                  <c:v>4.0000000000000001E-3</c:v>
                </c:pt>
                <c:pt idx="2">
                  <c:v>0.26300000000000001</c:v>
                </c:pt>
                <c:pt idx="3">
                  <c:v>0.05</c:v>
                </c:pt>
                <c:pt idx="4">
                  <c:v>0.109</c:v>
                </c:pt>
                <c:pt idx="5">
                  <c:v>1.4999999999999999E-2</c:v>
                </c:pt>
                <c:pt idx="6">
                  <c:v>0.19500000000000001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35-4851-ADE3-AF510683396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 dir="row">Лист1!$A$2:$A$5</cx:f>
        <cx:lvl ptCount="3">
          <cx:pt idx="0"> Налоговые доходы</cx:pt>
          <cx:pt idx="1"> Неналоговые доходы</cx:pt>
          <cx:pt idx="2"> Безвозмездные поступления</cx:pt>
        </cx:lvl>
      </cx:strDim>
      <cx:numDim type="size">
        <cx:f dir="row">Лист1!$B$2:$B$5</cx:f>
        <cx:lvl ptCount="3" formatCode="General">
          <cx:pt idx="0">1811853</cx:pt>
          <cx:pt idx="1">578451</cx:pt>
          <cx:pt idx="2">947631.90000000002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sz="1862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862" b="1" i="0" u="none" strike="noStrike" kern="1200" cap="all" spc="5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</a:rPr>
              <a:t>20</a:t>
            </a:r>
            <a:r>
              <a:rPr kumimoji="0" lang="ru-RU" sz="1862" b="1" i="0" u="none" strike="noStrike" kern="1200" cap="all" spc="5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</a:rPr>
              <a:t>22</a:t>
            </a:r>
            <a:endParaRPr lang="en-US" dirty="0"/>
          </a:p>
        </cx:rich>
      </cx:tx>
    </cx:title>
    <cx:plotArea>
      <cx:plotAreaRegion>
        <cx:series layoutId="sunburst" uniqueId="{20DA49F2-0B97-4EF4-A1E0-AF88B359B791}">
          <cx:tx>
            <cx:txData>
              <cx:f>Лист1!$B$1</cx:f>
              <cx:v>2022</cx:v>
            </cx:txData>
          </cx:tx>
          <cx:dataPt idx="0">
            <cx:spPr>
              <a:solidFill>
                <a:srgbClr val="5B9BD5">
                  <a:lumMod val="60000"/>
                  <a:lumOff val="40000"/>
                </a:srgbClr>
              </a:solidFill>
              <a:ln>
                <a:solidFill>
                  <a:srgbClr val="5B9BD5"/>
                </a:solidFill>
              </a:ln>
            </cx:spPr>
          </cx:dataPt>
          <cx:dataPt idx="1">
            <cx:spPr>
              <a:solidFill>
                <a:srgbClr val="FFC000">
                  <a:lumMod val="40000"/>
                  <a:lumOff val="60000"/>
                </a:srgbClr>
              </a:solidFill>
              <a:ln>
                <a:solidFill>
                  <a:srgbClr val="5B9BD5"/>
                </a:solidFill>
              </a:ln>
            </cx:spPr>
          </cx:dataPt>
          <cx:dataPt idx="2">
            <cx:spPr>
              <a:solidFill>
                <a:srgbClr val="70AD47">
                  <a:lumMod val="60000"/>
                  <a:lumOff val="40000"/>
                </a:srgbClr>
              </a:solidFill>
              <a:ln>
                <a:solidFill>
                  <a:srgbClr val="5B9BD5"/>
                </a:solidFill>
              </a:ln>
            </cx:spPr>
          </cx:dataPt>
          <cx:dataLabels pos="ctr">
            <cx:visibility seriesName="0" categoryName="0" value="0"/>
          </cx:dataLabels>
          <cx:dataId val="0"/>
        </cx:series>
      </cx:plotAreaRegion>
    </cx:plotArea>
    <cx:legend pos="b" align="ctr" overlay="0"/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Лист1!$A$2:$A$5</cx:f>
        <cx:lvl ptCount="3">
          <cx:pt idx="0"> Налоговые доходы</cx:pt>
          <cx:pt idx="1"> Неналоговые доходы</cx:pt>
          <cx:pt idx="2"> Безвозмездные поступления</cx:pt>
        </cx:lvl>
      </cx:strDim>
      <cx:numDim type="size">
        <cx:f>Лист1!$B$2:$B$5</cx:f>
        <cx:lvl ptCount="3" formatCode="General">
          <cx:pt idx="0">1966996</cx:pt>
          <cx:pt idx="1">568756</cx:pt>
          <cx:pt idx="2">1551368.3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sz="1862" b="1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kumimoji="0" lang="en-US" sz="1862" b="1" i="0" u="none" strike="noStrike" kern="1200" cap="all" spc="5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</a:t>
            </a:r>
            <a:r>
              <a:rPr kumimoji="0" lang="ru-RU" sz="1862" b="1" i="0" u="none" strike="noStrike" kern="1200" cap="all" spc="5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23</a:t>
            </a:r>
            <a:endParaRPr kumimoji="0" lang="en-US" sz="1862" b="1" i="0" u="none" strike="noStrike" kern="1200" cap="all" spc="50" normalizeH="0" baseline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cx:rich>
      </cx:tx>
    </cx:title>
    <cx:plotArea>
      <cx:plotAreaRegion>
        <cx:series layoutId="sunburst" uniqueId="{FE4ABAE7-9D87-4324-8850-E13B4F9A6D28}">
          <cx:tx>
            <cx:txData>
              <cx:f>Лист1!$B$1</cx:f>
              <cx:v>2023</cx:v>
            </cx:txData>
          </cx:tx>
          <cx:dataPt idx="0">
            <cx:spPr>
              <a:solidFill>
                <a:srgbClr val="5B9BD5">
                  <a:lumMod val="60000"/>
                  <a:lumOff val="40000"/>
                </a:srgbClr>
              </a:solidFill>
              <a:ln w="9525">
                <a:solidFill>
                  <a:srgbClr val="5B9BD5"/>
                </a:solidFill>
              </a:ln>
            </cx:spPr>
          </cx:dataPt>
          <cx:dataPt idx="1">
            <cx:spPr>
              <a:solidFill>
                <a:srgbClr val="FFC000">
                  <a:lumMod val="40000"/>
                  <a:lumOff val="60000"/>
                </a:srgbClr>
              </a:solidFill>
              <a:ln w="9525">
                <a:solidFill>
                  <a:srgbClr val="5B9BD5"/>
                </a:solidFill>
              </a:ln>
            </cx:spPr>
          </cx:dataPt>
          <cx:dataPt idx="2">
            <cx:spPr>
              <a:solidFill>
                <a:srgbClr val="70AD47">
                  <a:lumMod val="60000"/>
                  <a:lumOff val="40000"/>
                </a:srgbClr>
              </a:solidFill>
              <a:ln w="9525">
                <a:solidFill>
                  <a:srgbClr val="5B9BD5"/>
                </a:solidFill>
              </a:ln>
            </cx:spPr>
          </cx:dataPt>
          <cx:dataId val="0"/>
        </cx:series>
      </cx:plotAreaRegion>
    </cx:plotArea>
    <cx:legend pos="b" align="ctr" overlay="0"/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Лист1!$A$2:$A$5</cx:f>
        <cx:lvl ptCount="3">
          <cx:pt idx="0"> Налоговые доходы</cx:pt>
          <cx:pt idx="1"> Неналоговые доходы</cx:pt>
          <cx:pt idx="2"> Безвозмездные поступления</cx:pt>
        </cx:lvl>
      </cx:strDim>
      <cx:numDim type="size">
        <cx:f>Лист1!$B$2:$B$5</cx:f>
        <cx:lvl ptCount="3" formatCode="General">
          <cx:pt idx="0">2204376</cx:pt>
          <cx:pt idx="1">576083</cx:pt>
          <cx:pt idx="2">1787682.3</cx:pt>
        </cx:lvl>
      </cx:numDim>
    </cx:data>
  </cx:chartData>
  <cx:chart>
    <cx:title pos="t" align="ctr" overlay="0">
      <cx:tx>
        <cx:txData>
          <cx:v>2024</cx:v>
        </cx:txData>
      </cx:tx>
      <cx:txPr>
        <a:bodyPr rot="0" spcFirstLastPara="1" vertOverflow="ellipsis" vert="horz" wrap="square" lIns="38100" tIns="19050" rIns="38100" bIns="19050" anchor="ctr" anchorCtr="1" compatLnSpc="0"/>
        <a:lstStyle/>
        <a:p>
          <a:pPr algn="ctr" rtl="0">
            <a:defRPr kumimoji="0" lang="ru-RU" sz="1862" b="1" i="0" u="none" strike="noStrike" kern="1200" cap="all" spc="50" normalizeH="0" baseline="0" dirty="0" smtClean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defRPr>
          </a:pPr>
          <a:r>
            <a:rPr kumimoji="0" lang="ru-RU" sz="1862" b="1" i="0" u="none" strike="noStrike" kern="1200" cap="all" spc="5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rPr>
            <a:t>2024</a:t>
          </a:r>
        </a:p>
      </cx:txPr>
    </cx:title>
    <cx:plotArea>
      <cx:plotAreaRegion>
        <cx:series layoutId="sunburst" uniqueId="{CEB07320-19DD-4674-8331-BD1EEA52EF30}">
          <cx:tx>
            <cx:txData>
              <cx:f>Лист1!$B$1</cx:f>
              <cx:v>2024</cx:v>
            </cx:txData>
          </cx:tx>
          <cx:dataPt idx="0">
            <cx:spPr>
              <a:solidFill>
                <a:srgbClr val="5B9BD5">
                  <a:lumMod val="60000"/>
                  <a:lumOff val="40000"/>
                </a:srgbClr>
              </a:solidFill>
              <a:ln w="9525">
                <a:solidFill>
                  <a:srgbClr val="5B9BD5"/>
                </a:solidFill>
              </a:ln>
            </cx:spPr>
          </cx:dataPt>
          <cx:dataPt idx="1">
            <cx:spPr>
              <a:solidFill>
                <a:srgbClr val="FFC000">
                  <a:lumMod val="40000"/>
                  <a:lumOff val="60000"/>
                </a:srgbClr>
              </a:solidFill>
              <a:ln w="9525">
                <a:solidFill>
                  <a:srgbClr val="5B9BD5"/>
                </a:solidFill>
              </a:ln>
            </cx:spPr>
          </cx:dataPt>
          <cx:dataPt idx="2">
            <cx:spPr>
              <a:solidFill>
                <a:srgbClr val="70AD47">
                  <a:lumMod val="60000"/>
                  <a:lumOff val="40000"/>
                </a:srgbClr>
              </a:solidFill>
              <a:ln w="9525">
                <a:solidFill>
                  <a:srgbClr val="5B9BD5"/>
                </a:solidFill>
              </a:ln>
            </cx:spPr>
          </cx:dataPt>
          <cx:dataId val="0"/>
        </cx:series>
      </cx:plotAreaRegion>
    </cx:plotArea>
    <cx:legend pos="b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5">
  <cs:axisTitle>
    <cs:lnRef idx="0"/>
    <cs:fillRef idx="0"/>
    <cs:effectRef idx="0"/>
    <cs:fontRef idx="minor">
      <a:schemeClr val="tx2"/>
    </cs:fontRef>
    <cs:defRPr sz="1197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2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2"/>
    </cs:fontRef>
    <cs:defRPr sz="1197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2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2"/>
    </cs:fontRef>
    <cs:defRPr sz="2128" b="1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C5BD8-0531-46F7-88F9-27B0204D4881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41EF8-81A9-4A72-8927-F2846589E1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64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D17B2-16C7-49C3-9124-25664BB2AC83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245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D17B2-16C7-49C3-9124-25664BB2AC8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5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1E7B-0856-46EF-BF53-0266FA6D5C93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7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A17-BBE7-47D6-8A1B-3B459713B193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07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E63A-1337-4F08-A2D4-7FABD279D7C7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24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B76-B174-4638-B755-63878360F092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3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8924-FB78-4CBD-8ADB-7E6DAD50CD28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A5DE-BE00-4CA0-B322-EAA66A611B83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69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C603-0172-4CF5-9AF3-D4E8BE3DA828}" type="datetime1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7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CC3C-8805-4A50-BAB9-9D1591DE87BC}" type="datetime1">
              <a:rPr lang="ru-RU" smtClean="0"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60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0E74-548A-4872-8F8C-8FA8BD08C1CF}" type="datetime1">
              <a:rPr lang="ru-RU" smtClean="0"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0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1574-F872-4006-A66B-7070D3391486}" type="datetime1">
              <a:rPr lang="ru-RU" smtClean="0"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62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E5B7-98A6-47BE-B952-BD4424489251}" type="datetime1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7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6F6A-C413-428C-85C1-C5CCAB3599FE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60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0A9B-9BF6-4289-8249-3008D66EE3FE}" type="datetime1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693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700E-AE97-428C-A4D1-2B5D619FB207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7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3DBB-BEDC-4ABD-B88B-5CAC2B4BFE75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5D49-8A56-4291-9FD3-73D237F4EDDD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1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167B-0F33-4464-9AC7-93F41ABBF46B}" type="datetime1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5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7213-6B52-40ED-AE7F-AE25B1591522}" type="datetime1">
              <a:rPr lang="ru-RU" smtClean="0"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DE9C-70F3-453D-8800-C11DAD735040}" type="datetime1">
              <a:rPr lang="ru-RU" smtClean="0"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5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686E-8613-4A11-8AB0-0095880EE47A}" type="datetime1">
              <a:rPr lang="ru-RU" smtClean="0"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1B34-FC17-4507-8E52-8DF24A989AE0}" type="datetime1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4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F34E-8289-4FD0-B89D-9C9C68981209}" type="datetime1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92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796745-3B40-4461-B640-8AE9DE0C3B28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4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87C552A-DBAE-4BE7-A89F-CBAE99D7898D}" type="datetime1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14/relationships/chartEx" Target="../charts/chartEx1.xml"/><Relationship Id="rId7" Type="http://schemas.microsoft.com/office/2014/relationships/chartEx" Target="../charts/chartEx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14/relationships/chartEx" Target="../charts/chartEx2.xml"/><Relationship Id="rId4" Type="http://schemas.openxmlformats.org/officeDocument/2006/relationships/image" Target="../media/image6.png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hyperlink" Target="mailto:dolgopfu@yandex.ru" TargetMode="Externa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CCA48-5D75-46BE-A785-924B0B2AC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2337444"/>
            <a:ext cx="9068586" cy="13885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5A73B4-16B2-446C-870A-BF4DF75C6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307840"/>
            <a:ext cx="9070848" cy="15407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На основании проекта решения Совета депутатов городского округа Долгопрудный Московской области 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«О бюджете городского округа Долгопрудный на 2022 год и плановый период 2023 и 2024 годов»</a:t>
            </a:r>
          </a:p>
          <a:p>
            <a:endParaRPr lang="ru-RU" sz="2000" dirty="0">
              <a:latin typeface="Century Gothic" panose="020B0502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E3E947-420D-4791-BCA8-3817510FC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725" y="573387"/>
            <a:ext cx="28765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0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ED300D6-4E93-42D5-8838-81EB3D31B728}"/>
              </a:ext>
            </a:extLst>
          </p:cNvPr>
          <p:cNvSpPr/>
          <p:nvPr/>
        </p:nvSpPr>
        <p:spPr>
          <a:xfrm>
            <a:off x="0" y="6210579"/>
            <a:ext cx="12192000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ea typeface="Times New Roman" panose="02020603050405020304" pitchFamily="18" charset="0"/>
              </a:rPr>
              <a:t>Налоговые и неналоговые доходы бюджета городского округа в 2022 году составят 71,6 % от общих доходов, </a:t>
            </a:r>
          </a:p>
          <a:p>
            <a:pPr algn="ctr"/>
            <a:r>
              <a:rPr lang="ru-RU" i="1" dirty="0">
                <a:ea typeface="Times New Roman" panose="02020603050405020304" pitchFamily="18" charset="0"/>
              </a:rPr>
              <a:t>в 2023 году 62,0 %, в 2024 году 60,9 %.</a:t>
            </a:r>
            <a:endParaRPr lang="ru-RU" i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36F0B-EC3F-4428-8D30-E8DE68323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280"/>
            <a:ext cx="10515600" cy="1158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Доходная часть бюджета городского округа Долгопрудный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AAA984F-8BB7-4A45-972C-9E75C320BD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44550" y="1239520"/>
          <a:ext cx="105156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0919997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627687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48525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32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Наименование дохода</a:t>
                      </a:r>
                    </a:p>
                  </a:txBody>
                  <a:tcPr marL="8313" marR="8313" marT="8317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2022 год</a:t>
                      </a:r>
                    </a:p>
                  </a:txBody>
                  <a:tcPr marL="8313" marR="8313" marT="8317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2023 год</a:t>
                      </a:r>
                    </a:p>
                  </a:txBody>
                  <a:tcPr marL="8313" marR="8313" marT="8317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2024 год</a:t>
                      </a:r>
                    </a:p>
                  </a:txBody>
                  <a:tcPr marL="8313" marR="8313" marT="8317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664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1 811 853,0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1 966 996,0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2 204 376,0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4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Неналоговые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578 451,0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568 756,00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576 083,00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87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Безвозмездные поступления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947 631,9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1 551 368,3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1 787 682,3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0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ИТОГО доходов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3 337 935,9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4 087 120,3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4 568 141,3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763922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042ABB-4B41-47A9-A49C-47AD3AF9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178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E88DBFE-FDE9-4263-88B4-EFD69876DA62}"/>
              </a:ext>
            </a:extLst>
          </p:cNvPr>
          <p:cNvSpPr/>
          <p:nvPr/>
        </p:nvSpPr>
        <p:spPr>
          <a:xfrm>
            <a:off x="10015482" y="900966"/>
            <a:ext cx="10696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(тыс. руб.)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Диаграмма 6">
                <a:extLst>
                  <a:ext uri="{FF2B5EF4-FFF2-40B4-BE49-F238E27FC236}">
                    <a16:creationId xmlns:a16="http://schemas.microsoft.com/office/drawing/2014/main" id="{620612B4-A7E3-45DC-A7F1-747D15605103}"/>
                  </a:ext>
                </a:extLst>
              </p:cNvPr>
              <p:cNvGraphicFramePr/>
              <p:nvPr/>
            </p:nvGraphicFramePr>
            <p:xfrm>
              <a:off x="743874" y="3109158"/>
              <a:ext cx="3660139" cy="31242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7" name="Диаграмма 6">
                <a:extLst>
                  <a:ext uri="{FF2B5EF4-FFF2-40B4-BE49-F238E27FC236}">
                    <a16:creationId xmlns:a16="http://schemas.microsoft.com/office/drawing/2014/main" id="{620612B4-A7E3-45DC-A7F1-747D1560510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3874" y="3109158"/>
                <a:ext cx="3660139" cy="312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Диаграмма 7">
                <a:extLst>
                  <a:ext uri="{FF2B5EF4-FFF2-40B4-BE49-F238E27FC236}">
                    <a16:creationId xmlns:a16="http://schemas.microsoft.com/office/drawing/2014/main" id="{CA9F1DB2-DDB8-416E-85B4-6F4D801BAF28}"/>
                  </a:ext>
                </a:extLst>
              </p:cNvPr>
              <p:cNvGraphicFramePr/>
              <p:nvPr/>
            </p:nvGraphicFramePr>
            <p:xfrm>
              <a:off x="4921250" y="3093720"/>
              <a:ext cx="3044190" cy="31242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Диаграмма 7">
                <a:extLst>
                  <a:ext uri="{FF2B5EF4-FFF2-40B4-BE49-F238E27FC236}">
                    <a16:creationId xmlns:a16="http://schemas.microsoft.com/office/drawing/2014/main" id="{CA9F1DB2-DDB8-416E-85B4-6F4D801BAF2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921250" y="3093720"/>
                <a:ext cx="3044190" cy="312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Диаграмма 8">
                <a:extLst>
                  <a:ext uri="{FF2B5EF4-FFF2-40B4-BE49-F238E27FC236}">
                    <a16:creationId xmlns:a16="http://schemas.microsoft.com/office/drawing/2014/main" id="{D537BC05-6BA2-4D94-A64F-9092461B20E8}"/>
                  </a:ext>
                </a:extLst>
              </p:cNvPr>
              <p:cNvGraphicFramePr/>
              <p:nvPr/>
            </p:nvGraphicFramePr>
            <p:xfrm>
              <a:off x="8808026" y="3109158"/>
              <a:ext cx="3044190" cy="318008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9" name="Диаграмма 8">
                <a:extLst>
                  <a:ext uri="{FF2B5EF4-FFF2-40B4-BE49-F238E27FC236}">
                    <a16:creationId xmlns:a16="http://schemas.microsoft.com/office/drawing/2014/main" id="{D537BC05-6BA2-4D94-A64F-9092461B20E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808026" y="3109158"/>
                <a:ext cx="3044190" cy="3180081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2C9C370D-4553-4EB7-AEEA-F9087C081F29}"/>
              </a:ext>
            </a:extLst>
          </p:cNvPr>
          <p:cNvSpPr txBox="1"/>
          <p:nvPr/>
        </p:nvSpPr>
        <p:spPr>
          <a:xfrm>
            <a:off x="2678921" y="4791514"/>
            <a:ext cx="731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54,3%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8CEE19-DDDF-466B-85B9-D1750456CD34}"/>
              </a:ext>
            </a:extLst>
          </p:cNvPr>
          <p:cNvSpPr txBox="1"/>
          <p:nvPr/>
        </p:nvSpPr>
        <p:spPr>
          <a:xfrm>
            <a:off x="1835785" y="4791513"/>
            <a:ext cx="651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28,4%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8A0F56-E3E1-4F44-8E6B-6ED00153883D}"/>
              </a:ext>
            </a:extLst>
          </p:cNvPr>
          <p:cNvSpPr txBox="1"/>
          <p:nvPr/>
        </p:nvSpPr>
        <p:spPr>
          <a:xfrm>
            <a:off x="1950923" y="3708813"/>
            <a:ext cx="727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17,3%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B9997E-5F48-430E-83CB-47C5A962232A}"/>
              </a:ext>
            </a:extLst>
          </p:cNvPr>
          <p:cNvSpPr txBox="1"/>
          <p:nvPr/>
        </p:nvSpPr>
        <p:spPr>
          <a:xfrm>
            <a:off x="6575645" y="4791512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48,1%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04E1F6-0BC2-4518-A684-EA2E84E84260}"/>
              </a:ext>
            </a:extLst>
          </p:cNvPr>
          <p:cNvSpPr txBox="1"/>
          <p:nvPr/>
        </p:nvSpPr>
        <p:spPr>
          <a:xfrm>
            <a:off x="5858756" y="3704805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13,9%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35C854-520F-4D6B-A8DC-4FA97D3BBBC9}"/>
              </a:ext>
            </a:extLst>
          </p:cNvPr>
          <p:cNvSpPr txBox="1"/>
          <p:nvPr/>
        </p:nvSpPr>
        <p:spPr>
          <a:xfrm>
            <a:off x="5786398" y="4791512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38,0%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3D1E53-BCE9-45E8-8CC5-B2C133536BBE}"/>
              </a:ext>
            </a:extLst>
          </p:cNvPr>
          <p:cNvSpPr txBox="1"/>
          <p:nvPr/>
        </p:nvSpPr>
        <p:spPr>
          <a:xfrm>
            <a:off x="10504448" y="4803803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48,3%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04E125-BBC2-45EE-9D67-F8F92AD0753F}"/>
              </a:ext>
            </a:extLst>
          </p:cNvPr>
          <p:cNvSpPr txBox="1"/>
          <p:nvPr/>
        </p:nvSpPr>
        <p:spPr>
          <a:xfrm>
            <a:off x="9771642" y="3702698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12,6%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595E75-9AAC-4D3C-B38D-7966B247DB1A}"/>
              </a:ext>
            </a:extLst>
          </p:cNvPr>
          <p:cNvSpPr txBox="1"/>
          <p:nvPr/>
        </p:nvSpPr>
        <p:spPr>
          <a:xfrm>
            <a:off x="9676686" y="4813986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39,1%</a:t>
            </a:r>
          </a:p>
        </p:txBody>
      </p:sp>
      <p:pic>
        <p:nvPicPr>
          <p:cNvPr id="20" name="Объект 6">
            <a:extLst>
              <a:ext uri="{FF2B5EF4-FFF2-40B4-BE49-F238E27FC236}">
                <a16:creationId xmlns:a16="http://schemas.microsoft.com/office/drawing/2014/main" id="{949F3C7F-D555-472D-98C6-1033083D485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14512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DA343-B600-4B02-861D-8ED118BD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54379"/>
            <a:ext cx="10765443" cy="721360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Структура налоговых и неналоговых доходов бюджета городского округа Долгопрудный в 2022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A38509-4130-49B6-9031-B6CDF504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41" y="6024024"/>
            <a:ext cx="12134918" cy="794068"/>
          </a:xfrm>
          <a:blipFill>
            <a:blip r:embed="rId3"/>
            <a:tile tx="0" ty="0" sx="100000" sy="100000" flip="none" algn="tl"/>
          </a:blipFill>
          <a:ln>
            <a:noFill/>
          </a:ln>
          <a:effectLst/>
          <a:scene3d>
            <a:camera prst="orthographicFront"/>
            <a:lightRig rig="glow" dir="t"/>
          </a:scene3d>
          <a:sp3d extrusionH="76200" prstMaterial="metal">
            <a:bevelT/>
            <a:bevelB/>
            <a:extrusionClr>
              <a:srgbClr val="FBD8D5"/>
            </a:extrusionClr>
          </a:sp3d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i="1" dirty="0"/>
              <a:t>Основными доходными источниками бюджета городского округа являются налог на доходы физических лиц, налог, взимаемый в связи с применением упрощенной системы налогообложения, земельный налог, доходы от арендной платы за земельные участки.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4A3C70-E7DD-4239-8476-755C1E46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1058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8C53616C-E473-4D36-B783-2D052F7ACF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8671037"/>
              </p:ext>
            </p:extLst>
          </p:nvPr>
        </p:nvGraphicFramePr>
        <p:xfrm>
          <a:off x="0" y="1158240"/>
          <a:ext cx="12163459" cy="4865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Объект 6">
            <a:extLst>
              <a:ext uri="{FF2B5EF4-FFF2-40B4-BE49-F238E27FC236}">
                <a16:creationId xmlns:a16="http://schemas.microsoft.com/office/drawing/2014/main" id="{17992DD1-DBDB-44D2-9281-58ACF842DB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95799"/>
      </p:ext>
    </p:extLst>
  </p:cSld>
  <p:clrMapOvr>
    <a:masterClrMapping/>
  </p:clrMapOvr>
  <p:transition spd="slow"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C8ABA3-5FC4-474E-897A-0FBA13C3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6" y="127962"/>
            <a:ext cx="10826413" cy="33643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2020 году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D0EA11-38EC-45A4-AA75-B5641FA3E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2060" y="652157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FA5EF2B9-3BF1-45CF-941B-1D0D39C3C410}"/>
              </a:ext>
            </a:extLst>
          </p:cNvPr>
          <p:cNvGraphicFramePr>
            <a:graphicFrameLocks noGrp="1"/>
          </p:cNvGraphicFramePr>
          <p:nvPr/>
        </p:nvGraphicFramePr>
        <p:xfrm>
          <a:off x="243676" y="595222"/>
          <a:ext cx="11680164" cy="60298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0138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893802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  <a:gridCol w="980579">
                  <a:extLst>
                    <a:ext uri="{9D8B030D-6E8A-4147-A177-3AD203B41FA5}">
                      <a16:colId xmlns:a16="http://schemas.microsoft.com/office/drawing/2014/main" val="1916915950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1469207226"/>
                    </a:ext>
                  </a:extLst>
                </a:gridCol>
              </a:tblGrid>
              <a:tr h="2880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effectLst/>
                        </a:rPr>
                        <a:t>Наименование доходов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План                           на 2020 год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Исполнено                за 2020 год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%                исполнения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</a:rPr>
                        <a:t>Субсидии от других бюджетов бюджетной системы, в том числе: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u="none" strike="noStrike" dirty="0">
                          <a:effectLst/>
                        </a:rPr>
                        <a:t>811 923,2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u="none" strike="noStrike" dirty="0">
                          <a:effectLst/>
                        </a:rPr>
                        <a:t>796 158,2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u="none" strike="noStrike" dirty="0">
                          <a:effectLst/>
                        </a:rPr>
                        <a:t>98,1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013840789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осуществление дорожной деятельности в отношении автомобильных дорог общего пользования, а также капитального ремонта и ремонта дворовых территорий многоквартирных домов, проездов к дворовым территориям многоквартирных домов населенных пунктов 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42 507,0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36 578,2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86,1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ликвидацию несанкционированных свалок в границах городов и наиболее опасных объектов накопленного экологического вреда окружающей среде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340 410,3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340 410,3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 на реализацию мероприятий по обеспечению жильем молодых семей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5 056,1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5 054,7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капитальные вложения в общеобразовательные организации в целях обеспечения односменного режима обучения  (пристройка к зданию АОУ гимназия № 13 по адресу: Московская область, </a:t>
                      </a:r>
                      <a:r>
                        <a:rPr lang="ru-RU" sz="1000" u="none" strike="noStrike" dirty="0" err="1">
                          <a:effectLst/>
                        </a:rPr>
                        <a:t>г.о</a:t>
                      </a:r>
                      <a:r>
                        <a:rPr lang="ru-RU" sz="1000" u="none" strike="noStrike" dirty="0">
                          <a:effectLst/>
                        </a:rPr>
                        <a:t>. Долгопрудный, ул. Молодежная, д. 10А (ПИР и строительство))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9 990,0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капитальные вложения в общеобразовательные организации в целях обеспечения односменного режима обучения (пристройка на 300 мест к зданию АОУ "СОШ № 14" по адресу: Московская область, </a:t>
                      </a:r>
                      <a:r>
                        <a:rPr lang="ru-RU" sz="1000" u="none" strike="noStrike" dirty="0" err="1">
                          <a:effectLst/>
                        </a:rPr>
                        <a:t>г.о</a:t>
                      </a:r>
                      <a:r>
                        <a:rPr lang="ru-RU" sz="1000" u="none" strike="noStrike" dirty="0">
                          <a:effectLst/>
                        </a:rPr>
                        <a:t>. Долгопрудный, ул. Новый бульвар, д, 21, корп. 3 (ПИР и строительство))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8 039,9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7 977,0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99,2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38801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организацию деятельности многофункциональных центров предоставления государственных и муниципальных услуг, действующих на территории Московской области, по обеспечению консультирования работниками МФЦ граждан в рамках Единой системы приема и обработки сообщений по вопросам деятельности  исполнительных органов государственной власти Московской области, органов местного самоуправления муниципальных образований Московской области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821,0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817,8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99,6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38801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дооснащение материально-техническими средствами - приобретение программно-технических комплексов для оформления паспортов гражданина Российской Федерации, удостоверяющих личность гражданина Российской Федерации за пределами территории Российской Федерации, в многофункциональных центрах предоставления государственных и муниципальных услуг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1 452,0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1 296,9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89,3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>
                          <a:effectLst/>
                        </a:rPr>
                        <a:t>на организацию деятельности многофункциональных центров предоставления государственных и муниципальных услуг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4 695,0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4 682,8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99,7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рекультивацию полигона ТБО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41 826,7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37 143,8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88,8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ремонт дворовых территорий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6 005,1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5 503,1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91,6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>
                          <a:effectLst/>
                        </a:rPr>
                        <a:t>на предоставление доступа к электронным сервисам цифровой инфраструктуры в сфере жилищно-коммунального хозяйства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1 707,0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1 707,0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>
                          <a:effectLst/>
                        </a:rPr>
                        <a:t>на организацию транспортного обслуживания населения по муниципальным маршрутам регулярных перевозок по регулярным тарифам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58 847,0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58 847,0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156236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реализацию программ формирования современной городской среды (в части благоустройства общественных территорий) 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161 288,0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180 850,5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112,1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соблюдение требований законодательства в области обеспечения санитарно-эпидемиологического благополучия населения, в частности по обеззараживанию (дезинфекции) мест общего пользования многоквартирных жилых домов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722,6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600,0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83,0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156236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 на реализацию мероприятий государственной программы Российской Федерации "Доступная среда"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2 687,0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2 673,0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99,5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государственную поддержку частных дошкольных образовательных организаций в Московской области с целью возмещения расходов на присмотр и уход, содержание имущества и арендную плату за использование помещений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42 446,0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41 173,0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97,0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3324421134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>
                          <a:effectLst/>
                        </a:rPr>
                        <a:t>на мероприятия по организации отдыха детей в каникулярное время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316,0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316,0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1970917705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 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26 929,0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14 842,4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55,1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3398214140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>
                          <a:effectLst/>
                        </a:rPr>
                        <a:t>на мероприятия по проведению капитального ремонта в муниципальных общеобразовательных организациях в Московской области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29 089,0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29 088,3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68901948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мероприятия по проведению капитального ремонта в муниципальных дошкольных образовательных организациях в Московской области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20 983,0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20 982,9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1235905215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оснащение планшетными компьютерами общеобразовательных организаций в Московской области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1 038,0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1 034,3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99,6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4188300355"/>
                  </a:ext>
                </a:extLst>
              </a:tr>
              <a:tr h="3734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мероприятия по созданию в муниципальных образовательных организациях: дошкольных, общеобразовательных,  дополнительного образования детей, в том числе в организациях, осуществляющих образовательную деятельность по адаптированным основным общеобразовательным программам, условий для получения детьми-инвалидами качественного образования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2 600,0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2 111,7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81,2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310504616"/>
                  </a:ext>
                </a:extLst>
              </a:tr>
              <a:tr h="14513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u="none" strike="noStrike" dirty="0">
                          <a:effectLst/>
                        </a:rPr>
                        <a:t>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2 467,5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2 467,5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22" marR="2422" marT="2422" marB="0" anchor="b"/>
                </a:tc>
                <a:extLst>
                  <a:ext uri="{0D108BD9-81ED-4DB2-BD59-A6C34878D82A}">
                    <a16:rowId xmlns:a16="http://schemas.microsoft.com/office/drawing/2014/main" val="2230220645"/>
                  </a:ext>
                </a:extLst>
              </a:tr>
            </a:tbl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BA5B3D7-D8B9-4F60-B23D-42C033438D22}"/>
              </a:ext>
            </a:extLst>
          </p:cNvPr>
          <p:cNvSpPr/>
          <p:nvPr/>
        </p:nvSpPr>
        <p:spPr>
          <a:xfrm>
            <a:off x="11214992" y="333587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76542E4-7F26-4D26-A318-78A07835C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82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E398C9C-83F5-42AA-BB41-3E8481677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637017"/>
              </p:ext>
            </p:extLst>
          </p:nvPr>
        </p:nvGraphicFramePr>
        <p:xfrm>
          <a:off x="122905" y="491777"/>
          <a:ext cx="11800935" cy="6236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52975">
                  <a:extLst>
                    <a:ext uri="{9D8B030D-6E8A-4147-A177-3AD203B41FA5}">
                      <a16:colId xmlns:a16="http://schemas.microsoft.com/office/drawing/2014/main" val="2248754805"/>
                    </a:ext>
                  </a:extLst>
                </a:gridCol>
                <a:gridCol w="718839">
                  <a:extLst>
                    <a:ext uri="{9D8B030D-6E8A-4147-A177-3AD203B41FA5}">
                      <a16:colId xmlns:a16="http://schemas.microsoft.com/office/drawing/2014/main" val="1420018074"/>
                    </a:ext>
                  </a:extLst>
                </a:gridCol>
                <a:gridCol w="727397">
                  <a:extLst>
                    <a:ext uri="{9D8B030D-6E8A-4147-A177-3AD203B41FA5}">
                      <a16:colId xmlns:a16="http://schemas.microsoft.com/office/drawing/2014/main" val="1134892666"/>
                    </a:ext>
                  </a:extLst>
                </a:gridCol>
                <a:gridCol w="701724">
                  <a:extLst>
                    <a:ext uri="{9D8B030D-6E8A-4147-A177-3AD203B41FA5}">
                      <a16:colId xmlns:a16="http://schemas.microsoft.com/office/drawing/2014/main" val="2980944674"/>
                    </a:ext>
                  </a:extLst>
                </a:gridCol>
              </a:tblGrid>
              <a:tr h="2981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effectLst/>
                        </a:rPr>
                        <a:t>Наименование доходов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План                           на 2020 год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Исполнено                за 2020 год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%                исполнения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ctr"/>
                </a:tc>
                <a:extLst>
                  <a:ext uri="{0D108BD9-81ED-4DB2-BD59-A6C34878D82A}">
                    <a16:rowId xmlns:a16="http://schemas.microsoft.com/office/drawing/2014/main" val="2973539316"/>
                  </a:ext>
                </a:extLst>
              </a:tr>
              <a:tr h="150142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</a:rPr>
                        <a:t>Субвенции от других бюджетов бюджетной системы, в том числе: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u="none" strike="noStrike" dirty="0">
                          <a:effectLst/>
                        </a:rPr>
                        <a:t>1 815 318,0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u="none" strike="noStrike" dirty="0">
                          <a:effectLst/>
                        </a:rPr>
                        <a:t>1 795 677,4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u="none" strike="noStrike" dirty="0">
                          <a:effectLst/>
                        </a:rPr>
                        <a:t>98,9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242141223"/>
                  </a:ext>
                </a:extLst>
              </a:tr>
              <a:tr h="175346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осуществление полномочий по первичному воинскому учету на территориях, где отсутствуют военные комиссариаты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7 867,0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7 867,0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1313822620"/>
                  </a:ext>
                </a:extLst>
              </a:tr>
              <a:tr h="15014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 предоставление гражданам субсидий на оплату жилого помещения и коммунальных услуг 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50 533,0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50 432,8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99,8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3560254663"/>
                  </a:ext>
                </a:extLst>
              </a:tr>
              <a:tr h="15835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5 412,0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5 412,0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82534879"/>
                  </a:ext>
                </a:extLst>
              </a:tr>
              <a:tr h="2466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обеспечение переданных государственных полномочий по  временному хранению , комплектованию, учету и использованию архивных документов, относящихся к собственности Московской области и временно  хранящихся в муниципальных архивах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1 721,0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1 721,0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1970784663"/>
                  </a:ext>
                </a:extLst>
              </a:tr>
              <a:tr h="49114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осуществление отдельных государственных полномочий в части подготовки и направления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уведомлений о соответствии (несоответствии)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238,0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3787727775"/>
                  </a:ext>
                </a:extLst>
              </a:tr>
              <a:tr h="15835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осуществление государственных полномочий  Московской области  в области земельных отношений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3 058,0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3 058,0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1455145310"/>
                  </a:ext>
                </a:extLst>
              </a:tr>
              <a:tr h="15835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2 002,0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2 002,0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3402537269"/>
                  </a:ext>
                </a:extLst>
              </a:tr>
              <a:tr h="42786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 осуществление отдельных государственных полномочий в части присвоения адресов объектам адресации, изменения и аннулирования адресов, присвоения наименований элементам улично-дорожной сети (за исключением автомобильных дорог федерального значения, автомобильных дорог регионального или межмуниципального значения, местного значения муниципального района), наименований элементам планировочной структуры, изменения, аннулирования таких наименований, согласования переустройства и перепланировки помещений в многоквартирном доме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948,0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948,0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064725566"/>
                  </a:ext>
                </a:extLst>
              </a:tr>
              <a:tr h="2466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осуществление переданных полномочий Московской области по транспортировке в морг, включая погрузоразгрузочные работы, с мест обнаружения или происшествия умерших для производства судебно-медицинской экспертизы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858,0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858,0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556184462"/>
                  </a:ext>
                </a:extLst>
              </a:tr>
              <a:tr h="209330">
                <a:tc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15 602,0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15 600,7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20442678"/>
                  </a:ext>
                </a:extLst>
              </a:tr>
              <a:tr h="20083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0,0</a:t>
                      </a:r>
                      <a:endParaRPr lang="ru-RU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3687413997"/>
                  </a:ext>
                </a:extLst>
              </a:tr>
              <a:tr h="18691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>
                          <a:effectLst/>
                        </a:rPr>
                        <a:t>на создание административных комиссий, уполномоченных рассматривать дела об административных правонарушениях в сфере благоустройства</a:t>
                      </a:r>
                      <a:endParaRPr lang="ru-RU" sz="8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632,0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632,0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860065241"/>
                  </a:ext>
                </a:extLst>
              </a:tr>
              <a:tr h="43636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обеспечение  государственных гарантий реализации прав граждан на получение общедоступного и бесплатного дошкольного, начального общего, основного общего, среднего  общего образования  в муниципальных общеобразовательных  организациях в Московской области, обеспечение дополнительного образования  в муниципальных общеобразовательных организациях в Московской области, включая   расходы на оплату труда, приобретение учебников и учебных пособий, 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785 858,0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780 895,7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99,4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988762242"/>
                  </a:ext>
                </a:extLst>
              </a:tr>
              <a:tr h="38231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финансовое обеспечение получения гражданами дошкольного, начального общего, основного общего, среднего  общего образования в частных  общеобразовательных организациях в Московской области, осуществляющих образовательную деятельность по имеющим государственную аккредитацию основным общеобразовательным программам,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87 086,0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83 012,5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95,3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3510414106"/>
                  </a:ext>
                </a:extLst>
              </a:tr>
              <a:tr h="36888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обеспечение государственных гарантий реализации прав граждан на получение общедоступного и бесплатного дошкольного образования в муниципальных дошкольных образовательных организациях в Московской области, 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699 056,0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698 613,9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99,9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929314383"/>
                  </a:ext>
                </a:extLst>
              </a:tr>
              <a:tr h="26573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финансовое обеспечение получения гражданами дошкольного образования в частных дошкольных образовательных организациях в Московской области,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65 959,0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61 876,7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93,8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317638369"/>
                  </a:ext>
                </a:extLst>
              </a:tr>
              <a:tr h="36888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частичную компенсацию  стоимости питания отдельным категориям обучающихся в муниципальных общеобразовательных организациях в Московской области и в частных общеобразовательных организациях в Московской области, осуществляющих образовательную деятельность по имеющим государственную аккредитацию основным общеобразовательным программам, обучающимся по очной форме обучения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26 677,0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26 676,3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24138658"/>
                  </a:ext>
                </a:extLst>
              </a:tr>
              <a:tr h="49114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частичную компенсацию стоимости питания отдельным категориям обучающихся в муниципальных общеобразовательных организациях в Московской области и в частных общеобразовательных организациях в Московской области, осуществляющих образовательную деятельности по имеющим государственную аккредитацию основным общеобразовательным программам, обучающимся по очной форме обучения (за исключением обучающихся по основным общеобразовательным программам начального общего образования в муниципальных  общеобразовательных организациях, кроме детей из многодетных семей)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19 885,0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12 737,6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64,1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429818464"/>
                  </a:ext>
                </a:extLst>
              </a:tr>
              <a:tr h="291928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 на выплату компенсации родительской платы за присмотр и уход за детьми, осваивающими образовательные программы дошкольного образования в организациях Московской области, осуществляющих образовательную деятельность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29 028,0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31 172,0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107,4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3228641646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850" u="none" strike="noStrike" dirty="0">
                          <a:effectLst/>
                        </a:rPr>
                        <a:t>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</a:t>
                      </a:r>
                      <a:endParaRPr lang="ru-RU" sz="8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12 890,0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12 161,2</a:t>
                      </a:r>
                      <a:endParaRPr lang="ru-RU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94,3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17462147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D788C8-25CA-4F0B-8FD1-EA70857AA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7811" y="6548945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DEE2288-0290-4346-88F0-8E135A839CAE}"/>
              </a:ext>
            </a:extLst>
          </p:cNvPr>
          <p:cNvSpPr txBox="1">
            <a:spLocks/>
          </p:cNvSpPr>
          <p:nvPr/>
        </p:nvSpPr>
        <p:spPr>
          <a:xfrm>
            <a:off x="836499" y="93615"/>
            <a:ext cx="10826413" cy="336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/>
              <a:t>Информация о межбюджетных трансфертах в 2020 году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FB33D3-D565-40CF-98DB-610432BCCCAF}"/>
              </a:ext>
            </a:extLst>
          </p:cNvPr>
          <p:cNvSpPr/>
          <p:nvPr/>
        </p:nvSpPr>
        <p:spPr>
          <a:xfrm>
            <a:off x="11214992" y="254771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pic>
        <p:nvPicPr>
          <p:cNvPr id="9" name="Объект 6">
            <a:extLst>
              <a:ext uri="{FF2B5EF4-FFF2-40B4-BE49-F238E27FC236}">
                <a16:creationId xmlns:a16="http://schemas.microsoft.com/office/drawing/2014/main" id="{3B80F017-1F67-4595-99C5-797AD4510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84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5BCBD60-E03B-4A82-9FC4-CBB1DC348F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6211" y="1207699"/>
          <a:ext cx="11205714" cy="44901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44773">
                  <a:extLst>
                    <a:ext uri="{9D8B030D-6E8A-4147-A177-3AD203B41FA5}">
                      <a16:colId xmlns:a16="http://schemas.microsoft.com/office/drawing/2014/main" val="158875907"/>
                    </a:ext>
                  </a:extLst>
                </a:gridCol>
                <a:gridCol w="1515439">
                  <a:extLst>
                    <a:ext uri="{9D8B030D-6E8A-4147-A177-3AD203B41FA5}">
                      <a16:colId xmlns:a16="http://schemas.microsoft.com/office/drawing/2014/main" val="2766311813"/>
                    </a:ext>
                  </a:extLst>
                </a:gridCol>
                <a:gridCol w="1579472">
                  <a:extLst>
                    <a:ext uri="{9D8B030D-6E8A-4147-A177-3AD203B41FA5}">
                      <a16:colId xmlns:a16="http://schemas.microsoft.com/office/drawing/2014/main" val="543660684"/>
                    </a:ext>
                  </a:extLst>
                </a:gridCol>
                <a:gridCol w="1366030">
                  <a:extLst>
                    <a:ext uri="{9D8B030D-6E8A-4147-A177-3AD203B41FA5}">
                      <a16:colId xmlns:a16="http://schemas.microsoft.com/office/drawing/2014/main" val="678040490"/>
                    </a:ext>
                  </a:extLst>
                </a:gridCol>
              </a:tblGrid>
              <a:tr h="7753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Наименование доходов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План                           на 2020 год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Исполнено                за 2020 год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%                исполнения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574359582"/>
                  </a:ext>
                </a:extLst>
              </a:tr>
              <a:tr h="7551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Дотации бюджетам бюджетной системы Российской Федерации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3 965,0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-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11497039"/>
                  </a:ext>
                </a:extLst>
              </a:tr>
              <a:tr h="755198">
                <a:tc>
                  <a:txBody>
                    <a:bodyPr/>
                    <a:lstStyle/>
                    <a:p>
                      <a:pPr marL="285750" indent="-285750" algn="l" fontAlgn="ctr">
                        <a:buFont typeface="Wingdings" panose="05000000000000000000" pitchFamily="2" charset="2"/>
                        <a:buChar char="Ø"/>
                      </a:pPr>
                      <a:r>
                        <a:rPr lang="ru-RU" sz="1400" u="none" strike="noStrike" dirty="0">
                          <a:effectLst/>
                        </a:rPr>
                        <a:t>Прочие дотации   бюджетам  городских округов  на поощрение муниципальных управленческих команд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3 965,0</a:t>
                      </a:r>
                      <a:endParaRPr lang="ru-RU" sz="14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-</a:t>
                      </a:r>
                      <a:endParaRPr lang="ru-RU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829941884"/>
                  </a:ext>
                </a:extLst>
              </a:tr>
              <a:tr h="3775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Иные межбюджетные трансферты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24 843,5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23 806,8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95,8</a:t>
                      </a:r>
                      <a:endParaRPr lang="ru-RU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615739380"/>
                  </a:ext>
                </a:extLst>
              </a:tr>
              <a:tr h="538428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400" u="none" strike="noStrike" dirty="0">
                          <a:effectLst/>
                        </a:rPr>
                        <a:t>на возмещение расходов на материально-техническое обеспечение клубов "Активное долголетие"</a:t>
                      </a:r>
                      <a:endParaRPr lang="ru-RU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1 036,7</a:t>
                      </a:r>
                      <a:endParaRPr lang="ru-RU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</a:t>
                      </a:r>
                      <a:endParaRPr lang="ru-RU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</a:t>
                      </a:r>
                      <a:endParaRPr lang="ru-RU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567842879"/>
                  </a:ext>
                </a:extLst>
              </a:tr>
              <a:tr h="1190485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400" u="none" strike="noStrike" dirty="0">
                          <a:effectLst/>
                        </a:rPr>
                        <a:t>Прочие межбюджетные трансферты, передаваемые бюджетам городских округов из Резервного фонда Правительства Московской области, на финансовое обеспечение непредвиденных расходов для проведения аварийно-восстановительных работ по ремонту участка самотечного коллектора хозяйственно-бытовой канализации Д-900 мм по адресу: Московская область, </a:t>
                      </a:r>
                      <a:r>
                        <a:rPr lang="ru-RU" sz="1400" u="none" strike="noStrike" dirty="0" err="1">
                          <a:effectLst/>
                        </a:rPr>
                        <a:t>г.Долгопрудный</a:t>
                      </a:r>
                      <a:r>
                        <a:rPr lang="ru-RU" sz="1400" u="none" strike="noStrike" dirty="0">
                          <a:effectLst/>
                        </a:rPr>
                        <a:t>, мкр-н. Шереметьевский, ул. Загорская, в районе д.1.</a:t>
                      </a:r>
                      <a:endParaRPr lang="ru-RU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23 806,8</a:t>
                      </a:r>
                      <a:endParaRPr lang="ru-RU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23 806,8</a:t>
                      </a:r>
                      <a:endParaRPr lang="ru-RU" sz="14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100,0</a:t>
                      </a:r>
                      <a:endParaRPr lang="ru-RU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4846870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9A9A4C-6FA0-478B-840F-D971A902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CF7CD8E-48BF-437D-8055-DB8F0F5CF558}"/>
              </a:ext>
            </a:extLst>
          </p:cNvPr>
          <p:cNvSpPr txBox="1">
            <a:spLocks/>
          </p:cNvSpPr>
          <p:nvPr/>
        </p:nvSpPr>
        <p:spPr>
          <a:xfrm>
            <a:off x="845126" y="224288"/>
            <a:ext cx="10826413" cy="336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/>
              <a:t>Информация о межбюджетных трансфертах в 2020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BA3F03C-5A42-4E0D-9638-F71CF791F215}"/>
              </a:ext>
            </a:extLst>
          </p:cNvPr>
          <p:cNvSpPr/>
          <p:nvPr/>
        </p:nvSpPr>
        <p:spPr>
          <a:xfrm>
            <a:off x="10977744" y="883105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pic>
        <p:nvPicPr>
          <p:cNvPr id="10" name="Объект 6">
            <a:extLst>
              <a:ext uri="{FF2B5EF4-FFF2-40B4-BE49-F238E27FC236}">
                <a16:creationId xmlns:a16="http://schemas.microsoft.com/office/drawing/2014/main" id="{DF043CF7-83F3-4BAE-BEE8-D64CAAA5C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113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15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6" y="127961"/>
            <a:ext cx="10826413" cy="384741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Информация о межбюджетных трансфертах в 2021 году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E175154-DCC1-4813-BB07-47DF01CF2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245883"/>
              </p:ext>
            </p:extLst>
          </p:nvPr>
        </p:nvGraphicFramePr>
        <p:xfrm>
          <a:off x="292729" y="769535"/>
          <a:ext cx="11606541" cy="5723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67476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1039065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</a:tblGrid>
              <a:tr h="6641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Уточненный план                           2021 год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22544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Субсидии от других бюджетов бюджетной системы, в том числе: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373 788,5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013840789"/>
                  </a:ext>
                </a:extLst>
              </a:tr>
              <a:tr h="41647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софинансирование работ по капитальному ремонту и ремонту автомобильных дорог общего пользования местного значения)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37 525,0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реализацию мероприятий по обеспечению жильем молодых семей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3 128,3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создание и ремонт пешеходных коммуникаций)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3 441,9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416475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реализацию проектов граждан, сформированных в рамках практик инициативного бюджетирования)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9 023,0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41647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Прочие субсидии бюджетам городских округов (на улучшение архитектурно-художественного облика улиц городов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25 247,0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71479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установку, монтаж и настройку </a:t>
                      </a:r>
                      <a:r>
                        <a:rPr lang="ru-RU" sz="1000" b="0" i="0" u="none" strike="noStrike" dirty="0" err="1">
                          <a:effectLst/>
                          <a:latin typeface="+mn-lt"/>
                        </a:rPr>
                        <a:t>ip</a:t>
                      </a: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-камер, приобретенных в рамках предоставленной субсидии 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405,0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устройство контейнерных площадок)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9 681,4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ремонт подъездов многоквартирных домов)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5 258,3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51916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дооснащение материально-техническими средствами - приобретение программно-технических комплексов для оформления паспортов гражданина Российской Федерации,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услуг, а также их техническая поддержка 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163,0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организацию деятельности многофункциональных центров предоставления государственных и муниципальных услуг)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3 622,0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 (на ремонт дворовых территорий)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5 842,3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 (на строительство и реконструкцию объектов коммунальной инфраструктуры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8 490,3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организацию транспортного обслуживания населения по муниципальным маршрутам регулярных перевозок по регулярным тарифам)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29 975,0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41647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обустройство и установку детских игровых площадок на территории муниципальных образований Московской области)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11 000,0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21487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Прочие субсидии бюджетам городских округов (на комплексное благоустройство территории муниципальных образований Московской области)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840,1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0937149" y="456797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BE57D73-EDDD-400F-98F3-B6965F4D9BAC}"/>
              </a:ext>
            </a:extLst>
          </p:cNvPr>
          <p:cNvSpPr/>
          <p:nvPr/>
        </p:nvSpPr>
        <p:spPr>
          <a:xfrm>
            <a:off x="9252712" y="6537274"/>
            <a:ext cx="27104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i="1" dirty="0"/>
              <a:t>(продолжение таблицы на слайде 16)</a:t>
            </a:r>
          </a:p>
        </p:txBody>
      </p:sp>
    </p:spTree>
    <p:extLst>
      <p:ext uri="{BB962C8B-B14F-4D97-AF65-F5344CB8AC3E}">
        <p14:creationId xmlns:p14="http://schemas.microsoft.com/office/powerpoint/2010/main" val="2660313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6" y="127961"/>
            <a:ext cx="10826413" cy="384741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Информация о межбюджетных трансфертах в 2021 году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E175154-DCC1-4813-BB07-47DF01CF2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349737"/>
              </p:ext>
            </p:extLst>
          </p:nvPr>
        </p:nvGraphicFramePr>
        <p:xfrm>
          <a:off x="289711" y="744011"/>
          <a:ext cx="11651810" cy="54855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08692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1043118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</a:tblGrid>
              <a:tr h="67417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Уточненный план                           2021 год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22884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Субсидии от других бюджетов бюджетной системы, в том числе: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373 788,5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013840789"/>
                  </a:ext>
                </a:extLst>
              </a:tr>
              <a:tr h="42275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проведение капитального ремонта (ремонта) зданий (помещений), находящихся в собственности муниципальных образований Московской области, в которых располагаются городские (районные) суды)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21 060,0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317831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64 956,5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3178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государственную поддержку частных дошкольных образовательных организаций в Московской области с целью возмещения расходов на присмотр и уход, содержание имущества и арендную плату за использование помещений)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40 795,0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42275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мероприятия по организации отдыха детей в каникулярное время)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5 744,0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42275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 на создание и содержание дополнительных мест для детей в возрасте от 1,5 до 7 лет в организациях, осуществляющих присмотр и уход за детьми)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22 772,0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72556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 на организацию питания обучающихся, получающих основное и среднее общее образование, и отдельных категорий обучающихся, получающих начальное общее образование, в муниципальных общеобразовательных организациях в Московской области)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37 422,0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47252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создание дополнительных мест для детей в возрасте от 1,5 до 3 лет любой направленности в организациях, осуществляющих образовательную деятельность (за исключением государственных,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1 852,0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317831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(на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образования)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17 020,9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52698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 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2 206,7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3178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населения)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316,8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3178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реализацию программ формирования современной городской среды (в части достижения основного результата по благоустройству общественных территорий (создание новых и (или) благоустройство существующих парков культуры и отдыха))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6 000,0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0937149" y="450493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</p:spTree>
    <p:extLst>
      <p:ext uri="{BB962C8B-B14F-4D97-AF65-F5344CB8AC3E}">
        <p14:creationId xmlns:p14="http://schemas.microsoft.com/office/powerpoint/2010/main" val="1011790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E398C9C-83F5-42AA-BB41-3E8481677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82004"/>
              </p:ext>
            </p:extLst>
          </p:nvPr>
        </p:nvGraphicFramePr>
        <p:xfrm>
          <a:off x="238986" y="521097"/>
          <a:ext cx="11714027" cy="61082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11225">
                  <a:extLst>
                    <a:ext uri="{9D8B030D-6E8A-4147-A177-3AD203B41FA5}">
                      <a16:colId xmlns:a16="http://schemas.microsoft.com/office/drawing/2014/main" val="2248754805"/>
                    </a:ext>
                  </a:extLst>
                </a:gridCol>
                <a:gridCol w="1002802">
                  <a:extLst>
                    <a:ext uri="{9D8B030D-6E8A-4147-A177-3AD203B41FA5}">
                      <a16:colId xmlns:a16="http://schemas.microsoft.com/office/drawing/2014/main" val="1420018074"/>
                    </a:ext>
                  </a:extLst>
                </a:gridCol>
              </a:tblGrid>
              <a:tr h="2872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effectLst/>
                        </a:rPr>
                        <a:t>Наименование доходов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Уточненный план                           2021 год</a:t>
                      </a:r>
                    </a:p>
                  </a:txBody>
                  <a:tcPr marL="2220" marR="2220" marT="2220" marB="0" anchor="ctr"/>
                </a:tc>
                <a:extLst>
                  <a:ext uri="{0D108BD9-81ED-4DB2-BD59-A6C34878D82A}">
                    <a16:rowId xmlns:a16="http://schemas.microsoft.com/office/drawing/2014/main" val="2973539316"/>
                  </a:ext>
                </a:extLst>
              </a:tr>
              <a:tr h="14448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</a:rPr>
                        <a:t>Субвенции от других бюджетов бюджетной системы, в том числе:</a:t>
                      </a:r>
                      <a:endParaRPr lang="ru-RU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0" marR="2220" marT="22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1 855 706,0</a:t>
                      </a:r>
                    </a:p>
                  </a:txBody>
                  <a:tcPr marL="2220" marR="2220" marT="2220" marB="0" anchor="b"/>
                </a:tc>
                <a:extLst>
                  <a:ext uri="{0D108BD9-81ED-4DB2-BD59-A6C34878D82A}">
                    <a16:rowId xmlns:a16="http://schemas.microsoft.com/office/drawing/2014/main" val="2242141223"/>
                  </a:ext>
                </a:extLst>
              </a:tr>
              <a:tr h="1431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осуществление полномочий по первичному воинскому учету на территориях, где отсутствуют военные комиссариаты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7 890,0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313822620"/>
                  </a:ext>
                </a:extLst>
              </a:tr>
              <a:tr h="1431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 предоставление гражданам субсидий на оплату жилого помещения и коммунальных услуг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50 626,0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60254663"/>
                  </a:ext>
                </a:extLst>
              </a:tr>
              <a:tr h="25169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5 457,0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82534879"/>
                  </a:ext>
                </a:extLst>
              </a:tr>
              <a:tr h="25169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переданных государственных полномочий по  временному хранению , комплектованию, учету и использованию архивных документов, относящихся к собственности Московской области и временно  хранящихся в муниципальных архивах)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1 686,0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970784663"/>
                  </a:ext>
                </a:extLst>
              </a:tr>
              <a:tr h="49598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отдельных государственных полномочий в части подготовки и направления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уведомлений о соответствии (несоответствии)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239,0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787727775"/>
                  </a:ext>
                </a:extLst>
              </a:tr>
              <a:tr h="1431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государственных полномочий  Московской области  в области земельных отношений)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2 952,0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455145310"/>
                  </a:ext>
                </a:extLst>
              </a:tr>
              <a:tr h="25169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2 703,0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402537269"/>
                  </a:ext>
                </a:extLst>
              </a:tr>
              <a:tr h="49598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 (на  осуществление отдельных государственных полномочий в части присвоения адресов объектам адресации, изменения и аннулирования адресов, присвоения наименований элементам улично-дорожной сети (за исключением автомобильных дорог федерального значения, автомобильных дорог регионального или межмуниципального значения, местного значения муниципального района), наименований элементам планировочной структуры, изменения, аннулирования таких наименований, согласования переустройства и перепланировки помещений в многоквартирном доме)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064725566"/>
                  </a:ext>
                </a:extLst>
              </a:tr>
              <a:tr h="25169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переданных полномочий Московской области по транспортировке в морг, включая погрузоразгрузочные работы, с мест обнаружения или происшествия умерших для производства судебно-медицинской экспертизы)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324,0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556184462"/>
                  </a:ext>
                </a:extLst>
              </a:tr>
              <a:tr h="170080">
                <a:tc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15 711,0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0442678"/>
                  </a:ext>
                </a:extLst>
              </a:tr>
              <a:tr h="1431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687413997"/>
                  </a:ext>
                </a:extLst>
              </a:tr>
              <a:tr h="1431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проведение Всероссийской переписи населения 2020 года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1 194,0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860065241"/>
                  </a:ext>
                </a:extLst>
              </a:tr>
              <a:tr h="16122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создание административных комиссий, уполномоченных рассматривать дела об административных правонарушениях в сфере благоустройства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662,0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8762242"/>
                  </a:ext>
                </a:extLst>
              </a:tr>
              <a:tr h="49598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 государственных гарантий реализации прав граждан на получение общедоступного и бесплатного дошкольного, начального общего, основного общего, среднего  общего образования  в муниципальных общеобразовательных  организациях в Московской области, обеспечение дополнительного образования  в муниципальных общеобразовательных организациях в Московской области, включая   расходы на оплату труда, приобретение учебников и учебных пособий,  средств обучения, игр, игрушек (за исключением расходов на содержание зданий и оплату коммунальных услуг))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804 993,0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10414106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финансовое обеспечение получения гражданами дошкольного, начального общего, основного общего, среднего  общего образования в частных  общеобразовательных организациях в Московской области, осуществляющих образовательную деятельность по имеющим государственную аккредитацию основным общеобразовательным программам,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94 358,0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29314383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государственных гарантий реализации прав граждан на получение общедоступного и бесплатного дошкольного образования в муниципальных дошкольных образовательных организациях в Московской области, 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714 746,0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317638369"/>
                  </a:ext>
                </a:extLst>
              </a:tr>
              <a:tr h="37384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финансовое обеспечение получения гражданами дошкольного образования в частных дошкольных образовательных организациях в Московской области,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65 242,0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138658"/>
                  </a:ext>
                </a:extLst>
              </a:tr>
              <a:tr h="25169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компенсацию части платы, взимаемой с родителей (законных представителей) за присмотр и уход за детьми, посещающими образовательные организации, реализующие образовательные программы дошкольного образования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47 278,0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429818464"/>
                  </a:ext>
                </a:extLst>
              </a:tr>
              <a:tr h="14312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38 669,0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28641646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D788C8-25CA-4F0B-8FD1-EA70857AA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7811" y="6548945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DEE2288-0290-4346-88F0-8E135A839CAE}"/>
              </a:ext>
            </a:extLst>
          </p:cNvPr>
          <p:cNvSpPr txBox="1">
            <a:spLocks/>
          </p:cNvSpPr>
          <p:nvPr/>
        </p:nvSpPr>
        <p:spPr>
          <a:xfrm>
            <a:off x="1036892" y="27907"/>
            <a:ext cx="9818213" cy="336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/>
              <a:t>Информация о межбюджетных трансфертах в 2021 году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FB33D3-D565-40CF-98DB-610432BCCCAF}"/>
              </a:ext>
            </a:extLst>
          </p:cNvPr>
          <p:cNvSpPr/>
          <p:nvPr/>
        </p:nvSpPr>
        <p:spPr>
          <a:xfrm>
            <a:off x="11070055" y="259487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pic>
        <p:nvPicPr>
          <p:cNvPr id="9" name="Объект 6">
            <a:extLst>
              <a:ext uri="{FF2B5EF4-FFF2-40B4-BE49-F238E27FC236}">
                <a16:creationId xmlns:a16="http://schemas.microsoft.com/office/drawing/2014/main" id="{3B80F017-1F67-4595-99C5-797AD4510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2" y="49868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33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31761"/>
            <a:ext cx="10826413" cy="3847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2022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1010527" y="302275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BE57D73-EDDD-400F-98F3-B6965F4D9BAC}"/>
              </a:ext>
            </a:extLst>
          </p:cNvPr>
          <p:cNvSpPr/>
          <p:nvPr/>
        </p:nvSpPr>
        <p:spPr>
          <a:xfrm>
            <a:off x="9221284" y="6564434"/>
            <a:ext cx="27104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i="1" dirty="0"/>
              <a:t>(продолжение таблицы на слайде 19)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170FA6F9-749D-4185-8F90-71973429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309134"/>
              </p:ext>
            </p:extLst>
          </p:nvPr>
        </p:nvGraphicFramePr>
        <p:xfrm>
          <a:off x="199176" y="579274"/>
          <a:ext cx="11658506" cy="5931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9260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979246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</a:tblGrid>
              <a:tr h="5610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План                           на 2022 год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Субсидии от других бюджетов бюджетной системы, в том числе: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772 408,9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софинансирование работ по капитальному ремонту и ремонту автомобильных дорог общего пользования местного значения)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40 431,0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реализацию мероприятий по обеспечению жильем молодых семей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13 339,0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43871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капитальные вложения в общеобразовательные организации в целях обеспечения односменного режима обучения (пристройка на 300 мест к зданию АОУ "СОШ  № 14" по адресу: Московская область, </a:t>
                      </a:r>
                      <a:r>
                        <a:rPr lang="ru-RU" sz="1100" b="0" i="0" u="none" strike="noStrike" dirty="0" err="1"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. Долгопрудный, ул. Новый бульвар, д, 21, корп. 3 (ПИР и строительство))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261 413,7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43871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капитальные вложения в объекты общего образования (пристройка на 1 500 мест к МБОУ  СОШ № 7 по адресу: Московская область, </a:t>
                      </a:r>
                      <a:r>
                        <a:rPr lang="ru-RU" sz="1100" b="0" i="0" u="none" strike="noStrike" dirty="0" err="1"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. Долгопрудный, ул. Лихачевское шоссе, д. 27 (ПИР и строительство))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123 250,0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ремонт подъездов многоквартирных домов)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2 291,8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65083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дооснащение материально-техническими средствами - приобретение программно-технических комплексов для оформления паспортов гражданина Российской Федерации,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услуг, а также их техническая поддержка 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216,0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организацию деятельности многофункциональных центров предоставления государственных и муниципальных услуг)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6 361,0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 (на ремонт дворовых территорий)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469,4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строительство и реконструкцию объектов коммунальной инфраструктуры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89 804,2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 (на организацию транспортного обслуживания населения по муниципальным маршрутам регулярных перевозок по регулярным тарифам)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9 038,0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устройство и капитальный ремонт систем наружного освещения в рамках реализации проекта "Светлый город")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564,6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обустройство и установку детских игровых площадок на территории муниципальных образований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3 900,0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438710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69 683,0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43871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государственную поддержку частных дошкольных образовательных организаций в Московской области с целью возмещения расходов на присмотр и уход, содержание имущества и арендную плату за использование помещений)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42 149,0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мероприятия по организации отдыха детей в каникулярное время)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6 180,0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324421134"/>
                  </a:ext>
                </a:extLst>
              </a:tr>
            </a:tbl>
          </a:graphicData>
        </a:graphic>
      </p:graphicFrame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02" y="98767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964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292" y="29208"/>
            <a:ext cx="10826413" cy="3847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2022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0968550" y="503438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170FA6F9-749D-4185-8F90-71973429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887235"/>
              </p:ext>
            </p:extLst>
          </p:nvPr>
        </p:nvGraphicFramePr>
        <p:xfrm>
          <a:off x="273674" y="780437"/>
          <a:ext cx="11658506" cy="5469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9260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979246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</a:tblGrid>
              <a:tr h="5610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План                           на 2022 год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Субсидии от других бюджетов бюджетной системы, в том числе: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772 408,9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установку, монтаж и настройку </a:t>
                      </a:r>
                      <a:r>
                        <a:rPr lang="ru-RU" sz="1200" b="0" i="0" u="none" strike="noStrike" dirty="0" err="1">
                          <a:effectLst/>
                          <a:latin typeface="+mn-lt"/>
                        </a:rPr>
                        <a:t>ip</a:t>
                      </a: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-камер, приобретенных в рамках предоставленной субсидии 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202,5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оснащение планшетными компьютерами общеобразовательных организаций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1 819,0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43871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 ( на создание и содержание дополнительных мест для детей в возрасте от 1,5 до 7 лет в организациях, осуществляющих присмотр и уход за детьми)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8 673,0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43871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 на организацию питания обучающихся, получающих основное и среднее общее образование, и отдельных категорий обучающихся, получающих начальное общее образование, в муниципальных общеобразовательных организациях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34 642,0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обновление и техническое обслуживание (ремонт) средств (программного обеспечения и оборудования), приобретенных в рамках предоставленной субсидии 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основного, общего и среднего общего образования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2 307,0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65083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создание дополнительных мест для детей в возрасте от 1,5 до 3 лет любой направленности в организациях, осуществляющих образовательную деятельность (за исключением государственных,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1 851,0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(на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9 239,0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 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1 834,7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253102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приобретение и установку технических сооружений (устройств) для развлечений, оснащенных электрическим приводом)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42 750,0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</a:tbl>
          </a:graphicData>
        </a:graphic>
      </p:graphicFrame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02" y="98767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54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241"/>
            <a:ext cx="10058400" cy="403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показатели социально-экономического развития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753F43-9FFE-4B24-8629-01A7E4012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DDC82F-EA33-48FF-85E8-C21A7F0E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960" y="6529319"/>
            <a:ext cx="1463040" cy="274320"/>
          </a:xfrm>
        </p:spPr>
        <p:txBody>
          <a:bodyPr/>
          <a:lstStyle/>
          <a:p>
            <a:fld id="{5C57661F-B2B1-4F5C-A5BA-3FA02C8F7456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A357BD4-04DD-4D89-93B3-3CE498E6CF78}"/>
              </a:ext>
            </a:extLst>
          </p:cNvPr>
          <p:cNvGraphicFramePr>
            <a:graphicFrameLocks noGrp="1"/>
          </p:cNvGraphicFramePr>
          <p:nvPr/>
        </p:nvGraphicFramePr>
        <p:xfrm>
          <a:off x="203200" y="894079"/>
          <a:ext cx="11694160" cy="4959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3427">
                  <a:extLst>
                    <a:ext uri="{9D8B030D-6E8A-4147-A177-3AD203B41FA5}">
                      <a16:colId xmlns:a16="http://schemas.microsoft.com/office/drawing/2014/main" val="444094345"/>
                    </a:ext>
                  </a:extLst>
                </a:gridCol>
                <a:gridCol w="733773">
                  <a:extLst>
                    <a:ext uri="{9D8B030D-6E8A-4147-A177-3AD203B41FA5}">
                      <a16:colId xmlns:a16="http://schemas.microsoft.com/office/drawing/2014/main" val="259913780"/>
                    </a:ext>
                  </a:extLst>
                </a:gridCol>
                <a:gridCol w="694097">
                  <a:extLst>
                    <a:ext uri="{9D8B030D-6E8A-4147-A177-3AD203B41FA5}">
                      <a16:colId xmlns:a16="http://schemas.microsoft.com/office/drawing/2014/main" val="4088317492"/>
                    </a:ext>
                  </a:extLst>
                </a:gridCol>
                <a:gridCol w="821258">
                  <a:extLst>
                    <a:ext uri="{9D8B030D-6E8A-4147-A177-3AD203B41FA5}">
                      <a16:colId xmlns:a16="http://schemas.microsoft.com/office/drawing/2014/main" val="1361735704"/>
                    </a:ext>
                  </a:extLst>
                </a:gridCol>
                <a:gridCol w="933205">
                  <a:extLst>
                    <a:ext uri="{9D8B030D-6E8A-4147-A177-3AD203B41FA5}">
                      <a16:colId xmlns:a16="http://schemas.microsoft.com/office/drawing/2014/main" val="587384664"/>
                    </a:ext>
                  </a:extLst>
                </a:gridCol>
                <a:gridCol w="1157273">
                  <a:extLst>
                    <a:ext uri="{9D8B030D-6E8A-4147-A177-3AD203B41FA5}">
                      <a16:colId xmlns:a16="http://schemas.microsoft.com/office/drawing/2014/main" val="1818014747"/>
                    </a:ext>
                  </a:extLst>
                </a:gridCol>
                <a:gridCol w="1045239">
                  <a:extLst>
                    <a:ext uri="{9D8B030D-6E8A-4147-A177-3AD203B41FA5}">
                      <a16:colId xmlns:a16="http://schemas.microsoft.com/office/drawing/2014/main" val="1275821649"/>
                    </a:ext>
                  </a:extLst>
                </a:gridCol>
                <a:gridCol w="1180768">
                  <a:extLst>
                    <a:ext uri="{9D8B030D-6E8A-4147-A177-3AD203B41FA5}">
                      <a16:colId xmlns:a16="http://schemas.microsoft.com/office/drawing/2014/main" val="3753148827"/>
                    </a:ext>
                  </a:extLst>
                </a:gridCol>
                <a:gridCol w="909710">
                  <a:extLst>
                    <a:ext uri="{9D8B030D-6E8A-4147-A177-3AD203B41FA5}">
                      <a16:colId xmlns:a16="http://schemas.microsoft.com/office/drawing/2014/main" val="3028726362"/>
                    </a:ext>
                  </a:extLst>
                </a:gridCol>
                <a:gridCol w="1173090">
                  <a:extLst>
                    <a:ext uri="{9D8B030D-6E8A-4147-A177-3AD203B41FA5}">
                      <a16:colId xmlns:a16="http://schemas.microsoft.com/office/drawing/2014/main" val="905252796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52195373"/>
                    </a:ext>
                  </a:extLst>
                </a:gridCol>
              </a:tblGrid>
              <a:tr h="2205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Показатели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Единицы измерения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Отчет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Оценка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2024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59088"/>
                  </a:ext>
                </a:extLst>
              </a:tr>
              <a:tr h="359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942336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Численность постоянного населения (на конец года)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человек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116 038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117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778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119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648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121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737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121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859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123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997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124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304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127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323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127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050" b="0" i="0" u="none" strike="noStrike" dirty="0">
                          <a:effectLst/>
                          <a:latin typeface="+mn-lt"/>
                        </a:rPr>
                        <a:t>808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054196774"/>
                  </a:ext>
                </a:extLst>
              </a:tr>
              <a:tr h="6504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Объем отгруженных товаров собственного производства, выполненных работ и услуг собственными силами по промышленным видам деятельности</a:t>
                      </a:r>
                      <a:r>
                        <a:rPr lang="en-US" sz="105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по</a:t>
                      </a:r>
                      <a:r>
                        <a:rPr lang="ru-RU" sz="1050" b="1" u="none" strike="noStrike" baseline="0" dirty="0">
                          <a:effectLst/>
                          <a:latin typeface="+mn-lt"/>
                        </a:rPr>
                        <a:t> крупным и средним организациям (без организаций с численностью работающих менее 15 человек)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млн. рублей в ценах соответствующих лет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36 405,3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37379,2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40 182,7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42 593,6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43 116,0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45 149,2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46 134,1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48 761,1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50 747,6</a:t>
                      </a: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968676604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Инвестиции в основной капитал за счет всех источников финансирования (без субъектов малого предпринимательства и объемов инвестиций, не наблюдаемых прямыми статистическими методами)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млн. рублей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5 828,30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9 860,38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6 890,50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7 297,04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7 303,93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7 705,65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7 720,25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8 144,87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8 214,35</a:t>
                      </a: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720615212"/>
                  </a:ext>
                </a:extLst>
              </a:tr>
              <a:tr h="510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effectLst/>
                          <a:latin typeface="+mn-lt"/>
                        </a:rPr>
                        <a:t>Объем</a:t>
                      </a:r>
                      <a:r>
                        <a:rPr lang="ru-RU" sz="1050" b="1" i="0" u="none" strike="noStrike" baseline="0" dirty="0">
                          <a:effectLst/>
                          <a:latin typeface="+mn-lt"/>
                        </a:rPr>
                        <a:t> жилищного строительства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тыс. кв. м общей площади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96,46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41,61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108,84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48,79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67,96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77,30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107,20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93,66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109,66</a:t>
                      </a: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068271065"/>
                  </a:ext>
                </a:extLst>
              </a:tr>
              <a:tr h="251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Количество созданных рабочих мест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единица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1 309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1 412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1 470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1 480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1 500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1 550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1 574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1 600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1 652</a:t>
                      </a: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893767417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Численность официально зарегистрированных безработных, на конец года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человек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244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1 777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724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710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663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597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528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450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355</a:t>
                      </a: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815124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307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31761"/>
            <a:ext cx="10826413" cy="3847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2022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1010527" y="302275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170FA6F9-749D-4185-8F90-71973429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606046"/>
              </p:ext>
            </p:extLst>
          </p:nvPr>
        </p:nvGraphicFramePr>
        <p:xfrm>
          <a:off x="199176" y="622064"/>
          <a:ext cx="11658506" cy="5980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9260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979246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</a:tblGrid>
              <a:tr h="2968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План                           на 2022 год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147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Субвенции от других бюджетов бюджетной системы, в том числе: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772 408,9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14796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осуществление первичного воинского учета органами местного самоуправления поселений, муниципальных и городских округов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7 820,0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14796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 предоставление гражданам субсидий на оплату жилого помещения и коммунальных услуг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42 565,0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18974091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5 689,0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переданных государственных полномочий по  временному хранению , комплектованию, учету и использованию архивных документов, относящихся к собственности Московской области и временно  хранящихся в муниципальных архивах)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1 864,0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71058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отдельных государственных полномочий в части подготовки и направления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уведомлений о соответствии (несоответствии)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248,0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государственных полномочий  Московской области  в области земельных отношений)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3 065,0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2 213,0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56993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 (на  осуществление отдельных государственных полномочий в части присвоения адресов объектам адресации, изменения и аннулирования адресов, присвоения наименований элементам улично-дорожной сети (за исключением автомобильных дорог федерального значения, автомобильных дорог регионального или межмуниципального значения, местного значения муниципального района), наименований элементам планировочной структуры, изменения, аннулирования таких наименований, согласования переустройства и перепланировки помещений в многоквартирном доме)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494,0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переданных полномочий Московской области по транспортировке в морг, включая погрузоразгрузочные работы, с мест обнаружения или происшествия умерших для производства судебно-медицинской экспертизы)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284,0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15 711,0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14796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938,0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осуществление полномочий по обеспечению жильем отдельных категорий граждан, установленных Федеральным законом от 12 января 1995 года № 5-ФЗ "О ветеранах"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1 366,0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осуществление полномочий по обеспечению жильем отдельных категорий граждан, установленных Федеральным законом от 24 ноября 1995 года № 181-ФЗ "О социальной защите инвалидов в Российской Федерации"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1 366,0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14796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создание административных комиссий, уполномоченных рассматривать дела об административных правонарушениях в сфере благоустройства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708,0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288619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компенсацию части платы, взимаемой с родителей (законных представителей) за присмотр и уход за детьми, посещающими образовательные организации, реализующие образовательные программы дошкольного образования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48 223,0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  <a:tr h="14796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38 669,0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324421134"/>
                  </a:ext>
                </a:extLst>
              </a:tr>
            </a:tbl>
          </a:graphicData>
        </a:graphic>
      </p:graphicFrame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02" y="98767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51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5BCBD60-E03B-4A82-9FC4-CBB1DC348F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94810"/>
              </p:ext>
            </p:extLst>
          </p:nvPr>
        </p:nvGraphicFramePr>
        <p:xfrm>
          <a:off x="534155" y="1569838"/>
          <a:ext cx="11205714" cy="1984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44773">
                  <a:extLst>
                    <a:ext uri="{9D8B030D-6E8A-4147-A177-3AD203B41FA5}">
                      <a16:colId xmlns:a16="http://schemas.microsoft.com/office/drawing/2014/main" val="158875907"/>
                    </a:ext>
                  </a:extLst>
                </a:gridCol>
                <a:gridCol w="1515439">
                  <a:extLst>
                    <a:ext uri="{9D8B030D-6E8A-4147-A177-3AD203B41FA5}">
                      <a16:colId xmlns:a16="http://schemas.microsoft.com/office/drawing/2014/main" val="2766311813"/>
                    </a:ext>
                  </a:extLst>
                </a:gridCol>
                <a:gridCol w="1579472">
                  <a:extLst>
                    <a:ext uri="{9D8B030D-6E8A-4147-A177-3AD203B41FA5}">
                      <a16:colId xmlns:a16="http://schemas.microsoft.com/office/drawing/2014/main" val="543660684"/>
                    </a:ext>
                  </a:extLst>
                </a:gridCol>
                <a:gridCol w="1366030">
                  <a:extLst>
                    <a:ext uri="{9D8B030D-6E8A-4147-A177-3AD203B41FA5}">
                      <a16:colId xmlns:a16="http://schemas.microsoft.com/office/drawing/2014/main" val="678040490"/>
                    </a:ext>
                  </a:extLst>
                </a:gridCol>
              </a:tblGrid>
              <a:tr h="7753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План                           на 2022 год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План                           на 2023 год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План                           на 2024 год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574359582"/>
                  </a:ext>
                </a:extLst>
              </a:tr>
              <a:tr h="37759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Иные межбюджетные трансферты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4 000,0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0,0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  <a:latin typeface="+mn-lt"/>
                        </a:rPr>
                        <a:t>0,0</a:t>
                      </a:r>
                      <a:endParaRPr lang="ru-RU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615739380"/>
                  </a:ext>
                </a:extLst>
              </a:tr>
              <a:tr h="538428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0" i="0" u="none" strike="noStrike" dirty="0">
                          <a:effectLst/>
                          <a:latin typeface="+mn-lt"/>
                        </a:rPr>
                        <a:t>Прочие межбюджетные трансферты, передаваемые бюджетам городских округов (на реализацию отдельных мероприятий муниципальных программ)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effectLst/>
                          <a:latin typeface="+mn-lt"/>
                        </a:rPr>
                        <a:t>4 000,0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567842879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9A9A4C-6FA0-478B-840F-D971A902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CF7CD8E-48BF-437D-8055-DB8F0F5CF558}"/>
              </a:ext>
            </a:extLst>
          </p:cNvPr>
          <p:cNvSpPr txBox="1">
            <a:spLocks/>
          </p:cNvSpPr>
          <p:nvPr/>
        </p:nvSpPr>
        <p:spPr>
          <a:xfrm>
            <a:off x="845126" y="224288"/>
            <a:ext cx="10826413" cy="336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/>
              <a:t>Информация о межбюджетных трансфертах в 2022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BA3F03C-5A42-4E0D-9638-F71CF791F215}"/>
              </a:ext>
            </a:extLst>
          </p:cNvPr>
          <p:cNvSpPr/>
          <p:nvPr/>
        </p:nvSpPr>
        <p:spPr>
          <a:xfrm>
            <a:off x="10892714" y="1290263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pic>
        <p:nvPicPr>
          <p:cNvPr id="10" name="Объект 6">
            <a:extLst>
              <a:ext uri="{FF2B5EF4-FFF2-40B4-BE49-F238E27FC236}">
                <a16:creationId xmlns:a16="http://schemas.microsoft.com/office/drawing/2014/main" id="{DF043CF7-83F3-4BAE-BEE8-D64CAAA5C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17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31761"/>
            <a:ext cx="10826413" cy="3847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2023 и 2024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1010527" y="302275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BE57D73-EDDD-400F-98F3-B6965F4D9BAC}"/>
              </a:ext>
            </a:extLst>
          </p:cNvPr>
          <p:cNvSpPr/>
          <p:nvPr/>
        </p:nvSpPr>
        <p:spPr>
          <a:xfrm>
            <a:off x="9221284" y="6564434"/>
            <a:ext cx="27104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i="1" dirty="0"/>
              <a:t>(продолжение таблицы на слайде 23)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170FA6F9-749D-4185-8F90-71973429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028974"/>
              </p:ext>
            </p:extLst>
          </p:nvPr>
        </p:nvGraphicFramePr>
        <p:xfrm>
          <a:off x="199176" y="527628"/>
          <a:ext cx="11658506" cy="60079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60048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1064112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  <a:gridCol w="934346">
                  <a:extLst>
                    <a:ext uri="{9D8B030D-6E8A-4147-A177-3AD203B41FA5}">
                      <a16:colId xmlns:a16="http://schemas.microsoft.com/office/drawing/2014/main" val="2223079928"/>
                    </a:ext>
                  </a:extLst>
                </a:gridCol>
              </a:tblGrid>
              <a:tr h="4860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План                           на 2023 год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План                           на 2024 год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effectLst/>
                          <a:latin typeface="+mn-lt"/>
                        </a:rPr>
                        <a:t>Субсидии от других бюджетов бюджетной системы, в том числе: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i="0" u="none" strike="noStrike">
                          <a:effectLst/>
                          <a:latin typeface="+mn-lt"/>
                        </a:rPr>
                        <a:t>1 393 464,3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i="0" u="none" strike="noStrike" dirty="0">
                          <a:effectLst/>
                          <a:latin typeface="+mn-lt"/>
                        </a:rPr>
                        <a:t>1 621 376,3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софинансирование работ по капитальному ремонту и ремонту автомобильных дорог общего пользования местного значения)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19 025,0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16 122,0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капитальные вложения в общеобразовательные организации в целях обеспечения односменного режима обучения  (на капитальные вложения в общеобразовательные организации в целях обеспечения односменного режима обучения  (пристройка к зданию АОУ гимназия № 13 по адресу: Московская область, </a:t>
                      </a:r>
                      <a:r>
                        <a:rPr lang="ru-RU" sz="1050" b="0" i="0" u="none" strike="noStrike" dirty="0" err="1">
                          <a:effectLst/>
                          <a:latin typeface="+mn-lt"/>
                        </a:rPr>
                        <a:t>г.о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. Долгопрудный, ул. Молодежная, д. 10А (ПИР и строительство))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189 990,0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442938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капитальные вложения в общеобразовательные организации в целях обеспечения односменного режима обучения (пристройка на 300 мест к зданию АОУ "СОШ  № 14" по адресу: Московская область, </a:t>
                      </a:r>
                      <a:r>
                        <a:rPr lang="ru-RU" sz="1050" b="0" i="0" u="none" strike="noStrike" dirty="0" err="1">
                          <a:effectLst/>
                          <a:latin typeface="+mn-lt"/>
                        </a:rPr>
                        <a:t>г.о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. Долгопрудный, ул. Новый бульвар, д, 21, корп. 3 (ПИР и строительство))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208 324,3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38010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капитальные вложения в объекты общего образования (пристройка на 1 500 мест к МБОУ  СОШ № 7 по адресу: Московская область, </a:t>
                      </a:r>
                      <a:r>
                        <a:rPr lang="ru-RU" sz="1050" b="0" i="0" u="none" strike="noStrike" dirty="0" err="1">
                          <a:effectLst/>
                          <a:latin typeface="+mn-lt"/>
                        </a:rPr>
                        <a:t>г.о</a:t>
                      </a: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. Долгопрудный, ул. Лихачевское шоссе, д. 27 (ПИР и строительство))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679 250,0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972 100,0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ремонт подъездов многоквартирных домов)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2 460,5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2 460,5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58818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дооснащение материально-техническими средствами - приобретение программно-технических комплексов для оформления паспортов гражданина Российской Федерации,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услуг, а также их техническая поддержка 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216,0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216,0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бюджетам городских округов (на организацию деятельности многофункциональных центров предоставления государственных и муниципальных услуг)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6 361,0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6 361,0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ремонт дворовых территорий)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204,0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строительство и реконструкцию объектов коммунальной инфраструктуры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280 196,4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организацию транспортного обслуживания населения по муниципальным маршрутам регулярных перевозок по регулярным тарифам)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10 095,0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10 243,0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 (на устройство и капитальный ремонт систем наружного освещения в рамках реализации проекта "Светлый город")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1 992,0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29769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Субсидии бюджетам городских округов на реализацию программ формирования современной городской среды (в части благоустройства общественных территорий)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236 800,0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380104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70 017,0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72 132,0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38010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Субсидии бюджетам городских округов на реализацию мероприятий по обеспечению жильем молодых семей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14 304,0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14 565,0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государственную поддержку частных дошкольных образовательных организаций в Московской области с целью возмещения расходов на присмотр и уход, содержание имущества и арендную плату за использование помещений)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42 149,0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42 149,0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324421134"/>
                  </a:ext>
                </a:extLst>
              </a:tr>
            </a:tbl>
          </a:graphicData>
        </a:graphic>
      </p:graphicFrame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02" y="98767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16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31761"/>
            <a:ext cx="10826413" cy="3847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2023 и 2024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1010527" y="302275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170FA6F9-749D-4185-8F90-71973429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40669"/>
              </p:ext>
            </p:extLst>
          </p:nvPr>
        </p:nvGraphicFramePr>
        <p:xfrm>
          <a:off x="273674" y="579274"/>
          <a:ext cx="11658506" cy="5965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60048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1064112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  <a:gridCol w="934346">
                  <a:extLst>
                    <a:ext uri="{9D8B030D-6E8A-4147-A177-3AD203B41FA5}">
                      <a16:colId xmlns:a16="http://schemas.microsoft.com/office/drawing/2014/main" val="2223079928"/>
                    </a:ext>
                  </a:extLst>
                </a:gridCol>
              </a:tblGrid>
              <a:tr h="3314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План                           на 2023 год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План                           на 2024 год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149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Субсидии от других бюджетов бюджетной системы, в том числе: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i="0" u="none" strike="noStrike" dirty="0">
                          <a:effectLst/>
                          <a:latin typeface="+mn-lt"/>
                        </a:rPr>
                        <a:t>1 393 464,3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1" i="0" u="none" strike="noStrike" dirty="0">
                          <a:effectLst/>
                          <a:latin typeface="+mn-lt"/>
                        </a:rPr>
                        <a:t>1 621 376,3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20298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мероприятия по организации отдыха детей в каникулярное время)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6 180,0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6 180,0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14952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(на оснащение планшетными компьютерами общеобразовательных организаций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827,0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302017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оснащение мультимедийными проекторами и экранами для мультимедийных проекторов общеобразовательных организаций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6 735,0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(на создание и содержание дополнительных мест для детей в возрасте от 1,5 до 7 лет в организациях, осуществляющих присмотр и уход за детьми)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8 673,0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8 673,0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организацию питания обучающихся, получающих основное и среднее общее образование, и отдельных категорий обучающихся, получающих начальное общее образование, в муниципальных  общеобразовательных организациях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34 642,0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34 642,0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41396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создание дополнительных мест для детей в возрасте от 1,5 до 3 лет любой направленности в организациях, осуществляющих образовательную деятельность (за исключением государственных,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1 851,0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мероприятия по приобретению музыкальных инструментов для оснащения муниципальных учреждений дополнительного образования сферы культуры)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5 000,0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(на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населения)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210,6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 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            1 743,5  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1 750,8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20298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мероприятия по организации отдыха детей в каникулярное время)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6 180,0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6 180,0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202983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(на оснащение планшетными компьютерами общеобразовательных организаций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827,0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оснащение мультимедийными проекторами и экранами для мультимедийных проекторов общеобразовательных организаций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6 735,0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Прочие субсидии  бюджетам городских округов (на создание и содержание дополнительных мест для детей в возрасте от 1,5 до 7 лет в организациях, осуществляющих присмотр и уход за детьми)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8 673,0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8 673,0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организацию питания обучающихся, получающих основное и среднее общее образование, и отдельных категорий обучающихся, получающих начальное общее образование, в муниципальных  общеобразовательных организациях в Московской области)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34 642,0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34 642,0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  <a:tr h="41396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создание дополнительных мест для детей в возрасте от 1,5 до 3 лет любой направленности в организациях, осуществляющих образовательную деятельность (за исключением государственных,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1 851,0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324421134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just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мероприятия по приобретению музыкальных инструментов для оснащения муниципальных учреждений дополнительного образования сферы культуры)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5 000,0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643699375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Прочие субсидии  бюджетам городских округов (на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населения)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210,6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0,0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098339468"/>
                  </a:ext>
                </a:extLst>
              </a:tr>
              <a:tr h="27844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Субсидии бюджетам городских округов  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            1 743,5  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1 750,8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681976650"/>
                  </a:ext>
                </a:extLst>
              </a:tr>
            </a:tbl>
          </a:graphicData>
        </a:graphic>
      </p:graphicFrame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02" y="98767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707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B6D7-FAD4-4675-ACEE-14C8FA15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83D194-69AB-4F95-82A9-DB954EEF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FCB341-0182-4C29-98A6-5919828C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31761"/>
            <a:ext cx="10826413" cy="3847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/>
              <a:t>Информация о межбюджетных трансфертах в 2023 и 2024 году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A32D-483E-4CDD-8F84-D59988D7936A}"/>
              </a:ext>
            </a:extLst>
          </p:cNvPr>
          <p:cNvSpPr/>
          <p:nvPr/>
        </p:nvSpPr>
        <p:spPr>
          <a:xfrm>
            <a:off x="11010527" y="302275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170FA6F9-749D-4185-8F90-719734297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654335"/>
              </p:ext>
            </p:extLst>
          </p:nvPr>
        </p:nvGraphicFramePr>
        <p:xfrm>
          <a:off x="228802" y="729240"/>
          <a:ext cx="11658506" cy="5570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60048">
                  <a:extLst>
                    <a:ext uri="{9D8B030D-6E8A-4147-A177-3AD203B41FA5}">
                      <a16:colId xmlns:a16="http://schemas.microsoft.com/office/drawing/2014/main" val="536101537"/>
                    </a:ext>
                  </a:extLst>
                </a:gridCol>
                <a:gridCol w="1064112">
                  <a:extLst>
                    <a:ext uri="{9D8B030D-6E8A-4147-A177-3AD203B41FA5}">
                      <a16:colId xmlns:a16="http://schemas.microsoft.com/office/drawing/2014/main" val="2594326414"/>
                    </a:ext>
                  </a:extLst>
                </a:gridCol>
                <a:gridCol w="934346">
                  <a:extLst>
                    <a:ext uri="{9D8B030D-6E8A-4147-A177-3AD203B41FA5}">
                      <a16:colId xmlns:a16="http://schemas.microsoft.com/office/drawing/2014/main" val="2223079928"/>
                    </a:ext>
                  </a:extLst>
                </a:gridCol>
              </a:tblGrid>
              <a:tr h="2276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Наименование доходов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План                           на 2023 год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dirty="0">
                          <a:effectLst/>
                          <a:latin typeface="+mn-lt"/>
                        </a:rPr>
                        <a:t>План                           на 2024 год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2422" marR="2422" marT="2422" marB="0" anchor="ctr"/>
                </a:tc>
                <a:extLst>
                  <a:ext uri="{0D108BD9-81ED-4DB2-BD59-A6C34878D82A}">
                    <a16:rowId xmlns:a16="http://schemas.microsoft.com/office/drawing/2014/main" val="3091655170"/>
                  </a:ext>
                </a:extLst>
              </a:tr>
              <a:tr h="11883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Субвенции от других бюджетов бюджетной системы, в том числе: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157 904,0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166 306,0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068210654"/>
                  </a:ext>
                </a:extLst>
              </a:tr>
              <a:tr h="11883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осуществление первичного воинского учета органами местного самоуправления поселений, муниципальных и городских округов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8 092,0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8 375,0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5791610"/>
                  </a:ext>
                </a:extLst>
              </a:tr>
              <a:tr h="11883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предоставление гражданам субсидий на оплату жилого помещения и коммунальных услуг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44 095,0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45 724,0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744250062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5 689,0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5 689,0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19102335"/>
                  </a:ext>
                </a:extLst>
              </a:tr>
              <a:tr h="344765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обеспечение переданных государственных полномочий по  временному хранению , комплектованию, учету и использованию архивных документов, относящихся к собственности Московской области и временно  хранящихся в муниципальных архивах)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1 891,0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1 894,0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183788075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ctr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5 237,0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238213342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135,0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83,0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11347847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осуществление полномочий по обеспечению жильем отдельных категорий граждан, установленных Федеральным законом от 12 января 1995 года № 5-ФЗ "О ветеранах"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2 732,0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2 940,0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95010141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осуществление полномочий по обеспечению жильем отдельных категорий граждан, установленных Федеральным законом от 24 ноября 1995 года № 181-ФЗ "О социальной защите инвалидов в Российской Федерации"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1 366,0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1 366,0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04202824"/>
                  </a:ext>
                </a:extLst>
              </a:tr>
              <a:tr h="118834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создание административных комиссий, уполномоченных рассматривать дела об административных правонарушениях в сфере благоустройства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708,0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708,0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87435640"/>
                  </a:ext>
                </a:extLst>
              </a:tr>
              <a:tr h="570696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отдельных государственных полномочий в части подготовки и направления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уведомлений о соответствии (несоответствии)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248,0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248,0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71194197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 (на осуществление государственных полномочий  Московской области  в области земельных отношений)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3 065,0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3 065,0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17146787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2 213,0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2 213,0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986584988"/>
                  </a:ext>
                </a:extLst>
              </a:tr>
              <a:tr h="570696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 осуществление отдельных государственных полномочий в части присвоения адресов объектам адресации, изменения и аннулирования адресов, присвоения наименований элементам улично-дорожной сети (за исключением автомобильных дорог федерального значения, автомобильных дорог регионального или межмуниципального значения, местного значения муниципального района), наименований элементам планировочной структуры, изменения, аннулирования таких наименований, согласования переустройства и перепланировки помещений в многоквартирном доме)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494,0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494,0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43662301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выполнение передаваемых полномочий субъектов Российской Федерации (на осуществление переданных полномочий Московской области по транспортировке в морг, включая погрузоразгрузочные работы, с мест обнаружения или происшествия умерших для производства судебно-медицинской экспертизы)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284,0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284,0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35584881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компенсацию части платы, взимаемой с родителей (законных представителей) за присмотр и уход за детьми, посещающими образовательные организации, реализующие образовательные программы дошкольного образования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48 223,0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48 223,0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324421134"/>
                  </a:ext>
                </a:extLst>
              </a:tr>
              <a:tr h="231800">
                <a:tc>
                  <a:txBody>
                    <a:bodyPr/>
                    <a:lstStyle/>
                    <a:p>
                      <a:pPr marL="171450" indent="-1714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+mn-lt"/>
                        </a:rPr>
                        <a:t>          38 669,0  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          39 763,0   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643699375"/>
                  </a:ext>
                </a:extLst>
              </a:tr>
            </a:tbl>
          </a:graphicData>
        </a:graphic>
      </p:graphicFrame>
      <p:pic>
        <p:nvPicPr>
          <p:cNvPr id="5" name="Объект 6">
            <a:extLst>
              <a:ext uri="{FF2B5EF4-FFF2-40B4-BE49-F238E27FC236}">
                <a16:creationId xmlns:a16="http://schemas.microsoft.com/office/drawing/2014/main" id="{894A8C66-08FE-40CD-900E-C1240EF87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02" y="98767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724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E63860-E0CB-4338-B318-6651646A8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839" y="99589"/>
            <a:ext cx="10721286" cy="14666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4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dirty="0"/>
              <a:t>Информация об удельном объеме налоговых и неналоговых доходов бюджета городского округа Долгопрудный в расчете на душу населения в 2020 г. в сравнении с другими муниципальными образованиями Московской области</a:t>
            </a:r>
            <a:endParaRPr lang="ru-RU" alt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6D90AD9-CFF8-412D-9DFD-0BB73AB72D18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2453489"/>
          <a:ext cx="11671300" cy="380688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10311">
                  <a:extLst>
                    <a:ext uri="{9D8B030D-6E8A-4147-A177-3AD203B41FA5}">
                      <a16:colId xmlns:a16="http://schemas.microsoft.com/office/drawing/2014/main" val="643613135"/>
                    </a:ext>
                  </a:extLst>
                </a:gridCol>
                <a:gridCol w="1548444">
                  <a:extLst>
                    <a:ext uri="{9D8B030D-6E8A-4147-A177-3AD203B41FA5}">
                      <a16:colId xmlns:a16="http://schemas.microsoft.com/office/drawing/2014/main" val="261675854"/>
                    </a:ext>
                  </a:extLst>
                </a:gridCol>
                <a:gridCol w="1626986">
                  <a:extLst>
                    <a:ext uri="{9D8B030D-6E8A-4147-A177-3AD203B41FA5}">
                      <a16:colId xmlns:a16="http://schemas.microsoft.com/office/drawing/2014/main" val="599130585"/>
                    </a:ext>
                  </a:extLst>
                </a:gridCol>
                <a:gridCol w="1673525">
                  <a:extLst>
                    <a:ext uri="{9D8B030D-6E8A-4147-A177-3AD203B41FA5}">
                      <a16:colId xmlns:a16="http://schemas.microsoft.com/office/drawing/2014/main" val="2107986122"/>
                    </a:ext>
                  </a:extLst>
                </a:gridCol>
                <a:gridCol w="1466490">
                  <a:extLst>
                    <a:ext uri="{9D8B030D-6E8A-4147-A177-3AD203B41FA5}">
                      <a16:colId xmlns:a16="http://schemas.microsoft.com/office/drawing/2014/main" val="168111679"/>
                    </a:ext>
                  </a:extLst>
                </a:gridCol>
                <a:gridCol w="1483744">
                  <a:extLst>
                    <a:ext uri="{9D8B030D-6E8A-4147-A177-3AD203B41FA5}">
                      <a16:colId xmlns:a16="http://schemas.microsoft.com/office/drawing/2014/main" val="381973610"/>
                    </a:ext>
                  </a:extLst>
                </a:gridCol>
                <a:gridCol w="1561800">
                  <a:extLst>
                    <a:ext uri="{9D8B030D-6E8A-4147-A177-3AD203B41FA5}">
                      <a16:colId xmlns:a16="http://schemas.microsoft.com/office/drawing/2014/main" val="566524658"/>
                    </a:ext>
                  </a:extLst>
                </a:gridCol>
              </a:tblGrid>
              <a:tr h="620189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Виды доходов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Долгопрудный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сравнении с другими муниципальными образованиями Московской области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04366"/>
                  </a:ext>
                </a:extLst>
              </a:tr>
              <a:tr h="1783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Жуковский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Балашиха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Реутов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Люберцы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Королев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34160387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Всего, в том числе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</a:rPr>
                        <a:t>40 420,6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30 986,4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33 151,7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33 489,9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34 897,3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40 047,6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07628279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Налоговые и неналоговые доходы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</a:rPr>
                        <a:t>17 918,6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15 431,3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12 683,7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15 112,7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18 132,0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16 664,6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32658298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Безвозмездные поступления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</a:rPr>
                        <a:t>22 501,9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15 555,1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20 468,0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18 377,2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16 765,1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23 382,9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64104191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859FC62-C295-4DB5-AD8F-48409AFB4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25</a:t>
            </a:fld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Объект 6">
            <a:extLst>
              <a:ext uri="{FF2B5EF4-FFF2-40B4-BE49-F238E27FC236}">
                <a16:creationId xmlns:a16="http://schemas.microsoft.com/office/drawing/2014/main" id="{4CE1EA3D-EFA5-4559-B462-8E29A4EB2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7F85A3-6402-4BB8-B33E-54D737AF23DE}"/>
              </a:ext>
            </a:extLst>
          </p:cNvPr>
          <p:cNvSpPr/>
          <p:nvPr/>
        </p:nvSpPr>
        <p:spPr>
          <a:xfrm>
            <a:off x="11378258" y="2114935"/>
            <a:ext cx="5438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158143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48000">
              <a:schemeClr val="accent6">
                <a:lumMod val="40000"/>
                <a:lumOff val="60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AD4E9-D82F-4937-B966-75BB34EF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044" y="188913"/>
            <a:ext cx="11046130" cy="42473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 ставках налогов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BFFA3D-41E7-4407-98F1-9FCD13BCA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44" y="729355"/>
            <a:ext cx="5872425" cy="605799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Налог на имущество </a:t>
            </a:r>
          </a:p>
          <a:p>
            <a:pPr marL="0" indent="0">
              <a:buNone/>
            </a:pPr>
            <a:r>
              <a:rPr lang="ru-RU" sz="1100" dirty="0"/>
              <a:t>В соответствии с главой 32 Налогового кодекса Российской Федерации, решением Совета депутатов </a:t>
            </a:r>
            <a:r>
              <a:rPr lang="ru-RU" sz="1100" dirty="0" err="1"/>
              <a:t>г.Долгопрудного</a:t>
            </a:r>
            <a:r>
              <a:rPr lang="ru-RU" sz="1100" dirty="0"/>
              <a:t> от 19.11.2014 № 24-нр «О налоге на имущество физических лиц на территории городского округа Долгопрудный» определены </a:t>
            </a:r>
            <a:r>
              <a:rPr lang="ru-RU" sz="1100" b="1" dirty="0"/>
              <a:t>налоговые ставки в процентах от кадастровой стоимости: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не превышает 300 млн. рублей: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Квартиры, части квартир, комнаты - 0,1 %.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Жилые дома, части жилых домов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Объекты незавершенного строительства в случае, если проектируемым назначением таких объектов является жилой дом,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Единые недвижимые комплексы, в состав которых входит хотя бы один жилой дом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Гаражи и </a:t>
            </a:r>
            <a:r>
              <a:rPr lang="ru-RU" sz="1100" dirty="0" err="1"/>
              <a:t>машино</a:t>
            </a:r>
            <a:r>
              <a:rPr lang="ru-RU" sz="1100" dirty="0"/>
              <a:t>-места, в том числе расположенные в объектах налогообложения, указанных в подпункте 2 пункта 2 статьи 406 Налогового кодекса Российской Федерации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Хозяйственные строения или сооружения, площадь каждого из которых не превышает 50 квадратных метров и которые расположены на земельных участках для ведения личного подсобного хозяйства, огородничества, садоводства или индивидуального жилищного строительства, - 0,3 %.</a:t>
            </a:r>
          </a:p>
          <a:p>
            <a:r>
              <a:rPr lang="ru-RU" sz="1100" b="1" dirty="0"/>
              <a:t>Объектов налогообложения, включенных в перечень, определяемый в соответствии с пунктом 7 статьи 378.2 Налогового кодекса Российской Федерации, в отношении объектов налогообложения, предусмотренных абзацем вторым пункта 10 статьи 378.2 Налогового кодекса Российской Федерации</a:t>
            </a:r>
            <a:r>
              <a:rPr lang="ru-RU" sz="1100" dirty="0"/>
              <a:t>, - в 2015 году - 1,5 %, в 2016 году - 2 %; в 2017 году - 1,5 %; в 2018 году и последующие годы - 2 %.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превышает 300 млн. рублей, </a:t>
            </a:r>
            <a:r>
              <a:rPr lang="ru-RU" sz="1100" dirty="0"/>
              <a:t>- 2 %.</a:t>
            </a:r>
          </a:p>
          <a:p>
            <a:r>
              <a:rPr lang="ru-RU" sz="1100" b="1" dirty="0"/>
              <a:t>Прочих объектов налогообложения </a:t>
            </a:r>
            <a:r>
              <a:rPr lang="ru-RU" sz="1100" dirty="0"/>
              <a:t>- 0,5 %.</a:t>
            </a:r>
          </a:p>
          <a:p>
            <a:endParaRPr lang="ru-RU" sz="115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66DD3F-5CFA-438A-AB0E-70A181A22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932" y="620713"/>
            <a:ext cx="5730242" cy="58721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Земельный налог</a:t>
            </a:r>
          </a:p>
          <a:p>
            <a:pPr marL="0" indent="0">
              <a:buNone/>
            </a:pPr>
            <a:r>
              <a:rPr lang="ru-RU" sz="1050" dirty="0"/>
              <a:t>В соответствии с главой 31 Налогового кодекса Российской Федерации, решением Совета депутатов </a:t>
            </a:r>
            <a:r>
              <a:rPr lang="ru-RU" sz="1050" dirty="0" err="1"/>
              <a:t>г.Долгопрудного</a:t>
            </a:r>
            <a:r>
              <a:rPr lang="ru-RU" sz="1050" dirty="0"/>
              <a:t> от 22.06.2012 № 95-нр «О земельном налоге на территории городского округа Долгопрудный» определены </a:t>
            </a:r>
            <a:r>
              <a:rPr lang="ru-RU" sz="1050" b="1" dirty="0"/>
              <a:t>налоговые ставки в процентах от кадастровой стоимости земельных участков:</a:t>
            </a:r>
          </a:p>
          <a:p>
            <a:r>
              <a:rPr lang="ru-RU" sz="1050" b="1" dirty="0"/>
              <a:t>0,3 %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жилищным фондом (за исключением земельных участков, занятых индивидуальными жилыми домами) и объектами инженерной инфраструктуры жилищно-коммунального комплекса (за исключением доли в праве на земельный участок, приходящейся на объект, не относящийся к жилищному фонду и объектам инженерной инфраструктуры жилищно-коммунального комплекса) или приобретенных (предоставленных) для жилищного строительства (за исключением приобретенных (предоставленных) для индивидуального жилищного строительства);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ограниченных в обороте в соответствии с законодательством Российской Федерации, предоставленных для обеспечения обороны, безопасности и таможенных нужд.</a:t>
            </a:r>
          </a:p>
          <a:p>
            <a:r>
              <a:rPr lang="ru-RU" sz="1050" b="1" dirty="0"/>
              <a:t>0,2 %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индивидуальными жилыми домами или приобретенных (предоставленных) для индивидуального жилищного строительства и личного подсобного хозяйства (за исключением земельных участков, приобретенных (предоставленных) для индивидуального жилищного строительства, личного подсобного хозяйства, используемых в предпринимательской деятельности).</a:t>
            </a:r>
          </a:p>
          <a:p>
            <a:r>
              <a:rPr lang="ru-RU" sz="1050" b="1" dirty="0"/>
              <a:t>0,25 %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не используемых в предпринимательской деятельности, приобретенных (предоставленных) для ведения садоводства или огородничества, а также земельных участков общего назначения, предусмотренных Федеральным законом от 29 июля 2017 года № 217-ФЗ «О ведении гражданами садоводства и огородничества для собственных нужд и о внесении изменений в отдельные законодательные акты Российской Федерации».</a:t>
            </a:r>
          </a:p>
          <a:p>
            <a:r>
              <a:rPr lang="ru-RU" sz="1050" b="1" dirty="0"/>
              <a:t>1,5 % в отношении прочих земельных участков.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D87070-E5A5-427B-9BE8-DF26682B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26</a:t>
            </a:fld>
            <a:endParaRPr lang="ru-RU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5217EBB-E8F3-456D-80D3-533CF342F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6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C4886C-9325-4E7F-92C2-A52B9918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240" y="188913"/>
            <a:ext cx="11115040" cy="1015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DB84A273-9F30-42D0-A9F6-17B7899F20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1921284"/>
              </p:ext>
            </p:extLst>
          </p:nvPr>
        </p:nvGraphicFramePr>
        <p:xfrm>
          <a:off x="250824" y="1590345"/>
          <a:ext cx="11518681" cy="51808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02999">
                  <a:extLst>
                    <a:ext uri="{9D8B030D-6E8A-4147-A177-3AD203B41FA5}">
                      <a16:colId xmlns:a16="http://schemas.microsoft.com/office/drawing/2014/main" val="1321127670"/>
                    </a:ext>
                  </a:extLst>
                </a:gridCol>
                <a:gridCol w="9400460">
                  <a:extLst>
                    <a:ext uri="{9D8B030D-6E8A-4147-A177-3AD203B41FA5}">
                      <a16:colId xmlns:a16="http://schemas.microsoft.com/office/drawing/2014/main" val="2385509948"/>
                    </a:ext>
                  </a:extLst>
                </a:gridCol>
                <a:gridCol w="1615222">
                  <a:extLst>
                    <a:ext uri="{9D8B030D-6E8A-4147-A177-3AD203B41FA5}">
                      <a16:colId xmlns:a16="http://schemas.microsoft.com/office/drawing/2014/main" val="1121755877"/>
                    </a:ext>
                  </a:extLst>
                </a:gridCol>
              </a:tblGrid>
              <a:tr h="894619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464494"/>
                  </a:ext>
                </a:extLst>
              </a:tr>
              <a:tr h="131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2021 г.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967480096"/>
                  </a:ext>
                </a:extLst>
              </a:tr>
              <a:tr h="32785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825609417"/>
                  </a:ext>
                </a:extLst>
              </a:tr>
              <a:tr h="393239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2358810388"/>
                  </a:ext>
                </a:extLst>
              </a:tr>
              <a:tr h="11335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Инвалиды 1 и 2 групп, инвалиды с детства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932395290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249617175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292616702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6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578114460"/>
                  </a:ext>
                </a:extLst>
              </a:tr>
              <a:tr h="44120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339061674"/>
                  </a:ext>
                </a:extLst>
              </a:tr>
              <a:tr h="58321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8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450268105"/>
                  </a:ext>
                </a:extLst>
              </a:tr>
              <a:tr h="32785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728784310"/>
                  </a:ext>
                </a:extLst>
              </a:tr>
              <a:tr h="14449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193005910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11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4190322513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349852037"/>
                  </a:ext>
                </a:extLst>
              </a:tr>
              <a:tr h="10114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13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685860859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226E671-B45B-460B-B62C-7D2DD366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86524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27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2F56E4A-C71A-423D-A7C6-741292391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7CFA8-32C4-41D9-BF96-468E9587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854" y="188913"/>
            <a:ext cx="11123506" cy="1015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A10AA28-AAB4-481E-99F2-7AB1C7BCEB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433013"/>
              </p:ext>
            </p:extLst>
          </p:nvPr>
        </p:nvGraphicFramePr>
        <p:xfrm>
          <a:off x="250825" y="1564640"/>
          <a:ext cx="11545840" cy="505604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19322">
                  <a:extLst>
                    <a:ext uri="{9D8B030D-6E8A-4147-A177-3AD203B41FA5}">
                      <a16:colId xmlns:a16="http://schemas.microsoft.com/office/drawing/2014/main" val="1178693567"/>
                    </a:ext>
                  </a:extLst>
                </a:gridCol>
                <a:gridCol w="9407491">
                  <a:extLst>
                    <a:ext uri="{9D8B030D-6E8A-4147-A177-3AD203B41FA5}">
                      <a16:colId xmlns:a16="http://schemas.microsoft.com/office/drawing/2014/main" val="476216144"/>
                    </a:ext>
                  </a:extLst>
                </a:gridCol>
                <a:gridCol w="1619027">
                  <a:extLst>
                    <a:ext uri="{9D8B030D-6E8A-4147-A177-3AD203B41FA5}">
                      <a16:colId xmlns:a16="http://schemas.microsoft.com/office/drawing/2014/main" val="67621715"/>
                    </a:ext>
                  </a:extLst>
                </a:gridCol>
              </a:tblGrid>
              <a:tr h="885589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119487"/>
                  </a:ext>
                </a:extLst>
              </a:tr>
              <a:tr h="2030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2021 г.</a:t>
                      </a:r>
                      <a:endParaRPr lang="ru-RU" sz="105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1285983137"/>
                  </a:ext>
                </a:extLst>
              </a:tr>
              <a:tr h="97388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14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705238927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Жертвы политических репрессий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946140520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16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3111334300"/>
                  </a:ext>
                </a:extLst>
              </a:tr>
              <a:tr h="161144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17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565528734"/>
                  </a:ext>
                </a:extLst>
              </a:tr>
              <a:tr h="47669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18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087857390"/>
                  </a:ext>
                </a:extLst>
              </a:tr>
              <a:tr h="262100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Земельные участки под закрытыми для эксплуатации полигонами твердых бытовых отходов.</a:t>
                      </a:r>
                    </a:p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3270360971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B5B8DCF-B646-4FB5-AF22-02F33631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28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F709AEB-B33B-43EA-B695-1BA657D81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94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3BF44-2851-4E9F-8FC6-1B620C0AF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188913"/>
            <a:ext cx="11087735" cy="11238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 Реестр налоговых льгот по налогу на имущество физических лиц,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19.11.2014  № 24-нр «О налоге на имущество физических лиц на территории городского округа Долгопрудный Московской области»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FC9D265-B401-488C-BFD4-DF2E874E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11189"/>
              </p:ext>
            </p:extLst>
          </p:nvPr>
        </p:nvGraphicFramePr>
        <p:xfrm>
          <a:off x="371192" y="1831435"/>
          <a:ext cx="11569984" cy="342119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3158">
                  <a:extLst>
                    <a:ext uri="{9D8B030D-6E8A-4147-A177-3AD203B41FA5}">
                      <a16:colId xmlns:a16="http://schemas.microsoft.com/office/drawing/2014/main" val="1279463112"/>
                    </a:ext>
                  </a:extLst>
                </a:gridCol>
                <a:gridCol w="9181601">
                  <a:extLst>
                    <a:ext uri="{9D8B030D-6E8A-4147-A177-3AD203B41FA5}">
                      <a16:colId xmlns:a16="http://schemas.microsoft.com/office/drawing/2014/main" val="1843131260"/>
                    </a:ext>
                  </a:extLst>
                </a:gridCol>
                <a:gridCol w="2015225">
                  <a:extLst>
                    <a:ext uri="{9D8B030D-6E8A-4147-A177-3AD203B41FA5}">
                      <a16:colId xmlns:a16="http://schemas.microsoft.com/office/drawing/2014/main" val="4121513783"/>
                    </a:ext>
                  </a:extLst>
                </a:gridCol>
              </a:tblGrid>
              <a:tr h="1020730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780116"/>
                  </a:ext>
                </a:extLst>
              </a:tr>
              <a:tr h="205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2021 г.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5003964"/>
                  </a:ext>
                </a:extLst>
              </a:tr>
              <a:tr h="116882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населения, в отношении одного объекта налогообложения жилого назначения по выбору налогоплательщика: комната, квартира, индивидуальный жилой дом.</a:t>
                      </a:r>
                    </a:p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630834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EE6F9DC-FD53-4708-8FF7-8249DB38D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29</a:t>
            </a:fld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29337CEB-888F-497E-8B08-EAC60DD2B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6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241"/>
            <a:ext cx="10058400" cy="403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показатели социально-экономического развития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753F43-9FFE-4B24-8629-01A7E4012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DDC82F-EA33-48FF-85E8-C21A7F0E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960" y="6529319"/>
            <a:ext cx="1463040" cy="274320"/>
          </a:xfrm>
        </p:spPr>
        <p:txBody>
          <a:bodyPr/>
          <a:lstStyle/>
          <a:p>
            <a:fld id="{5C57661F-B2B1-4F5C-A5BA-3FA02C8F7456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A357BD4-04DD-4D89-93B3-3CE498E6CF78}"/>
              </a:ext>
            </a:extLst>
          </p:cNvPr>
          <p:cNvGraphicFramePr>
            <a:graphicFrameLocks noGrp="1"/>
          </p:cNvGraphicFramePr>
          <p:nvPr/>
        </p:nvGraphicFramePr>
        <p:xfrm>
          <a:off x="203200" y="894079"/>
          <a:ext cx="11694160" cy="23175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3427">
                  <a:extLst>
                    <a:ext uri="{9D8B030D-6E8A-4147-A177-3AD203B41FA5}">
                      <a16:colId xmlns:a16="http://schemas.microsoft.com/office/drawing/2014/main" val="444094345"/>
                    </a:ext>
                  </a:extLst>
                </a:gridCol>
                <a:gridCol w="733773">
                  <a:extLst>
                    <a:ext uri="{9D8B030D-6E8A-4147-A177-3AD203B41FA5}">
                      <a16:colId xmlns:a16="http://schemas.microsoft.com/office/drawing/2014/main" val="259913780"/>
                    </a:ext>
                  </a:extLst>
                </a:gridCol>
                <a:gridCol w="694097">
                  <a:extLst>
                    <a:ext uri="{9D8B030D-6E8A-4147-A177-3AD203B41FA5}">
                      <a16:colId xmlns:a16="http://schemas.microsoft.com/office/drawing/2014/main" val="4088317492"/>
                    </a:ext>
                  </a:extLst>
                </a:gridCol>
                <a:gridCol w="821258">
                  <a:extLst>
                    <a:ext uri="{9D8B030D-6E8A-4147-A177-3AD203B41FA5}">
                      <a16:colId xmlns:a16="http://schemas.microsoft.com/office/drawing/2014/main" val="1361735704"/>
                    </a:ext>
                  </a:extLst>
                </a:gridCol>
                <a:gridCol w="933205">
                  <a:extLst>
                    <a:ext uri="{9D8B030D-6E8A-4147-A177-3AD203B41FA5}">
                      <a16:colId xmlns:a16="http://schemas.microsoft.com/office/drawing/2014/main" val="587384664"/>
                    </a:ext>
                  </a:extLst>
                </a:gridCol>
                <a:gridCol w="1157273">
                  <a:extLst>
                    <a:ext uri="{9D8B030D-6E8A-4147-A177-3AD203B41FA5}">
                      <a16:colId xmlns:a16="http://schemas.microsoft.com/office/drawing/2014/main" val="1818014747"/>
                    </a:ext>
                  </a:extLst>
                </a:gridCol>
                <a:gridCol w="1045239">
                  <a:extLst>
                    <a:ext uri="{9D8B030D-6E8A-4147-A177-3AD203B41FA5}">
                      <a16:colId xmlns:a16="http://schemas.microsoft.com/office/drawing/2014/main" val="1275821649"/>
                    </a:ext>
                  </a:extLst>
                </a:gridCol>
                <a:gridCol w="1180768">
                  <a:extLst>
                    <a:ext uri="{9D8B030D-6E8A-4147-A177-3AD203B41FA5}">
                      <a16:colId xmlns:a16="http://schemas.microsoft.com/office/drawing/2014/main" val="3753148827"/>
                    </a:ext>
                  </a:extLst>
                </a:gridCol>
                <a:gridCol w="909710">
                  <a:extLst>
                    <a:ext uri="{9D8B030D-6E8A-4147-A177-3AD203B41FA5}">
                      <a16:colId xmlns:a16="http://schemas.microsoft.com/office/drawing/2014/main" val="3028726362"/>
                    </a:ext>
                  </a:extLst>
                </a:gridCol>
                <a:gridCol w="1173090">
                  <a:extLst>
                    <a:ext uri="{9D8B030D-6E8A-4147-A177-3AD203B41FA5}">
                      <a16:colId xmlns:a16="http://schemas.microsoft.com/office/drawing/2014/main" val="905252796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52195373"/>
                    </a:ext>
                  </a:extLst>
                </a:gridCol>
              </a:tblGrid>
              <a:tr h="2205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Показатели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Единицы измерения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Отчет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Оценка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2024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59088"/>
                  </a:ext>
                </a:extLst>
              </a:tr>
              <a:tr h="359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942336"/>
                  </a:ext>
                </a:extLst>
              </a:tr>
              <a:tr h="510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Среднемесячная номинальная начисленная заработная плата работников (по полному кругу организаций)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рубль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68 235,9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69 544,6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73 045,7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75 229,1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77 768,7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78 451,2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82 659,3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81 576,5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87 106,6</a:t>
                      </a: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813169446"/>
                  </a:ext>
                </a:extLst>
              </a:tr>
              <a:tr h="6504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Справочно: Среднемесячная заработная плата работников по крупным и средним организациям (включая организации с численностью до 15 человек)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267083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рублей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81 975,8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83 059,5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87 500,0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90 094,6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93 641,7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94 065,8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99 684,3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effectLst/>
                          <a:latin typeface="+mn-lt"/>
                        </a:rPr>
                        <a:t>98 210,7</a:t>
                      </a: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effectLst/>
                          <a:latin typeface="+mn-lt"/>
                        </a:rPr>
                        <a:t>105 679,4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907627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3213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3019A0-E4EE-4D69-A9FD-5BE4AA019C48}"/>
              </a:ext>
            </a:extLst>
          </p:cNvPr>
          <p:cNvSpPr/>
          <p:nvPr/>
        </p:nvSpPr>
        <p:spPr>
          <a:xfrm>
            <a:off x="250825" y="1509589"/>
            <a:ext cx="11690349" cy="183960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Земельный налог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по земельному налогу за 2020 год в соответствии с решением Совета депутатов </a:t>
            </a:r>
            <a:r>
              <a:rPr lang="ru-RU" dirty="0" err="1">
                <a:ea typeface="Calibri" panose="020F0502020204030204" pitchFamily="34" charset="0"/>
                <a:cs typeface="Times New Roman" panose="02020603050405020304" pitchFamily="18" charset="0"/>
              </a:rPr>
              <a:t>г.Долгопрудного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от 22.06.2012 № 95-нр « О земельном налоге на территории городского округа Долгопрудный» 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составила 44 094,0 тыс. руб.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D4CF338-8510-4F77-A420-5A1700B93D2D}"/>
              </a:ext>
            </a:extLst>
          </p:cNvPr>
          <p:cNvSpPr txBox="1">
            <a:spLocks/>
          </p:cNvSpPr>
          <p:nvPr/>
        </p:nvSpPr>
        <p:spPr>
          <a:xfrm>
            <a:off x="832917" y="512007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4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AC13263-6CCE-4559-8F53-B08FDC5D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30</a:t>
            </a:fld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F767EC5E-E39C-4529-AB94-81AD3A7B9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:a16="http://schemas.microsoft.com/office/drawing/2014/main" id="{A2FC454F-9562-4033-B187-596ACDF61250}"/>
              </a:ext>
            </a:extLst>
          </p:cNvPr>
          <p:cNvSpPr txBox="1">
            <a:spLocks/>
          </p:cNvSpPr>
          <p:nvPr/>
        </p:nvSpPr>
        <p:spPr>
          <a:xfrm>
            <a:off x="250824" y="3867401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spcAft>
                <a:spcPts val="0"/>
              </a:spcAft>
              <a:defRPr sz="1400" b="1"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 на имущество физических лиц </a:t>
            </a:r>
          </a:p>
          <a:p>
            <a:r>
              <a:rPr lang="ru-RU" b="0" dirty="0"/>
              <a:t>Льготы по налогу на имущество физических лиц установлены  статьей 407 Налогового  Кодекса Российской Федерации.  Дополнительно с 2018 года согласно решению Совета депутатов </a:t>
            </a:r>
            <a:r>
              <a:rPr lang="ru-RU" b="0" dirty="0" err="1"/>
              <a:t>г.Долгопрудного</a:t>
            </a:r>
            <a:r>
              <a:rPr lang="ru-RU" b="0" dirty="0"/>
              <a:t> от 19.11.2014 № 24-нр «О налоге на имущество физических лиц на территории городского округа Долгопрудный Московской области» 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 в отношении одного объекта налогообложения жилого назначения по выбору налогоплательщика: комната, квартира, индивидуальный жилой дом. Льгота установлена в размере 100%. </a:t>
            </a:r>
          </a:p>
          <a:p>
            <a:r>
              <a:rPr lang="ru-RU" b="0" dirty="0"/>
              <a:t>В 2020 году сумма льгот по налогу на имущество физических лиц составила 3,0 тыс. руб. </a:t>
            </a:r>
          </a:p>
        </p:txBody>
      </p:sp>
    </p:spTree>
    <p:extLst>
      <p:ext uri="{BB962C8B-B14F-4D97-AF65-F5344CB8AC3E}">
        <p14:creationId xmlns:p14="http://schemas.microsoft.com/office/powerpoint/2010/main" val="143511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1C3EAB-6A21-4E1B-9CFE-53580E209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647" y="48735"/>
            <a:ext cx="10515600" cy="81661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Расходы бюджета городского округа Долгопрудный за 2020, сформированные по муниципальным программам: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B2031D7E-CC26-47C2-9A4E-4A7BECB8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4302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31</a:t>
            </a:fld>
            <a:endParaRPr lang="ru-RU" dirty="0"/>
          </a:p>
        </p:txBody>
      </p:sp>
      <p:sp>
        <p:nvSpPr>
          <p:cNvPr id="6" name="Прямоугольник 7">
            <a:extLst>
              <a:ext uri="{FF2B5EF4-FFF2-40B4-BE49-F238E27FC236}">
                <a16:creationId xmlns:a16="http://schemas.microsoft.com/office/drawing/2014/main" id="{91B3EF9A-2599-46DD-82A8-E0E8E1D76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5405" y="865345"/>
            <a:ext cx="5452861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1400" dirty="0">
                <a:cs typeface="Times New Roman" pitchFamily="18" charset="0"/>
              </a:rPr>
              <a:t>Данные в таблице представлены в </a:t>
            </a:r>
            <a:r>
              <a:rPr lang="ru-RU" sz="1400" b="1" dirty="0">
                <a:cs typeface="Times New Roman" pitchFamily="18" charset="0"/>
              </a:rPr>
              <a:t>тыс. рублей</a:t>
            </a:r>
            <a:endParaRPr lang="ru-RU" sz="1400" b="1" dirty="0">
              <a:latin typeface="Calibri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EE8D1B7-D208-491A-BD7B-199A6A611AAB}"/>
              </a:ext>
            </a:extLst>
          </p:cNvPr>
          <p:cNvGraphicFramePr>
            <a:graphicFrameLocks noGrp="1"/>
          </p:cNvGraphicFramePr>
          <p:nvPr/>
        </p:nvGraphicFramePr>
        <p:xfrm>
          <a:off x="186007" y="1173320"/>
          <a:ext cx="11819986" cy="5413579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593188">
                  <a:extLst>
                    <a:ext uri="{9D8B030D-6E8A-4147-A177-3AD203B41FA5}">
                      <a16:colId xmlns:a16="http://schemas.microsoft.com/office/drawing/2014/main" val="545505490"/>
                    </a:ext>
                  </a:extLst>
                </a:gridCol>
                <a:gridCol w="5016116">
                  <a:extLst>
                    <a:ext uri="{9D8B030D-6E8A-4147-A177-3AD203B41FA5}">
                      <a16:colId xmlns:a16="http://schemas.microsoft.com/office/drawing/2014/main" val="2298003161"/>
                    </a:ext>
                  </a:extLst>
                </a:gridCol>
                <a:gridCol w="1784924">
                  <a:extLst>
                    <a:ext uri="{9D8B030D-6E8A-4147-A177-3AD203B41FA5}">
                      <a16:colId xmlns:a16="http://schemas.microsoft.com/office/drawing/2014/main" val="4260154944"/>
                    </a:ext>
                  </a:extLst>
                </a:gridCol>
                <a:gridCol w="2041316">
                  <a:extLst>
                    <a:ext uri="{9D8B030D-6E8A-4147-A177-3AD203B41FA5}">
                      <a16:colId xmlns:a16="http://schemas.microsoft.com/office/drawing/2014/main" val="1416304530"/>
                    </a:ext>
                  </a:extLst>
                </a:gridCol>
                <a:gridCol w="2384442">
                  <a:extLst>
                    <a:ext uri="{9D8B030D-6E8A-4147-A177-3AD203B41FA5}">
                      <a16:colId xmlns:a16="http://schemas.microsoft.com/office/drawing/2014/main" val="1691386196"/>
                    </a:ext>
                  </a:extLst>
                </a:gridCol>
              </a:tblGrid>
              <a:tr h="489646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05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муниципальных программ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Уточненный план на 2020 год, тыс. рублей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marL="21590" indent="-2159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</a:t>
                      </a:r>
                    </a:p>
                    <a:p>
                      <a:pPr marL="21590" indent="-2159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2020 год, тыс. рублей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marL="21590" indent="-2159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к уточненному</a:t>
                      </a:r>
                    </a:p>
                    <a:p>
                      <a:pPr marL="201295" indent="-201295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плану, %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extLst>
                  <a:ext uri="{0D108BD9-81ED-4DB2-BD59-A6C34878D82A}">
                    <a16:rowId xmlns:a16="http://schemas.microsoft.com/office/drawing/2014/main" val="4152238313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«Здравоохранение»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6 441,0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5 771,7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846369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«Культура»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165 710,5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165 356,7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99,8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1744786695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«Образование»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2 581 850,6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2 550 361,7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783534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«Социальная защита населения»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78 586,9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77 084,4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323724203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«Спорт»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79 269,5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79 205,3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812130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05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«Развитие сельского хозяйства»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2 500,5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2 137,1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2190870179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«Экология и окружающая среда»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432 088,3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401 336,2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758864"/>
                  </a:ext>
                </a:extLst>
              </a:tr>
              <a:tr h="363552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«Безопасность и обеспечение безопасности жизнедеятельности населения»          </a:t>
                      </a:r>
                      <a:endParaRPr lang="ru-RU" sz="12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33 029,3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31 987,3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907116216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«Жилище»   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26 209,2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25 968,5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301941"/>
                  </a:ext>
                </a:extLst>
              </a:tr>
              <a:tr h="270672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«Развитие инженерной инфраструктуры и энергоэффективности»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670,5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362,3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3887713472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«Предпринимательство» 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1 511,4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1 309,8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921469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05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«Управление имуществом и муниципальными финансами» 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442 550,1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405 988,9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805129316"/>
                  </a:ext>
                </a:extLst>
              </a:tr>
              <a:tr h="487262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66 492,8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64 915,4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819997"/>
                  </a:ext>
                </a:extLst>
              </a:tr>
              <a:tr h="270672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«Развитие и функционирование дорожно-транспортного комплекса»  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191 761,7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179 610,1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2523597541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«Цифровое муниципальное образование»     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129 612,2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128 775,0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925906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«Архитектура и градостроительство»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948,0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888,4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1286180599"/>
                  </a:ext>
                </a:extLst>
              </a:tr>
              <a:tr h="205647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«Формирование современной комфортной городской среды»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517 924,8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444 483,5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682639"/>
                  </a:ext>
                </a:extLst>
              </a:tr>
              <a:tr h="175854"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«Строительство объектов социальной инфраструктуры»</a:t>
                      </a:r>
                      <a:endParaRPr lang="ru-RU" sz="12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10 117,7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8 932,8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/>
                </a:tc>
                <a:extLst>
                  <a:ext uri="{0D108BD9-81ED-4DB2-BD59-A6C34878D82A}">
                    <a16:rowId xmlns:a16="http://schemas.microsoft.com/office/drawing/2014/main" val="748788104"/>
                  </a:ext>
                </a:extLst>
              </a:tr>
              <a:tr h="199402">
                <a:tc gridSpan="2">
                  <a:txBody>
                    <a:bodyPr/>
                    <a:lstStyle/>
                    <a:p>
                      <a:pPr marL="179705"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ВСЕГО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4 767 275,0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4 574 475,1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96,0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713" marR="26713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934097"/>
                  </a:ext>
                </a:extLst>
              </a:tr>
            </a:tbl>
          </a:graphicData>
        </a:graphic>
      </p:graphicFrame>
      <p:pic>
        <p:nvPicPr>
          <p:cNvPr id="10" name="Объект 6">
            <a:extLst>
              <a:ext uri="{FF2B5EF4-FFF2-40B4-BE49-F238E27FC236}">
                <a16:creationId xmlns:a16="http://schemas.microsoft.com/office/drawing/2014/main" id="{982ECB5C-6AA9-4688-850F-9AEE64506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00012"/>
      </p:ext>
    </p:extLst>
  </p:cSld>
  <p:clrMapOvr>
    <a:masterClrMapping/>
  </p:clrMapOvr>
  <p:transition spd="slow">
    <p:diamond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247FE9-E567-4001-8457-A57904BD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22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32</a:t>
            </a:fld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470E75F-7B0E-41B7-BE42-348BE7BEC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575749"/>
              </p:ext>
            </p:extLst>
          </p:nvPr>
        </p:nvGraphicFramePr>
        <p:xfrm>
          <a:off x="198730" y="893181"/>
          <a:ext cx="11808393" cy="5513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876">
                  <a:extLst>
                    <a:ext uri="{9D8B030D-6E8A-4147-A177-3AD203B41FA5}">
                      <a16:colId xmlns:a16="http://schemas.microsoft.com/office/drawing/2014/main" val="2054227315"/>
                    </a:ext>
                  </a:extLst>
                </a:gridCol>
                <a:gridCol w="9572823">
                  <a:extLst>
                    <a:ext uri="{9D8B030D-6E8A-4147-A177-3AD203B41FA5}">
                      <a16:colId xmlns:a16="http://schemas.microsoft.com/office/drawing/2014/main" val="464910325"/>
                    </a:ext>
                  </a:extLst>
                </a:gridCol>
                <a:gridCol w="1651694">
                  <a:extLst>
                    <a:ext uri="{9D8B030D-6E8A-4147-A177-3AD203B41FA5}">
                      <a16:colId xmlns:a16="http://schemas.microsoft.com/office/drawing/2014/main" val="3303580882"/>
                    </a:ext>
                  </a:extLst>
                </a:gridCol>
              </a:tblGrid>
              <a:tr h="31106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b">
                    <a:solidFill>
                      <a:srgbClr val="B0C6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Наименования муниципальных программ (непрограммных направлений деятельности)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Уточненный план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2021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699545"/>
                  </a:ext>
                </a:extLst>
              </a:tr>
              <a:tr h="4612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76288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01677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268 685,5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548845006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2 729 540,8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67671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84 326,8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53822705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104 000,0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2450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2 703,0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957229143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25 190,0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0662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64 114,4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3728802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24 313,6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45418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30 266,8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55165783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6 445,0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4408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12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468 231,6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129958"/>
                  </a:ext>
                </a:extLst>
              </a:tr>
              <a:tr h="24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89 192,8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839855839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14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210 458,0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1154352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130 578,7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836896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16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782362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17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379 043,3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70616691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18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16 000,0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2563020"/>
                  </a:ext>
                </a:extLst>
              </a:tr>
              <a:tr h="1806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4 638 755,3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488273"/>
                  </a:ext>
                </a:extLst>
              </a:tr>
              <a:tr h="162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Непрограммные расходы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28 585,4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62104171"/>
                  </a:ext>
                </a:extLst>
              </a:tr>
              <a:tr h="188522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 расходы: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DBEF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4 667 340,7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37474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D9FE0C2-5CB4-4AA2-9D45-C659869F077B}"/>
              </a:ext>
            </a:extLst>
          </p:cNvPr>
          <p:cNvSpPr txBox="1">
            <a:spLocks/>
          </p:cNvSpPr>
          <p:nvPr/>
        </p:nvSpPr>
        <p:spPr>
          <a:xfrm>
            <a:off x="832915" y="94754"/>
            <a:ext cx="1117420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000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Century Gothic" panose="020B0502020202020204" pitchFamily="34" charset="0"/>
              </a:rPr>
              <a:t>Расходы бюджета городского округа Долгопрудный за 2021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46EF4EBD-D2E2-4D5D-980D-EADE797088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</p:spTree>
    <p:extLst>
      <p:ext uri="{BB962C8B-B14F-4D97-AF65-F5344CB8AC3E}">
        <p14:creationId xmlns:p14="http://schemas.microsoft.com/office/powerpoint/2010/main" val="16779379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13FBAEE-60DE-42EF-AA5F-544D621F5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285747"/>
              </p:ext>
            </p:extLst>
          </p:nvPr>
        </p:nvGraphicFramePr>
        <p:xfrm>
          <a:off x="63375" y="875991"/>
          <a:ext cx="11814770" cy="5711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83">
                  <a:extLst>
                    <a:ext uri="{9D8B030D-6E8A-4147-A177-3AD203B41FA5}">
                      <a16:colId xmlns:a16="http://schemas.microsoft.com/office/drawing/2014/main" val="3038087298"/>
                    </a:ext>
                  </a:extLst>
                </a:gridCol>
                <a:gridCol w="6030946">
                  <a:extLst>
                    <a:ext uri="{9D8B030D-6E8A-4147-A177-3AD203B41FA5}">
                      <a16:colId xmlns:a16="http://schemas.microsoft.com/office/drawing/2014/main" val="2756780485"/>
                    </a:ext>
                  </a:extLst>
                </a:gridCol>
                <a:gridCol w="1030721">
                  <a:extLst>
                    <a:ext uri="{9D8B030D-6E8A-4147-A177-3AD203B41FA5}">
                      <a16:colId xmlns:a16="http://schemas.microsoft.com/office/drawing/2014/main" val="3715216646"/>
                    </a:ext>
                  </a:extLst>
                </a:gridCol>
                <a:gridCol w="1453964">
                  <a:extLst>
                    <a:ext uri="{9D8B030D-6E8A-4147-A177-3AD203B41FA5}">
                      <a16:colId xmlns:a16="http://schemas.microsoft.com/office/drawing/2014/main" val="1496127964"/>
                    </a:ext>
                  </a:extLst>
                </a:gridCol>
                <a:gridCol w="1447628">
                  <a:extLst>
                    <a:ext uri="{9D8B030D-6E8A-4147-A177-3AD203B41FA5}">
                      <a16:colId xmlns:a16="http://schemas.microsoft.com/office/drawing/2014/main" val="4285741975"/>
                    </a:ext>
                  </a:extLst>
                </a:gridCol>
                <a:gridCol w="1447628">
                  <a:extLst>
                    <a:ext uri="{9D8B030D-6E8A-4147-A177-3AD203B41FA5}">
                      <a16:colId xmlns:a16="http://schemas.microsoft.com/office/drawing/2014/main" val="892998165"/>
                    </a:ext>
                  </a:extLst>
                </a:gridCol>
              </a:tblGrid>
              <a:tr h="26515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Наименования муниципальных программ (непрограммных направлений деятельности)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</a:rPr>
                        <a:t>2022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</a:rPr>
                        <a:t>2023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</a:rPr>
                        <a:t>2024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5648135"/>
                  </a:ext>
                </a:extLst>
              </a:tr>
              <a:tr h="3431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 рублей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удельный вес в общем объеме расходов, 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 рублей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 рублей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76586336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6 428,8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0,2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6 428,8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6 428,8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83245273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243 377,8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229 671,5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239 684,4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47000585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937 626,7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937 543,8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939 113,7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39466871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83 551,3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85 396,2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86 640,3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663227569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111 413,2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111 413,2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111 413,2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46819714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2 213,0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2 213,0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2 213,0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890759443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  <a:endParaRPr lang="ru-RU" sz="11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1320947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40 000,8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35 266,6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35 816,6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74185209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48 460,5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35 479,5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40 984,5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9859962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147 071,1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341 285,4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828,0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120353475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8 210,0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8 810,0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9 710,0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21500424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497 682,9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495 733,1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495 733,1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230133394"/>
                  </a:ext>
                </a:extLst>
              </a:tr>
              <a:tr h="488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75 671,0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74 640,0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74 871,0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208573128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165 073,0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150 517,0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154 320,0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654357720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123 647,4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117 038,3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106 818,3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496684557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1 494,0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494,0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494,0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25030935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  <a:endParaRPr lang="ru-RU" sz="11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326 832,1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213 600,7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539 965,2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450989228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418 201,2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946 471,2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1 234 363,0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835646753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Итого по муниципальным программам: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3 237 054,8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</a:rPr>
                        <a:t>3 792 102,3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4 079 497,1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196485775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Непрограммные расходы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100 881,1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+mn-lt"/>
                        </a:rPr>
                        <a:t>25 935,7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+mn-lt"/>
                        </a:rPr>
                        <a:t>26 462,2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159131539"/>
                  </a:ext>
                </a:extLst>
              </a:tr>
              <a:tr h="2307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Всего расходы: 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3 337 935,9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</a:rPr>
                        <a:t>3 818 038,0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</a:rPr>
                        <a:t>4 105 959,3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236024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8891BB-5166-4966-A2B2-507D4C4B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9294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33</a:t>
            </a:fld>
            <a:endParaRPr lang="ru-RU" dirty="0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8B7AF1B3-69B4-4E15-9CB9-85191F9576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7C7427A-4A39-4372-A52E-5F190622D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972" y="145610"/>
            <a:ext cx="11196118" cy="5341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800" dirty="0">
                <a:latin typeface="Century Gothic" panose="020B0502020202020204" pitchFamily="34" charset="0"/>
              </a:rPr>
              <a:t>Расходы бюджета городского округа Долгопрудный на 2022 год и плановый период 2023 и 2024 гг., сформированные по муниципальным программам и непрограммным направлениям деятельности: </a:t>
            </a:r>
          </a:p>
        </p:txBody>
      </p:sp>
    </p:spTree>
    <p:extLst>
      <p:ext uri="{BB962C8B-B14F-4D97-AF65-F5344CB8AC3E}">
        <p14:creationId xmlns:p14="http://schemas.microsoft.com/office/powerpoint/2010/main" val="3146055341"/>
      </p:ext>
    </p:extLst>
  </p:cSld>
  <p:clrMapOvr>
    <a:masterClrMapping/>
  </p:clrMapOvr>
  <p:transition spd="med">
    <p:spli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87A39514-859A-4584-8DC3-8A4E1BE49F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314651"/>
              </p:ext>
            </p:extLst>
          </p:nvPr>
        </p:nvGraphicFramePr>
        <p:xfrm>
          <a:off x="398352" y="1358020"/>
          <a:ext cx="11389262" cy="48821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2863">
                  <a:extLst>
                    <a:ext uri="{9D8B030D-6E8A-4147-A177-3AD203B41FA5}">
                      <a16:colId xmlns:a16="http://schemas.microsoft.com/office/drawing/2014/main" val="2029847890"/>
                    </a:ext>
                  </a:extLst>
                </a:gridCol>
                <a:gridCol w="2942315">
                  <a:extLst>
                    <a:ext uri="{9D8B030D-6E8A-4147-A177-3AD203B41FA5}">
                      <a16:colId xmlns:a16="http://schemas.microsoft.com/office/drawing/2014/main" val="3673370445"/>
                    </a:ext>
                  </a:extLst>
                </a:gridCol>
                <a:gridCol w="1107440">
                  <a:extLst>
                    <a:ext uri="{9D8B030D-6E8A-4147-A177-3AD203B41FA5}">
                      <a16:colId xmlns:a16="http://schemas.microsoft.com/office/drawing/2014/main" val="2861645146"/>
                    </a:ext>
                  </a:extLst>
                </a:gridCol>
                <a:gridCol w="933725">
                  <a:extLst>
                    <a:ext uri="{9D8B030D-6E8A-4147-A177-3AD203B41FA5}">
                      <a16:colId xmlns:a16="http://schemas.microsoft.com/office/drawing/2014/main" val="827910984"/>
                    </a:ext>
                  </a:extLst>
                </a:gridCol>
                <a:gridCol w="933725">
                  <a:extLst>
                    <a:ext uri="{9D8B030D-6E8A-4147-A177-3AD203B41FA5}">
                      <a16:colId xmlns:a16="http://schemas.microsoft.com/office/drawing/2014/main" val="3097213644"/>
                    </a:ext>
                  </a:extLst>
                </a:gridCol>
                <a:gridCol w="977153">
                  <a:extLst>
                    <a:ext uri="{9D8B030D-6E8A-4147-A177-3AD203B41FA5}">
                      <a16:colId xmlns:a16="http://schemas.microsoft.com/office/drawing/2014/main" val="2045494911"/>
                    </a:ext>
                  </a:extLst>
                </a:gridCol>
                <a:gridCol w="955439">
                  <a:extLst>
                    <a:ext uri="{9D8B030D-6E8A-4147-A177-3AD203B41FA5}">
                      <a16:colId xmlns:a16="http://schemas.microsoft.com/office/drawing/2014/main" val="3260959741"/>
                    </a:ext>
                  </a:extLst>
                </a:gridCol>
                <a:gridCol w="1053153">
                  <a:extLst>
                    <a:ext uri="{9D8B030D-6E8A-4147-A177-3AD203B41FA5}">
                      <a16:colId xmlns:a16="http://schemas.microsoft.com/office/drawing/2014/main" val="848911087"/>
                    </a:ext>
                  </a:extLst>
                </a:gridCol>
                <a:gridCol w="955439">
                  <a:extLst>
                    <a:ext uri="{9D8B030D-6E8A-4147-A177-3AD203B41FA5}">
                      <a16:colId xmlns:a16="http://schemas.microsoft.com/office/drawing/2014/main" val="445752205"/>
                    </a:ext>
                  </a:extLst>
                </a:gridCol>
                <a:gridCol w="988010">
                  <a:extLst>
                    <a:ext uri="{9D8B030D-6E8A-4147-A177-3AD203B41FA5}">
                      <a16:colId xmlns:a16="http://schemas.microsoft.com/office/drawing/2014/main" val="136295969"/>
                    </a:ext>
                  </a:extLst>
                </a:gridCol>
              </a:tblGrid>
              <a:tr h="4533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№ п/п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Тип показателя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Единица измерения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Базовое значение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Достигнутое 2020 года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2021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2022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2023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Оценка 2024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342674555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821066480"/>
                  </a:ext>
                </a:extLst>
              </a:tr>
              <a:tr h="4533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Муниципальная программа «Здравоохранение»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743262393"/>
                  </a:ext>
                </a:extLst>
              </a:tr>
              <a:tr h="906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Подпрограмма I «Профилактика заболеваний и формирование здорового образа жизни. Развитие первичной медико-санитарной помощи»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52584614"/>
                  </a:ext>
                </a:extLst>
              </a:tr>
              <a:tr h="906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2021 Доля населения, прошедшего профилактические медицинские осмотры и диспансеризацию («Профилактические медицинские осмотры и диспансеризация)</a:t>
                      </a:r>
                      <a:endParaRPr lang="ru-RU" sz="12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54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696962932"/>
                  </a:ext>
                </a:extLst>
              </a:tr>
              <a:tr h="679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1.2.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2021 Количество прикрепленного населения к медицинским организациям на территории округа</a:t>
                      </a:r>
                      <a:endParaRPr lang="ru-RU" sz="12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353364762"/>
                  </a:ext>
                </a:extLst>
              </a:tr>
              <a:tr h="4533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Подпрограмма V «Финансовое обеспечение системы организации медицинской помощи»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034119759"/>
                  </a:ext>
                </a:extLst>
              </a:tr>
              <a:tr h="6901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2021 Жилье – медикам, первичного звена и узкого профиля, обеспеченных жильем, из числа привлеченных и нуждающихся</a:t>
                      </a:r>
                      <a:endParaRPr lang="ru-RU" sz="12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коэффициент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38983241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34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4A903D62-4006-43D4-A0B5-AA6DD19ED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</p:spTree>
    <p:extLst>
      <p:ext uri="{BB962C8B-B14F-4D97-AF65-F5344CB8AC3E}">
        <p14:creationId xmlns:p14="http://schemas.microsoft.com/office/powerpoint/2010/main" val="22303773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35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9EDA2745-30AD-4345-AC75-29A27DA0E8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3222130"/>
              </p:ext>
            </p:extLst>
          </p:nvPr>
        </p:nvGraphicFramePr>
        <p:xfrm>
          <a:off x="153910" y="789259"/>
          <a:ext cx="11597488" cy="60334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2787">
                  <a:extLst>
                    <a:ext uri="{9D8B030D-6E8A-4147-A177-3AD203B41FA5}">
                      <a16:colId xmlns:a16="http://schemas.microsoft.com/office/drawing/2014/main" val="2783201292"/>
                    </a:ext>
                  </a:extLst>
                </a:gridCol>
                <a:gridCol w="2996110">
                  <a:extLst>
                    <a:ext uri="{9D8B030D-6E8A-4147-A177-3AD203B41FA5}">
                      <a16:colId xmlns:a16="http://schemas.microsoft.com/office/drawing/2014/main" val="673784653"/>
                    </a:ext>
                  </a:extLst>
                </a:gridCol>
                <a:gridCol w="1127687">
                  <a:extLst>
                    <a:ext uri="{9D8B030D-6E8A-4147-A177-3AD203B41FA5}">
                      <a16:colId xmlns:a16="http://schemas.microsoft.com/office/drawing/2014/main" val="3798488760"/>
                    </a:ext>
                  </a:extLst>
                </a:gridCol>
                <a:gridCol w="950794">
                  <a:extLst>
                    <a:ext uri="{9D8B030D-6E8A-4147-A177-3AD203B41FA5}">
                      <a16:colId xmlns:a16="http://schemas.microsoft.com/office/drawing/2014/main" val="358548729"/>
                    </a:ext>
                  </a:extLst>
                </a:gridCol>
                <a:gridCol w="950794">
                  <a:extLst>
                    <a:ext uri="{9D8B030D-6E8A-4147-A177-3AD203B41FA5}">
                      <a16:colId xmlns:a16="http://schemas.microsoft.com/office/drawing/2014/main" val="1455788900"/>
                    </a:ext>
                  </a:extLst>
                </a:gridCol>
                <a:gridCol w="995019">
                  <a:extLst>
                    <a:ext uri="{9D8B030D-6E8A-4147-A177-3AD203B41FA5}">
                      <a16:colId xmlns:a16="http://schemas.microsoft.com/office/drawing/2014/main" val="960422714"/>
                    </a:ext>
                  </a:extLst>
                </a:gridCol>
                <a:gridCol w="972908">
                  <a:extLst>
                    <a:ext uri="{9D8B030D-6E8A-4147-A177-3AD203B41FA5}">
                      <a16:colId xmlns:a16="http://schemas.microsoft.com/office/drawing/2014/main" val="429204864"/>
                    </a:ext>
                  </a:extLst>
                </a:gridCol>
                <a:gridCol w="1072408">
                  <a:extLst>
                    <a:ext uri="{9D8B030D-6E8A-4147-A177-3AD203B41FA5}">
                      <a16:colId xmlns:a16="http://schemas.microsoft.com/office/drawing/2014/main" val="3540511441"/>
                    </a:ext>
                  </a:extLst>
                </a:gridCol>
                <a:gridCol w="972908">
                  <a:extLst>
                    <a:ext uri="{9D8B030D-6E8A-4147-A177-3AD203B41FA5}">
                      <a16:colId xmlns:a16="http://schemas.microsoft.com/office/drawing/2014/main" val="726787547"/>
                    </a:ext>
                  </a:extLst>
                </a:gridCol>
                <a:gridCol w="1006073">
                  <a:extLst>
                    <a:ext uri="{9D8B030D-6E8A-4147-A177-3AD203B41FA5}">
                      <a16:colId xmlns:a16="http://schemas.microsoft.com/office/drawing/2014/main" val="1364049948"/>
                    </a:ext>
                  </a:extLst>
                </a:gridCol>
              </a:tblGrid>
              <a:tr h="2379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№ п/п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Тип показателя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Единица измерения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Базовое значение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2020 года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2021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2022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2023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2024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774196496"/>
                  </a:ext>
                </a:extLst>
              </a:tr>
              <a:tr h="1206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Муниципальная программа «Культура»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579942817"/>
                  </a:ext>
                </a:extLst>
              </a:tr>
              <a:tr h="4725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Подпрограмма I «Сохранение, использование, популяризация и государственная охрана объектов культурного наследия (памятников истории и культуры) народов Российской Федерации»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2538392760"/>
                  </a:ext>
                </a:extLst>
              </a:tr>
              <a:tr h="4725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2.1.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 dirty="0">
                          <a:effectLst/>
                        </a:rPr>
                        <a:t>Количество объектов культурного наследия, находящихся в собственности муниципальных образований, находящихся на территории Московской области, по которым в текущем году разработана проектная документация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Единица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750207443"/>
                  </a:ext>
                </a:extLst>
              </a:tr>
              <a:tr h="7071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2.2.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Увеличение доли объектов культурного наследия, находящихся в собственности муниципального образования, по которым проведены работы по сохранению, в общем количестве объектов культурного наследия, находящихся в собственности муниципальных образований, нуждающихся в указанных работах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Отраслевой показатель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2301106947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2.3.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Доля обслуженных мемориалов и недвижимых памятников истории и культуры, расположенных на территории города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2544255132"/>
                  </a:ext>
                </a:extLst>
              </a:tr>
              <a:tr h="2379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Подпрограмма II «Развитие музейного дела в Московской области»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3004378346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2.1.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Увеличение общего количества посетителей музеев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Региональный проект "Культурная среда Подмосковья"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1886269309"/>
                  </a:ext>
                </a:extLst>
              </a:tr>
              <a:tr h="1482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2.2.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Перевод в электронный вид музейных фондов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Отраслевой показатель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3194172061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2.3.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Прирост количества выставочных проектов относительно уровня 2012 года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211,1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222,2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122,2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244,4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255,55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2693616400"/>
                  </a:ext>
                </a:extLst>
              </a:tr>
              <a:tr h="2379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Подпрограмма III «Развитие библиотечного дела в Московской области»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1666252646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2.1.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Увеличение количества библиотек, внедривших стандарты деятельности библиотеки нового формата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Единица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3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237690195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2.2.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u="none" strike="noStrike">
                          <a:effectLst/>
                        </a:rPr>
                        <a:t>Количество посещений библиотек (на 1 жителя в год)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1,78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1,22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1,28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1,34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1,41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1,48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2046992035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2.3.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Обеспечение роста числа пользователей муниципальных библиотек Московской области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Человек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135228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141989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149089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156543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164371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172589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1224637823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2.4.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Доля муниципальных библиотек, соответствующих требованиям к условиям деятельности библиотек Московской области (стандарту)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1856232117"/>
                  </a:ext>
                </a:extLst>
              </a:tr>
              <a:tr h="355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2.5.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Поступление в фонды библиотек муниципальных образований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Единица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544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0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9" marR="3729" marT="3729" marB="0" anchor="ctr"/>
                </a:tc>
                <a:extLst>
                  <a:ext uri="{0D108BD9-81ED-4DB2-BD59-A6C34878D82A}">
                    <a16:rowId xmlns:a16="http://schemas.microsoft.com/office/drawing/2014/main" val="460478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7133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36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B435072-3B7C-49F3-A504-398443A1B9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794864"/>
              </p:ext>
            </p:extLst>
          </p:nvPr>
        </p:nvGraphicFramePr>
        <p:xfrm>
          <a:off x="235391" y="754662"/>
          <a:ext cx="11380206" cy="5997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2432">
                  <a:extLst>
                    <a:ext uri="{9D8B030D-6E8A-4147-A177-3AD203B41FA5}">
                      <a16:colId xmlns:a16="http://schemas.microsoft.com/office/drawing/2014/main" val="4256694128"/>
                    </a:ext>
                  </a:extLst>
                </a:gridCol>
                <a:gridCol w="2939977">
                  <a:extLst>
                    <a:ext uri="{9D8B030D-6E8A-4147-A177-3AD203B41FA5}">
                      <a16:colId xmlns:a16="http://schemas.microsoft.com/office/drawing/2014/main" val="160006849"/>
                    </a:ext>
                  </a:extLst>
                </a:gridCol>
                <a:gridCol w="1106560">
                  <a:extLst>
                    <a:ext uri="{9D8B030D-6E8A-4147-A177-3AD203B41FA5}">
                      <a16:colId xmlns:a16="http://schemas.microsoft.com/office/drawing/2014/main" val="135675150"/>
                    </a:ext>
                  </a:extLst>
                </a:gridCol>
                <a:gridCol w="932982">
                  <a:extLst>
                    <a:ext uri="{9D8B030D-6E8A-4147-A177-3AD203B41FA5}">
                      <a16:colId xmlns:a16="http://schemas.microsoft.com/office/drawing/2014/main" val="215036061"/>
                    </a:ext>
                  </a:extLst>
                </a:gridCol>
                <a:gridCol w="932982">
                  <a:extLst>
                    <a:ext uri="{9D8B030D-6E8A-4147-A177-3AD203B41FA5}">
                      <a16:colId xmlns:a16="http://schemas.microsoft.com/office/drawing/2014/main" val="328170893"/>
                    </a:ext>
                  </a:extLst>
                </a:gridCol>
                <a:gridCol w="976376">
                  <a:extLst>
                    <a:ext uri="{9D8B030D-6E8A-4147-A177-3AD203B41FA5}">
                      <a16:colId xmlns:a16="http://schemas.microsoft.com/office/drawing/2014/main" val="2378755062"/>
                    </a:ext>
                  </a:extLst>
                </a:gridCol>
                <a:gridCol w="954678">
                  <a:extLst>
                    <a:ext uri="{9D8B030D-6E8A-4147-A177-3AD203B41FA5}">
                      <a16:colId xmlns:a16="http://schemas.microsoft.com/office/drawing/2014/main" val="2530060691"/>
                    </a:ext>
                  </a:extLst>
                </a:gridCol>
                <a:gridCol w="1052317">
                  <a:extLst>
                    <a:ext uri="{9D8B030D-6E8A-4147-A177-3AD203B41FA5}">
                      <a16:colId xmlns:a16="http://schemas.microsoft.com/office/drawing/2014/main" val="3185530909"/>
                    </a:ext>
                  </a:extLst>
                </a:gridCol>
                <a:gridCol w="954678">
                  <a:extLst>
                    <a:ext uri="{9D8B030D-6E8A-4147-A177-3AD203B41FA5}">
                      <a16:colId xmlns:a16="http://schemas.microsoft.com/office/drawing/2014/main" val="1876393451"/>
                    </a:ext>
                  </a:extLst>
                </a:gridCol>
                <a:gridCol w="987224">
                  <a:extLst>
                    <a:ext uri="{9D8B030D-6E8A-4147-A177-3AD203B41FA5}">
                      <a16:colId xmlns:a16="http://schemas.microsoft.com/office/drawing/2014/main" val="2035044492"/>
                    </a:ext>
                  </a:extLst>
                </a:gridCol>
              </a:tblGrid>
              <a:tr h="188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№ п/п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Наименование муниципальной программы/подпрограммы/показателя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Тип 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Единица измерения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Базовое значение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  <a:latin typeface="+mn-lt"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50" u="none" strike="noStrike" dirty="0">
                          <a:effectLst/>
                          <a:latin typeface="+mn-lt"/>
                        </a:rPr>
                        <a:t>2020 года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Оценка 2021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Оценка 2022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Оценка 2023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Оценка 2024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4127147877"/>
                  </a:ext>
                </a:extLst>
              </a:tr>
              <a:tr h="956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Муниципальная программа «Культура»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161791815"/>
                  </a:ext>
                </a:extLst>
              </a:tr>
              <a:tr h="3740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Подпрограмма IV «Развитие профессионального искусства, гастрольно-концертной и культурно-досуговой деятельности, кинематографии Московской области»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223492803"/>
                  </a:ext>
                </a:extLst>
              </a:tr>
              <a:tr h="281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2.1.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Количество посещений организаций культуры (профессиональных театров) по отношению к уровню 2010 года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показатель к соглашению с ФОИВ (приоритетный)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130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131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132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133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129527050"/>
                  </a:ext>
                </a:extLst>
              </a:tr>
              <a:tr h="188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2.2.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Увеличение количества посещений театров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Национальный проект "Культура"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102,5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107,5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112,5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71549680"/>
                  </a:ext>
                </a:extLst>
              </a:tr>
              <a:tr h="5596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2.3.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Соотношение средней заработной платы работников учреждений культуры к среднемесячной начисленной заработной плате наемных работников в организациях у индивидуальных предпринимателей и физических лиц (среднемесячному доходу от трудовой деятельности ) в Московской области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Указ Президента Российской Федерации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077584350"/>
                  </a:ext>
                </a:extLst>
              </a:tr>
              <a:tr h="188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2.4.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Увеличение на 15% числа посещений организаций культуры 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Национальный проект "Культура"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тысяч посещений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405,539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420,13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431,63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453,21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457,87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499,67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27139349"/>
                  </a:ext>
                </a:extLst>
              </a:tr>
              <a:tr h="3740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2.5.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Увеличение доли учреждений клубного типа, соответствующих Требованиям к условиям деятельности культурно-досуговых учреждений Московской области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Отраслевой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75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2462289066"/>
                  </a:ext>
                </a:extLst>
              </a:tr>
              <a:tr h="281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2.6.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Увеличение числа посещений платных культурно-массовых мероприятий клубов и домов культуры к уровню 2017 года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Национальный проект "Культура"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 по отношению к базовому году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120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125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130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4076982696"/>
                  </a:ext>
                </a:extLst>
              </a:tr>
              <a:tr h="188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2.7.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Доля детей, привлекаемых к участию в творческих мероприятиях сферы культуры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Отраслевой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9,5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9,6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9,7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10,5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716905956"/>
                  </a:ext>
                </a:extLst>
              </a:tr>
              <a:tr h="281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2.8.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u="none" strike="noStrike">
                          <a:effectLst/>
                          <a:latin typeface="+mn-lt"/>
                        </a:rPr>
                        <a:t>Увеличение числа участников клубных формирований к уровню 2017 года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Национальный проект "Культура"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 по отношению к базовому году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106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158495309"/>
                  </a:ext>
                </a:extLst>
              </a:tr>
              <a:tr h="188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2.9.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2021 Увеличение числа посещений культурных мероприятий</a:t>
                      </a:r>
                      <a:endParaRPr lang="ru-RU" sz="950" b="0" i="0" u="none" strike="noStrike">
                        <a:solidFill>
                          <a:srgbClr val="2E2E2E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Отраслевой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тысяч единиц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646,134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646,134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646,134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652,595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659,121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665,713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1010445042"/>
                  </a:ext>
                </a:extLst>
              </a:tr>
              <a:tr h="3740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2.10.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Количество граждан, принимающих участие в добровольческой деятельности, получивших государственную (муниципальную) поддержку в форме субсидий бюджетным учреждениям культуры</a:t>
                      </a:r>
                      <a:endParaRPr lang="ru-RU" sz="950" b="0" i="0" u="none" strike="noStrike">
                        <a:solidFill>
                          <a:srgbClr val="2E2E2E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Показатель муниципальной программы 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единиц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32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63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79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3018126256"/>
                  </a:ext>
                </a:extLst>
              </a:tr>
              <a:tr h="281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2.11.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Увеличение на 15% числа посещений организаций культуры к уровню 2017 года</a:t>
                      </a:r>
                      <a:endParaRPr lang="ru-RU" sz="950" b="0" i="0" u="none" strike="noStrike">
                        <a:solidFill>
                          <a:srgbClr val="2E2E2E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Показатель муниципальной программы 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Процент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102,66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105,32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  <a:latin typeface="+mn-lt"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  <a:latin typeface="+mn-lt"/>
                        </a:rPr>
                        <a:t>-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60" marR="4360" marT="4360" marB="0" anchor="ctr"/>
                </a:tc>
                <a:extLst>
                  <a:ext uri="{0D108BD9-81ED-4DB2-BD59-A6C34878D82A}">
                    <a16:rowId xmlns:a16="http://schemas.microsoft.com/office/drawing/2014/main" val="4258952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9368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37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C04771F8-2D68-42F0-9FDC-9E424BF801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20371"/>
              </p:ext>
            </p:extLst>
          </p:nvPr>
        </p:nvGraphicFramePr>
        <p:xfrm>
          <a:off x="292728" y="972799"/>
          <a:ext cx="11606543" cy="5665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219">
                  <a:extLst>
                    <a:ext uri="{9D8B030D-6E8A-4147-A177-3AD203B41FA5}">
                      <a16:colId xmlns:a16="http://schemas.microsoft.com/office/drawing/2014/main" val="1985876018"/>
                    </a:ext>
                  </a:extLst>
                </a:gridCol>
                <a:gridCol w="3783390">
                  <a:extLst>
                    <a:ext uri="{9D8B030D-6E8A-4147-A177-3AD203B41FA5}">
                      <a16:colId xmlns:a16="http://schemas.microsoft.com/office/drawing/2014/main" val="1812124220"/>
                    </a:ext>
                  </a:extLst>
                </a:gridCol>
                <a:gridCol w="823865">
                  <a:extLst>
                    <a:ext uri="{9D8B030D-6E8A-4147-A177-3AD203B41FA5}">
                      <a16:colId xmlns:a16="http://schemas.microsoft.com/office/drawing/2014/main" val="443484845"/>
                    </a:ext>
                  </a:extLst>
                </a:gridCol>
                <a:gridCol w="706170">
                  <a:extLst>
                    <a:ext uri="{9D8B030D-6E8A-4147-A177-3AD203B41FA5}">
                      <a16:colId xmlns:a16="http://schemas.microsoft.com/office/drawing/2014/main" val="1488576908"/>
                    </a:ext>
                  </a:extLst>
                </a:gridCol>
                <a:gridCol w="716664">
                  <a:extLst>
                    <a:ext uri="{9D8B030D-6E8A-4147-A177-3AD203B41FA5}">
                      <a16:colId xmlns:a16="http://schemas.microsoft.com/office/drawing/2014/main" val="2260897369"/>
                    </a:ext>
                  </a:extLst>
                </a:gridCol>
                <a:gridCol w="995795">
                  <a:extLst>
                    <a:ext uri="{9D8B030D-6E8A-4147-A177-3AD203B41FA5}">
                      <a16:colId xmlns:a16="http://schemas.microsoft.com/office/drawing/2014/main" val="1376090562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887271664"/>
                    </a:ext>
                  </a:extLst>
                </a:gridCol>
                <a:gridCol w="1073247">
                  <a:extLst>
                    <a:ext uri="{9D8B030D-6E8A-4147-A177-3AD203B41FA5}">
                      <a16:colId xmlns:a16="http://schemas.microsoft.com/office/drawing/2014/main" val="2528348998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854267737"/>
                    </a:ext>
                  </a:extLst>
                </a:gridCol>
                <a:gridCol w="1006859">
                  <a:extLst>
                    <a:ext uri="{9D8B030D-6E8A-4147-A177-3AD203B41FA5}">
                      <a16:colId xmlns:a16="http://schemas.microsoft.com/office/drawing/2014/main" val="4239973062"/>
                    </a:ext>
                  </a:extLst>
                </a:gridCol>
              </a:tblGrid>
              <a:tr h="186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Единица измерения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2303145389"/>
                  </a:ext>
                </a:extLst>
              </a:tr>
              <a:tr h="94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«Культура»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4257660241"/>
                  </a:ext>
                </a:extLst>
              </a:tr>
              <a:tr h="94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VI «Развитие образования в сфере культуры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1865399727"/>
                  </a:ext>
                </a:extLst>
              </a:tr>
              <a:tr h="186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Доля детей в возрасте от 5 до 18 лет, охваченных дополнительным образованием сферы культуры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1330615211"/>
                  </a:ext>
                </a:extLst>
              </a:tr>
              <a:tr h="186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Доля детей в возрасте от 7 до 15 лет, обучающихся по предпрофессиональным программам в области искусств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1,84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2,07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2,44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2,56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2,69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2,82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2742277172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Отношение среднемесячной заработной платы педагогических работников организаций дополнительного образования детей к среднемесячной заработной плате учителей в Московской области в сфере культуры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797299428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>
                          <a:effectLst/>
                        </a:rPr>
                        <a:t>Доля детей, ставших победителями и призерами всероссийских и международных мероприятий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2858981318"/>
                  </a:ext>
                </a:extLst>
              </a:tr>
              <a:tr h="94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Подпрограмма VII «Развитие архивного дела в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1516205759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Доля архивных документов, хранящихся в муниципальном архиве в нормативных условиях, обеспечивающих их постоянное (вечное) и долговременное хранение, в общем количестве документов в муниципальном архиве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1488789135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Доля архивных фондов муниципального архива, внесенных в общеотраслевую базу данных "Архивный фонд", от общего количества архивных фондов, хранящихся в муниципальном архиве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3170727529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Количество помещений, выделенных для хранения архивных документов, относящихся к собственности Московской области, на которых проведены работы по капитальному (текущему) ремонту и техническому переоснащению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2454021192"/>
                  </a:ext>
                </a:extLst>
              </a:tr>
              <a:tr h="5558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Доля субвенции бюджету муниципального образования Московской области на обеспечение переданных государственных полномочий по временному хранению, комплектованию, учету и использованию архивных документов, относящихся к собственности Московской области и временно хранящихся в муниципальном архиве, освоенная бюджетом муниципального образования Московской области, в общей сумме указанной субвенции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3650424501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>
                          <a:effectLst/>
                        </a:rPr>
                        <a:t>Доля архивных документов, переведенных в электронно-цифровую форму, от общего количества документов, находящихся на хранении в муниципальном архиве муниципального образования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3098985535"/>
                  </a:ext>
                </a:extLst>
              </a:tr>
              <a:tr h="94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VIII «</a:t>
                      </a:r>
                      <a:r>
                        <a:rPr lang="ru-RU" sz="900" u="none" strike="noStrike">
                          <a:effectLst/>
                        </a:rPr>
                        <a:t>Обеспечивающая подпрограмма»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1894082341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Уровень численности участников культурно-досуговых мероприятий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21" marR="2821" marT="2821" marB="0" anchor="ctr"/>
                </a:tc>
                <a:extLst>
                  <a:ext uri="{0D108BD9-81ED-4DB2-BD59-A6C34878D82A}">
                    <a16:rowId xmlns:a16="http://schemas.microsoft.com/office/drawing/2014/main" val="100865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688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38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8B39687-848F-49B8-893F-1E327ADFA5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734792"/>
              </p:ext>
            </p:extLst>
          </p:nvPr>
        </p:nvGraphicFramePr>
        <p:xfrm>
          <a:off x="298764" y="1086416"/>
          <a:ext cx="11464570" cy="51333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6452">
                  <a:extLst>
                    <a:ext uri="{9D8B030D-6E8A-4147-A177-3AD203B41FA5}">
                      <a16:colId xmlns:a16="http://schemas.microsoft.com/office/drawing/2014/main" val="648194120"/>
                    </a:ext>
                  </a:extLst>
                </a:gridCol>
                <a:gridCol w="2961772">
                  <a:extLst>
                    <a:ext uri="{9D8B030D-6E8A-4147-A177-3AD203B41FA5}">
                      <a16:colId xmlns:a16="http://schemas.microsoft.com/office/drawing/2014/main" val="1619295507"/>
                    </a:ext>
                  </a:extLst>
                </a:gridCol>
                <a:gridCol w="1114762">
                  <a:extLst>
                    <a:ext uri="{9D8B030D-6E8A-4147-A177-3AD203B41FA5}">
                      <a16:colId xmlns:a16="http://schemas.microsoft.com/office/drawing/2014/main" val="1012098210"/>
                    </a:ext>
                  </a:extLst>
                </a:gridCol>
                <a:gridCol w="939898">
                  <a:extLst>
                    <a:ext uri="{9D8B030D-6E8A-4147-A177-3AD203B41FA5}">
                      <a16:colId xmlns:a16="http://schemas.microsoft.com/office/drawing/2014/main" val="3394679960"/>
                    </a:ext>
                  </a:extLst>
                </a:gridCol>
                <a:gridCol w="939898">
                  <a:extLst>
                    <a:ext uri="{9D8B030D-6E8A-4147-A177-3AD203B41FA5}">
                      <a16:colId xmlns:a16="http://schemas.microsoft.com/office/drawing/2014/main" val="3817410491"/>
                    </a:ext>
                  </a:extLst>
                </a:gridCol>
                <a:gridCol w="983614">
                  <a:extLst>
                    <a:ext uri="{9D8B030D-6E8A-4147-A177-3AD203B41FA5}">
                      <a16:colId xmlns:a16="http://schemas.microsoft.com/office/drawing/2014/main" val="3715546514"/>
                    </a:ext>
                  </a:extLst>
                </a:gridCol>
                <a:gridCol w="961757">
                  <a:extLst>
                    <a:ext uri="{9D8B030D-6E8A-4147-A177-3AD203B41FA5}">
                      <a16:colId xmlns:a16="http://schemas.microsoft.com/office/drawing/2014/main" val="698281443"/>
                    </a:ext>
                  </a:extLst>
                </a:gridCol>
                <a:gridCol w="1060117">
                  <a:extLst>
                    <a:ext uri="{9D8B030D-6E8A-4147-A177-3AD203B41FA5}">
                      <a16:colId xmlns:a16="http://schemas.microsoft.com/office/drawing/2014/main" val="1204849311"/>
                    </a:ext>
                  </a:extLst>
                </a:gridCol>
                <a:gridCol w="961757">
                  <a:extLst>
                    <a:ext uri="{9D8B030D-6E8A-4147-A177-3AD203B41FA5}">
                      <a16:colId xmlns:a16="http://schemas.microsoft.com/office/drawing/2014/main" val="4103820637"/>
                    </a:ext>
                  </a:extLst>
                </a:gridCol>
                <a:gridCol w="994543">
                  <a:extLst>
                    <a:ext uri="{9D8B030D-6E8A-4147-A177-3AD203B41FA5}">
                      <a16:colId xmlns:a16="http://schemas.microsoft.com/office/drawing/2014/main" val="1678351883"/>
                    </a:ext>
                  </a:extLst>
                </a:gridCol>
              </a:tblGrid>
              <a:tr h="568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№ п/п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Тип показателя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Единица измерения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Базовое значение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Достигнутое 2020 года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2021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2022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2023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225348422"/>
                  </a:ext>
                </a:extLst>
              </a:tr>
              <a:tr h="2973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Муниципальная программа «Культура»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658106994"/>
                  </a:ext>
                </a:extLst>
              </a:tr>
              <a:tr h="568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Подпрограмма IX «Развитие парков культуры и отдыха»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094204836"/>
                  </a:ext>
                </a:extLst>
              </a:tr>
              <a:tr h="8534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Количество созданных и благоустроенных парков культуры и отдыха на территории Московской области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 показатель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Единица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441755173"/>
                  </a:ext>
                </a:extLst>
              </a:tr>
              <a:tr h="8534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2.2.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Увеличение числа посетителей парков культуры и отдыха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04407754"/>
                  </a:ext>
                </a:extLst>
              </a:tr>
              <a:tr h="8534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2.3.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Соответствие нормативу обеспеченности парками культуры и отдыха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787964239"/>
                  </a:ext>
                </a:extLst>
              </a:tr>
              <a:tr h="568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2.4.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Количество установленных детских игровых площадок в парках культуры и отдыха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 показатель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890671800"/>
                  </a:ext>
                </a:extLst>
              </a:tr>
              <a:tr h="568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2.5.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Соответствие парков культуры и отдыха региональному парковому стандарту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Рейтинг-50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75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95,5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250328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005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39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54625694-2B9F-40A2-A015-80984BE425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869795"/>
              </p:ext>
            </p:extLst>
          </p:nvPr>
        </p:nvGraphicFramePr>
        <p:xfrm>
          <a:off x="244444" y="961434"/>
          <a:ext cx="11543167" cy="5530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198">
                  <a:extLst>
                    <a:ext uri="{9D8B030D-6E8A-4147-A177-3AD203B41FA5}">
                      <a16:colId xmlns:a16="http://schemas.microsoft.com/office/drawing/2014/main" val="524993507"/>
                    </a:ext>
                  </a:extLst>
                </a:gridCol>
                <a:gridCol w="2982076">
                  <a:extLst>
                    <a:ext uri="{9D8B030D-6E8A-4147-A177-3AD203B41FA5}">
                      <a16:colId xmlns:a16="http://schemas.microsoft.com/office/drawing/2014/main" val="240409636"/>
                    </a:ext>
                  </a:extLst>
                </a:gridCol>
                <a:gridCol w="1122405">
                  <a:extLst>
                    <a:ext uri="{9D8B030D-6E8A-4147-A177-3AD203B41FA5}">
                      <a16:colId xmlns:a16="http://schemas.microsoft.com/office/drawing/2014/main" val="1002150722"/>
                    </a:ext>
                  </a:extLst>
                </a:gridCol>
                <a:gridCol w="946342">
                  <a:extLst>
                    <a:ext uri="{9D8B030D-6E8A-4147-A177-3AD203B41FA5}">
                      <a16:colId xmlns:a16="http://schemas.microsoft.com/office/drawing/2014/main" val="1558123203"/>
                    </a:ext>
                  </a:extLst>
                </a:gridCol>
                <a:gridCol w="946342">
                  <a:extLst>
                    <a:ext uri="{9D8B030D-6E8A-4147-A177-3AD203B41FA5}">
                      <a16:colId xmlns:a16="http://schemas.microsoft.com/office/drawing/2014/main" val="1330058079"/>
                    </a:ext>
                  </a:extLst>
                </a:gridCol>
                <a:gridCol w="990358">
                  <a:extLst>
                    <a:ext uri="{9D8B030D-6E8A-4147-A177-3AD203B41FA5}">
                      <a16:colId xmlns:a16="http://schemas.microsoft.com/office/drawing/2014/main" val="1050313964"/>
                    </a:ext>
                  </a:extLst>
                </a:gridCol>
                <a:gridCol w="968350">
                  <a:extLst>
                    <a:ext uri="{9D8B030D-6E8A-4147-A177-3AD203B41FA5}">
                      <a16:colId xmlns:a16="http://schemas.microsoft.com/office/drawing/2014/main" val="2525889287"/>
                    </a:ext>
                  </a:extLst>
                </a:gridCol>
                <a:gridCol w="1067385">
                  <a:extLst>
                    <a:ext uri="{9D8B030D-6E8A-4147-A177-3AD203B41FA5}">
                      <a16:colId xmlns:a16="http://schemas.microsoft.com/office/drawing/2014/main" val="1257574033"/>
                    </a:ext>
                  </a:extLst>
                </a:gridCol>
                <a:gridCol w="968350">
                  <a:extLst>
                    <a:ext uri="{9D8B030D-6E8A-4147-A177-3AD203B41FA5}">
                      <a16:colId xmlns:a16="http://schemas.microsoft.com/office/drawing/2014/main" val="3895982599"/>
                    </a:ext>
                  </a:extLst>
                </a:gridCol>
                <a:gridCol w="1001361">
                  <a:extLst>
                    <a:ext uri="{9D8B030D-6E8A-4147-A177-3AD203B41FA5}">
                      <a16:colId xmlns:a16="http://schemas.microsoft.com/office/drawing/2014/main" val="647516340"/>
                    </a:ext>
                  </a:extLst>
                </a:gridCol>
              </a:tblGrid>
              <a:tr h="252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Тип 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Базовое значение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922562420"/>
                  </a:ext>
                </a:extLst>
              </a:tr>
              <a:tr h="128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«Образование»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3701561519"/>
                  </a:ext>
                </a:extLst>
              </a:tr>
              <a:tr h="128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</a:t>
                      </a:r>
                      <a:r>
                        <a:rPr lang="en-US" sz="1000" u="none" strike="noStrike">
                          <a:effectLst/>
                        </a:rPr>
                        <a:t>I «</a:t>
                      </a:r>
                      <a:r>
                        <a:rPr lang="ru-RU" sz="1000" u="none" strike="noStrike">
                          <a:effectLst/>
                        </a:rPr>
                        <a:t>Дошкольное образование»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2960742429"/>
                  </a:ext>
                </a:extLst>
              </a:tr>
              <a:tr h="750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Количество отремонтированных дошкольных образовательных организаций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к ежегодному обращению Губернатора Московской области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Штук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3949064741"/>
                  </a:ext>
                </a:extLst>
              </a:tr>
              <a:tr h="6264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Отношение средней заработной платы педагогических работников дошкольных образовательных организаций к средней заработной плате в общеобразовательных организациях в Московской области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к Указу Президента РФ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111,2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110,7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108,1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108,1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3040761823"/>
                  </a:ext>
                </a:extLst>
              </a:tr>
              <a:tr h="252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Доступность дошкольного образования для детей в возрасте от трех до семи лет</a:t>
                      </a:r>
                      <a:endParaRPr lang="ru-RU" sz="10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к Указу Президента РФ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1851182658"/>
                  </a:ext>
                </a:extLst>
              </a:tr>
              <a:tr h="750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Создание дополнительных мест для детей в возрасте от 2 месяцев до 3 лет в образовательных организациях, реализующих образовательные программы дошкольного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показатель Министерства образования Московской области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Мест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1303670247"/>
                  </a:ext>
                </a:extLst>
              </a:tr>
              <a:tr h="252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3.5.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Доступность дошкольного образования для детей в возрасте от полутора до трех лет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к соглашению с ФОИВ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78,7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2624508769"/>
                  </a:ext>
                </a:extLst>
              </a:tr>
              <a:tr h="13733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3.6.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Созданы дополнительные места в субъектах Российской Федерации для детей в возрасте от 1,5 до 3 лет любой направленности в организациях, осуществляющих образовательную деятельность (за исключением государственных и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к соглашению с ФОИВ по федеральному проекту «Содействие занятости женщин – создание условий дошкольного образования для детей в возрасте до трех лет»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Мест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4" marR="4934" marT="4934" marB="0" anchor="ctr"/>
                </a:tc>
                <a:extLst>
                  <a:ext uri="{0D108BD9-81ED-4DB2-BD59-A6C34878D82A}">
                    <a16:rowId xmlns:a16="http://schemas.microsoft.com/office/drawing/2014/main" val="1038876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713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2560"/>
            <a:ext cx="10058400" cy="579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понятия, используемые в бюджетном процессе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822960"/>
            <a:ext cx="11673840" cy="575903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Бюджет</a:t>
            </a:r>
            <a:r>
              <a:rPr lang="ru-RU" dirty="0"/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Бюджетная система</a:t>
            </a:r>
            <a:r>
              <a:rPr lang="ru-RU" dirty="0"/>
              <a:t> 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Текущий финансовый год</a:t>
            </a:r>
            <a:r>
              <a:rPr lang="ru-RU" dirty="0"/>
              <a:t> - год, в котором осуществляется исполнение бюджета, составление и рассмотрение проекта бюджета на очередной финансовый год и плановый период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Очередной финансовый год </a:t>
            </a:r>
            <a:r>
              <a:rPr lang="ru-RU" dirty="0"/>
              <a:t>- год, следующий за текущим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Плановый период </a:t>
            </a:r>
            <a:r>
              <a:rPr lang="ru-RU" dirty="0"/>
              <a:t>- два финансовых года, следующие за очередным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Отчетный финансовый год</a:t>
            </a:r>
            <a:r>
              <a:rPr lang="ru-RU" dirty="0"/>
              <a:t> - год, предшествующий текущему финансовому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Доходы бюджета </a:t>
            </a:r>
            <a:r>
              <a:rPr lang="ru-RU" dirty="0"/>
              <a:t>- поступающие в бюджет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Расходы бюджета </a:t>
            </a:r>
            <a:r>
              <a:rPr lang="ru-RU" dirty="0"/>
              <a:t>- выплачиваемые из бюджета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Дефицит бюджета </a:t>
            </a:r>
            <a:r>
              <a:rPr lang="ru-RU" dirty="0"/>
              <a:t>- превышение расходов бюджета над его доходами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Профицит бюджета </a:t>
            </a:r>
            <a:r>
              <a:rPr lang="ru-RU" dirty="0"/>
              <a:t>- превышение доходов бюджета над его расходами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Сводная бюджетная роспись </a:t>
            </a:r>
            <a:r>
              <a:rPr lang="ru-RU" dirty="0"/>
              <a:t>- документ,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Бюджетная роспись </a:t>
            </a:r>
            <a:r>
              <a:rPr lang="ru-RU" dirty="0"/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целях исполнения бюджета по расходам (источникам финансирования дефицита бюджета)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Бюджетные ассигнования </a:t>
            </a:r>
            <a:r>
              <a:rPr lang="ru-RU" dirty="0"/>
              <a:t>- предельные объемы денежных средств, предусмотренные в соответствующем финансовом году для исполнения бюджетных обязательств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Бюджетные обязательства </a:t>
            </a:r>
            <a:r>
              <a:rPr lang="ru-RU" dirty="0"/>
              <a:t>– расходные обязательства, подлежащие исполнению в соответствующем финансовом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Главный распорядитель бюджетных средств (ГРБС) </a:t>
            </a:r>
            <a:r>
              <a:rPr lang="ru-RU" dirty="0"/>
              <a:t>- орган местного самоуправления, орган местной администрации, указанный в ведомственной структуре расходов бюджета, имеющие право распределять бюджетные ассигнования и лимиты бюджетных обязательств между получателями бюджетных средств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Получатель бюджетных средств - </a:t>
            </a:r>
            <a:r>
              <a:rPr lang="ru-RU" dirty="0"/>
              <a:t>орган местного самоуправления, орган местной администрации, находящееся в ведении главного распорядителя бюджетных средств казенное учреждение, имеющие право на принятие и исполнение бюджетных обязательств от имени публично-правового образования за счет средств соответствующего бюджета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b="1" dirty="0"/>
              <a:t>Остатки бюджетных средств на счете </a:t>
            </a:r>
            <a:r>
              <a:rPr lang="ru-RU" dirty="0"/>
              <a:t>- средства, сформированные за счет остатков средств, образовавшихся на начало года после завершения операций по принятым обязательствам прошедшего года и экономии в расходах в текущем году.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E509D-A09E-4903-AC76-47B64A2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5C57661F-B2B1-4F5C-A5BA-3FA02C8F7456}" type="slidenum">
              <a:rPr lang="ru-RU"/>
              <a:pPr/>
              <a:t>4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C11C47F6-C95E-4AE5-9E1C-C23E142585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3811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40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41BCD7C4-4818-4B92-BB99-D4ED19211E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48816"/>
              </p:ext>
            </p:extLst>
          </p:nvPr>
        </p:nvGraphicFramePr>
        <p:xfrm>
          <a:off x="271605" y="1032095"/>
          <a:ext cx="11525062" cy="5386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9336">
                  <a:extLst>
                    <a:ext uri="{9D8B030D-6E8A-4147-A177-3AD203B41FA5}">
                      <a16:colId xmlns:a16="http://schemas.microsoft.com/office/drawing/2014/main" val="2238853873"/>
                    </a:ext>
                  </a:extLst>
                </a:gridCol>
                <a:gridCol w="2977400">
                  <a:extLst>
                    <a:ext uri="{9D8B030D-6E8A-4147-A177-3AD203B41FA5}">
                      <a16:colId xmlns:a16="http://schemas.microsoft.com/office/drawing/2014/main" val="219209169"/>
                    </a:ext>
                  </a:extLst>
                </a:gridCol>
                <a:gridCol w="1120644">
                  <a:extLst>
                    <a:ext uri="{9D8B030D-6E8A-4147-A177-3AD203B41FA5}">
                      <a16:colId xmlns:a16="http://schemas.microsoft.com/office/drawing/2014/main" val="1131063295"/>
                    </a:ext>
                  </a:extLst>
                </a:gridCol>
                <a:gridCol w="944858">
                  <a:extLst>
                    <a:ext uri="{9D8B030D-6E8A-4147-A177-3AD203B41FA5}">
                      <a16:colId xmlns:a16="http://schemas.microsoft.com/office/drawing/2014/main" val="2240582356"/>
                    </a:ext>
                  </a:extLst>
                </a:gridCol>
                <a:gridCol w="944858">
                  <a:extLst>
                    <a:ext uri="{9D8B030D-6E8A-4147-A177-3AD203B41FA5}">
                      <a16:colId xmlns:a16="http://schemas.microsoft.com/office/drawing/2014/main" val="2030058307"/>
                    </a:ext>
                  </a:extLst>
                </a:gridCol>
                <a:gridCol w="988803">
                  <a:extLst>
                    <a:ext uri="{9D8B030D-6E8A-4147-A177-3AD203B41FA5}">
                      <a16:colId xmlns:a16="http://schemas.microsoft.com/office/drawing/2014/main" val="3353148372"/>
                    </a:ext>
                  </a:extLst>
                </a:gridCol>
                <a:gridCol w="966831">
                  <a:extLst>
                    <a:ext uri="{9D8B030D-6E8A-4147-A177-3AD203B41FA5}">
                      <a16:colId xmlns:a16="http://schemas.microsoft.com/office/drawing/2014/main" val="1304292358"/>
                    </a:ext>
                  </a:extLst>
                </a:gridCol>
                <a:gridCol w="1065710">
                  <a:extLst>
                    <a:ext uri="{9D8B030D-6E8A-4147-A177-3AD203B41FA5}">
                      <a16:colId xmlns:a16="http://schemas.microsoft.com/office/drawing/2014/main" val="1294850126"/>
                    </a:ext>
                  </a:extLst>
                </a:gridCol>
                <a:gridCol w="966831">
                  <a:extLst>
                    <a:ext uri="{9D8B030D-6E8A-4147-A177-3AD203B41FA5}">
                      <a16:colId xmlns:a16="http://schemas.microsoft.com/office/drawing/2014/main" val="2134572207"/>
                    </a:ext>
                  </a:extLst>
                </a:gridCol>
                <a:gridCol w="999791">
                  <a:extLst>
                    <a:ext uri="{9D8B030D-6E8A-4147-A177-3AD203B41FA5}">
                      <a16:colId xmlns:a16="http://schemas.microsoft.com/office/drawing/2014/main" val="1640466939"/>
                    </a:ext>
                  </a:extLst>
                </a:gridCol>
              </a:tblGrid>
              <a:tr h="4656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№ п/п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Тип показателя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Единица измерения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Базовое значение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Достигнутое 2020 года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2021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2022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2023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965503113"/>
                  </a:ext>
                </a:extLst>
              </a:tr>
              <a:tr h="2433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«Образование»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408334559"/>
                  </a:ext>
                </a:extLst>
              </a:tr>
              <a:tr h="2433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Подпрограмма </a:t>
                      </a:r>
                      <a:r>
                        <a:rPr lang="en-US" sz="1100" u="none" strike="noStrike">
                          <a:effectLst/>
                        </a:rPr>
                        <a:t>II «</a:t>
                      </a:r>
                      <a:r>
                        <a:rPr lang="ru-RU" sz="1100" u="none" strike="noStrike">
                          <a:effectLst/>
                        </a:rPr>
                        <a:t>Общее образование»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352823323"/>
                  </a:ext>
                </a:extLst>
              </a:tr>
              <a:tr h="1164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3.1.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Отношение средней заработной платы педагогических работников общеобразовательных организаций общего образования к среднемесячному доходу от трудовой деятельности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Показатель к Указу Президента РФ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171531124"/>
                  </a:ext>
                </a:extLst>
              </a:tr>
              <a:tr h="9313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3.2.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Доля выпускников текущего года, набравших 220 баллов и более по 3 предметам, к общему количеству выпускников текущего года, сдавших ЕГЭ по 3 и более предмета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показатель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42,49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26897467"/>
                  </a:ext>
                </a:extLst>
              </a:tr>
              <a:tr h="6985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3.3.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Количество отремонтированных общеобразовательных организаций,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Штука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210855948"/>
                  </a:ext>
                </a:extLst>
              </a:tr>
              <a:tr h="16403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3.4.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2021 Доля обучающихся, получающих начальное общее образование в государственных и муниципальных образовательных организациях, получающих бесплатное горячее питание, к общему количеству обучающихся, получающих начальное общее образование в государственных и муниципальных образовательных организациях</a:t>
                      </a:r>
                      <a:endParaRPr lang="ru-RU" sz="11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869093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8329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41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51FA17A-2D70-479D-B186-941694F692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363413"/>
              </p:ext>
            </p:extLst>
          </p:nvPr>
        </p:nvGraphicFramePr>
        <p:xfrm>
          <a:off x="244444" y="803154"/>
          <a:ext cx="11434527" cy="5972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021">
                  <a:extLst>
                    <a:ext uri="{9D8B030D-6E8A-4147-A177-3AD203B41FA5}">
                      <a16:colId xmlns:a16="http://schemas.microsoft.com/office/drawing/2014/main" val="1000889821"/>
                    </a:ext>
                  </a:extLst>
                </a:gridCol>
                <a:gridCol w="2954011">
                  <a:extLst>
                    <a:ext uri="{9D8B030D-6E8A-4147-A177-3AD203B41FA5}">
                      <a16:colId xmlns:a16="http://schemas.microsoft.com/office/drawing/2014/main" val="1865736965"/>
                    </a:ext>
                  </a:extLst>
                </a:gridCol>
                <a:gridCol w="1111841">
                  <a:extLst>
                    <a:ext uri="{9D8B030D-6E8A-4147-A177-3AD203B41FA5}">
                      <a16:colId xmlns:a16="http://schemas.microsoft.com/office/drawing/2014/main" val="48981501"/>
                    </a:ext>
                  </a:extLst>
                </a:gridCol>
                <a:gridCol w="937435">
                  <a:extLst>
                    <a:ext uri="{9D8B030D-6E8A-4147-A177-3AD203B41FA5}">
                      <a16:colId xmlns:a16="http://schemas.microsoft.com/office/drawing/2014/main" val="2623748501"/>
                    </a:ext>
                  </a:extLst>
                </a:gridCol>
                <a:gridCol w="937435">
                  <a:extLst>
                    <a:ext uri="{9D8B030D-6E8A-4147-A177-3AD203B41FA5}">
                      <a16:colId xmlns:a16="http://schemas.microsoft.com/office/drawing/2014/main" val="281652419"/>
                    </a:ext>
                  </a:extLst>
                </a:gridCol>
                <a:gridCol w="981036">
                  <a:extLst>
                    <a:ext uri="{9D8B030D-6E8A-4147-A177-3AD203B41FA5}">
                      <a16:colId xmlns:a16="http://schemas.microsoft.com/office/drawing/2014/main" val="2403465422"/>
                    </a:ext>
                  </a:extLst>
                </a:gridCol>
                <a:gridCol w="959236">
                  <a:extLst>
                    <a:ext uri="{9D8B030D-6E8A-4147-A177-3AD203B41FA5}">
                      <a16:colId xmlns:a16="http://schemas.microsoft.com/office/drawing/2014/main" val="1033624979"/>
                    </a:ext>
                  </a:extLst>
                </a:gridCol>
                <a:gridCol w="1057339">
                  <a:extLst>
                    <a:ext uri="{9D8B030D-6E8A-4147-A177-3AD203B41FA5}">
                      <a16:colId xmlns:a16="http://schemas.microsoft.com/office/drawing/2014/main" val="559160563"/>
                    </a:ext>
                  </a:extLst>
                </a:gridCol>
                <a:gridCol w="959236">
                  <a:extLst>
                    <a:ext uri="{9D8B030D-6E8A-4147-A177-3AD203B41FA5}">
                      <a16:colId xmlns:a16="http://schemas.microsoft.com/office/drawing/2014/main" val="2554811815"/>
                    </a:ext>
                  </a:extLst>
                </a:gridCol>
                <a:gridCol w="991937">
                  <a:extLst>
                    <a:ext uri="{9D8B030D-6E8A-4147-A177-3AD203B41FA5}">
                      <a16:colId xmlns:a16="http://schemas.microsoft.com/office/drawing/2014/main" val="2434732974"/>
                    </a:ext>
                  </a:extLst>
                </a:gridCol>
              </a:tblGrid>
              <a:tr h="264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№ п/п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Тип 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 измерения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Базовое значение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Достигнутое 2020 года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2021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2022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2023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2024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2676471092"/>
                  </a:ext>
                </a:extLst>
              </a:tr>
              <a:tr h="1345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Муниципальная программа «Образование»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794622665"/>
                  </a:ext>
                </a:extLst>
              </a:tr>
              <a:tr h="3952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III «Дополнительное образование, воспитание и психолого-социальное сопровождение детей»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3866647352"/>
                  </a:ext>
                </a:extLst>
              </a:tr>
              <a:tr h="6558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Отношение средней заработной платы педагогических работников организаций дополнительного образования детей к средней заработной плате учителей в Московской области, 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к указу Президента Российской Федерации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3438205141"/>
                  </a:ext>
                </a:extLst>
              </a:tr>
              <a:tr h="9164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Доля детей в возрасте от 5 до 18 лет, охваченных дополнительным образованием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показатель к указу Президента Российской Федерации, показатель к соглашению с ФОИВ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89,71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82,2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83,3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83,4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83,4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83,4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2905546770"/>
                  </a:ext>
                </a:extLst>
              </a:tr>
              <a:tr h="11771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3.3.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Число детей, охваченных деятельностью детских технопарков "Кванториум" (мобильных технопарков "Кванториум") и других проектов, направленных на обеспечение доступности дополнительных общеобразовательных программ естественнонаучной и технической направленностей, соответствующих приоритетным направлениям технологического развития Российской Федерации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к соглашению с ФОИВ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тыс.человек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0,239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0,296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0,352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0,352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0,352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746917414"/>
                  </a:ext>
                </a:extLst>
              </a:tr>
              <a:tr h="264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</a:t>
                      </a:r>
                      <a:r>
                        <a:rPr lang="en-US" sz="1050" u="none" strike="noStrike">
                          <a:effectLst/>
                        </a:rPr>
                        <a:t>IV «</a:t>
                      </a:r>
                      <a:r>
                        <a:rPr lang="ru-RU" sz="1050" u="none" strike="noStrike">
                          <a:effectLst/>
                        </a:rPr>
                        <a:t>Профессиональное образование»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2991827443"/>
                  </a:ext>
                </a:extLst>
              </a:tr>
              <a:tr h="3952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Доля педагогических работников, прошедших добровольную независимую оценку квалификации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к соглашению с ФОИВ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1935182274"/>
                  </a:ext>
                </a:extLst>
              </a:tr>
              <a:tr h="264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</a:t>
                      </a:r>
                      <a:r>
                        <a:rPr lang="en-US" sz="1050" u="none" strike="noStrike">
                          <a:effectLst/>
                        </a:rPr>
                        <a:t>V «</a:t>
                      </a:r>
                      <a:r>
                        <a:rPr lang="ru-RU" sz="1050" u="none" strike="noStrike">
                          <a:effectLst/>
                        </a:rPr>
                        <a:t>Обеспечивающая подпрограмма»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4241833681"/>
                  </a:ext>
                </a:extLst>
              </a:tr>
              <a:tr h="3952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Уровень удовлетворенности населения качеством дошкольного, общего и дополнительного образования (от числа опрошенных)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75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99" marR="5199" marT="5199" marB="0" anchor="ctr"/>
                </a:tc>
                <a:extLst>
                  <a:ext uri="{0D108BD9-81ED-4DB2-BD59-A6C34878D82A}">
                    <a16:rowId xmlns:a16="http://schemas.microsoft.com/office/drawing/2014/main" val="336900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8828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42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7D9A0F3-2C76-4FAE-B17A-41FE97BE79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724102"/>
              </p:ext>
            </p:extLst>
          </p:nvPr>
        </p:nvGraphicFramePr>
        <p:xfrm>
          <a:off x="226336" y="918028"/>
          <a:ext cx="11561275" cy="5574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061">
                  <a:extLst>
                    <a:ext uri="{9D8B030D-6E8A-4147-A177-3AD203B41FA5}">
                      <a16:colId xmlns:a16="http://schemas.microsoft.com/office/drawing/2014/main" val="3842377929"/>
                    </a:ext>
                  </a:extLst>
                </a:gridCol>
                <a:gridCol w="3025058">
                  <a:extLst>
                    <a:ext uri="{9D8B030D-6E8A-4147-A177-3AD203B41FA5}">
                      <a16:colId xmlns:a16="http://schemas.microsoft.com/office/drawing/2014/main" val="786461358"/>
                    </a:ext>
                  </a:extLst>
                </a:gridCol>
                <a:gridCol w="1403287">
                  <a:extLst>
                    <a:ext uri="{9D8B030D-6E8A-4147-A177-3AD203B41FA5}">
                      <a16:colId xmlns:a16="http://schemas.microsoft.com/office/drawing/2014/main" val="2745952881"/>
                    </a:ext>
                  </a:extLst>
                </a:gridCol>
                <a:gridCol w="742385">
                  <a:extLst>
                    <a:ext uri="{9D8B030D-6E8A-4147-A177-3AD203B41FA5}">
                      <a16:colId xmlns:a16="http://schemas.microsoft.com/office/drawing/2014/main" val="560446790"/>
                    </a:ext>
                  </a:extLst>
                </a:gridCol>
                <a:gridCol w="835845">
                  <a:extLst>
                    <a:ext uri="{9D8B030D-6E8A-4147-A177-3AD203B41FA5}">
                      <a16:colId xmlns:a16="http://schemas.microsoft.com/office/drawing/2014/main" val="2364671680"/>
                    </a:ext>
                  </a:extLst>
                </a:gridCol>
                <a:gridCol w="991912">
                  <a:extLst>
                    <a:ext uri="{9D8B030D-6E8A-4147-A177-3AD203B41FA5}">
                      <a16:colId xmlns:a16="http://schemas.microsoft.com/office/drawing/2014/main" val="3582335224"/>
                    </a:ext>
                  </a:extLst>
                </a:gridCol>
                <a:gridCol w="969867">
                  <a:extLst>
                    <a:ext uri="{9D8B030D-6E8A-4147-A177-3AD203B41FA5}">
                      <a16:colId xmlns:a16="http://schemas.microsoft.com/office/drawing/2014/main" val="934348030"/>
                    </a:ext>
                  </a:extLst>
                </a:gridCol>
                <a:gridCol w="1069060">
                  <a:extLst>
                    <a:ext uri="{9D8B030D-6E8A-4147-A177-3AD203B41FA5}">
                      <a16:colId xmlns:a16="http://schemas.microsoft.com/office/drawing/2014/main" val="2435124235"/>
                    </a:ext>
                  </a:extLst>
                </a:gridCol>
                <a:gridCol w="969867">
                  <a:extLst>
                    <a:ext uri="{9D8B030D-6E8A-4147-A177-3AD203B41FA5}">
                      <a16:colId xmlns:a16="http://schemas.microsoft.com/office/drawing/2014/main" val="3003711492"/>
                    </a:ext>
                  </a:extLst>
                </a:gridCol>
                <a:gridCol w="1002933">
                  <a:extLst>
                    <a:ext uri="{9D8B030D-6E8A-4147-A177-3AD203B41FA5}">
                      <a16:colId xmlns:a16="http://schemas.microsoft.com/office/drawing/2014/main" val="2769860134"/>
                    </a:ext>
                  </a:extLst>
                </a:gridCol>
              </a:tblGrid>
              <a:tr h="2326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Тип показателя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Единица измерения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Базовое значение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1598058422"/>
                  </a:ext>
                </a:extLst>
              </a:tr>
              <a:tr h="1927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«Социальная защита населения»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2998083978"/>
                  </a:ext>
                </a:extLst>
              </a:tr>
              <a:tr h="1538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 «Социальная поддержка граждан»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3523290474"/>
                  </a:ext>
                </a:extLst>
              </a:tr>
              <a:tr h="347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Уровень бедности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Макропоказатель Указ Президента РФ от 25.04.2019 №193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3750369244"/>
                  </a:ext>
                </a:extLst>
              </a:tr>
              <a:tr h="287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Предоставление назначенной субсидии на оплату жилого помещения и коммунальных услуг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633107038"/>
                  </a:ext>
                </a:extLst>
              </a:tr>
              <a:tr h="6916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Предоставление компенсации льгот работникам образования, имеющим место жительства и работающим в микрорайонах Шереметьевский, Хлебниково, Павельцево, пользовавшихся льготой по оплате ЖКХ как житель сельской местности и утративших право на нее в связи с изменением статуса г. Долгопрудного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4116757471"/>
                  </a:ext>
                </a:extLst>
              </a:tr>
              <a:tr h="1927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Активное долголетие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1806674645"/>
                  </a:ext>
                </a:extLst>
              </a:tr>
              <a:tr h="287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лиц, получающих социальную помощь в рамках проведения городских социально-значимых мероприятий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2280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2290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3195029689"/>
                  </a:ext>
                </a:extLst>
              </a:tr>
              <a:tr h="287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лиц, получающих адресную социальную помощь в связи с нахождением в трудной жизненной ситуации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1033167506"/>
                  </a:ext>
                </a:extLst>
              </a:tr>
              <a:tr h="287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4.7.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муниципальных служащих, вышедших на пенсию и получающих пенсию за выслугу лет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1178643019"/>
                  </a:ext>
                </a:extLst>
              </a:tr>
              <a:tr h="287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4.9.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Предоставление дополнительных мер социальной поддержки и социальной помощи гражданам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3578067030"/>
                  </a:ext>
                </a:extLst>
              </a:tr>
              <a:tr h="1178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II «</a:t>
                      </a:r>
                      <a:r>
                        <a:rPr lang="ru-RU" sz="900" u="none" strike="noStrike">
                          <a:effectLst/>
                        </a:rPr>
                        <a:t>Доступная среда»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105212803"/>
                  </a:ext>
                </a:extLst>
              </a:tr>
              <a:tr h="4621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2021 Доля доступных для инвалидов и других маломобильных групп населения приоритетных объектов социальной, транспортной, инженерной инфраструктуры в общем количестве приоритетных объектов</a:t>
                      </a:r>
                      <a:endParaRPr lang="ru-RU" sz="9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66,4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77,8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1533482390"/>
                  </a:ext>
                </a:extLst>
              </a:tr>
              <a:tr h="4779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детей-инвалидов, которым созданы условия для получения качественного начального общего, основного общего, среднего общего образования, в общей численности детей-инвалидов школьного возраста в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2365522142"/>
                  </a:ext>
                </a:extLst>
              </a:tr>
              <a:tr h="347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детей-инвалидов в возрасте от 5 до 18 лет, получающих дополнительное образование, от общей численности детей-инвалидов такого возраста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4289453960"/>
                  </a:ext>
                </a:extLst>
              </a:tr>
              <a:tr h="347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детей-инвалидов в возрасте от 1,5 до 7 лет, охваченных дошкольным образованием, в общей численности детей-инвалидов такого возраста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6" marR="3726" marT="3726" marB="0" anchor="ctr"/>
                </a:tc>
                <a:extLst>
                  <a:ext uri="{0D108BD9-81ED-4DB2-BD59-A6C34878D82A}">
                    <a16:rowId xmlns:a16="http://schemas.microsoft.com/office/drawing/2014/main" val="2872991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6524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43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5CBBF417-8587-4569-8449-9B54DF8101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32357"/>
              </p:ext>
            </p:extLst>
          </p:nvPr>
        </p:nvGraphicFramePr>
        <p:xfrm>
          <a:off x="325926" y="1140736"/>
          <a:ext cx="11516006" cy="5468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904">
                  <a:extLst>
                    <a:ext uri="{9D8B030D-6E8A-4147-A177-3AD203B41FA5}">
                      <a16:colId xmlns:a16="http://schemas.microsoft.com/office/drawing/2014/main" val="2934468533"/>
                    </a:ext>
                  </a:extLst>
                </a:gridCol>
                <a:gridCol w="2975060">
                  <a:extLst>
                    <a:ext uri="{9D8B030D-6E8A-4147-A177-3AD203B41FA5}">
                      <a16:colId xmlns:a16="http://schemas.microsoft.com/office/drawing/2014/main" val="2086403084"/>
                    </a:ext>
                  </a:extLst>
                </a:gridCol>
                <a:gridCol w="1119764">
                  <a:extLst>
                    <a:ext uri="{9D8B030D-6E8A-4147-A177-3AD203B41FA5}">
                      <a16:colId xmlns:a16="http://schemas.microsoft.com/office/drawing/2014/main" val="3367119760"/>
                    </a:ext>
                  </a:extLst>
                </a:gridCol>
                <a:gridCol w="944115">
                  <a:extLst>
                    <a:ext uri="{9D8B030D-6E8A-4147-A177-3AD203B41FA5}">
                      <a16:colId xmlns:a16="http://schemas.microsoft.com/office/drawing/2014/main" val="205276218"/>
                    </a:ext>
                  </a:extLst>
                </a:gridCol>
                <a:gridCol w="944115">
                  <a:extLst>
                    <a:ext uri="{9D8B030D-6E8A-4147-A177-3AD203B41FA5}">
                      <a16:colId xmlns:a16="http://schemas.microsoft.com/office/drawing/2014/main" val="4269392862"/>
                    </a:ext>
                  </a:extLst>
                </a:gridCol>
                <a:gridCol w="988027">
                  <a:extLst>
                    <a:ext uri="{9D8B030D-6E8A-4147-A177-3AD203B41FA5}">
                      <a16:colId xmlns:a16="http://schemas.microsoft.com/office/drawing/2014/main" val="1199516679"/>
                    </a:ext>
                  </a:extLst>
                </a:gridCol>
                <a:gridCol w="966071">
                  <a:extLst>
                    <a:ext uri="{9D8B030D-6E8A-4147-A177-3AD203B41FA5}">
                      <a16:colId xmlns:a16="http://schemas.microsoft.com/office/drawing/2014/main" val="668622646"/>
                    </a:ext>
                  </a:extLst>
                </a:gridCol>
                <a:gridCol w="1064874">
                  <a:extLst>
                    <a:ext uri="{9D8B030D-6E8A-4147-A177-3AD203B41FA5}">
                      <a16:colId xmlns:a16="http://schemas.microsoft.com/office/drawing/2014/main" val="2704801557"/>
                    </a:ext>
                  </a:extLst>
                </a:gridCol>
                <a:gridCol w="966071">
                  <a:extLst>
                    <a:ext uri="{9D8B030D-6E8A-4147-A177-3AD203B41FA5}">
                      <a16:colId xmlns:a16="http://schemas.microsoft.com/office/drawing/2014/main" val="1663826247"/>
                    </a:ext>
                  </a:extLst>
                </a:gridCol>
                <a:gridCol w="999005">
                  <a:extLst>
                    <a:ext uri="{9D8B030D-6E8A-4147-A177-3AD203B41FA5}">
                      <a16:colId xmlns:a16="http://schemas.microsoft.com/office/drawing/2014/main" val="3497174290"/>
                    </a:ext>
                  </a:extLst>
                </a:gridCol>
              </a:tblGrid>
              <a:tr h="455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№ п/п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Тип показателя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Единица измерения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Базовое значение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Достигнутое 2020 года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2021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2022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2023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139479239"/>
                  </a:ext>
                </a:extLst>
              </a:tr>
              <a:tr h="455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«Социальная защита населения»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123238979"/>
                  </a:ext>
                </a:extLst>
              </a:tr>
              <a:tr h="455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Подпрограмма III «Развитие системы отдыха и оздоровления детей»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619956239"/>
                  </a:ext>
                </a:extLst>
              </a:tr>
              <a:tr h="9113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4.1.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Доля детей, охваченных отдыхом и оздоровлением, в общей численности детей в возрасте от 7 до 15 лет, подлежащих оздоровлению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26,77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659153936"/>
                  </a:ext>
                </a:extLst>
              </a:tr>
              <a:tr h="11392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4.2.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Доля детей, находящихся в трудной жизненной ситуации, охваченных отдыхом и оздоровлением, в общей численности детей в возрасте от 7 до 15 лет, находящихся в трудной жизненной ситуации, подлежащих оздоровлению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27,98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457034945"/>
                  </a:ext>
                </a:extLst>
              </a:tr>
              <a:tr h="683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4.3.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Доля детей, охваченных отдыхом, временной занятостью и трудоустройством в каникулярный период 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818668843"/>
                  </a:ext>
                </a:extLst>
              </a:tr>
              <a:tr h="455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Подпрограмма VIII «Развитие трудовых ресурсов и охраны труда»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559137948"/>
                  </a:ext>
                </a:extLst>
              </a:tr>
              <a:tr h="9113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4.1.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Число пострадавших в результате несчастных случаев на производстве со смертельным исходом, в расчете на 1000 работающих (по кругу организаций муниципальной собственности)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Единица, Кч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0,056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74915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6071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44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4FCCD0B2-FBB2-413A-AF3B-25F95D4735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452991"/>
              </p:ext>
            </p:extLst>
          </p:nvPr>
        </p:nvGraphicFramePr>
        <p:xfrm>
          <a:off x="153910" y="893167"/>
          <a:ext cx="11633701" cy="5676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513">
                  <a:extLst>
                    <a:ext uri="{9D8B030D-6E8A-4147-A177-3AD203B41FA5}">
                      <a16:colId xmlns:a16="http://schemas.microsoft.com/office/drawing/2014/main" val="2235633175"/>
                    </a:ext>
                  </a:extLst>
                </a:gridCol>
                <a:gridCol w="3005465">
                  <a:extLst>
                    <a:ext uri="{9D8B030D-6E8A-4147-A177-3AD203B41FA5}">
                      <a16:colId xmlns:a16="http://schemas.microsoft.com/office/drawing/2014/main" val="2123909385"/>
                    </a:ext>
                  </a:extLst>
                </a:gridCol>
                <a:gridCol w="1131209">
                  <a:extLst>
                    <a:ext uri="{9D8B030D-6E8A-4147-A177-3AD203B41FA5}">
                      <a16:colId xmlns:a16="http://schemas.microsoft.com/office/drawing/2014/main" val="2730474434"/>
                    </a:ext>
                  </a:extLst>
                </a:gridCol>
                <a:gridCol w="953763">
                  <a:extLst>
                    <a:ext uri="{9D8B030D-6E8A-4147-A177-3AD203B41FA5}">
                      <a16:colId xmlns:a16="http://schemas.microsoft.com/office/drawing/2014/main" val="3008445256"/>
                    </a:ext>
                  </a:extLst>
                </a:gridCol>
                <a:gridCol w="953763">
                  <a:extLst>
                    <a:ext uri="{9D8B030D-6E8A-4147-A177-3AD203B41FA5}">
                      <a16:colId xmlns:a16="http://schemas.microsoft.com/office/drawing/2014/main" val="2542217"/>
                    </a:ext>
                  </a:extLst>
                </a:gridCol>
                <a:gridCol w="998125">
                  <a:extLst>
                    <a:ext uri="{9D8B030D-6E8A-4147-A177-3AD203B41FA5}">
                      <a16:colId xmlns:a16="http://schemas.microsoft.com/office/drawing/2014/main" val="1075950243"/>
                    </a:ext>
                  </a:extLst>
                </a:gridCol>
                <a:gridCol w="975945">
                  <a:extLst>
                    <a:ext uri="{9D8B030D-6E8A-4147-A177-3AD203B41FA5}">
                      <a16:colId xmlns:a16="http://schemas.microsoft.com/office/drawing/2014/main" val="2601223943"/>
                    </a:ext>
                  </a:extLst>
                </a:gridCol>
                <a:gridCol w="1075757">
                  <a:extLst>
                    <a:ext uri="{9D8B030D-6E8A-4147-A177-3AD203B41FA5}">
                      <a16:colId xmlns:a16="http://schemas.microsoft.com/office/drawing/2014/main" val="3315385014"/>
                    </a:ext>
                  </a:extLst>
                </a:gridCol>
                <a:gridCol w="975945">
                  <a:extLst>
                    <a:ext uri="{9D8B030D-6E8A-4147-A177-3AD203B41FA5}">
                      <a16:colId xmlns:a16="http://schemas.microsoft.com/office/drawing/2014/main" val="114862555"/>
                    </a:ext>
                  </a:extLst>
                </a:gridCol>
                <a:gridCol w="1009216">
                  <a:extLst>
                    <a:ext uri="{9D8B030D-6E8A-4147-A177-3AD203B41FA5}">
                      <a16:colId xmlns:a16="http://schemas.microsoft.com/office/drawing/2014/main" val="822611927"/>
                    </a:ext>
                  </a:extLst>
                </a:gridCol>
              </a:tblGrid>
              <a:tr h="252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532003137"/>
                  </a:ext>
                </a:extLst>
              </a:tr>
              <a:tr h="1951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«Социальная защита населения»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1459422337"/>
                  </a:ext>
                </a:extLst>
              </a:tr>
              <a:tr h="29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IX «Развитие и поддержка социально ориентированных некоммерческих организаций»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258556965"/>
                  </a:ext>
                </a:extLst>
              </a:tr>
              <a:tr h="252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НКО, которым оказана поддержка органами местного самоуправления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731270659"/>
                  </a:ext>
                </a:extLst>
              </a:tr>
              <a:tr h="3767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 в сфере социальной защиты населения, которым оказана поддержка органами местного самоуправления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504795247"/>
                  </a:ext>
                </a:extLst>
              </a:tr>
              <a:tr h="29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 в сфере образования, которым оказана поддержка органами местного самоуправления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0456921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расходов, направляемых на предоставление субсидий СО НКО, в общем объеме расходов бюджета муниципального образования на социальную сферу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838189102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расходов, направляемых на предоставление субсидий СО НКО в сфере образования, в общем объеме расходов бюджета муниципального образования в сфере образования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1,84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1,85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1,86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1,88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235069509"/>
                  </a:ext>
                </a:extLst>
              </a:tr>
              <a:tr h="29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НКО, которым оказана финансовая поддержка органами местного самоуправления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1595170965"/>
                  </a:ext>
                </a:extLst>
              </a:tr>
              <a:tr h="29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4.7.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НКО, которым оказана имущественная поддержка органами местного самоуправления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135634147"/>
                  </a:ext>
                </a:extLst>
              </a:tr>
              <a:tr h="3767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4.8.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 в сфере социальной защиты населения, которым оказана имущественная поддержка органами местного самоуправления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485049963"/>
                  </a:ext>
                </a:extLst>
              </a:tr>
              <a:tr h="3767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4.9.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 в сфере образования, которым оказана имущественная поддержка органами местного самоуправления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15905620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4.10.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Общее количество предоставленной органами местного самоуправления площади на льготных условиях или в безвозмездное пользование СО НКО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515,8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515,8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515,8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515,8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515,8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515,8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572178952"/>
                  </a:ext>
                </a:extLst>
              </a:tr>
              <a:tr h="5010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Общее количество предоставленной органами местного самоуправления площади на льготных условиях или в безвозмездное пользование СО НКО в сфере социальной защиты населения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143675611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Общее количество предоставленной органами местного самоуправления площади на льготных условиях или в безвозмездное пользование СО НКО  в    сфере образования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439,8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439,8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439,8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439,8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439,8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439,8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1759673190"/>
                  </a:ext>
                </a:extLst>
              </a:tr>
              <a:tr h="29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4.13.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 НКО, которым оказана консультационная поддержка органами местного самоуправления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1206753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330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45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2A9337E-9882-48DE-9D85-1916C83494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186289"/>
              </p:ext>
            </p:extLst>
          </p:nvPr>
        </p:nvGraphicFramePr>
        <p:xfrm>
          <a:off x="153910" y="788251"/>
          <a:ext cx="11516009" cy="6030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903">
                  <a:extLst>
                    <a:ext uri="{9D8B030D-6E8A-4147-A177-3AD203B41FA5}">
                      <a16:colId xmlns:a16="http://schemas.microsoft.com/office/drawing/2014/main" val="1318627726"/>
                    </a:ext>
                  </a:extLst>
                </a:gridCol>
                <a:gridCol w="2975059">
                  <a:extLst>
                    <a:ext uri="{9D8B030D-6E8A-4147-A177-3AD203B41FA5}">
                      <a16:colId xmlns:a16="http://schemas.microsoft.com/office/drawing/2014/main" val="3883882158"/>
                    </a:ext>
                  </a:extLst>
                </a:gridCol>
                <a:gridCol w="1119765">
                  <a:extLst>
                    <a:ext uri="{9D8B030D-6E8A-4147-A177-3AD203B41FA5}">
                      <a16:colId xmlns:a16="http://schemas.microsoft.com/office/drawing/2014/main" val="1916999183"/>
                    </a:ext>
                  </a:extLst>
                </a:gridCol>
                <a:gridCol w="944116">
                  <a:extLst>
                    <a:ext uri="{9D8B030D-6E8A-4147-A177-3AD203B41FA5}">
                      <a16:colId xmlns:a16="http://schemas.microsoft.com/office/drawing/2014/main" val="1937155797"/>
                    </a:ext>
                  </a:extLst>
                </a:gridCol>
                <a:gridCol w="944116">
                  <a:extLst>
                    <a:ext uri="{9D8B030D-6E8A-4147-A177-3AD203B41FA5}">
                      <a16:colId xmlns:a16="http://schemas.microsoft.com/office/drawing/2014/main" val="2600267931"/>
                    </a:ext>
                  </a:extLst>
                </a:gridCol>
                <a:gridCol w="988028">
                  <a:extLst>
                    <a:ext uri="{9D8B030D-6E8A-4147-A177-3AD203B41FA5}">
                      <a16:colId xmlns:a16="http://schemas.microsoft.com/office/drawing/2014/main" val="2065554136"/>
                    </a:ext>
                  </a:extLst>
                </a:gridCol>
                <a:gridCol w="966072">
                  <a:extLst>
                    <a:ext uri="{9D8B030D-6E8A-4147-A177-3AD203B41FA5}">
                      <a16:colId xmlns:a16="http://schemas.microsoft.com/office/drawing/2014/main" val="987040081"/>
                    </a:ext>
                  </a:extLst>
                </a:gridCol>
                <a:gridCol w="1064874">
                  <a:extLst>
                    <a:ext uri="{9D8B030D-6E8A-4147-A177-3AD203B41FA5}">
                      <a16:colId xmlns:a16="http://schemas.microsoft.com/office/drawing/2014/main" val="2429974602"/>
                    </a:ext>
                  </a:extLst>
                </a:gridCol>
                <a:gridCol w="966072">
                  <a:extLst>
                    <a:ext uri="{9D8B030D-6E8A-4147-A177-3AD203B41FA5}">
                      <a16:colId xmlns:a16="http://schemas.microsoft.com/office/drawing/2014/main" val="961206953"/>
                    </a:ext>
                  </a:extLst>
                </a:gridCol>
                <a:gridCol w="999004">
                  <a:extLst>
                    <a:ext uri="{9D8B030D-6E8A-4147-A177-3AD203B41FA5}">
                      <a16:colId xmlns:a16="http://schemas.microsoft.com/office/drawing/2014/main" val="3224791457"/>
                    </a:ext>
                  </a:extLst>
                </a:gridCol>
              </a:tblGrid>
              <a:tr h="2603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2978550102"/>
                  </a:ext>
                </a:extLst>
              </a:tr>
              <a:tr h="1318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«Спорт»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101205908"/>
                  </a:ext>
                </a:extLst>
              </a:tr>
              <a:tr h="2603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 «Развитие физической культуры и спорта»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553233350"/>
                  </a:ext>
                </a:extLst>
              </a:tr>
              <a:tr h="6459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жителей муниципального образования Московской области, систематически занимающихся физической культурой и спортом, в общей численности населения муниципального образования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204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45,1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48,5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1704025541"/>
                  </a:ext>
                </a:extLst>
              </a:tr>
              <a:tr h="3888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детей и молодёжи (возраст 3–29 лет), систематически занимающихся физической культурой и спортом, в общей численности детей и молодежи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204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94,5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2605203081"/>
                  </a:ext>
                </a:extLst>
              </a:tr>
              <a:tr h="5174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граждан среднего возраста (женщины 30–54 лет; мужчины 30–59 лет), систематически занимающихся физической культурой и спортом, в общей численности граждан среднего возраста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204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38,5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3305453671"/>
                  </a:ext>
                </a:extLst>
              </a:tr>
              <a:tr h="5174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граждан старшего возраста (женщины 55–79 лет; мужчины 60–79 лет), систематически занимающихся физической культурой и спортом, в общей численности граждан старшего возраста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204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24,5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4071909706"/>
                  </a:ext>
                </a:extLst>
              </a:tr>
              <a:tr h="6459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Уровень обеспеченности граждан спортивными сооружениями исходя из единовременной пропускной способности объектов спорта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204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Приоритетный показатель</a:t>
                      </a:r>
                      <a:br>
                        <a:rPr lang="ru-RU" sz="900" u="none" strike="noStrike">
                          <a:effectLst/>
                        </a:rPr>
                      </a:b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32,06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32,06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32,06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32,07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32,07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32,08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1586729865"/>
                  </a:ext>
                </a:extLst>
              </a:tr>
              <a:tr h="4077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2021 Доступные спортивные площадки. Доля спортивных площадок, управляемых в соответствии со стандартом их использования</a:t>
                      </a:r>
                      <a:endParaRPr lang="ru-RU" sz="9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Рейтинг-45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45,66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3738366025"/>
                  </a:ext>
                </a:extLst>
              </a:tr>
              <a:tr h="7744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5.7.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лиц с ограниченными возможностями здоровья и инвалидов, систематически занимающихся физической культурой и спортом, в общей численности указанной категории населения, проживающих в муниципальном образовании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4259741613"/>
                  </a:ext>
                </a:extLst>
              </a:tr>
              <a:tr h="3888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5.8.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обучающихся и студентов, систематически занимающихся физической культурой и спортом, в общей численности обучающихся и студентов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3641144739"/>
                  </a:ext>
                </a:extLst>
              </a:tr>
              <a:tr h="3888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5.9.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жителей Московской области, занимающихся в спортивных организациях, в общей численности детей и молодежи в возрасте 6-15 лет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51616601"/>
                  </a:ext>
                </a:extLst>
              </a:tr>
              <a:tr h="5174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5.10.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населения Московской области, занятого в экономике, занимающегося физической культурой и спортом, в общей численности населения, занятого в экономике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25,3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29,1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29,2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74" marR="3974" marT="3974" marB="0" anchor="ctr"/>
                </a:tc>
                <a:extLst>
                  <a:ext uri="{0D108BD9-81ED-4DB2-BD59-A6C34878D82A}">
                    <a16:rowId xmlns:a16="http://schemas.microsoft.com/office/drawing/2014/main" val="3037378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9663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46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26FB4728-4D4D-4940-AEAE-03F30A2D56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55200"/>
              </p:ext>
            </p:extLst>
          </p:nvPr>
        </p:nvGraphicFramePr>
        <p:xfrm>
          <a:off x="292728" y="934999"/>
          <a:ext cx="11606543" cy="55572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219">
                  <a:extLst>
                    <a:ext uri="{9D8B030D-6E8A-4147-A177-3AD203B41FA5}">
                      <a16:colId xmlns:a16="http://schemas.microsoft.com/office/drawing/2014/main" val="3691176246"/>
                    </a:ext>
                  </a:extLst>
                </a:gridCol>
                <a:gridCol w="3321663">
                  <a:extLst>
                    <a:ext uri="{9D8B030D-6E8A-4147-A177-3AD203B41FA5}">
                      <a16:colId xmlns:a16="http://schemas.microsoft.com/office/drawing/2014/main" val="3623803051"/>
                    </a:ext>
                  </a:extLst>
                </a:gridCol>
                <a:gridCol w="1032095">
                  <a:extLst>
                    <a:ext uri="{9D8B030D-6E8A-4147-A177-3AD203B41FA5}">
                      <a16:colId xmlns:a16="http://schemas.microsoft.com/office/drawing/2014/main" val="1041775711"/>
                    </a:ext>
                  </a:extLst>
                </a:gridCol>
                <a:gridCol w="724796">
                  <a:extLst>
                    <a:ext uri="{9D8B030D-6E8A-4147-A177-3AD203B41FA5}">
                      <a16:colId xmlns:a16="http://schemas.microsoft.com/office/drawing/2014/main" val="2634811024"/>
                    </a:ext>
                  </a:extLst>
                </a:gridCol>
                <a:gridCol w="951538">
                  <a:extLst>
                    <a:ext uri="{9D8B030D-6E8A-4147-A177-3AD203B41FA5}">
                      <a16:colId xmlns:a16="http://schemas.microsoft.com/office/drawing/2014/main" val="3105964682"/>
                    </a:ext>
                  </a:extLst>
                </a:gridCol>
                <a:gridCol w="995794">
                  <a:extLst>
                    <a:ext uri="{9D8B030D-6E8A-4147-A177-3AD203B41FA5}">
                      <a16:colId xmlns:a16="http://schemas.microsoft.com/office/drawing/2014/main" val="3028337233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3853950134"/>
                    </a:ext>
                  </a:extLst>
                </a:gridCol>
                <a:gridCol w="1073247">
                  <a:extLst>
                    <a:ext uri="{9D8B030D-6E8A-4147-A177-3AD203B41FA5}">
                      <a16:colId xmlns:a16="http://schemas.microsoft.com/office/drawing/2014/main" val="2415210167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249583846"/>
                    </a:ext>
                  </a:extLst>
                </a:gridCol>
                <a:gridCol w="1006859">
                  <a:extLst>
                    <a:ext uri="{9D8B030D-6E8A-4147-A177-3AD203B41FA5}">
                      <a16:colId xmlns:a16="http://schemas.microsoft.com/office/drawing/2014/main" val="1459105453"/>
                    </a:ext>
                  </a:extLst>
                </a:gridCol>
              </a:tblGrid>
              <a:tr h="2206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2405920471"/>
                  </a:ext>
                </a:extLst>
              </a:tr>
              <a:tr h="1117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«Спорт»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4156348667"/>
                  </a:ext>
                </a:extLst>
              </a:tr>
              <a:tr h="1117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 «Развитие физической культуры и спорта»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1309286906"/>
                  </a:ext>
                </a:extLst>
              </a:tr>
              <a:tr h="3295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Эффективность использования существующих объектов спорта (отношение фактической посещаемости к нормативной пропускной способности)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99,5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99,6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3354361875"/>
                  </a:ext>
                </a:extLst>
              </a:tr>
              <a:tr h="3295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проведенных массовых, официальных физкультурных и спортивных мероприятий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2122100688"/>
                  </a:ext>
                </a:extLst>
              </a:tr>
              <a:tr h="547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жителей муниципального образования Московской области, выполнивших нормативы испытаний (тестов) Всероссийского комплекса «Готов к труду и обороне» (ГТО), в общей численности населения, принявшего участие в испытаниях (тестах)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31,2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31,3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31,4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1694100009"/>
                  </a:ext>
                </a:extLst>
              </a:tr>
              <a:tr h="7650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обучающихся и студентов  муниципального образования Московской области, выполнивших нормативы Всероссийского физкультурно-спортивного комплекса «Готов к труду и обороне» (ГТО), в общей численности обучающихся и студентов, принявших участие в сдаче нормативов Всероссийского физкультурно-спортивного комплекса «Готов к труду и обороне» (ГТО)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2211048844"/>
                  </a:ext>
                </a:extLst>
              </a:tr>
              <a:tr h="3295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дворовых спортивных сооружений, содержание которых осуществляется в рамках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60561097"/>
                  </a:ext>
                </a:extLst>
              </a:tr>
              <a:tr h="4384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 «Подготовка к проведению в 2018 году чемпионата мира по футболу и эффективное использование тренировочных площадок после чемпионата мира по футболу»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4041061977"/>
                  </a:ext>
                </a:extLst>
              </a:tr>
              <a:tr h="3295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Соответствие тренировочных площадок после завершения мероприятий требованиям, установленным национальными стандартами Российской Федерации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к соглашению с ФОИВ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1053816962"/>
                  </a:ext>
                </a:extLst>
              </a:tr>
              <a:tr h="1117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III «Подготовка спортивного резерва»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2364421459"/>
                  </a:ext>
                </a:extLst>
              </a:tr>
              <a:tr h="547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организаций, оказывающих услуги по спортивной подготовке в соответствии с федеральными стандартами спортивной подготовки, в общем количестве организаций в сфере физической культуры и спорта, в том числе для лиц с ограниченными возможностями здоровья и инвалидов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3658019229"/>
                  </a:ext>
                </a:extLst>
              </a:tr>
              <a:tr h="547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занимающихся по программам спортивной подготовки в организациях ведомственной принадлежности физической культуры и спорта в общем количестве занимающихся в организациях ведомственной принадлежности физической культуры и спорта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90,6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96,8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0" marR="3660" marT="3660" marB="0" anchor="ctr"/>
                </a:tc>
                <a:extLst>
                  <a:ext uri="{0D108BD9-81ED-4DB2-BD59-A6C34878D82A}">
                    <a16:rowId xmlns:a16="http://schemas.microsoft.com/office/drawing/2014/main" val="17663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2245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47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CF223F22-D77B-43B5-8714-BDC244EFC9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850592"/>
              </p:ext>
            </p:extLst>
          </p:nvPr>
        </p:nvGraphicFramePr>
        <p:xfrm>
          <a:off x="270095" y="892053"/>
          <a:ext cx="11651810" cy="568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5376">
                  <a:extLst>
                    <a:ext uri="{9D8B030D-6E8A-4147-A177-3AD203B41FA5}">
                      <a16:colId xmlns:a16="http://schemas.microsoft.com/office/drawing/2014/main" val="2463689421"/>
                    </a:ext>
                  </a:extLst>
                </a:gridCol>
                <a:gridCol w="3221428">
                  <a:extLst>
                    <a:ext uri="{9D8B030D-6E8A-4147-A177-3AD203B41FA5}">
                      <a16:colId xmlns:a16="http://schemas.microsoft.com/office/drawing/2014/main" val="62314480"/>
                    </a:ext>
                  </a:extLst>
                </a:gridCol>
                <a:gridCol w="1113576">
                  <a:extLst>
                    <a:ext uri="{9D8B030D-6E8A-4147-A177-3AD203B41FA5}">
                      <a16:colId xmlns:a16="http://schemas.microsoft.com/office/drawing/2014/main" val="2295861339"/>
                    </a:ext>
                  </a:extLst>
                </a:gridCol>
                <a:gridCol w="950614">
                  <a:extLst>
                    <a:ext uri="{9D8B030D-6E8A-4147-A177-3AD203B41FA5}">
                      <a16:colId xmlns:a16="http://schemas.microsoft.com/office/drawing/2014/main" val="999817124"/>
                    </a:ext>
                  </a:extLst>
                </a:gridCol>
                <a:gridCol w="767990">
                  <a:extLst>
                    <a:ext uri="{9D8B030D-6E8A-4147-A177-3AD203B41FA5}">
                      <a16:colId xmlns:a16="http://schemas.microsoft.com/office/drawing/2014/main" val="2853920381"/>
                    </a:ext>
                  </a:extLst>
                </a:gridCol>
                <a:gridCol w="999680">
                  <a:extLst>
                    <a:ext uri="{9D8B030D-6E8A-4147-A177-3AD203B41FA5}">
                      <a16:colId xmlns:a16="http://schemas.microsoft.com/office/drawing/2014/main" val="440660900"/>
                    </a:ext>
                  </a:extLst>
                </a:gridCol>
                <a:gridCol w="977464">
                  <a:extLst>
                    <a:ext uri="{9D8B030D-6E8A-4147-A177-3AD203B41FA5}">
                      <a16:colId xmlns:a16="http://schemas.microsoft.com/office/drawing/2014/main" val="1209666393"/>
                    </a:ext>
                  </a:extLst>
                </a:gridCol>
                <a:gridCol w="1077432">
                  <a:extLst>
                    <a:ext uri="{9D8B030D-6E8A-4147-A177-3AD203B41FA5}">
                      <a16:colId xmlns:a16="http://schemas.microsoft.com/office/drawing/2014/main" val="2987510071"/>
                    </a:ext>
                  </a:extLst>
                </a:gridCol>
                <a:gridCol w="977464">
                  <a:extLst>
                    <a:ext uri="{9D8B030D-6E8A-4147-A177-3AD203B41FA5}">
                      <a16:colId xmlns:a16="http://schemas.microsoft.com/office/drawing/2014/main" val="3264369970"/>
                    </a:ext>
                  </a:extLst>
                </a:gridCol>
                <a:gridCol w="1010786">
                  <a:extLst>
                    <a:ext uri="{9D8B030D-6E8A-4147-A177-3AD203B41FA5}">
                      <a16:colId xmlns:a16="http://schemas.microsoft.com/office/drawing/2014/main" val="1381113856"/>
                    </a:ext>
                  </a:extLst>
                </a:gridCol>
              </a:tblGrid>
              <a:tr h="216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Тип показателя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Базовое значение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1072989327"/>
                  </a:ext>
                </a:extLst>
              </a:tr>
              <a:tr h="1094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«Развитие сельского хозяйства»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4163009577"/>
                  </a:ext>
                </a:extLst>
              </a:tr>
              <a:tr h="216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IV «Обеспечение эпизоотического и ветеринарно-санитарного благополучия»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1569704947"/>
                  </a:ext>
                </a:extLst>
              </a:tr>
              <a:tr h="1094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отловленных животных без владельцев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отраслевой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265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3997409868"/>
                  </a:ext>
                </a:extLst>
              </a:tr>
              <a:tr h="148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«Экология и окружающая среда»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538972877"/>
                  </a:ext>
                </a:extLst>
              </a:tr>
              <a:tr h="1094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I «Охрана окружающей среды»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1343847424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Проведение мониторинга атмосферного воздуха 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Мероприятия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2214921775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Организация мероприятий по экологическому воспитанию и просвещению населения на территории городского округа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1809719034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населения, принявшего участие в экологических мероприятиях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Человек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4500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4800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9200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9500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9800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3892373790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Устройство (установка) оборудования для очистки вентиляционных выбросов от запахов на КНС «Котово»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4023923806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V «Региональная программа в области обращения с отходами, в том числе с твердыми коммунальными отходами»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3775571283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Обеспечение надлежащего и своевременного сбора и вывоза ТКО на территории городского округа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356027345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Обеспечение надлежащего проведения общественных мероприятий и субботников на территории городского округа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3986784913"/>
                  </a:ext>
                </a:extLst>
              </a:tr>
              <a:tr h="323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Обеспечение разработки и актулизации схемы санитарной очистки территории городского округа (в том числе, реестра контейнерных площадок)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933135689"/>
                  </a:ext>
                </a:extLst>
              </a:tr>
              <a:tr h="222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Коэффициент качества работы с отходами (составной показатель для расчета показателя «Качество окружающей среды»)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коэффициент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08" marR="3408" marT="3408" marB="0" anchor="ctr"/>
                </a:tc>
                <a:extLst>
                  <a:ext uri="{0D108BD9-81ED-4DB2-BD59-A6C34878D82A}">
                    <a16:rowId xmlns:a16="http://schemas.microsoft.com/office/drawing/2014/main" val="3294277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05210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48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2A3266BB-9BD7-4EE6-9DA8-4058C4AD4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543389"/>
              </p:ext>
            </p:extLst>
          </p:nvPr>
        </p:nvGraphicFramePr>
        <p:xfrm>
          <a:off x="344032" y="1050202"/>
          <a:ext cx="11452632" cy="54420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883">
                  <a:extLst>
                    <a:ext uri="{9D8B030D-6E8A-4147-A177-3AD203B41FA5}">
                      <a16:colId xmlns:a16="http://schemas.microsoft.com/office/drawing/2014/main" val="3528338403"/>
                    </a:ext>
                  </a:extLst>
                </a:gridCol>
                <a:gridCol w="2958687">
                  <a:extLst>
                    <a:ext uri="{9D8B030D-6E8A-4147-A177-3AD203B41FA5}">
                      <a16:colId xmlns:a16="http://schemas.microsoft.com/office/drawing/2014/main" val="2435631434"/>
                    </a:ext>
                  </a:extLst>
                </a:gridCol>
                <a:gridCol w="1113602">
                  <a:extLst>
                    <a:ext uri="{9D8B030D-6E8A-4147-A177-3AD203B41FA5}">
                      <a16:colId xmlns:a16="http://schemas.microsoft.com/office/drawing/2014/main" val="29644754"/>
                    </a:ext>
                  </a:extLst>
                </a:gridCol>
                <a:gridCol w="938920">
                  <a:extLst>
                    <a:ext uri="{9D8B030D-6E8A-4147-A177-3AD203B41FA5}">
                      <a16:colId xmlns:a16="http://schemas.microsoft.com/office/drawing/2014/main" val="4080674438"/>
                    </a:ext>
                  </a:extLst>
                </a:gridCol>
                <a:gridCol w="938920">
                  <a:extLst>
                    <a:ext uri="{9D8B030D-6E8A-4147-A177-3AD203B41FA5}">
                      <a16:colId xmlns:a16="http://schemas.microsoft.com/office/drawing/2014/main" val="698492071"/>
                    </a:ext>
                  </a:extLst>
                </a:gridCol>
                <a:gridCol w="982589">
                  <a:extLst>
                    <a:ext uri="{9D8B030D-6E8A-4147-A177-3AD203B41FA5}">
                      <a16:colId xmlns:a16="http://schemas.microsoft.com/office/drawing/2014/main" val="465837057"/>
                    </a:ext>
                  </a:extLst>
                </a:gridCol>
                <a:gridCol w="960755">
                  <a:extLst>
                    <a:ext uri="{9D8B030D-6E8A-4147-A177-3AD203B41FA5}">
                      <a16:colId xmlns:a16="http://schemas.microsoft.com/office/drawing/2014/main" val="3341576163"/>
                    </a:ext>
                  </a:extLst>
                </a:gridCol>
                <a:gridCol w="1059013">
                  <a:extLst>
                    <a:ext uri="{9D8B030D-6E8A-4147-A177-3AD203B41FA5}">
                      <a16:colId xmlns:a16="http://schemas.microsoft.com/office/drawing/2014/main" val="3017957150"/>
                    </a:ext>
                  </a:extLst>
                </a:gridCol>
                <a:gridCol w="960755">
                  <a:extLst>
                    <a:ext uri="{9D8B030D-6E8A-4147-A177-3AD203B41FA5}">
                      <a16:colId xmlns:a16="http://schemas.microsoft.com/office/drawing/2014/main" val="173343411"/>
                    </a:ext>
                  </a:extLst>
                </a:gridCol>
                <a:gridCol w="993508">
                  <a:extLst>
                    <a:ext uri="{9D8B030D-6E8A-4147-A177-3AD203B41FA5}">
                      <a16:colId xmlns:a16="http://schemas.microsoft.com/office/drawing/2014/main" val="2895159929"/>
                    </a:ext>
                  </a:extLst>
                </a:gridCol>
              </a:tblGrid>
              <a:tr h="418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№ п/п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Тип 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 измерения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Базовое значение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Достигнутое 2020 года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2021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2022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2023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2024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765760769"/>
                  </a:ext>
                </a:extLst>
              </a:tr>
              <a:tr h="418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Муниципальная программа «Экология и окружающая среда»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186029011"/>
                  </a:ext>
                </a:extLst>
              </a:tr>
              <a:tr h="6279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Подпрограмма V «Региональная программа в области обращения с отходами, в том числе с твердыми коммунальными отходами»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35359428"/>
                  </a:ext>
                </a:extLst>
              </a:tr>
              <a:tr h="6279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7.5.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Ликвидировано  объектов накопленного вреда (в том числе наиболее опасных объектов накопленного вреда)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приоритетный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Штука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571718355"/>
                  </a:ext>
                </a:extLst>
              </a:tr>
              <a:tr h="12558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7.6.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Соответствие расходов на природоохранную деятельность, установленных муниципальной экологической программой, нормативу расходов на природоохранную деятельность, установленному Правительством Московской области (28,6 руб./чел.) 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214227573"/>
                  </a:ext>
                </a:extLst>
              </a:tr>
              <a:tr h="12558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7.7.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2021 Численность населения, качество жизни которого улучшится в связи с ликвидацией выявленных на 1 января 2018 г. несанкционированных свалок в границах городов и наиболее опасных объектов накопленного экологического вреда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приоритетный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Тысяча человек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344,5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344,5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344,5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344,5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344,5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811688558"/>
                  </a:ext>
                </a:extLst>
              </a:tr>
              <a:tr h="837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7.8.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2021 Общая площадь восстановленных, в том числе рекультивированных земель подверженных негативному воздействию накопленного вреда окружающей среде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приоритетный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Гектар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13,89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-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714618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6326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49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B877E685-5093-4652-AE0C-8D92DB167C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390757"/>
              </p:ext>
            </p:extLst>
          </p:nvPr>
        </p:nvGraphicFramePr>
        <p:xfrm>
          <a:off x="153910" y="966382"/>
          <a:ext cx="11633700" cy="5499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514">
                  <a:extLst>
                    <a:ext uri="{9D8B030D-6E8A-4147-A177-3AD203B41FA5}">
                      <a16:colId xmlns:a16="http://schemas.microsoft.com/office/drawing/2014/main" val="1239230207"/>
                    </a:ext>
                  </a:extLst>
                </a:gridCol>
                <a:gridCol w="3284154">
                  <a:extLst>
                    <a:ext uri="{9D8B030D-6E8A-4147-A177-3AD203B41FA5}">
                      <a16:colId xmlns:a16="http://schemas.microsoft.com/office/drawing/2014/main" val="1553721672"/>
                    </a:ext>
                  </a:extLst>
                </a:gridCol>
                <a:gridCol w="1167897">
                  <a:extLst>
                    <a:ext uri="{9D8B030D-6E8A-4147-A177-3AD203B41FA5}">
                      <a16:colId xmlns:a16="http://schemas.microsoft.com/office/drawing/2014/main" val="1247568029"/>
                    </a:ext>
                  </a:extLst>
                </a:gridCol>
                <a:gridCol w="950614">
                  <a:extLst>
                    <a:ext uri="{9D8B030D-6E8A-4147-A177-3AD203B41FA5}">
                      <a16:colId xmlns:a16="http://schemas.microsoft.com/office/drawing/2014/main" val="4084025544"/>
                    </a:ext>
                  </a:extLst>
                </a:gridCol>
                <a:gridCol w="641536">
                  <a:extLst>
                    <a:ext uri="{9D8B030D-6E8A-4147-A177-3AD203B41FA5}">
                      <a16:colId xmlns:a16="http://schemas.microsoft.com/office/drawing/2014/main" val="4007100656"/>
                    </a:ext>
                  </a:extLst>
                </a:gridCol>
                <a:gridCol w="998125">
                  <a:extLst>
                    <a:ext uri="{9D8B030D-6E8A-4147-A177-3AD203B41FA5}">
                      <a16:colId xmlns:a16="http://schemas.microsoft.com/office/drawing/2014/main" val="1386912279"/>
                    </a:ext>
                  </a:extLst>
                </a:gridCol>
                <a:gridCol w="975944">
                  <a:extLst>
                    <a:ext uri="{9D8B030D-6E8A-4147-A177-3AD203B41FA5}">
                      <a16:colId xmlns:a16="http://schemas.microsoft.com/office/drawing/2014/main" val="3965589857"/>
                    </a:ext>
                  </a:extLst>
                </a:gridCol>
                <a:gridCol w="1075757">
                  <a:extLst>
                    <a:ext uri="{9D8B030D-6E8A-4147-A177-3AD203B41FA5}">
                      <a16:colId xmlns:a16="http://schemas.microsoft.com/office/drawing/2014/main" val="2334975215"/>
                    </a:ext>
                  </a:extLst>
                </a:gridCol>
                <a:gridCol w="975944">
                  <a:extLst>
                    <a:ext uri="{9D8B030D-6E8A-4147-A177-3AD203B41FA5}">
                      <a16:colId xmlns:a16="http://schemas.microsoft.com/office/drawing/2014/main" val="3088992434"/>
                    </a:ext>
                  </a:extLst>
                </a:gridCol>
                <a:gridCol w="1009215">
                  <a:extLst>
                    <a:ext uri="{9D8B030D-6E8A-4147-A177-3AD203B41FA5}">
                      <a16:colId xmlns:a16="http://schemas.microsoft.com/office/drawing/2014/main" val="2218577162"/>
                    </a:ext>
                  </a:extLst>
                </a:gridCol>
              </a:tblGrid>
              <a:tr h="178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№ п/п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Тип показателя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Единица измерения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Базовое значение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2020 года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2021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2022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2023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Оценка 2024 год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096501983"/>
                  </a:ext>
                </a:extLst>
              </a:tr>
              <a:tr h="178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Муниципальная программа «Безопасность и обеспечение безопасности жизнедеятельности населения»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84743934"/>
                  </a:ext>
                </a:extLst>
              </a:tr>
              <a:tr h="178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Подпрограмма I «Профилактика преступлений и иных правонарушений»</a:t>
                      </a:r>
                      <a:endParaRPr lang="ru-RU" sz="8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 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610963274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8.1.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Снижение общего количества преступлений, совершенных на территории муниципального образования, не менее чем на 5 % ежегодно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Приоритетный целевой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кол-во преступлений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638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539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512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486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462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439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2344867046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8.2.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Увеличение доли социально значимых объектов (учреждений), оборудованных в целях антитеррористической защищенности средствами безопасности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76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92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466336209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8.3.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Увеличение доли от числа граждан, принимающих участие в деятельности народных дружин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120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125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893924261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8.4.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Снижение доли несовершеннолетних в общем числе лиц, совершивших преступления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99,9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99,8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99,7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99,6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99,5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323656674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8.5.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Количество отремонтированных зданий(помещений), находящихся в собственности муниципальных образований Московской области, в которых располагаются городские (районные) суды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единица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645653555"/>
                  </a:ext>
                </a:extLst>
              </a:tr>
              <a:tr h="353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8.6.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Увеличение общего количества видеокамер, введенных в эксплуатацию в систему технологического обеспечения региональной общественной безопасности и оперативного управления «Безопасный регион», не менее чем на 5 % ежегодно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Приоритетный целевой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единица/процент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534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1070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1123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1179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1238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809553392"/>
                  </a:ext>
                </a:extLst>
              </a:tr>
              <a:tr h="3539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8.7.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 dirty="0">
                          <a:effectLst/>
                        </a:rPr>
                        <a:t>Рост числа лиц, состоящих на диспансерном наблюдении с диагнозом «Употребление наркотиков с вредными последствиями»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110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404124746"/>
                  </a:ext>
                </a:extLst>
              </a:tr>
              <a:tr h="903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8.8.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Инвентаризация мест захоронений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Приоритетный целевой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100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179562366"/>
                  </a:ext>
                </a:extLst>
              </a:tr>
              <a:tr h="178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8.9.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Благоустроим кладбища «Доля кладбищ, соответствующих Региональному стандарту»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Рейтинг-50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66,67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66,67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66,67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66,67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66,67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209213237"/>
                  </a:ext>
                </a:extLst>
              </a:tr>
              <a:tr h="178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8.10.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Количество восстановленных (ремонт, реставрация, благоустройство) воинских захоронений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Соглашение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едениц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0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30322451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8.11.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Доля транспортировок умерших в морг с мест обнаружения или происшествия для производства судебно-медицинской экспертизы, произведенных в соответствии с установленными требованиями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Процент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638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539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512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486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462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439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928116275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8.12.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Снижение уровня вовлеченности населения в незаконный оборот наркотиков на 100 тыс. человек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человек на 100 тыс. населения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70,5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63,6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60,5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57,4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282610711"/>
                  </a:ext>
                </a:extLst>
              </a:tr>
              <a:tr h="26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8.13.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50" u="none" strike="noStrike">
                          <a:effectLst/>
                        </a:rPr>
                        <a:t>Снижение уровня криминогенности наркомании на 100 тыс. человек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человек на 100 тыс. населения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71,5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-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66,9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63,6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>
                          <a:effectLst/>
                        </a:rPr>
                        <a:t>60,5</a:t>
                      </a:r>
                      <a:endParaRPr lang="ru-RU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50" u="none" strike="noStrike" dirty="0">
                          <a:effectLst/>
                        </a:rPr>
                        <a:t>57,4</a:t>
                      </a:r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464476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025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C73AF-0C2D-49B8-A3F0-C9E73E0C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" y="0"/>
            <a:ext cx="11917680" cy="10230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dirty="0"/>
              <a:t>Основные задачи и приоритеты  бюджетной политики </a:t>
            </a:r>
            <a:br>
              <a:rPr lang="ru-RU" sz="2800" dirty="0"/>
            </a:br>
            <a:r>
              <a:rPr lang="ru-RU" sz="2800" dirty="0"/>
              <a:t>на 2022 год и на плановый период 2023 и 2024 годов: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E81DAF-54F0-426F-A98B-95DE6F76A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998913"/>
            <a:ext cx="11805716" cy="5493962"/>
          </a:xfrm>
          <a:gradFill>
            <a:gsLst>
              <a:gs pos="63760">
                <a:schemeClr val="accent1">
                  <a:lumMod val="40000"/>
                  <a:lumOff val="60000"/>
                </a:schemeClr>
              </a:gs>
              <a:gs pos="20000">
                <a:schemeClr val="accent6">
                  <a:tint val="9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неукоснительное исполнение основных социальных обязательств, в том числе публичных нормативных обязательств и сохранение показателей оплаты труда работников бюджетной сферы;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повышение эффективности распределения бюджетных средств, ответственного подхода к принятию новых расходных обязательств с учетом их социально-экономической значимости и обеспеченности источниками финансирования;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формирование мероприятий и показателей муниципальных программ городского округа Долгопрудный, позволяющих участвовать в федеральных проектах, входящих в состав национальных проектов, мероприятий государственных программ, с целью привлечения бюджетных средств других уровней на решение вопросов местного значения;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проведение оценки целесообразности и актуальности мероприятий муниципальных программ городского округа Долгопрудный и их финансового обеспечения;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осуществление закупок товаров, работ, услуг для обеспечения нужд городского округа Долгопрудный конкурентными способами, обеспечивающими наименьшие затраты при сохранении качественных характеристик приобретаемых товаров, работ, услуг;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ведение претензионной работы с подрядными организациями, допустившими нарушения при исполнении муниципальных контрактов, устранение замечаний по объектам в рамках исполнения гарантийных обязательств;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недопущение образования просроченной кредиторской задолженности по принятым обязательствам, в том числе по заработной плате и социальным выплатам;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усиление контроля за расходованием средств в рамках осуществления внутреннего муниципального финансового контроля и систематического ведомственного контроля в отношении подведомственных учреждений;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совершенствование деятельности муниципальных учреждений городского округа Долгопрудный;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обеспечение органами, осуществляющими функции и полномочия учредителя, контроля за достижением показателей объема и качества муниципальных услуг (работ), оказываемых (выполняемых) муниципальными учреждениями городского округа Долгопрудный;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повышение качества финансового менеджмента главных администраторов бюджетных средств городского округа Долгопрудный;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создание условий для повышения качества предоставления муниципальных услуг и обеспечение их доступности в электронном виде;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дальнейшее вовлечение институтов гражданского общества в бюджетный процесс;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250" dirty="0"/>
              <a:t>обеспечение высокого уровня открытости бюджетных данных, характеризующих прозрачность бюджетного процесса городского округа Долгопрудный.</a:t>
            </a:r>
            <a:endParaRPr lang="ru-RU" sz="125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C01AFC23-D631-4528-B753-64AF47C1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1722C189-B12A-41CD-ADD8-524011164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5686"/>
      </p:ext>
    </p:extLst>
  </p:cSld>
  <p:clrMapOvr>
    <a:masterClrMapping/>
  </p:clrMapOvr>
  <p:transition spd="med">
    <p:wipe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50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C71821D9-F39F-4DB2-81E8-A901CDB02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498360"/>
              </p:ext>
            </p:extLst>
          </p:nvPr>
        </p:nvGraphicFramePr>
        <p:xfrm>
          <a:off x="244444" y="878070"/>
          <a:ext cx="11543169" cy="5809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199">
                  <a:extLst>
                    <a:ext uri="{9D8B030D-6E8A-4147-A177-3AD203B41FA5}">
                      <a16:colId xmlns:a16="http://schemas.microsoft.com/office/drawing/2014/main" val="1927474944"/>
                    </a:ext>
                  </a:extLst>
                </a:gridCol>
                <a:gridCol w="2982076">
                  <a:extLst>
                    <a:ext uri="{9D8B030D-6E8A-4147-A177-3AD203B41FA5}">
                      <a16:colId xmlns:a16="http://schemas.microsoft.com/office/drawing/2014/main" val="1549087464"/>
                    </a:ext>
                  </a:extLst>
                </a:gridCol>
                <a:gridCol w="1122405">
                  <a:extLst>
                    <a:ext uri="{9D8B030D-6E8A-4147-A177-3AD203B41FA5}">
                      <a16:colId xmlns:a16="http://schemas.microsoft.com/office/drawing/2014/main" val="2914859674"/>
                    </a:ext>
                  </a:extLst>
                </a:gridCol>
                <a:gridCol w="946342">
                  <a:extLst>
                    <a:ext uri="{9D8B030D-6E8A-4147-A177-3AD203B41FA5}">
                      <a16:colId xmlns:a16="http://schemas.microsoft.com/office/drawing/2014/main" val="3178880918"/>
                    </a:ext>
                  </a:extLst>
                </a:gridCol>
                <a:gridCol w="946342">
                  <a:extLst>
                    <a:ext uri="{9D8B030D-6E8A-4147-A177-3AD203B41FA5}">
                      <a16:colId xmlns:a16="http://schemas.microsoft.com/office/drawing/2014/main" val="960554198"/>
                    </a:ext>
                  </a:extLst>
                </a:gridCol>
                <a:gridCol w="990357">
                  <a:extLst>
                    <a:ext uri="{9D8B030D-6E8A-4147-A177-3AD203B41FA5}">
                      <a16:colId xmlns:a16="http://schemas.microsoft.com/office/drawing/2014/main" val="4201438245"/>
                    </a:ext>
                  </a:extLst>
                </a:gridCol>
                <a:gridCol w="968350">
                  <a:extLst>
                    <a:ext uri="{9D8B030D-6E8A-4147-A177-3AD203B41FA5}">
                      <a16:colId xmlns:a16="http://schemas.microsoft.com/office/drawing/2014/main" val="4184349756"/>
                    </a:ext>
                  </a:extLst>
                </a:gridCol>
                <a:gridCol w="1067386">
                  <a:extLst>
                    <a:ext uri="{9D8B030D-6E8A-4147-A177-3AD203B41FA5}">
                      <a16:colId xmlns:a16="http://schemas.microsoft.com/office/drawing/2014/main" val="3880554051"/>
                    </a:ext>
                  </a:extLst>
                </a:gridCol>
                <a:gridCol w="968350">
                  <a:extLst>
                    <a:ext uri="{9D8B030D-6E8A-4147-A177-3AD203B41FA5}">
                      <a16:colId xmlns:a16="http://schemas.microsoft.com/office/drawing/2014/main" val="4261699738"/>
                    </a:ext>
                  </a:extLst>
                </a:gridCol>
                <a:gridCol w="1001362">
                  <a:extLst>
                    <a:ext uri="{9D8B030D-6E8A-4147-A177-3AD203B41FA5}">
                      <a16:colId xmlns:a16="http://schemas.microsoft.com/office/drawing/2014/main" val="1098210738"/>
                    </a:ext>
                  </a:extLst>
                </a:gridCol>
              </a:tblGrid>
              <a:tr h="218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542763859"/>
                  </a:ext>
                </a:extLst>
              </a:tr>
              <a:tr h="2548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«Безопасность и обеспечение безопасности жизнедеятельности населения»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516585535"/>
                  </a:ext>
                </a:extLst>
              </a:tr>
              <a:tr h="5096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 «Снижение рисков возникновения и смягчение последствий чрезвычайных ситуаций природного и техногенного характера на территории муниципального образования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267412253"/>
                  </a:ext>
                </a:extLst>
              </a:tr>
              <a:tr h="434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Процент готовности муниципального образования Московской области к действиям по предназначению при возникновении чрезвычайных ситуаций (происшествий) природного и техногенного характера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960837300"/>
                  </a:ext>
                </a:extLst>
              </a:tr>
              <a:tr h="434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Степень готовности муниципального образования Московской области к действиям по предназначению при возникновении чрезвычайных ситуациях (происшествиях) природного и техногенного характера., 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31,5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4152893556"/>
                  </a:ext>
                </a:extLst>
              </a:tr>
              <a:tr h="434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Степень готовности муниципального образования Московской области к действиям по предназначению при возникновении чрезвычайных ситуациях (происшествиях) природного и техногенного характера., 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2231507679"/>
                  </a:ext>
                </a:extLst>
              </a:tr>
              <a:tr h="3397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III «Развитие и совершенствование систем оповещения и информирования населения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2152960025"/>
                  </a:ext>
                </a:extLst>
              </a:tr>
              <a:tr h="434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Увеличение процента покрытия, системой централизованного оповещения и информирования при чрезвычайных ситуациях или угрозе их возникновения, населения на территории муниципального образования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72273208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IV «Обеспечение пожарной безопасности на территории муниципального образования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2503239317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Повышение степени пожарной защищенности муниципального образования, по отношению к базовому периоду 2019 года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18,5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19,5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532039787"/>
                  </a:ext>
                </a:extLst>
              </a:tr>
              <a:tr h="3397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V «Обеспечение мероприятий гражданской обороны на территории муниципального образования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463332465"/>
                  </a:ext>
                </a:extLst>
              </a:tr>
              <a:tr h="434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Степень готовности муниципального образования Московской области к действиям по предназначению при возникновении чрезвычайных ситуациях (происшествиях) природного и техногенного характера., 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266549627"/>
                  </a:ext>
                </a:extLst>
              </a:tr>
              <a:tr h="2548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Увеличение степени готовности к использованию по предназначению защитных сооружений и иных объектов ГО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286645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6948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51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ACB0588-3EE8-4716-80C8-5A8FE4683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957172"/>
              </p:ext>
            </p:extLst>
          </p:nvPr>
        </p:nvGraphicFramePr>
        <p:xfrm>
          <a:off x="153910" y="868237"/>
          <a:ext cx="11660864" cy="5819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5808">
                  <a:extLst>
                    <a:ext uri="{9D8B030D-6E8A-4147-A177-3AD203B41FA5}">
                      <a16:colId xmlns:a16="http://schemas.microsoft.com/office/drawing/2014/main" val="876561384"/>
                    </a:ext>
                  </a:extLst>
                </a:gridCol>
                <a:gridCol w="4885325">
                  <a:extLst>
                    <a:ext uri="{9D8B030D-6E8A-4147-A177-3AD203B41FA5}">
                      <a16:colId xmlns:a16="http://schemas.microsoft.com/office/drawing/2014/main" val="1538704736"/>
                    </a:ext>
                  </a:extLst>
                </a:gridCol>
                <a:gridCol w="1412340">
                  <a:extLst>
                    <a:ext uri="{9D8B030D-6E8A-4147-A177-3AD203B41FA5}">
                      <a16:colId xmlns:a16="http://schemas.microsoft.com/office/drawing/2014/main" val="4147526204"/>
                    </a:ext>
                  </a:extLst>
                </a:gridCol>
                <a:gridCol w="823866">
                  <a:extLst>
                    <a:ext uri="{9D8B030D-6E8A-4147-A177-3AD203B41FA5}">
                      <a16:colId xmlns:a16="http://schemas.microsoft.com/office/drawing/2014/main" val="2929378952"/>
                    </a:ext>
                  </a:extLst>
                </a:gridCol>
                <a:gridCol w="588474">
                  <a:extLst>
                    <a:ext uri="{9D8B030D-6E8A-4147-A177-3AD203B41FA5}">
                      <a16:colId xmlns:a16="http://schemas.microsoft.com/office/drawing/2014/main" val="611853726"/>
                    </a:ext>
                  </a:extLst>
                </a:gridCol>
                <a:gridCol w="941560">
                  <a:extLst>
                    <a:ext uri="{9D8B030D-6E8A-4147-A177-3AD203B41FA5}">
                      <a16:colId xmlns:a16="http://schemas.microsoft.com/office/drawing/2014/main" val="2808816176"/>
                    </a:ext>
                  </a:extLst>
                </a:gridCol>
                <a:gridCol w="633743">
                  <a:extLst>
                    <a:ext uri="{9D8B030D-6E8A-4147-A177-3AD203B41FA5}">
                      <a16:colId xmlns:a16="http://schemas.microsoft.com/office/drawing/2014/main" val="2329968278"/>
                    </a:ext>
                  </a:extLst>
                </a:gridCol>
                <a:gridCol w="633742">
                  <a:extLst>
                    <a:ext uri="{9D8B030D-6E8A-4147-A177-3AD203B41FA5}">
                      <a16:colId xmlns:a16="http://schemas.microsoft.com/office/drawing/2014/main" val="2118922845"/>
                    </a:ext>
                  </a:extLst>
                </a:gridCol>
                <a:gridCol w="651850">
                  <a:extLst>
                    <a:ext uri="{9D8B030D-6E8A-4147-A177-3AD203B41FA5}">
                      <a16:colId xmlns:a16="http://schemas.microsoft.com/office/drawing/2014/main" val="3734821041"/>
                    </a:ext>
                  </a:extLst>
                </a:gridCol>
                <a:gridCol w="534156">
                  <a:extLst>
                    <a:ext uri="{9D8B030D-6E8A-4147-A177-3AD203B41FA5}">
                      <a16:colId xmlns:a16="http://schemas.microsoft.com/office/drawing/2014/main" val="805900172"/>
                    </a:ext>
                  </a:extLst>
                </a:gridCol>
              </a:tblGrid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№ п/п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Тип показателя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Единица измерения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Базовое значение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2021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2022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2023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2024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322920497"/>
                  </a:ext>
                </a:extLst>
              </a:tr>
              <a:tr h="1175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«Жилище»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1597844162"/>
                  </a:ext>
                </a:extLst>
              </a:tr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Подпрограмма I «Комплексное освоение  земельных участков  в целях жилищного строительства  и развитие застроенных территорий»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3340812941"/>
                  </a:ext>
                </a:extLst>
              </a:tr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Объем ввода индивидуального жилищного строительства, построенного населением за счет собственных и (или) кредитных средств.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Тыс.кв.м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2466258806"/>
                  </a:ext>
                </a:extLst>
              </a:tr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Общее количество семей, состоящих на учете в качестве нуждающихся в жилых помещениях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Российской Федерации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семей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499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464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495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491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488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486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3338117407"/>
                  </a:ext>
                </a:extLst>
              </a:tr>
              <a:tr h="2826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Удельный вес числа семей, получивших жилые помещения и улучив жилищные условия, в числе семей, состоящих на учете в качестве нуждающихся в жилых помещениях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Российской Федерации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0,81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1,02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1,02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2427001777"/>
                  </a:ext>
                </a:extLst>
              </a:tr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семей, улучшивших свои жилищные условия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семей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2767507772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(далее – ИЖС) или садового дома установленным параметрам и допустимости размещения объекта ИЖС или садового дома на земельном участке, уведомлений о соответствии (несоответствии) построенных или реконструированных объектов ИЖС или садового дома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1090645931"/>
                  </a:ext>
                </a:extLst>
              </a:tr>
              <a:tr h="1175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 «Обеспечение жильем молодых семей»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1682163377"/>
                  </a:ext>
                </a:extLst>
              </a:tr>
              <a:tr h="3483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Количество молодых семей, получивших свидетельство о праве на получение социальной выплаты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Соглашение с федеральным органом исполнительной власти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семей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2753644170"/>
                  </a:ext>
                </a:extLst>
              </a:tr>
              <a:tr h="2826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III «Обеспечение жильем детей-сирот и детей, оставшихся без попечения родителей, лиц из числа детей-сирот и детей, оставшихся без попечения родителей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211127404"/>
                  </a:ext>
                </a:extLst>
              </a:tr>
              <a:tr h="4699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Численность детей-сирот и детей, оставшихся без попечения родителей, лиц из числа детей-сирот и детей, оставшихся без попечения родителей, обеспеченных благоустроенными жилыми помещениями специализированного жилищного фонда по договорам найма специализированных жилых помещений в отчетном финансовом году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Соглашение с федеральным органом исполнительной власти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1748598289"/>
                  </a:ext>
                </a:extLst>
              </a:tr>
              <a:tr h="810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детей-сирот и детей, оставшихся без попечения родителей, лиц из числа детей-сирот и детей, оставшихся без попечения родителей, состоящих на учете на получение жилого помещения, включая лиц в возрасте от 23 лет и старше, обеспеченных жилыми помещениями за отчетный год, в общей численности детей-сирот и детей, оставшихся без попечения родителей, лиц из числа детей-сирот и детей, оставшихся без попечения родителей, включенных в список детей-сирот и детей, оставшихся без попечения родителей, лиц из их числа, которые подлежат обеспечению жильем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862670142"/>
                  </a:ext>
                </a:extLst>
              </a:tr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VIII Обеспечение жильем отдельных категорий граждан, установленных федеральным законодательством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4271919248"/>
                  </a:ext>
                </a:extLst>
              </a:tr>
              <a:tr h="2826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инвалидов и семей, имеющих детей-инвалидов, получивших государственную поддержку по обеспечению жилыми помещениями за счет средств федерального бюджета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537962905"/>
                  </a:ext>
                </a:extLst>
              </a:tr>
              <a:tr h="3762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инвалидов и ветеранов боевых действий, членов семей погибших (умерших) инвалидов и ветеранов боевых действий, получивших государственную поддержку по обеспечению жилыми помещениями за счет средств федерального бюджета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-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1779178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8905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52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7892D64-8D19-444D-AC21-67B8E432B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978630"/>
              </p:ext>
            </p:extLst>
          </p:nvPr>
        </p:nvGraphicFramePr>
        <p:xfrm>
          <a:off x="235389" y="1249961"/>
          <a:ext cx="11570328" cy="5572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493">
                  <a:extLst>
                    <a:ext uri="{9D8B030D-6E8A-4147-A177-3AD203B41FA5}">
                      <a16:colId xmlns:a16="http://schemas.microsoft.com/office/drawing/2014/main" val="587067471"/>
                    </a:ext>
                  </a:extLst>
                </a:gridCol>
                <a:gridCol w="2989094">
                  <a:extLst>
                    <a:ext uri="{9D8B030D-6E8A-4147-A177-3AD203B41FA5}">
                      <a16:colId xmlns:a16="http://schemas.microsoft.com/office/drawing/2014/main" val="1865382949"/>
                    </a:ext>
                  </a:extLst>
                </a:gridCol>
                <a:gridCol w="1125047">
                  <a:extLst>
                    <a:ext uri="{9D8B030D-6E8A-4147-A177-3AD203B41FA5}">
                      <a16:colId xmlns:a16="http://schemas.microsoft.com/office/drawing/2014/main" val="3227077419"/>
                    </a:ext>
                  </a:extLst>
                </a:gridCol>
                <a:gridCol w="948568">
                  <a:extLst>
                    <a:ext uri="{9D8B030D-6E8A-4147-A177-3AD203B41FA5}">
                      <a16:colId xmlns:a16="http://schemas.microsoft.com/office/drawing/2014/main" val="1882371566"/>
                    </a:ext>
                  </a:extLst>
                </a:gridCol>
                <a:gridCol w="948568">
                  <a:extLst>
                    <a:ext uri="{9D8B030D-6E8A-4147-A177-3AD203B41FA5}">
                      <a16:colId xmlns:a16="http://schemas.microsoft.com/office/drawing/2014/main" val="1325791829"/>
                    </a:ext>
                  </a:extLst>
                </a:gridCol>
                <a:gridCol w="992688">
                  <a:extLst>
                    <a:ext uri="{9D8B030D-6E8A-4147-A177-3AD203B41FA5}">
                      <a16:colId xmlns:a16="http://schemas.microsoft.com/office/drawing/2014/main" val="623282929"/>
                    </a:ext>
                  </a:extLst>
                </a:gridCol>
                <a:gridCol w="970628">
                  <a:extLst>
                    <a:ext uri="{9D8B030D-6E8A-4147-A177-3AD203B41FA5}">
                      <a16:colId xmlns:a16="http://schemas.microsoft.com/office/drawing/2014/main" val="4197123921"/>
                    </a:ext>
                  </a:extLst>
                </a:gridCol>
                <a:gridCol w="1069897">
                  <a:extLst>
                    <a:ext uri="{9D8B030D-6E8A-4147-A177-3AD203B41FA5}">
                      <a16:colId xmlns:a16="http://schemas.microsoft.com/office/drawing/2014/main" val="3064992950"/>
                    </a:ext>
                  </a:extLst>
                </a:gridCol>
                <a:gridCol w="970628">
                  <a:extLst>
                    <a:ext uri="{9D8B030D-6E8A-4147-A177-3AD203B41FA5}">
                      <a16:colId xmlns:a16="http://schemas.microsoft.com/office/drawing/2014/main" val="502327074"/>
                    </a:ext>
                  </a:extLst>
                </a:gridCol>
                <a:gridCol w="1003717">
                  <a:extLst>
                    <a:ext uri="{9D8B030D-6E8A-4147-A177-3AD203B41FA5}">
                      <a16:colId xmlns:a16="http://schemas.microsoft.com/office/drawing/2014/main" val="1678725499"/>
                    </a:ext>
                  </a:extLst>
                </a:gridCol>
              </a:tblGrid>
              <a:tr h="298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Муниципальная программа «Развитие инженерной инфраструктуры и энергоэффективности»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2854038463"/>
                  </a:ext>
                </a:extLst>
              </a:tr>
              <a:tr h="1315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I «</a:t>
                      </a:r>
                      <a:r>
                        <a:rPr lang="ru-RU" sz="900" u="none" strike="noStrike">
                          <a:effectLst/>
                        </a:rPr>
                        <a:t>Чистая вода»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1525993976"/>
                  </a:ext>
                </a:extLst>
              </a:tr>
              <a:tr h="3868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Увеличение доли населения, обеспеченного доброкачественной питьевой водой из централизованных источников водоснабжения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2291928829"/>
                  </a:ext>
                </a:extLst>
              </a:tr>
              <a:tr h="1315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II «</a:t>
                      </a:r>
                      <a:r>
                        <a:rPr lang="ru-RU" sz="900" u="none" strike="noStrike">
                          <a:effectLst/>
                        </a:rPr>
                        <a:t>Системы водоотведения»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818537686"/>
                  </a:ext>
                </a:extLst>
              </a:tr>
              <a:tr h="298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канализационных насосных станций (далее-КНС) приведенных в надлежащее состояние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2636101378"/>
                  </a:ext>
                </a:extLst>
              </a:tr>
              <a:tr h="3868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построенных, реконструированных, отремонтированных коллекторов (участков), канализационных насосных станций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1139186428"/>
                  </a:ext>
                </a:extLst>
              </a:tr>
              <a:tr h="3868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Удельный вес оборудования жилищного фонда централизованным водоотведением, в общей площади жилищного фонда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2823485875"/>
                  </a:ext>
                </a:extLst>
              </a:tr>
              <a:tr h="25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очистных сооружений, приведенных в надлежащее состояние и запущенных в работу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588209334"/>
                  </a:ext>
                </a:extLst>
              </a:tr>
              <a:tr h="3868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Увеличение доли сточных вод, очищенных до нормативных значений, в общем объеме сточных вод, пропущенных через очистные сооружения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2045310629"/>
                  </a:ext>
                </a:extLst>
              </a:tr>
              <a:tr h="3002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созданных и восстановленных объектов очистки сточных вод суммарной производительностью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1959303644"/>
                  </a:ext>
                </a:extLst>
              </a:tr>
              <a:tr h="3002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III «Создание условий для обеспечения качественными коммунальными услугами» 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1417252565"/>
                  </a:ext>
                </a:extLst>
              </a:tr>
              <a:tr h="25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Удельный расход топлива на единицу теплоэнергии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кг.у.т./Гкал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167,26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166,38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165,5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2333845379"/>
                  </a:ext>
                </a:extLst>
              </a:tr>
              <a:tr h="25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Удельный вес потерь теплоэнергии в общем количестве поданного в сеть тепла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9,12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8,86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1047111680"/>
                  </a:ext>
                </a:extLst>
              </a:tr>
              <a:tr h="3002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созданных и восстановленных котельных, в том числе переведенных на природный газ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едениц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143062599"/>
                  </a:ext>
                </a:extLst>
              </a:tr>
              <a:tr h="3002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созданных и восстановленных объектов коммунальной инфраструктуры (котельные, ЦТП, сети)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едениц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510488675"/>
                  </a:ext>
                </a:extLst>
              </a:tr>
              <a:tr h="25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Удельный вес оборудования частного жилищного фонда централизованным водоотведением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19,4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29,1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38,8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956156310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Уровень готовности объектов жилищно-коммунального хозяйства муниципальных образований Московской области к осенне-зимнему периоду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4032834509"/>
                  </a:ext>
                </a:extLst>
              </a:tr>
              <a:tr h="298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10.7.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ЖКХ без долгов - Задолженность за потребленные топливно-энергетические ресурсы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тыс.руб. (на 1 тыс. населения)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00" marR="4200" marT="4200" marB="0" anchor="ctr"/>
                </a:tc>
                <a:extLst>
                  <a:ext uri="{0D108BD9-81ED-4DB2-BD59-A6C34878D82A}">
                    <a16:rowId xmlns:a16="http://schemas.microsoft.com/office/drawing/2014/main" val="3111924406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4804BD46-14FD-4C90-96FE-0A7D6C97D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127031"/>
              </p:ext>
            </p:extLst>
          </p:nvPr>
        </p:nvGraphicFramePr>
        <p:xfrm>
          <a:off x="235389" y="973074"/>
          <a:ext cx="11570329" cy="2768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493">
                  <a:extLst>
                    <a:ext uri="{9D8B030D-6E8A-4147-A177-3AD203B41FA5}">
                      <a16:colId xmlns:a16="http://schemas.microsoft.com/office/drawing/2014/main" val="3198852533"/>
                    </a:ext>
                  </a:extLst>
                </a:gridCol>
                <a:gridCol w="2979360">
                  <a:extLst>
                    <a:ext uri="{9D8B030D-6E8A-4147-A177-3AD203B41FA5}">
                      <a16:colId xmlns:a16="http://schemas.microsoft.com/office/drawing/2014/main" val="100462460"/>
                    </a:ext>
                  </a:extLst>
                </a:gridCol>
                <a:gridCol w="1131683">
                  <a:extLst>
                    <a:ext uri="{9D8B030D-6E8A-4147-A177-3AD203B41FA5}">
                      <a16:colId xmlns:a16="http://schemas.microsoft.com/office/drawing/2014/main" val="3839593264"/>
                    </a:ext>
                  </a:extLst>
                </a:gridCol>
                <a:gridCol w="950614">
                  <a:extLst>
                    <a:ext uri="{9D8B030D-6E8A-4147-A177-3AD203B41FA5}">
                      <a16:colId xmlns:a16="http://schemas.microsoft.com/office/drawing/2014/main" val="3772606846"/>
                    </a:ext>
                  </a:extLst>
                </a:gridCol>
                <a:gridCol w="950613">
                  <a:extLst>
                    <a:ext uri="{9D8B030D-6E8A-4147-A177-3AD203B41FA5}">
                      <a16:colId xmlns:a16="http://schemas.microsoft.com/office/drawing/2014/main" val="3274892508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3259292306"/>
                    </a:ext>
                  </a:extLst>
                </a:gridCol>
                <a:gridCol w="959667">
                  <a:extLst>
                    <a:ext uri="{9D8B030D-6E8A-4147-A177-3AD203B41FA5}">
                      <a16:colId xmlns:a16="http://schemas.microsoft.com/office/drawing/2014/main" val="3785425180"/>
                    </a:ext>
                  </a:extLst>
                </a:gridCol>
                <a:gridCol w="1077362">
                  <a:extLst>
                    <a:ext uri="{9D8B030D-6E8A-4147-A177-3AD203B41FA5}">
                      <a16:colId xmlns:a16="http://schemas.microsoft.com/office/drawing/2014/main" val="2340479255"/>
                    </a:ext>
                  </a:extLst>
                </a:gridCol>
                <a:gridCol w="959668">
                  <a:extLst>
                    <a:ext uri="{9D8B030D-6E8A-4147-A177-3AD203B41FA5}">
                      <a16:colId xmlns:a16="http://schemas.microsoft.com/office/drawing/2014/main" val="4141696793"/>
                    </a:ext>
                  </a:extLst>
                </a:gridCol>
                <a:gridCol w="1013987">
                  <a:extLst>
                    <a:ext uri="{9D8B030D-6E8A-4147-A177-3AD203B41FA5}">
                      <a16:colId xmlns:a16="http://schemas.microsoft.com/office/drawing/2014/main" val="3629964221"/>
                    </a:ext>
                  </a:extLst>
                </a:gridCol>
              </a:tblGrid>
              <a:tr h="2329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№ п/п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Тип показателя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Единица измерения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Базовое значение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2021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2022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2023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Оценка 2024 год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67" marR="2567" marT="2567" marB="0" anchor="ctr"/>
                </a:tc>
                <a:extLst>
                  <a:ext uri="{0D108BD9-81ED-4DB2-BD59-A6C34878D82A}">
                    <a16:rowId xmlns:a16="http://schemas.microsoft.com/office/drawing/2014/main" val="1518240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5646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53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E03E0EAE-4633-4BC7-83D5-2BF961F827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101525"/>
              </p:ext>
            </p:extLst>
          </p:nvPr>
        </p:nvGraphicFramePr>
        <p:xfrm>
          <a:off x="153910" y="860080"/>
          <a:ext cx="11633700" cy="5889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514">
                  <a:extLst>
                    <a:ext uri="{9D8B030D-6E8A-4147-A177-3AD203B41FA5}">
                      <a16:colId xmlns:a16="http://schemas.microsoft.com/office/drawing/2014/main" val="3615331327"/>
                    </a:ext>
                  </a:extLst>
                </a:gridCol>
                <a:gridCol w="3005465">
                  <a:extLst>
                    <a:ext uri="{9D8B030D-6E8A-4147-A177-3AD203B41FA5}">
                      <a16:colId xmlns:a16="http://schemas.microsoft.com/office/drawing/2014/main" val="3161324884"/>
                    </a:ext>
                  </a:extLst>
                </a:gridCol>
                <a:gridCol w="1131208">
                  <a:extLst>
                    <a:ext uri="{9D8B030D-6E8A-4147-A177-3AD203B41FA5}">
                      <a16:colId xmlns:a16="http://schemas.microsoft.com/office/drawing/2014/main" val="4066772058"/>
                    </a:ext>
                  </a:extLst>
                </a:gridCol>
                <a:gridCol w="953764">
                  <a:extLst>
                    <a:ext uri="{9D8B030D-6E8A-4147-A177-3AD203B41FA5}">
                      <a16:colId xmlns:a16="http://schemas.microsoft.com/office/drawing/2014/main" val="3393607368"/>
                    </a:ext>
                  </a:extLst>
                </a:gridCol>
                <a:gridCol w="953764">
                  <a:extLst>
                    <a:ext uri="{9D8B030D-6E8A-4147-A177-3AD203B41FA5}">
                      <a16:colId xmlns:a16="http://schemas.microsoft.com/office/drawing/2014/main" val="1375381929"/>
                    </a:ext>
                  </a:extLst>
                </a:gridCol>
                <a:gridCol w="998125">
                  <a:extLst>
                    <a:ext uri="{9D8B030D-6E8A-4147-A177-3AD203B41FA5}">
                      <a16:colId xmlns:a16="http://schemas.microsoft.com/office/drawing/2014/main" val="3995988003"/>
                    </a:ext>
                  </a:extLst>
                </a:gridCol>
                <a:gridCol w="975945">
                  <a:extLst>
                    <a:ext uri="{9D8B030D-6E8A-4147-A177-3AD203B41FA5}">
                      <a16:colId xmlns:a16="http://schemas.microsoft.com/office/drawing/2014/main" val="4042217359"/>
                    </a:ext>
                  </a:extLst>
                </a:gridCol>
                <a:gridCol w="1075756">
                  <a:extLst>
                    <a:ext uri="{9D8B030D-6E8A-4147-A177-3AD203B41FA5}">
                      <a16:colId xmlns:a16="http://schemas.microsoft.com/office/drawing/2014/main" val="2245688226"/>
                    </a:ext>
                  </a:extLst>
                </a:gridCol>
                <a:gridCol w="975945">
                  <a:extLst>
                    <a:ext uri="{9D8B030D-6E8A-4147-A177-3AD203B41FA5}">
                      <a16:colId xmlns:a16="http://schemas.microsoft.com/office/drawing/2014/main" val="2046369124"/>
                    </a:ext>
                  </a:extLst>
                </a:gridCol>
                <a:gridCol w="1009214">
                  <a:extLst>
                    <a:ext uri="{9D8B030D-6E8A-4147-A177-3AD203B41FA5}">
                      <a16:colId xmlns:a16="http://schemas.microsoft.com/office/drawing/2014/main" val="3670994108"/>
                    </a:ext>
                  </a:extLst>
                </a:gridCol>
              </a:tblGrid>
              <a:tr h="27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 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90192762"/>
                  </a:ext>
                </a:extLst>
              </a:tr>
              <a:tr h="3676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«Развитие инженерной инфраструктуры и энергоэффективности»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1971474502"/>
                  </a:ext>
                </a:extLst>
              </a:tr>
              <a:tr h="3676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III «Создание условий для обеспечения качественными коммунальными услугами» 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775795120"/>
                  </a:ext>
                </a:extLst>
              </a:tr>
              <a:tr h="490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10.8.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Наличие определенной в установленном порядке Единой теплоснабжающей организации и гарантирующей организации в сфере водоснабжения.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да/нет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1057676492"/>
                  </a:ext>
                </a:extLst>
              </a:tr>
              <a:tr h="27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10.9.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приобретенных электрогенераторных установок.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едениц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2741473884"/>
                  </a:ext>
                </a:extLst>
              </a:tr>
              <a:tr h="490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10.10.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актуализированных схем тепло-, водоснабжения и водоотведения, программ комплексного развития коммунальной инфраструктуры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1671904046"/>
                  </a:ext>
                </a:extLst>
              </a:tr>
              <a:tr h="27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IV  «Энергосбережение и повышение энергетической эффективности»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143629560"/>
                  </a:ext>
                </a:extLst>
              </a:tr>
              <a:tr h="6128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установленных индивидуальных приборов учета потребления коммунальных услуг в муниципальных помещениях, находящихся в многоквартирных домах на территории г. Долгопрудного в отчетном году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Мероприятие носит заявительный характер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Мероприятие носит заявительный характер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Мероприятие носит заявительный характер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Мероприятие носит заявительный характер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372672657"/>
                  </a:ext>
                </a:extLst>
              </a:tr>
              <a:tr h="3676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 Бережливый учет – Оснащенность  многоквартирных домов приборами учета ресурсов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99,89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63266904"/>
                  </a:ext>
                </a:extLst>
              </a:tr>
              <a:tr h="490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зданий, строений, сооружений муниципальной собственности, соответствующих нормальному уровню энергетической эффективности и выше (A, B, C, D)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61,81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67,27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67,27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67,27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67,27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3406157218"/>
                  </a:ext>
                </a:extLst>
              </a:tr>
              <a:tr h="490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зданий, строений, сооружений органов местного самоуправления и муниципальных учреждений, оснащенных приборами учета потребляемых энергетических ресурсов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112849614"/>
                  </a:ext>
                </a:extLst>
              </a:tr>
              <a:tr h="27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многоквартирных домов с присвоенными классами энергоэффективности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57,74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72,2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77,1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82,2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1274098602"/>
                  </a:ext>
                </a:extLst>
              </a:tr>
              <a:tr h="141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VI «</a:t>
                      </a:r>
                      <a:r>
                        <a:rPr lang="ru-RU" sz="900" u="none" strike="noStrike">
                          <a:effectLst/>
                        </a:rPr>
                        <a:t>Развитие газификации» 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88498610"/>
                  </a:ext>
                </a:extLst>
              </a:tr>
              <a:tr h="27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Оплата счетов филиал АО «Мособлгаз» «Северо-Запад».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месяц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690020806"/>
                  </a:ext>
                </a:extLst>
              </a:tr>
              <a:tr h="24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VIII «</a:t>
                      </a:r>
                      <a:r>
                        <a:rPr lang="ru-RU" sz="900" u="none" strike="noStrike">
                          <a:effectLst/>
                        </a:rPr>
                        <a:t>Обеспечивающая подпрограмма»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899339490"/>
                  </a:ext>
                </a:extLst>
              </a:tr>
              <a:tr h="3676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рассмотренных на административной комиссии жалоб граждан в сфере благоустройства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96" marR="4296" marT="4296" marB="0" anchor="ctr"/>
                </a:tc>
                <a:extLst>
                  <a:ext uri="{0D108BD9-81ED-4DB2-BD59-A6C34878D82A}">
                    <a16:rowId xmlns:a16="http://schemas.microsoft.com/office/drawing/2014/main" val="406941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19592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54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A93CF15-4291-4E57-97BB-9E45F5B6BC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516306"/>
              </p:ext>
            </p:extLst>
          </p:nvPr>
        </p:nvGraphicFramePr>
        <p:xfrm>
          <a:off x="253497" y="783346"/>
          <a:ext cx="11516008" cy="60047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904">
                  <a:extLst>
                    <a:ext uri="{9D8B030D-6E8A-4147-A177-3AD203B41FA5}">
                      <a16:colId xmlns:a16="http://schemas.microsoft.com/office/drawing/2014/main" val="3905357529"/>
                    </a:ext>
                  </a:extLst>
                </a:gridCol>
                <a:gridCol w="2975060">
                  <a:extLst>
                    <a:ext uri="{9D8B030D-6E8A-4147-A177-3AD203B41FA5}">
                      <a16:colId xmlns:a16="http://schemas.microsoft.com/office/drawing/2014/main" val="477442020"/>
                    </a:ext>
                  </a:extLst>
                </a:gridCol>
                <a:gridCol w="1119765">
                  <a:extLst>
                    <a:ext uri="{9D8B030D-6E8A-4147-A177-3AD203B41FA5}">
                      <a16:colId xmlns:a16="http://schemas.microsoft.com/office/drawing/2014/main" val="3923417871"/>
                    </a:ext>
                  </a:extLst>
                </a:gridCol>
                <a:gridCol w="944115">
                  <a:extLst>
                    <a:ext uri="{9D8B030D-6E8A-4147-A177-3AD203B41FA5}">
                      <a16:colId xmlns:a16="http://schemas.microsoft.com/office/drawing/2014/main" val="2861421340"/>
                    </a:ext>
                  </a:extLst>
                </a:gridCol>
                <a:gridCol w="944115">
                  <a:extLst>
                    <a:ext uri="{9D8B030D-6E8A-4147-A177-3AD203B41FA5}">
                      <a16:colId xmlns:a16="http://schemas.microsoft.com/office/drawing/2014/main" val="2114002009"/>
                    </a:ext>
                  </a:extLst>
                </a:gridCol>
                <a:gridCol w="988027">
                  <a:extLst>
                    <a:ext uri="{9D8B030D-6E8A-4147-A177-3AD203B41FA5}">
                      <a16:colId xmlns:a16="http://schemas.microsoft.com/office/drawing/2014/main" val="408050901"/>
                    </a:ext>
                  </a:extLst>
                </a:gridCol>
                <a:gridCol w="966071">
                  <a:extLst>
                    <a:ext uri="{9D8B030D-6E8A-4147-A177-3AD203B41FA5}">
                      <a16:colId xmlns:a16="http://schemas.microsoft.com/office/drawing/2014/main" val="55095842"/>
                    </a:ext>
                  </a:extLst>
                </a:gridCol>
                <a:gridCol w="1064874">
                  <a:extLst>
                    <a:ext uri="{9D8B030D-6E8A-4147-A177-3AD203B41FA5}">
                      <a16:colId xmlns:a16="http://schemas.microsoft.com/office/drawing/2014/main" val="3231242699"/>
                    </a:ext>
                  </a:extLst>
                </a:gridCol>
                <a:gridCol w="966071">
                  <a:extLst>
                    <a:ext uri="{9D8B030D-6E8A-4147-A177-3AD203B41FA5}">
                      <a16:colId xmlns:a16="http://schemas.microsoft.com/office/drawing/2014/main" val="270525793"/>
                    </a:ext>
                  </a:extLst>
                </a:gridCol>
                <a:gridCol w="999006">
                  <a:extLst>
                    <a:ext uri="{9D8B030D-6E8A-4147-A177-3AD203B41FA5}">
                      <a16:colId xmlns:a16="http://schemas.microsoft.com/office/drawing/2014/main" val="1286723470"/>
                    </a:ext>
                  </a:extLst>
                </a:gridCol>
              </a:tblGrid>
              <a:tr h="2102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Тип 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Базовое значение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880537003"/>
                  </a:ext>
                </a:extLst>
              </a:tr>
              <a:tr h="1067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«Предпринимательство»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551569063"/>
                  </a:ext>
                </a:extLst>
              </a:tr>
              <a:tr h="1067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</a:t>
                      </a:r>
                      <a:r>
                        <a:rPr lang="en-US" sz="1000" u="none" strike="noStrike">
                          <a:effectLst/>
                        </a:rPr>
                        <a:t>I «</a:t>
                      </a:r>
                      <a:r>
                        <a:rPr lang="ru-RU" sz="1000" u="none" strike="noStrike">
                          <a:effectLst/>
                        </a:rPr>
                        <a:t>Инвестиции»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998803548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Инвестиции в основной капитал за счет всех источников финансирования в ценах соответствующих лет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Миллион рублей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15184,54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18003,13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18 803,24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19 836,56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20927,17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22077,73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2906613264"/>
                  </a:ext>
                </a:extLst>
              </a:tr>
              <a:tr h="520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Темп роста (индекс роста) физического объема инвестиций в основной капитал, за исключением инвестиций инфраструктурных монополий (федеральные проекты) и бюджетных ассигнований федерального бюджета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105,30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2193781994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Объем инвестиций, привлеченных в основной капитал (без учета бюджетных инвестиций ), на душу населения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Тысяча рублей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30,81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31,54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32,19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32,96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33,64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34,39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1882508695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Процент заполняемости многофункциональных индустриальных парков, технологических парков, промышленных площадок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81,45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91,4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10,74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10,74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10,74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10,74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2155549666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11.5.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многофункциональных индустриальных парков, технологических парков, промышленных площадок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921297705"/>
                  </a:ext>
                </a:extLst>
              </a:tr>
              <a:tr h="417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11.6.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привлеченных резидентов на территории многофункциональных индустриальных парков, технологических парков, промышленных площадок муниципальных образований Московской области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498750174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11.7.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Площадь территории, на которую привлечены новые резиденты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Гектар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0,52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2909709318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11.8.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созданных рабочих мест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1393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1412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1 470,00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1 500,00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1574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1652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301713908"/>
                  </a:ext>
                </a:extLst>
              </a:tr>
              <a:tr h="520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11.9.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Инвестиции в основной капитал по видам экономической деятельности: Растениеводство и животноводство, охота и предоставление соответствующих услуг в этих областях, Производство пищевых продуктов, Производство напитков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Миллион рублей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2011638366"/>
                  </a:ext>
                </a:extLst>
              </a:tr>
              <a:tr h="313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11.10.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Увеличение среднемесячной заработной платы работников организаций, не относящихся к субъектам малого предпринимательства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отраслевой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104,4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4" marR="4704" marT="4704" marB="0" anchor="ctr"/>
                </a:tc>
                <a:extLst>
                  <a:ext uri="{0D108BD9-81ED-4DB2-BD59-A6C34878D82A}">
                    <a16:rowId xmlns:a16="http://schemas.microsoft.com/office/drawing/2014/main" val="2987838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0804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55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48763D28-D322-4904-AB17-4F8EFD5F3C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722161"/>
              </p:ext>
            </p:extLst>
          </p:nvPr>
        </p:nvGraphicFramePr>
        <p:xfrm>
          <a:off x="153910" y="966116"/>
          <a:ext cx="11615598" cy="55908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651">
                  <a:extLst>
                    <a:ext uri="{9D8B030D-6E8A-4147-A177-3AD203B41FA5}">
                      <a16:colId xmlns:a16="http://schemas.microsoft.com/office/drawing/2014/main" val="746986614"/>
                    </a:ext>
                  </a:extLst>
                </a:gridCol>
                <a:gridCol w="3000789">
                  <a:extLst>
                    <a:ext uri="{9D8B030D-6E8A-4147-A177-3AD203B41FA5}">
                      <a16:colId xmlns:a16="http://schemas.microsoft.com/office/drawing/2014/main" val="3518967108"/>
                    </a:ext>
                  </a:extLst>
                </a:gridCol>
                <a:gridCol w="1129447">
                  <a:extLst>
                    <a:ext uri="{9D8B030D-6E8A-4147-A177-3AD203B41FA5}">
                      <a16:colId xmlns:a16="http://schemas.microsoft.com/office/drawing/2014/main" val="717336439"/>
                    </a:ext>
                  </a:extLst>
                </a:gridCol>
                <a:gridCol w="952280">
                  <a:extLst>
                    <a:ext uri="{9D8B030D-6E8A-4147-A177-3AD203B41FA5}">
                      <a16:colId xmlns:a16="http://schemas.microsoft.com/office/drawing/2014/main" val="16564001"/>
                    </a:ext>
                  </a:extLst>
                </a:gridCol>
                <a:gridCol w="952280">
                  <a:extLst>
                    <a:ext uri="{9D8B030D-6E8A-4147-A177-3AD203B41FA5}">
                      <a16:colId xmlns:a16="http://schemas.microsoft.com/office/drawing/2014/main" val="854827010"/>
                    </a:ext>
                  </a:extLst>
                </a:gridCol>
                <a:gridCol w="996571">
                  <a:extLst>
                    <a:ext uri="{9D8B030D-6E8A-4147-A177-3AD203B41FA5}">
                      <a16:colId xmlns:a16="http://schemas.microsoft.com/office/drawing/2014/main" val="7415912"/>
                    </a:ext>
                  </a:extLst>
                </a:gridCol>
                <a:gridCol w="974426">
                  <a:extLst>
                    <a:ext uri="{9D8B030D-6E8A-4147-A177-3AD203B41FA5}">
                      <a16:colId xmlns:a16="http://schemas.microsoft.com/office/drawing/2014/main" val="500630314"/>
                    </a:ext>
                  </a:extLst>
                </a:gridCol>
                <a:gridCol w="1074083">
                  <a:extLst>
                    <a:ext uri="{9D8B030D-6E8A-4147-A177-3AD203B41FA5}">
                      <a16:colId xmlns:a16="http://schemas.microsoft.com/office/drawing/2014/main" val="2226587755"/>
                    </a:ext>
                  </a:extLst>
                </a:gridCol>
                <a:gridCol w="974426">
                  <a:extLst>
                    <a:ext uri="{9D8B030D-6E8A-4147-A177-3AD203B41FA5}">
                      <a16:colId xmlns:a16="http://schemas.microsoft.com/office/drawing/2014/main" val="827587623"/>
                    </a:ext>
                  </a:extLst>
                </a:gridCol>
                <a:gridCol w="1007645">
                  <a:extLst>
                    <a:ext uri="{9D8B030D-6E8A-4147-A177-3AD203B41FA5}">
                      <a16:colId xmlns:a16="http://schemas.microsoft.com/office/drawing/2014/main" val="526442544"/>
                    </a:ext>
                  </a:extLst>
                </a:gridCol>
              </a:tblGrid>
              <a:tr h="200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3406739252"/>
                  </a:ext>
                </a:extLst>
              </a:tr>
              <a:tr h="1817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«Предпринимательство»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4047826251"/>
                  </a:ext>
                </a:extLst>
              </a:tr>
              <a:tr h="1019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</a:t>
                      </a:r>
                      <a:r>
                        <a:rPr lang="en-US" sz="900" u="none" strike="noStrike">
                          <a:effectLst/>
                        </a:rPr>
                        <a:t>II «</a:t>
                      </a:r>
                      <a:r>
                        <a:rPr lang="ru-RU" sz="900" u="none" strike="noStrike">
                          <a:effectLst/>
                        </a:rPr>
                        <a:t>Развитие конкуренции»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1855870301"/>
                  </a:ext>
                </a:extLst>
              </a:tr>
              <a:tr h="363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обоснованных, частично обоснованных жалоб в Федеральную антимонопольную службу (ФАС России) (от общего количества опубликованных торгов)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1001622132"/>
                  </a:ext>
                </a:extLst>
              </a:tr>
              <a:tr h="200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несостоявшихся торгов от общего количества объявленных торгов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1050119761"/>
                  </a:ext>
                </a:extLst>
              </a:tr>
              <a:tr h="2035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Среднее количество участников на состаявшихся торгах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2238451465"/>
                  </a:ext>
                </a:extLst>
              </a:tr>
              <a:tr h="200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общей экономии денежных средств от общей суммы объявленных торгов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2643935508"/>
                  </a:ext>
                </a:extLst>
              </a:tr>
              <a:tr h="7271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закупок среди субъектов малого и среднего предпринимательства, социально ориентированных некоммерческих организаций, осуществляемых в соответствии с Федеральным законом от 05.04.2013 № 44-ФЗ "О контрактной системе в сфере закупок товаров, работ, услуг для обеспечения государственных и муниципальных нужд"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2294347922"/>
                  </a:ext>
                </a:extLst>
              </a:tr>
              <a:tr h="363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реализованных требований Стандарта развития конкуренции в муниципальном образовании  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2902291520"/>
                  </a:ext>
                </a:extLst>
              </a:tr>
              <a:tr h="200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III «Развитие малого и среднего предпринимательства»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1132150478"/>
                  </a:ext>
                </a:extLst>
              </a:tr>
              <a:tr h="3985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среднесписочной численности  работников (без внешних совместителей) малых предприятий в среднесписочной численности (без внешних совместителей всех предприятий и организаций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Указной           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 (Указ 607)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31,1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41,51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39,94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41,11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42,41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42,71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886868341"/>
                  </a:ext>
                </a:extLst>
              </a:tr>
              <a:tr h="200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Число субъектов МСП в расчете на 10 тыс. 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Указной            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(Указ 607)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523,7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492,86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570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3230824872"/>
                  </a:ext>
                </a:extLst>
              </a:tr>
              <a:tr h="363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вновь созданных субъектов малого и среднего бизнеса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Обращение Губернатора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834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565610954"/>
                  </a:ext>
                </a:extLst>
              </a:tr>
              <a:tr h="2996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Малый бизнес большого региона- Прирост количества субъектов малого и среднего предпринимательства на 10 тыс. населения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Рейтинг-50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12,25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2135784579"/>
                  </a:ext>
                </a:extLst>
              </a:tr>
              <a:tr h="363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самозанятых граждан, зафиксированных свой статус, с учетом введения налогового режима для самозанятых нарастающих итогом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ВДЛ (Указ президента РФ № 193)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человек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1257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1664,9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1600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3" marR="4273" marT="4273" marB="0" anchor="ctr"/>
                </a:tc>
                <a:extLst>
                  <a:ext uri="{0D108BD9-81ED-4DB2-BD59-A6C34878D82A}">
                    <a16:rowId xmlns:a16="http://schemas.microsoft.com/office/drawing/2014/main" val="951274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4344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56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0D6F408-8A50-44C6-9805-9F6F8033D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743885"/>
              </p:ext>
            </p:extLst>
          </p:nvPr>
        </p:nvGraphicFramePr>
        <p:xfrm>
          <a:off x="262549" y="887240"/>
          <a:ext cx="11579383" cy="5800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925">
                  <a:extLst>
                    <a:ext uri="{9D8B030D-6E8A-4147-A177-3AD203B41FA5}">
                      <a16:colId xmlns:a16="http://schemas.microsoft.com/office/drawing/2014/main" val="3961274246"/>
                    </a:ext>
                  </a:extLst>
                </a:gridCol>
                <a:gridCol w="2991433">
                  <a:extLst>
                    <a:ext uri="{9D8B030D-6E8A-4147-A177-3AD203B41FA5}">
                      <a16:colId xmlns:a16="http://schemas.microsoft.com/office/drawing/2014/main" val="474040565"/>
                    </a:ext>
                  </a:extLst>
                </a:gridCol>
                <a:gridCol w="1125926">
                  <a:extLst>
                    <a:ext uri="{9D8B030D-6E8A-4147-A177-3AD203B41FA5}">
                      <a16:colId xmlns:a16="http://schemas.microsoft.com/office/drawing/2014/main" val="3981792935"/>
                    </a:ext>
                  </a:extLst>
                </a:gridCol>
                <a:gridCol w="949311">
                  <a:extLst>
                    <a:ext uri="{9D8B030D-6E8A-4147-A177-3AD203B41FA5}">
                      <a16:colId xmlns:a16="http://schemas.microsoft.com/office/drawing/2014/main" val="757544979"/>
                    </a:ext>
                  </a:extLst>
                </a:gridCol>
                <a:gridCol w="949311">
                  <a:extLst>
                    <a:ext uri="{9D8B030D-6E8A-4147-A177-3AD203B41FA5}">
                      <a16:colId xmlns:a16="http://schemas.microsoft.com/office/drawing/2014/main" val="1953031697"/>
                    </a:ext>
                  </a:extLst>
                </a:gridCol>
                <a:gridCol w="993464">
                  <a:extLst>
                    <a:ext uri="{9D8B030D-6E8A-4147-A177-3AD203B41FA5}">
                      <a16:colId xmlns:a16="http://schemas.microsoft.com/office/drawing/2014/main" val="859758842"/>
                    </a:ext>
                  </a:extLst>
                </a:gridCol>
                <a:gridCol w="971388">
                  <a:extLst>
                    <a:ext uri="{9D8B030D-6E8A-4147-A177-3AD203B41FA5}">
                      <a16:colId xmlns:a16="http://schemas.microsoft.com/office/drawing/2014/main" val="2577074884"/>
                    </a:ext>
                  </a:extLst>
                </a:gridCol>
                <a:gridCol w="1070734">
                  <a:extLst>
                    <a:ext uri="{9D8B030D-6E8A-4147-A177-3AD203B41FA5}">
                      <a16:colId xmlns:a16="http://schemas.microsoft.com/office/drawing/2014/main" val="3534765993"/>
                    </a:ext>
                  </a:extLst>
                </a:gridCol>
                <a:gridCol w="971388">
                  <a:extLst>
                    <a:ext uri="{9D8B030D-6E8A-4147-A177-3AD203B41FA5}">
                      <a16:colId xmlns:a16="http://schemas.microsoft.com/office/drawing/2014/main" val="3679049624"/>
                    </a:ext>
                  </a:extLst>
                </a:gridCol>
                <a:gridCol w="1004503">
                  <a:extLst>
                    <a:ext uri="{9D8B030D-6E8A-4147-A177-3AD203B41FA5}">
                      <a16:colId xmlns:a16="http://schemas.microsoft.com/office/drawing/2014/main" val="113549904"/>
                    </a:ext>
                  </a:extLst>
                </a:gridCol>
              </a:tblGrid>
              <a:tr h="4289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№ п/п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Тип показателя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Единица измерения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Базовое значение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Достигнутое 2020 года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2021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2022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2023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Оценка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927071079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Муниципальная программа «Предпринимательство»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609497033"/>
                  </a:ext>
                </a:extLst>
              </a:tr>
              <a:tr h="64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Подпрограмма IV «Развитие потребительского рынка и услуг на территории муниципального образования Московской области»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616263926"/>
                  </a:ext>
                </a:extLst>
              </a:tr>
              <a:tr h="64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11.1.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Обеспеченность населения площадью торговых объектов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единиц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765,2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785,9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770,4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771,4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772,4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266837080"/>
                  </a:ext>
                </a:extLst>
              </a:tr>
              <a:tr h="224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11.2.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Стандарт потребительского рынка и услуг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Рейтинг-50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баллы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2566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2230,29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549209060"/>
                  </a:ext>
                </a:extLst>
              </a:tr>
              <a:tr h="64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11.3.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Прирост площадей торговых объектов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Тыс.кв.м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215211418"/>
                  </a:ext>
                </a:extLst>
              </a:tr>
              <a:tr h="64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11.4.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Прирост посадочных мест на объектах общественного питания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Место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194405270"/>
                  </a:ext>
                </a:extLst>
              </a:tr>
              <a:tr h="64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11.5.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Прирост рабочих мест на объектах бытового обслуживания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Рабочее место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295596649"/>
                  </a:ext>
                </a:extLst>
              </a:tr>
              <a:tr h="64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11.6.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Доля обращений по вопросу защиты прав потребителей от общего количества поступающих обращений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019493355"/>
                  </a:ext>
                </a:extLst>
              </a:tr>
              <a:tr h="8578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11.7.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Доля ОДС, соответствующих требованиям, нормам и стандартам действующего законодательства, от общего законодательства от общего количества ОДС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Отраслевой приоритетный показатель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Процент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75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4063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8804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57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2F89F7BD-63AB-49E1-820E-31C9019A1D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747461"/>
              </p:ext>
            </p:extLst>
          </p:nvPr>
        </p:nvGraphicFramePr>
        <p:xfrm>
          <a:off x="297255" y="850722"/>
          <a:ext cx="11597490" cy="56415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2788">
                  <a:extLst>
                    <a:ext uri="{9D8B030D-6E8A-4147-A177-3AD203B41FA5}">
                      <a16:colId xmlns:a16="http://schemas.microsoft.com/office/drawing/2014/main" val="2701473057"/>
                    </a:ext>
                  </a:extLst>
                </a:gridCol>
                <a:gridCol w="2996110">
                  <a:extLst>
                    <a:ext uri="{9D8B030D-6E8A-4147-A177-3AD203B41FA5}">
                      <a16:colId xmlns:a16="http://schemas.microsoft.com/office/drawing/2014/main" val="4054689755"/>
                    </a:ext>
                  </a:extLst>
                </a:gridCol>
                <a:gridCol w="1127688">
                  <a:extLst>
                    <a:ext uri="{9D8B030D-6E8A-4147-A177-3AD203B41FA5}">
                      <a16:colId xmlns:a16="http://schemas.microsoft.com/office/drawing/2014/main" val="1614473602"/>
                    </a:ext>
                  </a:extLst>
                </a:gridCol>
                <a:gridCol w="950795">
                  <a:extLst>
                    <a:ext uri="{9D8B030D-6E8A-4147-A177-3AD203B41FA5}">
                      <a16:colId xmlns:a16="http://schemas.microsoft.com/office/drawing/2014/main" val="1766099596"/>
                    </a:ext>
                  </a:extLst>
                </a:gridCol>
                <a:gridCol w="950795">
                  <a:extLst>
                    <a:ext uri="{9D8B030D-6E8A-4147-A177-3AD203B41FA5}">
                      <a16:colId xmlns:a16="http://schemas.microsoft.com/office/drawing/2014/main" val="835824744"/>
                    </a:ext>
                  </a:extLst>
                </a:gridCol>
                <a:gridCol w="995019">
                  <a:extLst>
                    <a:ext uri="{9D8B030D-6E8A-4147-A177-3AD203B41FA5}">
                      <a16:colId xmlns:a16="http://schemas.microsoft.com/office/drawing/2014/main" val="3156466299"/>
                    </a:ext>
                  </a:extLst>
                </a:gridCol>
                <a:gridCol w="972906">
                  <a:extLst>
                    <a:ext uri="{9D8B030D-6E8A-4147-A177-3AD203B41FA5}">
                      <a16:colId xmlns:a16="http://schemas.microsoft.com/office/drawing/2014/main" val="1332563599"/>
                    </a:ext>
                  </a:extLst>
                </a:gridCol>
                <a:gridCol w="1072409">
                  <a:extLst>
                    <a:ext uri="{9D8B030D-6E8A-4147-A177-3AD203B41FA5}">
                      <a16:colId xmlns:a16="http://schemas.microsoft.com/office/drawing/2014/main" val="1485671205"/>
                    </a:ext>
                  </a:extLst>
                </a:gridCol>
                <a:gridCol w="972906">
                  <a:extLst>
                    <a:ext uri="{9D8B030D-6E8A-4147-A177-3AD203B41FA5}">
                      <a16:colId xmlns:a16="http://schemas.microsoft.com/office/drawing/2014/main" val="3215083634"/>
                    </a:ext>
                  </a:extLst>
                </a:gridCol>
                <a:gridCol w="1006074">
                  <a:extLst>
                    <a:ext uri="{9D8B030D-6E8A-4147-A177-3AD203B41FA5}">
                      <a16:colId xmlns:a16="http://schemas.microsoft.com/office/drawing/2014/main" val="3210373264"/>
                    </a:ext>
                  </a:extLst>
                </a:gridCol>
              </a:tblGrid>
              <a:tr h="232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3542719341"/>
                  </a:ext>
                </a:extLst>
              </a:tr>
              <a:tr h="232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«Управление имуществом и муниципальными финансами»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3355815773"/>
                  </a:ext>
                </a:extLst>
              </a:tr>
              <a:tr h="1928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 «Развитие имущественного комплекса»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2479812421"/>
                  </a:ext>
                </a:extLst>
              </a:tr>
              <a:tr h="3478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Поступления доходов в бюджет муниципального образования от распоряжения муниципальным имуществом и землей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576221495"/>
                  </a:ext>
                </a:extLst>
              </a:tr>
              <a:tr h="2892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Проверка использования земель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3453983606"/>
                  </a:ext>
                </a:extLst>
              </a:tr>
              <a:tr h="2892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Эффективность работы по взысканию задолженности по арендной плате за муниципальное имущество и землю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708186318"/>
                  </a:ext>
                </a:extLst>
              </a:tr>
              <a:tr h="3857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2020 Доля объектов недвижимого имущества, поставленных на кадастровый учет от выявленных земельных участков с объектами без прав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Рейтинг-50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927841483"/>
                  </a:ext>
                </a:extLst>
              </a:tr>
              <a:tr h="3857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Эффективность работы по взысканию задолженности по арендной плате за земельные участки, государственная собственность на которые не разграничена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276043594"/>
                  </a:ext>
                </a:extLst>
              </a:tr>
              <a:tr h="2892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Предоставление земельных участков многодетным семьям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4002052135"/>
                  </a:ext>
                </a:extLst>
              </a:tr>
              <a:tr h="118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12.7.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Исключение незаконных решений по земле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Рейтинг-50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Штука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4054483742"/>
                  </a:ext>
                </a:extLst>
              </a:tr>
              <a:tr h="3857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12.8.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Поступления доходов в бюджет муниципального образования от распоряжения земельными участками, государственная собственность на которые не разграничена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4273571252"/>
                  </a:ext>
                </a:extLst>
              </a:tr>
              <a:tr h="2892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12.9.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Прирост земельного налога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2571348632"/>
                  </a:ext>
                </a:extLst>
              </a:tr>
              <a:tr h="578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12.10.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2020 Доля государственных и муниципальных услуг в области земельных отношений, по которым соблюдены регламентные сроки оказания услуг, к общему количеству государственных и муниципальных услуг в области земельных отношений, оказанных ОМС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455560194"/>
                  </a:ext>
                </a:extLst>
              </a:tr>
              <a:tr h="5775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12.11.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2020 Доля объектов недвижимости у которых адреса приведены структуре федеральной информационной адресной системе, внесены в федеральную информационную адресную систему и имеют географические координаты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2220108341"/>
                  </a:ext>
                </a:extLst>
              </a:tr>
              <a:tr h="482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12.12.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проведенных аукционов на право заключения договоров аренды земельных участков для субъектов малого и среднего предпринимательства к общему количеству таких торгов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52" marR="3952" marT="3952" marB="0" anchor="ctr"/>
                </a:tc>
                <a:extLst>
                  <a:ext uri="{0D108BD9-81ED-4DB2-BD59-A6C34878D82A}">
                    <a16:rowId xmlns:a16="http://schemas.microsoft.com/office/drawing/2014/main" val="346448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2974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58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BE447E9B-A199-423A-9C53-43F22E4B09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361664"/>
              </p:ext>
            </p:extLst>
          </p:nvPr>
        </p:nvGraphicFramePr>
        <p:xfrm>
          <a:off x="280657" y="851026"/>
          <a:ext cx="11552224" cy="57489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630">
                  <a:extLst>
                    <a:ext uri="{9D8B030D-6E8A-4147-A177-3AD203B41FA5}">
                      <a16:colId xmlns:a16="http://schemas.microsoft.com/office/drawing/2014/main" val="2328597583"/>
                    </a:ext>
                  </a:extLst>
                </a:gridCol>
                <a:gridCol w="2984415">
                  <a:extLst>
                    <a:ext uri="{9D8B030D-6E8A-4147-A177-3AD203B41FA5}">
                      <a16:colId xmlns:a16="http://schemas.microsoft.com/office/drawing/2014/main" val="2260677149"/>
                    </a:ext>
                  </a:extLst>
                </a:gridCol>
                <a:gridCol w="1123285">
                  <a:extLst>
                    <a:ext uri="{9D8B030D-6E8A-4147-A177-3AD203B41FA5}">
                      <a16:colId xmlns:a16="http://schemas.microsoft.com/office/drawing/2014/main" val="1168792731"/>
                    </a:ext>
                  </a:extLst>
                </a:gridCol>
                <a:gridCol w="947085">
                  <a:extLst>
                    <a:ext uri="{9D8B030D-6E8A-4147-A177-3AD203B41FA5}">
                      <a16:colId xmlns:a16="http://schemas.microsoft.com/office/drawing/2014/main" val="3491624124"/>
                    </a:ext>
                  </a:extLst>
                </a:gridCol>
                <a:gridCol w="947085">
                  <a:extLst>
                    <a:ext uri="{9D8B030D-6E8A-4147-A177-3AD203B41FA5}">
                      <a16:colId xmlns:a16="http://schemas.microsoft.com/office/drawing/2014/main" val="1187162035"/>
                    </a:ext>
                  </a:extLst>
                </a:gridCol>
                <a:gridCol w="991134">
                  <a:extLst>
                    <a:ext uri="{9D8B030D-6E8A-4147-A177-3AD203B41FA5}">
                      <a16:colId xmlns:a16="http://schemas.microsoft.com/office/drawing/2014/main" val="1722246928"/>
                    </a:ext>
                  </a:extLst>
                </a:gridCol>
                <a:gridCol w="969110">
                  <a:extLst>
                    <a:ext uri="{9D8B030D-6E8A-4147-A177-3AD203B41FA5}">
                      <a16:colId xmlns:a16="http://schemas.microsoft.com/office/drawing/2014/main" val="2308220531"/>
                    </a:ext>
                  </a:extLst>
                </a:gridCol>
                <a:gridCol w="1068223">
                  <a:extLst>
                    <a:ext uri="{9D8B030D-6E8A-4147-A177-3AD203B41FA5}">
                      <a16:colId xmlns:a16="http://schemas.microsoft.com/office/drawing/2014/main" val="2958776191"/>
                    </a:ext>
                  </a:extLst>
                </a:gridCol>
                <a:gridCol w="969110">
                  <a:extLst>
                    <a:ext uri="{9D8B030D-6E8A-4147-A177-3AD203B41FA5}">
                      <a16:colId xmlns:a16="http://schemas.microsoft.com/office/drawing/2014/main" val="3181687445"/>
                    </a:ext>
                  </a:extLst>
                </a:gridCol>
                <a:gridCol w="1002147">
                  <a:extLst>
                    <a:ext uri="{9D8B030D-6E8A-4147-A177-3AD203B41FA5}">
                      <a16:colId xmlns:a16="http://schemas.microsoft.com/office/drawing/2014/main" val="1549368239"/>
                    </a:ext>
                  </a:extLst>
                </a:gridCol>
              </a:tblGrid>
              <a:tr h="4106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№ п/п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Тип 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 измерения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Базовое значение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Достигнутое 2020 года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2021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2022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2023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2024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107160890"/>
                  </a:ext>
                </a:extLst>
              </a:tr>
              <a:tr h="4106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Муниципальная программа «Управление имуществом и муниципальными финансами»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668011755"/>
                  </a:ext>
                </a:extLst>
              </a:tr>
              <a:tr h="4106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III «Совершенствование муниципальной службы Московской области»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616776516"/>
                  </a:ext>
                </a:extLst>
              </a:tr>
              <a:tr h="1026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Доля муниципальных служащих, прошедших обучение по программам профессиональной переподготовки и повышения квалификации в соответствии с планом - заказом, от общего числа муниципальных служащих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17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314038215"/>
                  </a:ext>
                </a:extLst>
              </a:tr>
              <a:tr h="4106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IV «Управление муниципальными финансами»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8674682"/>
                  </a:ext>
                </a:extLst>
              </a:tr>
              <a:tr h="6159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Исполнение бюджета городского округа Долгопрудный по налоговым и неналоговым доходам к первоначально утвержденному уровню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≥100,2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≥100,1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≥100,0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≥100,1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≥100,2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≥100,3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906658384"/>
                  </a:ext>
                </a:extLst>
              </a:tr>
              <a:tr h="821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Отношение дефицита бюджета к доходам бюджета без учета безвозмездных поступлений и (или) поступлений налоговых доходов по дополнительным нормативам отчислений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≤10,2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≤10,1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≤10,0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≤10,1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≤10,2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≤10,3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126706980"/>
                  </a:ext>
                </a:extLst>
              </a:tr>
              <a:tr h="1026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12.3.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Отношение объема муниципального долга к годовому объему доходов  бюджета без учета безвозмездных поступлений и (или) поступлений налоговых доходов по дополнительным нормативам отчислений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092256592"/>
                  </a:ext>
                </a:extLst>
              </a:tr>
              <a:tr h="6159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12.4.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Доля просроченной кредиторской задолженности в расходах бюджета городского округа Долгопрудный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646541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24435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59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7C7EB03-5C64-4F3C-8F13-7E0A0BBF6B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3844880"/>
              </p:ext>
            </p:extLst>
          </p:nvPr>
        </p:nvGraphicFramePr>
        <p:xfrm>
          <a:off x="307818" y="867127"/>
          <a:ext cx="11461689" cy="5605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6315">
                  <a:extLst>
                    <a:ext uri="{9D8B030D-6E8A-4147-A177-3AD203B41FA5}">
                      <a16:colId xmlns:a16="http://schemas.microsoft.com/office/drawing/2014/main" val="2418663963"/>
                    </a:ext>
                  </a:extLst>
                </a:gridCol>
                <a:gridCol w="2961027">
                  <a:extLst>
                    <a:ext uri="{9D8B030D-6E8A-4147-A177-3AD203B41FA5}">
                      <a16:colId xmlns:a16="http://schemas.microsoft.com/office/drawing/2014/main" val="226521530"/>
                    </a:ext>
                  </a:extLst>
                </a:gridCol>
                <a:gridCol w="1114482">
                  <a:extLst>
                    <a:ext uri="{9D8B030D-6E8A-4147-A177-3AD203B41FA5}">
                      <a16:colId xmlns:a16="http://schemas.microsoft.com/office/drawing/2014/main" val="3112572790"/>
                    </a:ext>
                  </a:extLst>
                </a:gridCol>
                <a:gridCol w="939663">
                  <a:extLst>
                    <a:ext uri="{9D8B030D-6E8A-4147-A177-3AD203B41FA5}">
                      <a16:colId xmlns:a16="http://schemas.microsoft.com/office/drawing/2014/main" val="2342029125"/>
                    </a:ext>
                  </a:extLst>
                </a:gridCol>
                <a:gridCol w="939663">
                  <a:extLst>
                    <a:ext uri="{9D8B030D-6E8A-4147-A177-3AD203B41FA5}">
                      <a16:colId xmlns:a16="http://schemas.microsoft.com/office/drawing/2014/main" val="2401358849"/>
                    </a:ext>
                  </a:extLst>
                </a:gridCol>
                <a:gridCol w="983367">
                  <a:extLst>
                    <a:ext uri="{9D8B030D-6E8A-4147-A177-3AD203B41FA5}">
                      <a16:colId xmlns:a16="http://schemas.microsoft.com/office/drawing/2014/main" val="3630323590"/>
                    </a:ext>
                  </a:extLst>
                </a:gridCol>
                <a:gridCol w="961514">
                  <a:extLst>
                    <a:ext uri="{9D8B030D-6E8A-4147-A177-3AD203B41FA5}">
                      <a16:colId xmlns:a16="http://schemas.microsoft.com/office/drawing/2014/main" val="3579153101"/>
                    </a:ext>
                  </a:extLst>
                </a:gridCol>
                <a:gridCol w="1059851">
                  <a:extLst>
                    <a:ext uri="{9D8B030D-6E8A-4147-A177-3AD203B41FA5}">
                      <a16:colId xmlns:a16="http://schemas.microsoft.com/office/drawing/2014/main" val="3802733584"/>
                    </a:ext>
                  </a:extLst>
                </a:gridCol>
                <a:gridCol w="961514">
                  <a:extLst>
                    <a:ext uri="{9D8B030D-6E8A-4147-A177-3AD203B41FA5}">
                      <a16:colId xmlns:a16="http://schemas.microsoft.com/office/drawing/2014/main" val="1524333560"/>
                    </a:ext>
                  </a:extLst>
                </a:gridCol>
                <a:gridCol w="994293">
                  <a:extLst>
                    <a:ext uri="{9D8B030D-6E8A-4147-A177-3AD203B41FA5}">
                      <a16:colId xmlns:a16="http://schemas.microsoft.com/office/drawing/2014/main" val="881488776"/>
                    </a:ext>
                  </a:extLst>
                </a:gridCol>
              </a:tblGrid>
              <a:tr h="2757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Тип 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Базовое значение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871487314"/>
                  </a:ext>
                </a:extLst>
              </a:tr>
              <a:tr h="2757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«Управление имуществом и муниципальными финансами»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44864936"/>
                  </a:ext>
                </a:extLst>
              </a:tr>
              <a:tr h="2757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</a:t>
                      </a:r>
                      <a:r>
                        <a:rPr lang="en-US" sz="1000" u="none" strike="noStrike">
                          <a:effectLst/>
                        </a:rPr>
                        <a:t>V «</a:t>
                      </a:r>
                      <a:r>
                        <a:rPr lang="ru-RU" sz="1000" u="none" strike="noStrike">
                          <a:effectLst/>
                        </a:rPr>
                        <a:t>Обеспечивающая подпрограмма»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638376347"/>
                  </a:ext>
                </a:extLst>
              </a:tr>
              <a:tr h="546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Доля проведенной диспансеризации муниципальных служащих в общем количестве запланированной диспансеризации муниципальных служащих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012519713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проведенной стажировки студентов в общем количестве запланированной стажировки студентов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3885586825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отправленной грифованной корреспонденции в общем количестве запланированной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115410172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производственного травматизма в общем количестве работников администрации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393567503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12.5.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Заключение контракта на получение официальной статистической информации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699484281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12.6.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Обеспечение разработки нового мобилизационного плана экономики городского округа Долгопрудный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да/нет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3805613797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12.7.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обращений граждан, рассмотренных без нарушений установленных сроков, в общем числе обращений граждан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947826600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12.8.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выплаченных объемов денежного содержания, прочих и иных выплат от запланированных к выплате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706999919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12.9.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проведенных процедур закупок в общем количестве запланированных процедур закупок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442270073"/>
                  </a:ext>
                </a:extLst>
              </a:tr>
              <a:tr h="41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12.10.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уплаченных взносов в общем количестве от запланированных к уплате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255407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106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C869C6-B09A-4555-9DB6-EA48C33B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054" y="116137"/>
            <a:ext cx="10515600" cy="132556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Основные направления бюджетной и налоговой политики на 2022 год </a:t>
            </a:r>
            <a:br>
              <a:rPr lang="ru-RU" sz="3600" dirty="0"/>
            </a:br>
            <a:r>
              <a:rPr lang="ru-RU" sz="3600" dirty="0"/>
              <a:t>и на плановый период 2023 и 2024 годов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FD866B0-9F79-4235-AB18-995EEBEFE3DC}"/>
              </a:ext>
            </a:extLst>
          </p:cNvPr>
          <p:cNvSpPr/>
          <p:nvPr/>
        </p:nvSpPr>
        <p:spPr>
          <a:xfrm>
            <a:off x="13854" y="4712677"/>
            <a:ext cx="121920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</a:rPr>
              <a:t>         </a:t>
            </a:r>
            <a:endParaRPr lang="ru-RU" dirty="0">
              <a:solidFill>
                <a:srgbClr val="FF5050"/>
              </a:solidFill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5B2AE3-5284-42EC-A6B8-423CCFFA3DB2}"/>
              </a:ext>
            </a:extLst>
          </p:cNvPr>
          <p:cNvSpPr/>
          <p:nvPr/>
        </p:nvSpPr>
        <p:spPr>
          <a:xfrm>
            <a:off x="284480" y="2044690"/>
            <a:ext cx="11623040" cy="4154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Основные направления бюджетной и налоговой  политики городского округа Долгопрудный  на 2022 год и плановый период 2023 и 2024 годов подготовлены: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 в соответствии со статьями 172, 184.2 Бюджетного кодекса Российской Федерации;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 с учетом итогов реализации бюджетной и налоговой политики на период 2021-2023 годов;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в соответствии с Положением о бюджетном процессе в городском округе Долгопрудный, утвержденным решением Совета депутатов  городского округа Долгопрудный от 17.09.2021 № 69-нр;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с учетом прогноза социально-экономического развития городского округа Долгопрудный на 2022-2024 годы, утвержденного постановлением администрации городского округа Долгопрудный  от 27.10.2021 № 716-ПА.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ABAF7D-E536-42A0-B214-2A2A148A0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49810A4C-763E-4D60-B5AA-F65970928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603834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60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7CE260B6-0AC8-48C8-83E1-2B7FF40426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651798"/>
              </p:ext>
            </p:extLst>
          </p:nvPr>
        </p:nvGraphicFramePr>
        <p:xfrm>
          <a:off x="289712" y="999648"/>
          <a:ext cx="11443579" cy="5492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451">
                  <a:extLst>
                    <a:ext uri="{9D8B030D-6E8A-4147-A177-3AD203B41FA5}">
                      <a16:colId xmlns:a16="http://schemas.microsoft.com/office/drawing/2014/main" val="3054606468"/>
                    </a:ext>
                  </a:extLst>
                </a:gridCol>
                <a:gridCol w="3438074">
                  <a:extLst>
                    <a:ext uri="{9D8B030D-6E8A-4147-A177-3AD203B41FA5}">
                      <a16:colId xmlns:a16="http://schemas.microsoft.com/office/drawing/2014/main" val="289384207"/>
                    </a:ext>
                  </a:extLst>
                </a:gridCol>
                <a:gridCol w="1131683">
                  <a:extLst>
                    <a:ext uri="{9D8B030D-6E8A-4147-A177-3AD203B41FA5}">
                      <a16:colId xmlns:a16="http://schemas.microsoft.com/office/drawing/2014/main" val="938674211"/>
                    </a:ext>
                  </a:extLst>
                </a:gridCol>
                <a:gridCol w="724277">
                  <a:extLst>
                    <a:ext uri="{9D8B030D-6E8A-4147-A177-3AD203B41FA5}">
                      <a16:colId xmlns:a16="http://schemas.microsoft.com/office/drawing/2014/main" val="2571162253"/>
                    </a:ext>
                  </a:extLst>
                </a:gridCol>
                <a:gridCol w="651392">
                  <a:extLst>
                    <a:ext uri="{9D8B030D-6E8A-4147-A177-3AD203B41FA5}">
                      <a16:colId xmlns:a16="http://schemas.microsoft.com/office/drawing/2014/main" val="1310296353"/>
                    </a:ext>
                  </a:extLst>
                </a:gridCol>
                <a:gridCol w="981813">
                  <a:extLst>
                    <a:ext uri="{9D8B030D-6E8A-4147-A177-3AD203B41FA5}">
                      <a16:colId xmlns:a16="http://schemas.microsoft.com/office/drawing/2014/main" val="1303468196"/>
                    </a:ext>
                  </a:extLst>
                </a:gridCol>
                <a:gridCol w="959995">
                  <a:extLst>
                    <a:ext uri="{9D8B030D-6E8A-4147-A177-3AD203B41FA5}">
                      <a16:colId xmlns:a16="http://schemas.microsoft.com/office/drawing/2014/main" val="3042368692"/>
                    </a:ext>
                  </a:extLst>
                </a:gridCol>
                <a:gridCol w="1058177">
                  <a:extLst>
                    <a:ext uri="{9D8B030D-6E8A-4147-A177-3AD203B41FA5}">
                      <a16:colId xmlns:a16="http://schemas.microsoft.com/office/drawing/2014/main" val="924486237"/>
                    </a:ext>
                  </a:extLst>
                </a:gridCol>
                <a:gridCol w="959995">
                  <a:extLst>
                    <a:ext uri="{9D8B030D-6E8A-4147-A177-3AD203B41FA5}">
                      <a16:colId xmlns:a16="http://schemas.microsoft.com/office/drawing/2014/main" val="2915610932"/>
                    </a:ext>
                  </a:extLst>
                </a:gridCol>
                <a:gridCol w="992722">
                  <a:extLst>
                    <a:ext uri="{9D8B030D-6E8A-4147-A177-3AD203B41FA5}">
                      <a16:colId xmlns:a16="http://schemas.microsoft.com/office/drawing/2014/main" val="1919861385"/>
                    </a:ext>
                  </a:extLst>
                </a:gridCol>
              </a:tblGrid>
              <a:tr h="266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Тип 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Базовое значение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 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3809809769"/>
                  </a:ext>
                </a:extLst>
              </a:tr>
              <a:tr h="456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2844329475"/>
                  </a:ext>
                </a:extLst>
              </a:tr>
              <a:tr h="5298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I «Развитие системы информирования населения о деятельности органов местного самоуправления Московской области, создание доступной современной медиасреды»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3991335689"/>
                  </a:ext>
                </a:extLst>
              </a:tr>
              <a:tr h="266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Информирование населения через СМИ 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115,92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121,13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125,36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129,59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975464111"/>
                  </a:ext>
                </a:extLst>
              </a:tr>
              <a:tr h="343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Уровень информированности населения в социальных сетях.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балл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3483615271"/>
                  </a:ext>
                </a:extLst>
              </a:tr>
              <a:tr h="456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Наличие незаконных рекламных  конструкций, установленных на территории муниципального образования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2161970305"/>
                  </a:ext>
                </a:extLst>
              </a:tr>
              <a:tr h="5298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Наличие задолженности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в муниципальный бюджет по платежам за установку и эксплуатацию рекламных конструкций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27,4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4130310664"/>
                  </a:ext>
                </a:extLst>
              </a:tr>
              <a:tr h="2297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II «Мир и согласие. Новые возможности»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3845182222"/>
                  </a:ext>
                </a:extLst>
              </a:tr>
              <a:tr h="456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граждан, вовлеченных в реализацию социально значимых проектов в рамках проведения конкурса на соискание ежегодных премий главы города Долгопрудного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Человек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204370371"/>
                  </a:ext>
                </a:extLst>
              </a:tr>
              <a:tr h="7928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проведенных  мероприятий, направленных на укрепление межэтнических и межконфессиональных отношений, обеспечение преемственности городских традиций, способствующих социальной стабильности на территории городского округа Долгопрудный от общего числа запланированных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875514762"/>
                  </a:ext>
                </a:extLst>
              </a:tr>
              <a:tr h="266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III  «Эффективное местное самоуправление Московской области»</a:t>
                      </a:r>
                      <a:endParaRPr lang="ru-RU" sz="1000" b="1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373389531"/>
                  </a:ext>
                </a:extLst>
              </a:tr>
              <a:tr h="456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Количество проектов, реализованных на основании заявок жителей Московской области в рамках применения практик инициативного бюджетирования</a:t>
                      </a:r>
                      <a:endParaRPr lang="ru-RU" sz="1000" b="0" i="0" u="none" strike="noStrike">
                        <a:solidFill>
                          <a:srgbClr val="2E2E2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Штука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00" marR="4300" marT="4300" marB="0" anchor="ctr"/>
                </a:tc>
                <a:extLst>
                  <a:ext uri="{0D108BD9-81ED-4DB2-BD59-A6C34878D82A}">
                    <a16:rowId xmlns:a16="http://schemas.microsoft.com/office/drawing/2014/main" val="2374535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9612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61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2955152-A8C3-425E-B84F-295029B0A5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370187"/>
              </p:ext>
            </p:extLst>
          </p:nvPr>
        </p:nvGraphicFramePr>
        <p:xfrm>
          <a:off x="310835" y="787653"/>
          <a:ext cx="11570329" cy="5996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492">
                  <a:extLst>
                    <a:ext uri="{9D8B030D-6E8A-4147-A177-3AD203B41FA5}">
                      <a16:colId xmlns:a16="http://schemas.microsoft.com/office/drawing/2014/main" val="1812811174"/>
                    </a:ext>
                  </a:extLst>
                </a:gridCol>
                <a:gridCol w="2989094">
                  <a:extLst>
                    <a:ext uri="{9D8B030D-6E8A-4147-A177-3AD203B41FA5}">
                      <a16:colId xmlns:a16="http://schemas.microsoft.com/office/drawing/2014/main" val="959112292"/>
                    </a:ext>
                  </a:extLst>
                </a:gridCol>
                <a:gridCol w="1125047">
                  <a:extLst>
                    <a:ext uri="{9D8B030D-6E8A-4147-A177-3AD203B41FA5}">
                      <a16:colId xmlns:a16="http://schemas.microsoft.com/office/drawing/2014/main" val="3621849813"/>
                    </a:ext>
                  </a:extLst>
                </a:gridCol>
                <a:gridCol w="948568">
                  <a:extLst>
                    <a:ext uri="{9D8B030D-6E8A-4147-A177-3AD203B41FA5}">
                      <a16:colId xmlns:a16="http://schemas.microsoft.com/office/drawing/2014/main" val="3821907407"/>
                    </a:ext>
                  </a:extLst>
                </a:gridCol>
                <a:gridCol w="948568">
                  <a:extLst>
                    <a:ext uri="{9D8B030D-6E8A-4147-A177-3AD203B41FA5}">
                      <a16:colId xmlns:a16="http://schemas.microsoft.com/office/drawing/2014/main" val="3354057423"/>
                    </a:ext>
                  </a:extLst>
                </a:gridCol>
                <a:gridCol w="992688">
                  <a:extLst>
                    <a:ext uri="{9D8B030D-6E8A-4147-A177-3AD203B41FA5}">
                      <a16:colId xmlns:a16="http://schemas.microsoft.com/office/drawing/2014/main" val="2750603693"/>
                    </a:ext>
                  </a:extLst>
                </a:gridCol>
                <a:gridCol w="970628">
                  <a:extLst>
                    <a:ext uri="{9D8B030D-6E8A-4147-A177-3AD203B41FA5}">
                      <a16:colId xmlns:a16="http://schemas.microsoft.com/office/drawing/2014/main" val="883452867"/>
                    </a:ext>
                  </a:extLst>
                </a:gridCol>
                <a:gridCol w="1069898">
                  <a:extLst>
                    <a:ext uri="{9D8B030D-6E8A-4147-A177-3AD203B41FA5}">
                      <a16:colId xmlns:a16="http://schemas.microsoft.com/office/drawing/2014/main" val="2555119315"/>
                    </a:ext>
                  </a:extLst>
                </a:gridCol>
                <a:gridCol w="970628">
                  <a:extLst>
                    <a:ext uri="{9D8B030D-6E8A-4147-A177-3AD203B41FA5}">
                      <a16:colId xmlns:a16="http://schemas.microsoft.com/office/drawing/2014/main" val="4274193615"/>
                    </a:ext>
                  </a:extLst>
                </a:gridCol>
                <a:gridCol w="1003718">
                  <a:extLst>
                    <a:ext uri="{9D8B030D-6E8A-4147-A177-3AD203B41FA5}">
                      <a16:colId xmlns:a16="http://schemas.microsoft.com/office/drawing/2014/main" val="383334393"/>
                    </a:ext>
                  </a:extLst>
                </a:gridCol>
              </a:tblGrid>
              <a:tr h="237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Тип 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Базовое значение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 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3416815079"/>
                  </a:ext>
                </a:extLst>
              </a:tr>
              <a:tr h="1205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</a:t>
                      </a:r>
                      <a:r>
                        <a:rPr lang="en-US" sz="1000" u="none" strike="noStrike">
                          <a:effectLst/>
                        </a:rPr>
                        <a:t>IV «</a:t>
                      </a:r>
                      <a:r>
                        <a:rPr lang="ru-RU" sz="1000" u="none" strike="noStrike">
                          <a:effectLst/>
                        </a:rPr>
                        <a:t>Молодежь Подмосковья»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1377955482"/>
                  </a:ext>
                </a:extLst>
              </a:tr>
              <a:tr h="5881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специалистов, работающих в сфере молодежной политики, принявших участие в мероприятиях по обучению, переобучению, повышению квалификации и обмену опытом, к общему числу специалистов, занятых в сфере работы с молодежью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3001524259"/>
                  </a:ext>
                </a:extLst>
              </a:tr>
              <a:tr h="4712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13.2.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молодых граждан, принявших участие в международных, межрегиональных и межмуниципальных молодежных мероприятиях, к общему числу молодых граждан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305185630"/>
                  </a:ext>
                </a:extLst>
              </a:tr>
              <a:tr h="5881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13.3.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Уровень соответствия учреждений (организаций) по работе с молодежью муниципального образования нормативам минимального обеспечения молодежи учреждениями (организациями) по работе с молодежью по месту жительства 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240658197"/>
                  </a:ext>
                </a:extLst>
              </a:tr>
              <a:tr h="4712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13.4.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мероприятий с участием молодых граждан, оказавшихся в трудной жизненной ситуации, нуждающихся в особой заботе государства, к общему числу мероприятий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3624130855"/>
                  </a:ext>
                </a:extLst>
              </a:tr>
              <a:tr h="4712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13.5.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молодых граждан, принимающих участие в мероприятиях по гражданско-патриотическому, духовно-нравственному воспитанию, к общему числу молодых граждан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410574802"/>
                  </a:ext>
                </a:extLst>
              </a:tr>
              <a:tr h="3543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13.6.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граждан, вовлеченных в добровольческую деятельность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280206516"/>
                  </a:ext>
                </a:extLst>
              </a:tr>
              <a:tr h="5881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13.7.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молодых граждан, принимающих участие в мероприятиях, направленных на поддержку талантливой молодежи, молодежных социально значимых инициатив и предпринимательства, к общему числу молодых граждан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Человек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14,1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3306486466"/>
                  </a:ext>
                </a:extLst>
              </a:tr>
              <a:tr h="3543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13.8.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Численность участников молодежных медиацентров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2740389164"/>
                  </a:ext>
                </a:extLst>
              </a:tr>
              <a:tr h="3543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13.9.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Доля молодежи, задействованной в мероприятиях по вовлечению в творческую деятельность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45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9" marR="4819" marT="4819" marB="0" anchor="ctr"/>
                </a:tc>
                <a:extLst>
                  <a:ext uri="{0D108BD9-81ED-4DB2-BD59-A6C34878D82A}">
                    <a16:rowId xmlns:a16="http://schemas.microsoft.com/office/drawing/2014/main" val="2561939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35440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62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6892AE0-0AA1-460E-AAAA-4623B6B4D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929608"/>
              </p:ext>
            </p:extLst>
          </p:nvPr>
        </p:nvGraphicFramePr>
        <p:xfrm>
          <a:off x="289710" y="860080"/>
          <a:ext cx="11497902" cy="5721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042">
                  <a:extLst>
                    <a:ext uri="{9D8B030D-6E8A-4147-A177-3AD203B41FA5}">
                      <a16:colId xmlns:a16="http://schemas.microsoft.com/office/drawing/2014/main" val="2721676149"/>
                    </a:ext>
                  </a:extLst>
                </a:gridCol>
                <a:gridCol w="2970382">
                  <a:extLst>
                    <a:ext uri="{9D8B030D-6E8A-4147-A177-3AD203B41FA5}">
                      <a16:colId xmlns:a16="http://schemas.microsoft.com/office/drawing/2014/main" val="1180869105"/>
                    </a:ext>
                  </a:extLst>
                </a:gridCol>
                <a:gridCol w="1118004">
                  <a:extLst>
                    <a:ext uri="{9D8B030D-6E8A-4147-A177-3AD203B41FA5}">
                      <a16:colId xmlns:a16="http://schemas.microsoft.com/office/drawing/2014/main" val="1139627578"/>
                    </a:ext>
                  </a:extLst>
                </a:gridCol>
                <a:gridCol w="942631">
                  <a:extLst>
                    <a:ext uri="{9D8B030D-6E8A-4147-A177-3AD203B41FA5}">
                      <a16:colId xmlns:a16="http://schemas.microsoft.com/office/drawing/2014/main" val="2364863890"/>
                    </a:ext>
                  </a:extLst>
                </a:gridCol>
                <a:gridCol w="942631">
                  <a:extLst>
                    <a:ext uri="{9D8B030D-6E8A-4147-A177-3AD203B41FA5}">
                      <a16:colId xmlns:a16="http://schemas.microsoft.com/office/drawing/2014/main" val="3782856765"/>
                    </a:ext>
                  </a:extLst>
                </a:gridCol>
                <a:gridCol w="986474">
                  <a:extLst>
                    <a:ext uri="{9D8B030D-6E8A-4147-A177-3AD203B41FA5}">
                      <a16:colId xmlns:a16="http://schemas.microsoft.com/office/drawing/2014/main" val="1104319382"/>
                    </a:ext>
                  </a:extLst>
                </a:gridCol>
                <a:gridCol w="964552">
                  <a:extLst>
                    <a:ext uri="{9D8B030D-6E8A-4147-A177-3AD203B41FA5}">
                      <a16:colId xmlns:a16="http://schemas.microsoft.com/office/drawing/2014/main" val="2696522667"/>
                    </a:ext>
                  </a:extLst>
                </a:gridCol>
                <a:gridCol w="1063199">
                  <a:extLst>
                    <a:ext uri="{9D8B030D-6E8A-4147-A177-3AD203B41FA5}">
                      <a16:colId xmlns:a16="http://schemas.microsoft.com/office/drawing/2014/main" val="798172643"/>
                    </a:ext>
                  </a:extLst>
                </a:gridCol>
                <a:gridCol w="964552">
                  <a:extLst>
                    <a:ext uri="{9D8B030D-6E8A-4147-A177-3AD203B41FA5}">
                      <a16:colId xmlns:a16="http://schemas.microsoft.com/office/drawing/2014/main" val="355045471"/>
                    </a:ext>
                  </a:extLst>
                </a:gridCol>
                <a:gridCol w="997435">
                  <a:extLst>
                    <a:ext uri="{9D8B030D-6E8A-4147-A177-3AD203B41FA5}">
                      <a16:colId xmlns:a16="http://schemas.microsoft.com/office/drawing/2014/main" val="13045543"/>
                    </a:ext>
                  </a:extLst>
                </a:gridCol>
              </a:tblGrid>
              <a:tr h="336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№ п/п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Тип 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 измерения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Базовое значение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Достигнутое 2020 года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2021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2022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2023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2024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4145490611"/>
                  </a:ext>
                </a:extLst>
              </a:tr>
              <a:tr h="336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</a:t>
                      </a:r>
                      <a:r>
                        <a:rPr lang="en-US" sz="1050" u="none" strike="noStrike">
                          <a:effectLst/>
                        </a:rPr>
                        <a:t>V «</a:t>
                      </a:r>
                      <a:r>
                        <a:rPr lang="ru-RU" sz="1050" u="none" strike="noStrike">
                          <a:effectLst/>
                        </a:rPr>
                        <a:t>Обеспечивающая подпрограмма»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2059538660"/>
                  </a:ext>
                </a:extLst>
              </a:tr>
              <a:tr h="6731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Выполнение мероприятий по контролю за ведением воинского учета в организациях, предприятиях и учреждениях, находящихся на территории городского округа Долгопрудный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2680586492"/>
                  </a:ext>
                </a:extLst>
              </a:tr>
              <a:tr h="6731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Выполнение мероприятия по корректировке и формированию списков кандидатов в присяжные заседатели федеральных судов общей юрисдикции в Российской Федерации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3026226061"/>
                  </a:ext>
                </a:extLst>
              </a:tr>
              <a:tr h="6731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13.3.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Соответствие данных первичного воинского учета военно-учетного стола с документами отдела военного комиссариата Московской области по городам Химки, Долгопрудный и Лобня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3953818843"/>
                  </a:ext>
                </a:extLst>
              </a:tr>
              <a:tr h="6731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13.4.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Выполнение мероприятий по оповещению граждан о вызовах в отдел военного комиссариата Московской области по городам Химки, Долгопрудный и Лобня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3994891819"/>
                  </a:ext>
                </a:extLst>
              </a:tr>
              <a:tr h="504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13.5.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Выполнение мероприятий по подготовке и проведению Всероссийской переписи населения 2020 года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Процент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100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1514636612"/>
                  </a:ext>
                </a:extLst>
              </a:tr>
              <a:tr h="336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VI «Развитие туризма в Московской области»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1041705100"/>
                  </a:ext>
                </a:extLst>
              </a:tr>
              <a:tr h="504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Увеличение туристского и экскурсионного потока в Московскую область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Миллион человек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0,00375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0,00394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0,00413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0,00433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0,00455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0,00488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2176547925"/>
                  </a:ext>
                </a:extLst>
              </a:tr>
              <a:tr h="504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Количество благоустроенных пешеходных туристских маршрутов и пешеходных зон, включая велосипедные дорожки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4182434518"/>
                  </a:ext>
                </a:extLst>
              </a:tr>
              <a:tr h="504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13.3.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Численность лиц, размещенных в коллективных средствах размещения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Тысяча человек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6,15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6,89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7,71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8,64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9,68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10,84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 anchor="ctr"/>
                </a:tc>
                <a:extLst>
                  <a:ext uri="{0D108BD9-81ED-4DB2-BD59-A6C34878D82A}">
                    <a16:rowId xmlns:a16="http://schemas.microsoft.com/office/drawing/2014/main" val="3027431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23683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63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A9FBA5EA-5AF6-4873-A1F9-8F20AEB78A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108441"/>
              </p:ext>
            </p:extLst>
          </p:nvPr>
        </p:nvGraphicFramePr>
        <p:xfrm>
          <a:off x="380245" y="1013988"/>
          <a:ext cx="11425474" cy="55829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589">
                  <a:extLst>
                    <a:ext uri="{9D8B030D-6E8A-4147-A177-3AD203B41FA5}">
                      <a16:colId xmlns:a16="http://schemas.microsoft.com/office/drawing/2014/main" val="2490072526"/>
                    </a:ext>
                  </a:extLst>
                </a:gridCol>
                <a:gridCol w="2951671">
                  <a:extLst>
                    <a:ext uri="{9D8B030D-6E8A-4147-A177-3AD203B41FA5}">
                      <a16:colId xmlns:a16="http://schemas.microsoft.com/office/drawing/2014/main" val="3113605677"/>
                    </a:ext>
                  </a:extLst>
                </a:gridCol>
                <a:gridCol w="1110961">
                  <a:extLst>
                    <a:ext uri="{9D8B030D-6E8A-4147-A177-3AD203B41FA5}">
                      <a16:colId xmlns:a16="http://schemas.microsoft.com/office/drawing/2014/main" val="2175263380"/>
                    </a:ext>
                  </a:extLst>
                </a:gridCol>
                <a:gridCol w="936693">
                  <a:extLst>
                    <a:ext uri="{9D8B030D-6E8A-4147-A177-3AD203B41FA5}">
                      <a16:colId xmlns:a16="http://schemas.microsoft.com/office/drawing/2014/main" val="1042818359"/>
                    </a:ext>
                  </a:extLst>
                </a:gridCol>
                <a:gridCol w="936693">
                  <a:extLst>
                    <a:ext uri="{9D8B030D-6E8A-4147-A177-3AD203B41FA5}">
                      <a16:colId xmlns:a16="http://schemas.microsoft.com/office/drawing/2014/main" val="4277444487"/>
                    </a:ext>
                  </a:extLst>
                </a:gridCol>
                <a:gridCol w="980259">
                  <a:extLst>
                    <a:ext uri="{9D8B030D-6E8A-4147-A177-3AD203B41FA5}">
                      <a16:colId xmlns:a16="http://schemas.microsoft.com/office/drawing/2014/main" val="414398931"/>
                    </a:ext>
                  </a:extLst>
                </a:gridCol>
                <a:gridCol w="1094659">
                  <a:extLst>
                    <a:ext uri="{9D8B030D-6E8A-4147-A177-3AD203B41FA5}">
                      <a16:colId xmlns:a16="http://schemas.microsoft.com/office/drawing/2014/main" val="2613613483"/>
                    </a:ext>
                  </a:extLst>
                </a:gridCol>
                <a:gridCol w="920320">
                  <a:extLst>
                    <a:ext uri="{9D8B030D-6E8A-4147-A177-3AD203B41FA5}">
                      <a16:colId xmlns:a16="http://schemas.microsoft.com/office/drawing/2014/main" val="3250291467"/>
                    </a:ext>
                  </a:extLst>
                </a:gridCol>
                <a:gridCol w="958477">
                  <a:extLst>
                    <a:ext uri="{9D8B030D-6E8A-4147-A177-3AD203B41FA5}">
                      <a16:colId xmlns:a16="http://schemas.microsoft.com/office/drawing/2014/main" val="121905274"/>
                    </a:ext>
                  </a:extLst>
                </a:gridCol>
                <a:gridCol w="991152">
                  <a:extLst>
                    <a:ext uri="{9D8B030D-6E8A-4147-A177-3AD203B41FA5}">
                      <a16:colId xmlns:a16="http://schemas.microsoft.com/office/drawing/2014/main" val="3734696693"/>
                    </a:ext>
                  </a:extLst>
                </a:gridCol>
              </a:tblGrid>
              <a:tr h="475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№ п/п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Тип показателя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Единица измерения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Базовое значение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Достигнутое 2020 года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2021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2022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2023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Оценка 2024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870436372"/>
                  </a:ext>
                </a:extLst>
              </a:tr>
              <a:tr h="713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Муниципальная программа «Развитие и функционирование дорожно-транспортного комплекса»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499557320"/>
                  </a:ext>
                </a:extLst>
              </a:tr>
              <a:tr h="475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Подпрограмма I «Пассажирский транспорт общего пользования»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8423459"/>
                  </a:ext>
                </a:extLst>
              </a:tr>
              <a:tr h="475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14.1.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</a:rPr>
                        <a:t>Соблюдение расписания на автобусных маршрутах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Процент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232610405"/>
                  </a:ext>
                </a:extLst>
              </a:tr>
              <a:tr h="2484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Подпрограмма </a:t>
                      </a:r>
                      <a:r>
                        <a:rPr lang="en-US" sz="1200" u="none" strike="noStrike">
                          <a:effectLst/>
                        </a:rPr>
                        <a:t>II «</a:t>
                      </a:r>
                      <a:r>
                        <a:rPr lang="ru-RU" sz="1200" u="none" strike="noStrike">
                          <a:effectLst/>
                        </a:rPr>
                        <a:t>Дороги Подмосковья»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1160634"/>
                  </a:ext>
                </a:extLst>
              </a:tr>
              <a:tr h="713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14.1.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Ремонт (капитальный ремонт) сети автомобильных дорог общего пользования местного значения (оценивается на конец года),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Километр; тысяча метров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10,31/54,88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8,28/57,93062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7,739/54,16562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369818143"/>
                  </a:ext>
                </a:extLst>
              </a:tr>
              <a:tr h="713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14.2.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Протяженность автомобильных дорог на землях, предназначенных для обеспечения участками многодетных семей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Километр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0,8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527992701"/>
                  </a:ext>
                </a:extLst>
              </a:tr>
              <a:tr h="475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14.3.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Создание парковочного пространства на улично-дорожной сети (оценивается на конец года)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Количество машиномет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786077589"/>
                  </a:ext>
                </a:extLst>
              </a:tr>
              <a:tr h="11885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14.4.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ДТП. Снижение смертности от дорожно-транспортных происшествий: на дорогах федерального значения, на дорогах регионального значения, на дорогах муниципального значения, на частных дорогах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Отраслевой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человек на 100 тыс. населения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1,95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3,37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355423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21891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64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6FFBB9D-2653-493F-B537-F829F97AD8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937188"/>
              </p:ext>
            </p:extLst>
          </p:nvPr>
        </p:nvGraphicFramePr>
        <p:xfrm>
          <a:off x="297255" y="825079"/>
          <a:ext cx="11597489" cy="5966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2788">
                  <a:extLst>
                    <a:ext uri="{9D8B030D-6E8A-4147-A177-3AD203B41FA5}">
                      <a16:colId xmlns:a16="http://schemas.microsoft.com/office/drawing/2014/main" val="3759378489"/>
                    </a:ext>
                  </a:extLst>
                </a:gridCol>
                <a:gridCol w="2996110">
                  <a:extLst>
                    <a:ext uri="{9D8B030D-6E8A-4147-A177-3AD203B41FA5}">
                      <a16:colId xmlns:a16="http://schemas.microsoft.com/office/drawing/2014/main" val="185855054"/>
                    </a:ext>
                  </a:extLst>
                </a:gridCol>
                <a:gridCol w="1127687">
                  <a:extLst>
                    <a:ext uri="{9D8B030D-6E8A-4147-A177-3AD203B41FA5}">
                      <a16:colId xmlns:a16="http://schemas.microsoft.com/office/drawing/2014/main" val="4017642865"/>
                    </a:ext>
                  </a:extLst>
                </a:gridCol>
                <a:gridCol w="950795">
                  <a:extLst>
                    <a:ext uri="{9D8B030D-6E8A-4147-A177-3AD203B41FA5}">
                      <a16:colId xmlns:a16="http://schemas.microsoft.com/office/drawing/2014/main" val="516227180"/>
                    </a:ext>
                  </a:extLst>
                </a:gridCol>
                <a:gridCol w="950795">
                  <a:extLst>
                    <a:ext uri="{9D8B030D-6E8A-4147-A177-3AD203B41FA5}">
                      <a16:colId xmlns:a16="http://schemas.microsoft.com/office/drawing/2014/main" val="3267391926"/>
                    </a:ext>
                  </a:extLst>
                </a:gridCol>
                <a:gridCol w="995017">
                  <a:extLst>
                    <a:ext uri="{9D8B030D-6E8A-4147-A177-3AD203B41FA5}">
                      <a16:colId xmlns:a16="http://schemas.microsoft.com/office/drawing/2014/main" val="1174304099"/>
                    </a:ext>
                  </a:extLst>
                </a:gridCol>
                <a:gridCol w="972907">
                  <a:extLst>
                    <a:ext uri="{9D8B030D-6E8A-4147-A177-3AD203B41FA5}">
                      <a16:colId xmlns:a16="http://schemas.microsoft.com/office/drawing/2014/main" val="3291682863"/>
                    </a:ext>
                  </a:extLst>
                </a:gridCol>
                <a:gridCol w="1072409">
                  <a:extLst>
                    <a:ext uri="{9D8B030D-6E8A-4147-A177-3AD203B41FA5}">
                      <a16:colId xmlns:a16="http://schemas.microsoft.com/office/drawing/2014/main" val="4238471381"/>
                    </a:ext>
                  </a:extLst>
                </a:gridCol>
                <a:gridCol w="972907">
                  <a:extLst>
                    <a:ext uri="{9D8B030D-6E8A-4147-A177-3AD203B41FA5}">
                      <a16:colId xmlns:a16="http://schemas.microsoft.com/office/drawing/2014/main" val="2016797145"/>
                    </a:ext>
                  </a:extLst>
                </a:gridCol>
                <a:gridCol w="1006074">
                  <a:extLst>
                    <a:ext uri="{9D8B030D-6E8A-4147-A177-3AD203B41FA5}">
                      <a16:colId xmlns:a16="http://schemas.microsoft.com/office/drawing/2014/main" val="218032588"/>
                    </a:ext>
                  </a:extLst>
                </a:gridCol>
              </a:tblGrid>
              <a:tr h="2397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Достигнутое 2020 года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915400895"/>
                  </a:ext>
                </a:extLst>
              </a:tr>
              <a:tr h="2397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«Цифровое муниципальное образование»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652939084"/>
                  </a:ext>
                </a:extLst>
              </a:tr>
              <a:tr h="759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 «Снижение административных барьеров, повышение качества и доступности предоставления государственных и муниципальных услуг, в том числе на базе многофункциональных центров предоставления государственных и муниципальных услуг, а также услуг почтовой связи»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605719675"/>
                  </a:ext>
                </a:extLst>
              </a:tr>
              <a:tr h="379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граждан, имеющих доступ к получению государственных и муниципальных услуг по принципу "одного окна" по месту пребывания, в том числе в МФЦ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РФ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51696298"/>
                  </a:ext>
                </a:extLst>
              </a:tr>
              <a:tr h="2848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2021 Уровень удовлетворенности граждан качеством предоставления государственных и муниципальных услуг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РФ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94,6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2606286331"/>
                  </a:ext>
                </a:extLst>
              </a:tr>
              <a:tr h="2397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Выполнение требований комфортности и доступности МФЦ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20921281"/>
                  </a:ext>
                </a:extLst>
              </a:tr>
              <a:tr h="2397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заявителей МФЦ, ожидающих в очереди более 11 минут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821435100"/>
                  </a:ext>
                </a:extLst>
              </a:tr>
              <a:tr h="2848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Среднее время ожидания в очереди для получения государственных (муниципальных) услуг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Указ Президента РФ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минута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568859083"/>
                  </a:ext>
                </a:extLst>
              </a:tr>
              <a:tr h="4763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 «Развитие информационной и технологической инфраструктуры экосистемы цифровой экономики муниципального образования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3436765715"/>
                  </a:ext>
                </a:extLst>
              </a:tr>
              <a:tr h="59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многоквартирных домов, имеющих возможность пользоваться услугами проводного и мобильного доступа в информационно-телекоммуникационную сеть Интернет на скорости не менее 1 Мбит/с, предоставляемыми не менее чем 2 операторами связи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Обращение Губернатора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87,7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865114715"/>
                  </a:ext>
                </a:extLst>
              </a:tr>
              <a:tr h="3580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Повторные обращения – Доля обращений, поступивших на портал «Добродел», по которым поступили повторные обращения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Рейтинг-50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2598829707"/>
                  </a:ext>
                </a:extLst>
              </a:tr>
              <a:tr h="2848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2020 Ответь вовремя – Доля жалоб, поступивших на портал «Добродел», по которым нарушен срок подготовки ответа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Рейтинг-50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642832152"/>
                  </a:ext>
                </a:extLst>
              </a:tr>
              <a:tr h="9496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Увеличение доли защищенных по требованиям безопасности информации информационных систем, используемых ОМСУ муниципального образования Московской области, в соответствии с категорией обрабатываемой информации, а также персональных компьютеров, используемых на рабочих местах работников, обеспеченных антивирусным программным обеспечением с регулярным обновлением соответствующих баз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32" marR="3732" marT="3732" marB="0" anchor="ctr"/>
                </a:tc>
                <a:extLst>
                  <a:ext uri="{0D108BD9-81ED-4DB2-BD59-A6C34878D82A}">
                    <a16:rowId xmlns:a16="http://schemas.microsoft.com/office/drawing/2014/main" val="1622446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40684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65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AD1A7500-CF2C-4641-9A65-CA211E3179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927481"/>
              </p:ext>
            </p:extLst>
          </p:nvPr>
        </p:nvGraphicFramePr>
        <p:xfrm>
          <a:off x="217284" y="939587"/>
          <a:ext cx="11398311" cy="55526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296">
                  <a:extLst>
                    <a:ext uri="{9D8B030D-6E8A-4147-A177-3AD203B41FA5}">
                      <a16:colId xmlns:a16="http://schemas.microsoft.com/office/drawing/2014/main" val="750075786"/>
                    </a:ext>
                  </a:extLst>
                </a:gridCol>
                <a:gridCol w="2944654">
                  <a:extLst>
                    <a:ext uri="{9D8B030D-6E8A-4147-A177-3AD203B41FA5}">
                      <a16:colId xmlns:a16="http://schemas.microsoft.com/office/drawing/2014/main" val="2385462480"/>
                    </a:ext>
                  </a:extLst>
                </a:gridCol>
                <a:gridCol w="1108319">
                  <a:extLst>
                    <a:ext uri="{9D8B030D-6E8A-4147-A177-3AD203B41FA5}">
                      <a16:colId xmlns:a16="http://schemas.microsoft.com/office/drawing/2014/main" val="1775870220"/>
                    </a:ext>
                  </a:extLst>
                </a:gridCol>
                <a:gridCol w="934466">
                  <a:extLst>
                    <a:ext uri="{9D8B030D-6E8A-4147-A177-3AD203B41FA5}">
                      <a16:colId xmlns:a16="http://schemas.microsoft.com/office/drawing/2014/main" val="985798470"/>
                    </a:ext>
                  </a:extLst>
                </a:gridCol>
                <a:gridCol w="934466">
                  <a:extLst>
                    <a:ext uri="{9D8B030D-6E8A-4147-A177-3AD203B41FA5}">
                      <a16:colId xmlns:a16="http://schemas.microsoft.com/office/drawing/2014/main" val="3811955014"/>
                    </a:ext>
                  </a:extLst>
                </a:gridCol>
                <a:gridCol w="977929">
                  <a:extLst>
                    <a:ext uri="{9D8B030D-6E8A-4147-A177-3AD203B41FA5}">
                      <a16:colId xmlns:a16="http://schemas.microsoft.com/office/drawing/2014/main" val="532566858"/>
                    </a:ext>
                  </a:extLst>
                </a:gridCol>
                <a:gridCol w="956197">
                  <a:extLst>
                    <a:ext uri="{9D8B030D-6E8A-4147-A177-3AD203B41FA5}">
                      <a16:colId xmlns:a16="http://schemas.microsoft.com/office/drawing/2014/main" val="2326679165"/>
                    </a:ext>
                  </a:extLst>
                </a:gridCol>
                <a:gridCol w="1053992">
                  <a:extLst>
                    <a:ext uri="{9D8B030D-6E8A-4147-A177-3AD203B41FA5}">
                      <a16:colId xmlns:a16="http://schemas.microsoft.com/office/drawing/2014/main" val="2194864256"/>
                    </a:ext>
                  </a:extLst>
                </a:gridCol>
                <a:gridCol w="956197">
                  <a:extLst>
                    <a:ext uri="{9D8B030D-6E8A-4147-A177-3AD203B41FA5}">
                      <a16:colId xmlns:a16="http://schemas.microsoft.com/office/drawing/2014/main" val="789753919"/>
                    </a:ext>
                  </a:extLst>
                </a:gridCol>
                <a:gridCol w="988795">
                  <a:extLst>
                    <a:ext uri="{9D8B030D-6E8A-4147-A177-3AD203B41FA5}">
                      <a16:colId xmlns:a16="http://schemas.microsoft.com/office/drawing/2014/main" val="1411291286"/>
                    </a:ext>
                  </a:extLst>
                </a:gridCol>
              </a:tblGrid>
              <a:tr h="311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№ п/п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Тип показателя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Единица измерения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Базовое значение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2020 года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2021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2022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2023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Оценка 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369843954"/>
                  </a:ext>
                </a:extLst>
              </a:tr>
              <a:tr h="311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Муниципальная программа «Цифровое муниципальное образование»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989056695"/>
                  </a:ext>
                </a:extLst>
              </a:tr>
              <a:tr h="620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Подпрограмма II «Развитие информационной и технологической инфраструктуры экосистемы цифровой экономики муниципального образования Московской области»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661518429"/>
                  </a:ext>
                </a:extLst>
              </a:tr>
              <a:tr h="4659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15.5.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Отложенные решения – Доля отложенных решений от числа ответов, предоставленных на портале «Добродел» (два и более раз)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Отраслевой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337289998"/>
                  </a:ext>
                </a:extLst>
              </a:tr>
              <a:tr h="620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15.6.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Удобные услуги – Доля муниципальных (государственных) услуг, по которым заявления поданы в электронном виде через региональный портал государственных и муниципальных услуг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Отраслевой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3198201327"/>
                  </a:ext>
                </a:extLst>
              </a:tr>
              <a:tr h="1083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15.7.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Доля муниципальных общеобразовательных организаций в муниципальном образовании Московской области, подключенных к сети Интернет на скорости: для общеобразовательных организаций, расположенных в городских населенных пунктах, – не менее 100 Мбит/с; для общеобразовательных организаций, расположенных в сельских населенных пунктах, – не менее 50 Мбит/с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Отраслевой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246439305"/>
                  </a:ext>
                </a:extLst>
              </a:tr>
              <a:tr h="535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15.8.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Стоимостная доля закупаемого и (или) арендуемого ОМСУ муниципального образования Московской области отечественного программного обеспечения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Отраслевой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3868166023"/>
                  </a:ext>
                </a:extLst>
              </a:tr>
              <a:tr h="4659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15.9.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Качественные услуги – Доля муниципальных (государственных) услуг, по которым нарушены регламентные сроки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Рейтинг-50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391623120"/>
                  </a:ext>
                </a:extLst>
              </a:tr>
              <a:tr h="535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15.10.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2020 Доля используемых в деятельности ОМСУ муниципального образования Московской области информационно-аналитических сервисов ЕИАС ЖКХ МО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Отраслевой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043351957"/>
                  </a:ext>
                </a:extLst>
              </a:tr>
              <a:tr h="311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15.11.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2021 Процент проникновения ЕСИА в муниципальном образовании Московской области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Отраслевой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Процент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47" marR="2347" marT="2347" marB="0" anchor="ctr"/>
                </a:tc>
                <a:extLst>
                  <a:ext uri="{0D108BD9-81ED-4DB2-BD59-A6C34878D82A}">
                    <a16:rowId xmlns:a16="http://schemas.microsoft.com/office/drawing/2014/main" val="1293413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0815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66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D73C0FE-4234-4267-BEA7-9D08BDF91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004497"/>
              </p:ext>
            </p:extLst>
          </p:nvPr>
        </p:nvGraphicFramePr>
        <p:xfrm>
          <a:off x="224828" y="900661"/>
          <a:ext cx="11506953" cy="5786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473">
                  <a:extLst>
                    <a:ext uri="{9D8B030D-6E8A-4147-A177-3AD203B41FA5}">
                      <a16:colId xmlns:a16="http://schemas.microsoft.com/office/drawing/2014/main" val="1399152192"/>
                    </a:ext>
                  </a:extLst>
                </a:gridCol>
                <a:gridCol w="3409400">
                  <a:extLst>
                    <a:ext uri="{9D8B030D-6E8A-4147-A177-3AD203B41FA5}">
                      <a16:colId xmlns:a16="http://schemas.microsoft.com/office/drawing/2014/main" val="438038098"/>
                    </a:ext>
                  </a:extLst>
                </a:gridCol>
                <a:gridCol w="682203">
                  <a:extLst>
                    <a:ext uri="{9D8B030D-6E8A-4147-A177-3AD203B41FA5}">
                      <a16:colId xmlns:a16="http://schemas.microsoft.com/office/drawing/2014/main" val="3019860057"/>
                    </a:ext>
                  </a:extLst>
                </a:gridCol>
                <a:gridCol w="943374">
                  <a:extLst>
                    <a:ext uri="{9D8B030D-6E8A-4147-A177-3AD203B41FA5}">
                      <a16:colId xmlns:a16="http://schemas.microsoft.com/office/drawing/2014/main" val="2906490435"/>
                    </a:ext>
                  </a:extLst>
                </a:gridCol>
                <a:gridCol w="943374">
                  <a:extLst>
                    <a:ext uri="{9D8B030D-6E8A-4147-A177-3AD203B41FA5}">
                      <a16:colId xmlns:a16="http://schemas.microsoft.com/office/drawing/2014/main" val="602339216"/>
                    </a:ext>
                  </a:extLst>
                </a:gridCol>
                <a:gridCol w="987250">
                  <a:extLst>
                    <a:ext uri="{9D8B030D-6E8A-4147-A177-3AD203B41FA5}">
                      <a16:colId xmlns:a16="http://schemas.microsoft.com/office/drawing/2014/main" val="1974297824"/>
                    </a:ext>
                  </a:extLst>
                </a:gridCol>
                <a:gridCol w="965311">
                  <a:extLst>
                    <a:ext uri="{9D8B030D-6E8A-4147-A177-3AD203B41FA5}">
                      <a16:colId xmlns:a16="http://schemas.microsoft.com/office/drawing/2014/main" val="4112659092"/>
                    </a:ext>
                  </a:extLst>
                </a:gridCol>
                <a:gridCol w="1064037">
                  <a:extLst>
                    <a:ext uri="{9D8B030D-6E8A-4147-A177-3AD203B41FA5}">
                      <a16:colId xmlns:a16="http://schemas.microsoft.com/office/drawing/2014/main" val="1364764230"/>
                    </a:ext>
                  </a:extLst>
                </a:gridCol>
                <a:gridCol w="965311">
                  <a:extLst>
                    <a:ext uri="{9D8B030D-6E8A-4147-A177-3AD203B41FA5}">
                      <a16:colId xmlns:a16="http://schemas.microsoft.com/office/drawing/2014/main" val="3590484154"/>
                    </a:ext>
                  </a:extLst>
                </a:gridCol>
                <a:gridCol w="998220">
                  <a:extLst>
                    <a:ext uri="{9D8B030D-6E8A-4147-A177-3AD203B41FA5}">
                      <a16:colId xmlns:a16="http://schemas.microsoft.com/office/drawing/2014/main" val="1990073500"/>
                    </a:ext>
                  </a:extLst>
                </a:gridCol>
              </a:tblGrid>
              <a:tr h="2876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2656581694"/>
                  </a:ext>
                </a:extLst>
              </a:tr>
              <a:tr h="2876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«Цифровое муниципальное образование»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472126502"/>
                  </a:ext>
                </a:extLst>
              </a:tr>
              <a:tr h="4593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II «Развитие информационной и технологической инфраструктуры экосистемы цифровой экономики муниципального образования Московской области»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252817599"/>
                  </a:ext>
                </a:extLst>
              </a:tr>
              <a:tr h="10371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документов служебной переписки ОМСУ муниципального образования Московской области и их подведомственных учреждений с ЦИОГВ и ГО Московской области, подведомственными ЦИОГВ и ГО Московской области организациями и учреждениями, не содержащих персональные данные и конфиденциальные сведения и направляемых исключительно в электронном виде с использованием МСЭД и средств электронной подписи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624800432"/>
                  </a:ext>
                </a:extLst>
              </a:tr>
              <a:tr h="8554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муниципальных учреждений культуры, обеспеченных доступом в информационно-телекоммуникационную сеть Интернет на скорости: для учреждений культуры, расположенных в городских населенных пунктах, – не менее 50 Мбит/с; для учреждений культуры, расположенных в сельских населенных пунктах, – не менее 10 Мбит/с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169300467"/>
                  </a:ext>
                </a:extLst>
              </a:tr>
              <a:tr h="520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рабочих мест, обеспеченных необходимым компьютерным оборудованием и услугами связи в соответствии с требованиями нормативных правовых актов Московской области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3534928445"/>
                  </a:ext>
                </a:extLst>
              </a:tr>
              <a:tr h="4593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работников ОМСУ муниципального образования Московской области, обеспеченных средствами электронной подписи в соответствии с установленными требованиями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Штука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418961286"/>
                  </a:ext>
                </a:extLst>
              </a:tr>
              <a:tr h="7135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Образовательные организации оснащены (обновили)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477571191"/>
                  </a:ext>
                </a:extLst>
              </a:tr>
              <a:tr h="11663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15.17.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2021 Доля помещений аппаратных, приведенных в соответствие со стандартом «Цифровая школа» в части ИТ-инфраструктуры государственных и муниципальных общеобразовательных организаций, реализующих программы общего образования, для обеспечения в помещениях безопасного доступа к государственным, муниципальным и иным информационным системам, информационно-телекоммуникационной сети «Интернет» и обеспечения базовой безопасности образовательного процесса,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Приоритетный целевой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Процент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28,57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63" marR="3663" marT="3663" marB="0" anchor="ctr"/>
                </a:tc>
                <a:extLst>
                  <a:ext uri="{0D108BD9-81ED-4DB2-BD59-A6C34878D82A}">
                    <a16:rowId xmlns:a16="http://schemas.microsoft.com/office/drawing/2014/main" val="1959648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6098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67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95E1D8C1-A818-4F84-8770-57822786FC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896887"/>
              </p:ext>
            </p:extLst>
          </p:nvPr>
        </p:nvGraphicFramePr>
        <p:xfrm>
          <a:off x="244444" y="914400"/>
          <a:ext cx="11561275" cy="56765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061">
                  <a:extLst>
                    <a:ext uri="{9D8B030D-6E8A-4147-A177-3AD203B41FA5}">
                      <a16:colId xmlns:a16="http://schemas.microsoft.com/office/drawing/2014/main" val="1400890665"/>
                    </a:ext>
                  </a:extLst>
                </a:gridCol>
                <a:gridCol w="2986754">
                  <a:extLst>
                    <a:ext uri="{9D8B030D-6E8A-4147-A177-3AD203B41FA5}">
                      <a16:colId xmlns:a16="http://schemas.microsoft.com/office/drawing/2014/main" val="4033007424"/>
                    </a:ext>
                  </a:extLst>
                </a:gridCol>
                <a:gridCol w="1124166">
                  <a:extLst>
                    <a:ext uri="{9D8B030D-6E8A-4147-A177-3AD203B41FA5}">
                      <a16:colId xmlns:a16="http://schemas.microsoft.com/office/drawing/2014/main" val="2116694053"/>
                    </a:ext>
                  </a:extLst>
                </a:gridCol>
                <a:gridCol w="947826">
                  <a:extLst>
                    <a:ext uri="{9D8B030D-6E8A-4147-A177-3AD203B41FA5}">
                      <a16:colId xmlns:a16="http://schemas.microsoft.com/office/drawing/2014/main" val="1317702321"/>
                    </a:ext>
                  </a:extLst>
                </a:gridCol>
                <a:gridCol w="947826">
                  <a:extLst>
                    <a:ext uri="{9D8B030D-6E8A-4147-A177-3AD203B41FA5}">
                      <a16:colId xmlns:a16="http://schemas.microsoft.com/office/drawing/2014/main" val="2093953300"/>
                    </a:ext>
                  </a:extLst>
                </a:gridCol>
                <a:gridCol w="991912">
                  <a:extLst>
                    <a:ext uri="{9D8B030D-6E8A-4147-A177-3AD203B41FA5}">
                      <a16:colId xmlns:a16="http://schemas.microsoft.com/office/drawing/2014/main" val="3711059055"/>
                    </a:ext>
                  </a:extLst>
                </a:gridCol>
                <a:gridCol w="969869">
                  <a:extLst>
                    <a:ext uri="{9D8B030D-6E8A-4147-A177-3AD203B41FA5}">
                      <a16:colId xmlns:a16="http://schemas.microsoft.com/office/drawing/2014/main" val="2510764101"/>
                    </a:ext>
                  </a:extLst>
                </a:gridCol>
                <a:gridCol w="1069060">
                  <a:extLst>
                    <a:ext uri="{9D8B030D-6E8A-4147-A177-3AD203B41FA5}">
                      <a16:colId xmlns:a16="http://schemas.microsoft.com/office/drawing/2014/main" val="3907170370"/>
                    </a:ext>
                  </a:extLst>
                </a:gridCol>
                <a:gridCol w="969869">
                  <a:extLst>
                    <a:ext uri="{9D8B030D-6E8A-4147-A177-3AD203B41FA5}">
                      <a16:colId xmlns:a16="http://schemas.microsoft.com/office/drawing/2014/main" val="4184338736"/>
                    </a:ext>
                  </a:extLst>
                </a:gridCol>
                <a:gridCol w="1002932">
                  <a:extLst>
                    <a:ext uri="{9D8B030D-6E8A-4147-A177-3AD203B41FA5}">
                      <a16:colId xmlns:a16="http://schemas.microsoft.com/office/drawing/2014/main" val="2360389506"/>
                    </a:ext>
                  </a:extLst>
                </a:gridCol>
              </a:tblGrid>
              <a:tr h="354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№ п/п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Тип 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 измерения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Базовое значение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Достигнутое 2020 года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2021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2022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2023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2024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2993002010"/>
                  </a:ext>
                </a:extLst>
              </a:tr>
              <a:tr h="354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Муниципальная программа «Архитектура и градостроительство»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3378854517"/>
                  </a:ext>
                </a:extLst>
              </a:tr>
              <a:tr h="354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I «Разработка Генерального плана развития городского округа»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3841645731"/>
                  </a:ext>
                </a:extLst>
              </a:tr>
              <a:tr h="532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Наличие утвержденного в актуальной версии генерального плана городского округа (внесение изменений в генеральный план городского округа)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Да/нет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283758048"/>
                  </a:ext>
                </a:extLst>
              </a:tr>
              <a:tr h="709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Наличие утвержденных в актуальной версии Правил землепользования и застройки городского округа (внесение изменений в Правила землепользования и застройки городского округа)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Да/нет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585180229"/>
                  </a:ext>
                </a:extLst>
              </a:tr>
              <a:tr h="8869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16.3.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Наличие утвержденных нормативов градостроительного проектирования городского округа (внесение изменений в нормативы градостроительного проектирования городского округа)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да/нет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55853901"/>
                  </a:ext>
                </a:extLst>
              </a:tr>
              <a:tr h="532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II «Реализация политики пространственного развития городского округа»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1388106202"/>
                  </a:ext>
                </a:extLst>
              </a:tr>
              <a:tr h="709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Количество ликвидированных самовольных, недостроенных и аварийных объектов на территории муниципального образования Московской области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Рейтинг-45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6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2121920616"/>
                  </a:ext>
                </a:extLst>
              </a:tr>
              <a:tr h="1241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16.2.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Осуществление переданных государственных полномочий в соответствии с Законом Московской области № 107/2014-ОЗ «О наделении органов местного самоуправления муниципальных образований Московской области отдельными государственными полномочиями Московской области»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Показатель муниципальной программы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Да/нет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да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1" marR="6181" marT="6181" marB="0" anchor="ctr"/>
                </a:tc>
                <a:extLst>
                  <a:ext uri="{0D108BD9-81ED-4DB2-BD59-A6C34878D82A}">
                    <a16:rowId xmlns:a16="http://schemas.microsoft.com/office/drawing/2014/main" val="754612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26275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68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C35A425-6093-41F6-830B-1E5BF68324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121308"/>
              </p:ext>
            </p:extLst>
          </p:nvPr>
        </p:nvGraphicFramePr>
        <p:xfrm>
          <a:off x="215777" y="789848"/>
          <a:ext cx="11671421" cy="5933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6312">
                  <a:extLst>
                    <a:ext uri="{9D8B030D-6E8A-4147-A177-3AD203B41FA5}">
                      <a16:colId xmlns:a16="http://schemas.microsoft.com/office/drawing/2014/main" val="2748966237"/>
                    </a:ext>
                  </a:extLst>
                </a:gridCol>
                <a:gridCol w="3015212">
                  <a:extLst>
                    <a:ext uri="{9D8B030D-6E8A-4147-A177-3AD203B41FA5}">
                      <a16:colId xmlns:a16="http://schemas.microsoft.com/office/drawing/2014/main" val="854318794"/>
                    </a:ext>
                  </a:extLst>
                </a:gridCol>
                <a:gridCol w="1134874">
                  <a:extLst>
                    <a:ext uri="{9D8B030D-6E8A-4147-A177-3AD203B41FA5}">
                      <a16:colId xmlns:a16="http://schemas.microsoft.com/office/drawing/2014/main" val="1149189207"/>
                    </a:ext>
                  </a:extLst>
                </a:gridCol>
                <a:gridCol w="956854">
                  <a:extLst>
                    <a:ext uri="{9D8B030D-6E8A-4147-A177-3AD203B41FA5}">
                      <a16:colId xmlns:a16="http://schemas.microsoft.com/office/drawing/2014/main" val="1062985661"/>
                    </a:ext>
                  </a:extLst>
                </a:gridCol>
                <a:gridCol w="956854">
                  <a:extLst>
                    <a:ext uri="{9D8B030D-6E8A-4147-A177-3AD203B41FA5}">
                      <a16:colId xmlns:a16="http://schemas.microsoft.com/office/drawing/2014/main" val="4235478121"/>
                    </a:ext>
                  </a:extLst>
                </a:gridCol>
                <a:gridCol w="1001361">
                  <a:extLst>
                    <a:ext uri="{9D8B030D-6E8A-4147-A177-3AD203B41FA5}">
                      <a16:colId xmlns:a16="http://schemas.microsoft.com/office/drawing/2014/main" val="1749270584"/>
                    </a:ext>
                  </a:extLst>
                </a:gridCol>
                <a:gridCol w="979110">
                  <a:extLst>
                    <a:ext uri="{9D8B030D-6E8A-4147-A177-3AD203B41FA5}">
                      <a16:colId xmlns:a16="http://schemas.microsoft.com/office/drawing/2014/main" val="1421392084"/>
                    </a:ext>
                  </a:extLst>
                </a:gridCol>
                <a:gridCol w="1079246">
                  <a:extLst>
                    <a:ext uri="{9D8B030D-6E8A-4147-A177-3AD203B41FA5}">
                      <a16:colId xmlns:a16="http://schemas.microsoft.com/office/drawing/2014/main" val="4111842505"/>
                    </a:ext>
                  </a:extLst>
                </a:gridCol>
                <a:gridCol w="979110">
                  <a:extLst>
                    <a:ext uri="{9D8B030D-6E8A-4147-A177-3AD203B41FA5}">
                      <a16:colId xmlns:a16="http://schemas.microsoft.com/office/drawing/2014/main" val="4022011109"/>
                    </a:ext>
                  </a:extLst>
                </a:gridCol>
                <a:gridCol w="1012488">
                  <a:extLst>
                    <a:ext uri="{9D8B030D-6E8A-4147-A177-3AD203B41FA5}">
                      <a16:colId xmlns:a16="http://schemas.microsoft.com/office/drawing/2014/main" val="2946907438"/>
                    </a:ext>
                  </a:extLst>
                </a:gridCol>
              </a:tblGrid>
              <a:tr h="2554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№ п/п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Тип показателя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Единица измерения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Базовое значение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2020 года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2021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2022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2023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Оценка 2024 год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1366562189"/>
                  </a:ext>
                </a:extLst>
              </a:tr>
              <a:tr h="2554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Муниципальная программа «Формирование современной комфортной городской среды»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4015293311"/>
                  </a:ext>
                </a:extLst>
              </a:tr>
              <a:tr h="1288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Подпрограмма I «Комфортная городская среда»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3579879141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выполненных работ без нарушений сроков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2552929573"/>
                  </a:ext>
                </a:extLst>
              </a:tr>
              <a:tr h="4087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реализованных мероприятий по благоустройству общественных территорий, в том числе: пешеходные зоны, набережные, скверы, зоны отдыха, площади, стелы, парки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2E2E2E"/>
                        </a:solidFill>
                        <a:effectLst/>
                        <a:latin typeface="PT Sans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1698706994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17.3.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разработанных концепций благоустройства общественных территорий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2526147898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17.4.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разработанных проектов благоустройства общественных территорий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358913601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17.5.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установленных детских игровых площадок в парках культуры и отдыха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2E2E2E"/>
                        </a:solidFill>
                        <a:effectLst/>
                        <a:latin typeface="PT Sans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13686373"/>
                  </a:ext>
                </a:extLst>
              </a:tr>
              <a:tr h="6353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17.6.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Доля граждан, принявших участие в решении вопросов развития городской среды от общего количества граждан в возрасте от 14 лет, проживающих в муниципальных образованиях, на территории которых реализуются проекты по созданию комфортной городской среды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2E2E2E"/>
                        </a:solidFill>
                        <a:effectLst/>
                        <a:latin typeface="PT Sans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797685337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17.7.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установленных детских игровых площадок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2605781924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17.8.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установленных детских спортивных площадок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670640978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17.9.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Количество благоустроенных дворовых территорий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ед.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2856104677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17.10.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Соответствие нормативу обеспеченности парками культуры и отдыха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3300105932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17.11.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Увеличение числа посетителей парков культуры и отдыха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%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112,5</a:t>
                      </a:r>
                      <a:endParaRPr lang="ru-RU" sz="900" b="0" i="0" u="none" strike="noStrike">
                        <a:solidFill>
                          <a:srgbClr val="2E2E2E"/>
                        </a:solidFill>
                        <a:effectLst/>
                        <a:latin typeface="PT Sans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2925874947"/>
                  </a:ext>
                </a:extLst>
              </a:tr>
              <a:tr h="3820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17.12.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Соответствие внешнего вида ограждений региональным требованиям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балл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-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-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383" marR="2383" marT="2383" marB="0" anchor="ctr"/>
                </a:tc>
                <a:extLst>
                  <a:ext uri="{0D108BD9-81ED-4DB2-BD59-A6C34878D82A}">
                    <a16:rowId xmlns:a16="http://schemas.microsoft.com/office/drawing/2014/main" val="1763913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80452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69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93241227-FC3F-43C4-9F0A-FB3583888C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10265"/>
              </p:ext>
            </p:extLst>
          </p:nvPr>
        </p:nvGraphicFramePr>
        <p:xfrm>
          <a:off x="262551" y="941989"/>
          <a:ext cx="11525059" cy="5732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9336">
                  <a:extLst>
                    <a:ext uri="{9D8B030D-6E8A-4147-A177-3AD203B41FA5}">
                      <a16:colId xmlns:a16="http://schemas.microsoft.com/office/drawing/2014/main" val="3395496897"/>
                    </a:ext>
                  </a:extLst>
                </a:gridCol>
                <a:gridCol w="2977400">
                  <a:extLst>
                    <a:ext uri="{9D8B030D-6E8A-4147-A177-3AD203B41FA5}">
                      <a16:colId xmlns:a16="http://schemas.microsoft.com/office/drawing/2014/main" val="1769320855"/>
                    </a:ext>
                  </a:extLst>
                </a:gridCol>
                <a:gridCol w="1120645">
                  <a:extLst>
                    <a:ext uri="{9D8B030D-6E8A-4147-A177-3AD203B41FA5}">
                      <a16:colId xmlns:a16="http://schemas.microsoft.com/office/drawing/2014/main" val="3208946634"/>
                    </a:ext>
                  </a:extLst>
                </a:gridCol>
                <a:gridCol w="944856">
                  <a:extLst>
                    <a:ext uri="{9D8B030D-6E8A-4147-A177-3AD203B41FA5}">
                      <a16:colId xmlns:a16="http://schemas.microsoft.com/office/drawing/2014/main" val="1995258728"/>
                    </a:ext>
                  </a:extLst>
                </a:gridCol>
                <a:gridCol w="944856">
                  <a:extLst>
                    <a:ext uri="{9D8B030D-6E8A-4147-A177-3AD203B41FA5}">
                      <a16:colId xmlns:a16="http://schemas.microsoft.com/office/drawing/2014/main" val="598564967"/>
                    </a:ext>
                  </a:extLst>
                </a:gridCol>
                <a:gridCol w="988804">
                  <a:extLst>
                    <a:ext uri="{9D8B030D-6E8A-4147-A177-3AD203B41FA5}">
                      <a16:colId xmlns:a16="http://schemas.microsoft.com/office/drawing/2014/main" val="202920971"/>
                    </a:ext>
                  </a:extLst>
                </a:gridCol>
                <a:gridCol w="966830">
                  <a:extLst>
                    <a:ext uri="{9D8B030D-6E8A-4147-A177-3AD203B41FA5}">
                      <a16:colId xmlns:a16="http://schemas.microsoft.com/office/drawing/2014/main" val="2795026398"/>
                    </a:ext>
                  </a:extLst>
                </a:gridCol>
                <a:gridCol w="1065711">
                  <a:extLst>
                    <a:ext uri="{9D8B030D-6E8A-4147-A177-3AD203B41FA5}">
                      <a16:colId xmlns:a16="http://schemas.microsoft.com/office/drawing/2014/main" val="113551909"/>
                    </a:ext>
                  </a:extLst>
                </a:gridCol>
                <a:gridCol w="966830">
                  <a:extLst>
                    <a:ext uri="{9D8B030D-6E8A-4147-A177-3AD203B41FA5}">
                      <a16:colId xmlns:a16="http://schemas.microsoft.com/office/drawing/2014/main" val="2906267523"/>
                    </a:ext>
                  </a:extLst>
                </a:gridCol>
                <a:gridCol w="999791">
                  <a:extLst>
                    <a:ext uri="{9D8B030D-6E8A-4147-A177-3AD203B41FA5}">
                      <a16:colId xmlns:a16="http://schemas.microsoft.com/office/drawing/2014/main" val="578371165"/>
                    </a:ext>
                  </a:extLst>
                </a:gridCol>
              </a:tblGrid>
              <a:tr h="2345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№ п/п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Тип 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 измерения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Базовое значение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Достигнутое</a:t>
                      </a:r>
                    </a:p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 2020 года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2021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2022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2023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2024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3928667412"/>
                  </a:ext>
                </a:extLst>
              </a:tr>
              <a:tr h="2345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Муниципальная программа «Формирование современной комфортной городской среды»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3318042808"/>
                  </a:ext>
                </a:extLst>
              </a:tr>
              <a:tr h="1388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Подпрограмма I «Комфортная городская среда»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3358973317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17.13.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созданных и благоустроенных парков культуры и отдыха на территории Московской области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563294084"/>
                  </a:ext>
                </a:extLst>
              </a:tr>
              <a:tr h="5810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17.14.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Площадь устраненных дефектов асфальтового покрытия дворовых территорий, в том числе проездов на дворовых территорий, в том числе внутриквартальных проездов в рамках проведения ямочного ремонта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кв.м.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4337,99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2484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4239338842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17.15.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установленных контейнерных площадок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118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175800271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17.16.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установленных детских игровых площадок в парках культуры и отдыха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4220697391"/>
                  </a:ext>
                </a:extLst>
              </a:tr>
              <a:tr h="4655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17.17.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2021 Количество объектов электросетевого хозяйства и систем наружного освещения, на которых реализованы мероприятия по устройству и капитальному ремонту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2958595656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17.18.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Создание и ремонт пешеходных коммуникаций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3461650008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17.19.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Приобретение дополнительного оборудования, техники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3506517505"/>
                  </a:ext>
                </a:extLst>
              </a:tr>
              <a:tr h="6965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17.20.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закупленных декоративных, и (или) технологических, и (или) планировочных, и (или) конструктивных устройств и (или) оформления, применяемые как составные части благоустройства территорий, и (или) техники, и (или) средств малой механизации для содержания территорий.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штука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2336059415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17.21.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Проведение экспертно-консультационной услуги по проверке сметной документации на устройство контейнерных площадок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штука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2071587844"/>
                  </a:ext>
                </a:extLst>
              </a:tr>
              <a:tr h="350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17.22.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обустроенных пешеходных улиц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штука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-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0" marR="4600" marT="4600" marB="0" anchor="ctr"/>
                </a:tc>
                <a:extLst>
                  <a:ext uri="{0D108BD9-81ED-4DB2-BD59-A6C34878D82A}">
                    <a16:rowId xmlns:a16="http://schemas.microsoft.com/office/drawing/2014/main" val="360763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952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BFDF32E-C0DB-4E97-8579-255528AD337C}"/>
              </a:ext>
            </a:extLst>
          </p:cNvPr>
          <p:cNvSpPr txBox="1">
            <a:spLocks/>
          </p:cNvSpPr>
          <p:nvPr/>
        </p:nvSpPr>
        <p:spPr>
          <a:xfrm>
            <a:off x="250824" y="877675"/>
            <a:ext cx="11698241" cy="788164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Century Gothic" panose="020B0502020202020204" pitchFamily="34" charset="0"/>
              </a:rPr>
              <a:t>Проект бюджета на 2022 год и плановый период 2023 и 2024 годов с полным пакетом документов внесен в Совет депутатов 01.11.2021</a:t>
            </a:r>
          </a:p>
          <a:p>
            <a:pPr marL="201168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44DC4D9-D3C8-4F75-BA18-0149785A45C9}"/>
              </a:ext>
            </a:extLst>
          </p:cNvPr>
          <p:cNvSpPr txBox="1">
            <a:spLocks/>
          </p:cNvSpPr>
          <p:nvPr/>
        </p:nvSpPr>
        <p:spPr>
          <a:xfrm>
            <a:off x="873760" y="160760"/>
            <a:ext cx="11075306" cy="461665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effectLst/>
                <a:latin typeface="Century Gothic" panose="020B0502020202020204" pitchFamily="34" charset="0"/>
              </a:rPr>
              <a:t>Основные характеристики бюджета городского округа Долгопрудный</a:t>
            </a:r>
          </a:p>
        </p:txBody>
      </p:sp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D40406BB-36E1-4F07-8368-58E61D744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047157"/>
              </p:ext>
            </p:extLst>
          </p:nvPr>
        </p:nvGraphicFramePr>
        <p:xfrm>
          <a:off x="250824" y="2359412"/>
          <a:ext cx="11706132" cy="29173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387">
                  <a:extLst>
                    <a:ext uri="{9D8B030D-6E8A-4147-A177-3AD203B41FA5}">
                      <a16:colId xmlns:a16="http://schemas.microsoft.com/office/drawing/2014/main" val="3431088041"/>
                    </a:ext>
                  </a:extLst>
                </a:gridCol>
                <a:gridCol w="1117599">
                  <a:extLst>
                    <a:ext uri="{9D8B030D-6E8A-4147-A177-3AD203B41FA5}">
                      <a16:colId xmlns:a16="http://schemas.microsoft.com/office/drawing/2014/main" val="2950022372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197314701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6642367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4510457"/>
                    </a:ext>
                  </a:extLst>
                </a:gridCol>
                <a:gridCol w="1076962">
                  <a:extLst>
                    <a:ext uri="{9D8B030D-6E8A-4147-A177-3AD203B41FA5}">
                      <a16:colId xmlns:a16="http://schemas.microsoft.com/office/drawing/2014/main" val="2544822589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188353163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52079103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28933895"/>
                    </a:ext>
                  </a:extLst>
                </a:gridCol>
                <a:gridCol w="966104">
                  <a:extLst>
                    <a:ext uri="{9D8B030D-6E8A-4147-A177-3AD203B41FA5}">
                      <a16:colId xmlns:a16="http://schemas.microsoft.com/office/drawing/2014/main" val="2537692044"/>
                    </a:ext>
                  </a:extLst>
                </a:gridCol>
              </a:tblGrid>
              <a:tr h="8961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Параметры бюджета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2019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2020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2021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156917"/>
                  </a:ext>
                </a:extLst>
              </a:tr>
              <a:tr h="230511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2022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2023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2024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62652111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доходов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5 197 588,8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4 690 326,4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4 366 643,7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4 366 643,7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3 337 935,9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4 087 120,3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4 568 141,3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09186479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 расходов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5 113 011,2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4 641 687,1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4 667 340,7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4 667 340,7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3 337 935,9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4 087 120,3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4 568 141,3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46770848"/>
                  </a:ext>
                </a:extLst>
              </a:tr>
              <a:tr h="6814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Дефицит «-» / Профицит «+»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84 577,6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48 639,3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-300 697,0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-300 697,0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3402707"/>
                  </a:ext>
                </a:extLst>
              </a:tr>
            </a:tbl>
          </a:graphicData>
        </a:graphic>
      </p:graphicFrame>
      <p:sp>
        <p:nvSpPr>
          <p:cNvPr id="7" name="Прямоугольник 28">
            <a:extLst>
              <a:ext uri="{FF2B5EF4-FFF2-40B4-BE49-F238E27FC236}">
                <a16:creationId xmlns:a16="http://schemas.microsoft.com/office/drawing/2014/main" id="{6DF0AF8A-B17B-4784-A4B8-39C244D8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33" y="5395550"/>
            <a:ext cx="11706132" cy="830997"/>
          </a:xfrm>
          <a:prstGeom prst="rect">
            <a:avLst/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1600" dirty="0"/>
              <a:t>Муниципальный долг в 2019-2021 гг. отсутствовал</a:t>
            </a:r>
          </a:p>
          <a:p>
            <a:pPr algn="ctr"/>
            <a:r>
              <a:rPr lang="ru-RU" altLang="ru-RU" sz="1600" dirty="0"/>
              <a:t>При формировании трехлетнего бюджета муниципальные заимствования в 2022 году и плановом периоде 2023 и 2024 годов не запланированы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E08222F-98E2-4E0E-9265-F6EE77CD0740}"/>
              </a:ext>
            </a:extLst>
          </p:cNvPr>
          <p:cNvSpPr/>
          <p:nvPr/>
        </p:nvSpPr>
        <p:spPr>
          <a:xfrm>
            <a:off x="250824" y="1737353"/>
            <a:ext cx="11706132" cy="367472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/>
          <a:p>
            <a:pPr lvl="1"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Основные характеристики бюджета городского округа Долгопрудный 2019-2024 гг.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7A5D47-7D2C-4782-8867-2225B4DBDD46}"/>
              </a:ext>
            </a:extLst>
          </p:cNvPr>
          <p:cNvSpPr/>
          <p:nvPr/>
        </p:nvSpPr>
        <p:spPr>
          <a:xfrm>
            <a:off x="10997783" y="2086689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A94F6C35-E26A-45C2-A35F-8D8AF88F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11" name="Объект 6">
            <a:extLst>
              <a:ext uri="{FF2B5EF4-FFF2-40B4-BE49-F238E27FC236}">
                <a16:creationId xmlns:a16="http://schemas.microsoft.com/office/drawing/2014/main" id="{29F8EF1A-B159-49C7-B3A0-AC303572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7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70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7B6A928-B479-4248-BC32-6F8E95C434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932983"/>
              </p:ext>
            </p:extLst>
          </p:nvPr>
        </p:nvGraphicFramePr>
        <p:xfrm>
          <a:off x="235391" y="906130"/>
          <a:ext cx="11605034" cy="5768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148">
                  <a:extLst>
                    <a:ext uri="{9D8B030D-6E8A-4147-A177-3AD203B41FA5}">
                      <a16:colId xmlns:a16="http://schemas.microsoft.com/office/drawing/2014/main" val="1714251631"/>
                    </a:ext>
                  </a:extLst>
                </a:gridCol>
                <a:gridCol w="2998058">
                  <a:extLst>
                    <a:ext uri="{9D8B030D-6E8A-4147-A177-3AD203B41FA5}">
                      <a16:colId xmlns:a16="http://schemas.microsoft.com/office/drawing/2014/main" val="2528999694"/>
                    </a:ext>
                  </a:extLst>
                </a:gridCol>
                <a:gridCol w="1128422">
                  <a:extLst>
                    <a:ext uri="{9D8B030D-6E8A-4147-A177-3AD203B41FA5}">
                      <a16:colId xmlns:a16="http://schemas.microsoft.com/office/drawing/2014/main" val="1200144070"/>
                    </a:ext>
                  </a:extLst>
                </a:gridCol>
                <a:gridCol w="951414">
                  <a:extLst>
                    <a:ext uri="{9D8B030D-6E8A-4147-A177-3AD203B41FA5}">
                      <a16:colId xmlns:a16="http://schemas.microsoft.com/office/drawing/2014/main" val="440119401"/>
                    </a:ext>
                  </a:extLst>
                </a:gridCol>
                <a:gridCol w="951414">
                  <a:extLst>
                    <a:ext uri="{9D8B030D-6E8A-4147-A177-3AD203B41FA5}">
                      <a16:colId xmlns:a16="http://schemas.microsoft.com/office/drawing/2014/main" val="3303947820"/>
                    </a:ext>
                  </a:extLst>
                </a:gridCol>
                <a:gridCol w="995664">
                  <a:extLst>
                    <a:ext uri="{9D8B030D-6E8A-4147-A177-3AD203B41FA5}">
                      <a16:colId xmlns:a16="http://schemas.microsoft.com/office/drawing/2014/main" val="1109346454"/>
                    </a:ext>
                  </a:extLst>
                </a:gridCol>
                <a:gridCol w="973540">
                  <a:extLst>
                    <a:ext uri="{9D8B030D-6E8A-4147-A177-3AD203B41FA5}">
                      <a16:colId xmlns:a16="http://schemas.microsoft.com/office/drawing/2014/main" val="1407855026"/>
                    </a:ext>
                  </a:extLst>
                </a:gridCol>
                <a:gridCol w="1073106">
                  <a:extLst>
                    <a:ext uri="{9D8B030D-6E8A-4147-A177-3AD203B41FA5}">
                      <a16:colId xmlns:a16="http://schemas.microsoft.com/office/drawing/2014/main" val="1882215022"/>
                    </a:ext>
                  </a:extLst>
                </a:gridCol>
                <a:gridCol w="973540">
                  <a:extLst>
                    <a:ext uri="{9D8B030D-6E8A-4147-A177-3AD203B41FA5}">
                      <a16:colId xmlns:a16="http://schemas.microsoft.com/office/drawing/2014/main" val="1248666833"/>
                    </a:ext>
                  </a:extLst>
                </a:gridCol>
                <a:gridCol w="1006728">
                  <a:extLst>
                    <a:ext uri="{9D8B030D-6E8A-4147-A177-3AD203B41FA5}">
                      <a16:colId xmlns:a16="http://schemas.microsoft.com/office/drawing/2014/main" val="1077178375"/>
                    </a:ext>
                  </a:extLst>
                </a:gridCol>
              </a:tblGrid>
              <a:tr h="2791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№ п/п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Тип 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 измерения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Базовое значение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2020 года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2021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2022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2023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2024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3043507158"/>
                  </a:ext>
                </a:extLst>
              </a:tr>
              <a:tr h="2791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Муниципальная программа «Формирование современной комфортной городской среды»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3200522536"/>
                  </a:ext>
                </a:extLst>
              </a:tr>
              <a:tr h="2152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Подпрограмма </a:t>
                      </a:r>
                      <a:r>
                        <a:rPr lang="en-US" sz="950" u="none" strike="noStrike">
                          <a:effectLst/>
                        </a:rPr>
                        <a:t>II «</a:t>
                      </a:r>
                      <a:r>
                        <a:rPr lang="ru-RU" sz="950" u="none" strike="noStrike">
                          <a:effectLst/>
                        </a:rPr>
                        <a:t>Благоустройство территорий»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2239045549"/>
                  </a:ext>
                </a:extLst>
              </a:tr>
              <a:tr h="5538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17.1.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Поддержание в надлежащем состоянии сетей наружного освещения (проведение ремонтных работ, установка столбов, замена светильников, ламп, монтаж электрооборудования)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км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169,6347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169,6347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169,6347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169,6347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169,6347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169,6347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691021435"/>
                  </a:ext>
                </a:extLst>
              </a:tr>
              <a:tr h="4164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17.2.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Содержание объектов озеленения (газоны, кустарники, цветники)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кв.м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269,58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269,58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269,58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269,58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269,58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269,58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3498792506"/>
                  </a:ext>
                </a:extLst>
              </a:tr>
              <a:tr h="4164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17.3.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Содержание в надлежащем состоянии скульптурных композиций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шт.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1013179700"/>
                  </a:ext>
                </a:extLst>
              </a:tr>
              <a:tr h="4164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17.4.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Содержание в чистоте территории города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тыс. кв.м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742,22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842,22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842,22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842,22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842,22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842,22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1041438534"/>
                  </a:ext>
                </a:extLst>
              </a:tr>
              <a:tr h="8284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17.5.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Обеспечение эксплуатационно-технического обслуживания объектов и помещений, а также содержание указанных объектов и помещений, оборудования и прилегающей территории в надлежащем состоянии (АУ «ДТ «Город», МБУ «ДЦБС», МБУ «ДКДЦ «Полет», ДК «Водник», ДК «Нефтяник»)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тыс. кв.м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16,851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16,851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16,851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16,851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16,851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16,851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1359591939"/>
                  </a:ext>
                </a:extLst>
              </a:tr>
              <a:tr h="8284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17.6.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Обеспечение эксплуатационно-технического обслуживания объектов и помещений, а также содержание указанных объектов и помещений, оборудования и прилегающей территории в надлежащем состоянии (АУ «ДТ «Город», МБУ «ДЦБС», МБУ «ДКДЦ «Полет», ДК «Водник», ДК «Нефтяник»)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3443667075"/>
                  </a:ext>
                </a:extLst>
              </a:tr>
              <a:tr h="4164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17.7.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Создание муниципальной производственной базы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2557559161"/>
                  </a:ext>
                </a:extLst>
              </a:tr>
              <a:tr h="4164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17.8.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Проведение инвентаризации уровня благоустройства ИЖС и земельных участков, предоставленных для их размещения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да/нет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да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да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2255206013"/>
                  </a:ext>
                </a:extLst>
              </a:tr>
              <a:tr h="4164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17.9.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Обслуживание и ремонт линий уличного освещения 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км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239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240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240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240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240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240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09" marR="4709" marT="4709" marB="0" anchor="ctr"/>
                </a:tc>
                <a:extLst>
                  <a:ext uri="{0D108BD9-81ED-4DB2-BD59-A6C34878D82A}">
                    <a16:rowId xmlns:a16="http://schemas.microsoft.com/office/drawing/2014/main" val="1026243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47172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71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5E54733-9149-4C50-AB5A-4ACFED548F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127667"/>
              </p:ext>
            </p:extLst>
          </p:nvPr>
        </p:nvGraphicFramePr>
        <p:xfrm>
          <a:off x="253498" y="887240"/>
          <a:ext cx="11570329" cy="57036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494">
                  <a:extLst>
                    <a:ext uri="{9D8B030D-6E8A-4147-A177-3AD203B41FA5}">
                      <a16:colId xmlns:a16="http://schemas.microsoft.com/office/drawing/2014/main" val="469334300"/>
                    </a:ext>
                  </a:extLst>
                </a:gridCol>
                <a:gridCol w="2989094">
                  <a:extLst>
                    <a:ext uri="{9D8B030D-6E8A-4147-A177-3AD203B41FA5}">
                      <a16:colId xmlns:a16="http://schemas.microsoft.com/office/drawing/2014/main" val="108474634"/>
                    </a:ext>
                  </a:extLst>
                </a:gridCol>
                <a:gridCol w="1125046">
                  <a:extLst>
                    <a:ext uri="{9D8B030D-6E8A-4147-A177-3AD203B41FA5}">
                      <a16:colId xmlns:a16="http://schemas.microsoft.com/office/drawing/2014/main" val="588571023"/>
                    </a:ext>
                  </a:extLst>
                </a:gridCol>
                <a:gridCol w="948568">
                  <a:extLst>
                    <a:ext uri="{9D8B030D-6E8A-4147-A177-3AD203B41FA5}">
                      <a16:colId xmlns:a16="http://schemas.microsoft.com/office/drawing/2014/main" val="3069801265"/>
                    </a:ext>
                  </a:extLst>
                </a:gridCol>
                <a:gridCol w="948568">
                  <a:extLst>
                    <a:ext uri="{9D8B030D-6E8A-4147-A177-3AD203B41FA5}">
                      <a16:colId xmlns:a16="http://schemas.microsoft.com/office/drawing/2014/main" val="3490825004"/>
                    </a:ext>
                  </a:extLst>
                </a:gridCol>
                <a:gridCol w="992688">
                  <a:extLst>
                    <a:ext uri="{9D8B030D-6E8A-4147-A177-3AD203B41FA5}">
                      <a16:colId xmlns:a16="http://schemas.microsoft.com/office/drawing/2014/main" val="1358639852"/>
                    </a:ext>
                  </a:extLst>
                </a:gridCol>
                <a:gridCol w="970628">
                  <a:extLst>
                    <a:ext uri="{9D8B030D-6E8A-4147-A177-3AD203B41FA5}">
                      <a16:colId xmlns:a16="http://schemas.microsoft.com/office/drawing/2014/main" val="4058875725"/>
                    </a:ext>
                  </a:extLst>
                </a:gridCol>
                <a:gridCol w="1069897">
                  <a:extLst>
                    <a:ext uri="{9D8B030D-6E8A-4147-A177-3AD203B41FA5}">
                      <a16:colId xmlns:a16="http://schemas.microsoft.com/office/drawing/2014/main" val="2250063745"/>
                    </a:ext>
                  </a:extLst>
                </a:gridCol>
                <a:gridCol w="970628">
                  <a:extLst>
                    <a:ext uri="{9D8B030D-6E8A-4147-A177-3AD203B41FA5}">
                      <a16:colId xmlns:a16="http://schemas.microsoft.com/office/drawing/2014/main" val="342867149"/>
                    </a:ext>
                  </a:extLst>
                </a:gridCol>
                <a:gridCol w="1003718">
                  <a:extLst>
                    <a:ext uri="{9D8B030D-6E8A-4147-A177-3AD203B41FA5}">
                      <a16:colId xmlns:a16="http://schemas.microsoft.com/office/drawing/2014/main" val="13878127"/>
                    </a:ext>
                  </a:extLst>
                </a:gridCol>
              </a:tblGrid>
              <a:tr h="295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№ п/п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Тип показателя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Единица измерения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Базовое значение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Достигнутое </a:t>
                      </a:r>
                    </a:p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2020 года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2021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2022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2023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Оценка 2024 год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2345922247"/>
                  </a:ext>
                </a:extLst>
              </a:tr>
              <a:tr h="295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Муниципальная программа «Формирование современной комфортной городской среды»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1083063410"/>
                  </a:ext>
                </a:extLst>
              </a:tr>
              <a:tr h="2299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Подпрограмма </a:t>
                      </a:r>
                      <a:r>
                        <a:rPr lang="en-US" sz="950" u="none" strike="noStrike">
                          <a:effectLst/>
                        </a:rPr>
                        <a:t>II «</a:t>
                      </a:r>
                      <a:r>
                        <a:rPr lang="ru-RU" sz="950" u="none" strike="noStrike">
                          <a:effectLst/>
                        </a:rPr>
                        <a:t>Благоустройство территорий»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2199749443"/>
                  </a:ext>
                </a:extLst>
              </a:tr>
              <a:tr h="440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17.10.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Оплата счетов МОЭСК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месяц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812611863"/>
                  </a:ext>
                </a:extLst>
              </a:tr>
              <a:tr h="440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17.11.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установленных малых архитектурных форм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147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2558978111"/>
                  </a:ext>
                </a:extLst>
              </a:tr>
              <a:tr h="440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17.12.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Приобретение дополнительного оборудования, техники для нужд благоустройства территорий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3022817441"/>
                  </a:ext>
                </a:extLst>
              </a:tr>
              <a:tr h="586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17.13.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светодиодных светильников замененных и подключенных к автоматизированной системе управления наружным освещением (АСУНО) на территории городского округа Долгопрудный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258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712173206"/>
                  </a:ext>
                </a:extLst>
              </a:tr>
              <a:tr h="459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Подпрограмма III «Создание условий для обеспечения комфортного проживания жителей в многоквартирных домах Московской области»</a:t>
                      </a:r>
                      <a:endParaRPr lang="ru-RU" sz="9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 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4107365760"/>
                  </a:ext>
                </a:extLst>
              </a:tr>
              <a:tr h="440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17.1.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отремонтированных подъездов в МКД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200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1923510065"/>
                  </a:ext>
                </a:extLst>
              </a:tr>
              <a:tr h="440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17.2.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МКД, в которых проведен капитальный ремонт в рамках региональной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30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3753212897"/>
                  </a:ext>
                </a:extLst>
              </a:tr>
              <a:tr h="459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17.3.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Число замененного лифтового оборудования в многоквартирных домах, включенных в региональную программу по капитальному ремонту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9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2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5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7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1201002484"/>
                  </a:ext>
                </a:extLst>
              </a:tr>
              <a:tr h="586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17.4.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Количество многоквартирных жилых домов, в которых выполнены мероприятия по восстановлению (замене) конструктивных элементов общего имущества многоквартирных домов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ед.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3465613834"/>
                  </a:ext>
                </a:extLst>
              </a:tr>
              <a:tr h="586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17.5.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50" u="none" strike="noStrike">
                          <a:effectLst/>
                        </a:rPr>
                        <a:t>Выполнение работ по дезенфекционной обработке планового количества площадей общего пользования в МКД в день в соответствующих муниципальных образований МО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Показатель муниципальной программы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кв.м.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-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482522,16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>
                          <a:effectLst/>
                        </a:rPr>
                        <a:t>0</a:t>
                      </a:r>
                      <a:endParaRPr lang="ru-RU" sz="9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u="none" strike="noStrike" dirty="0">
                          <a:effectLst/>
                        </a:rPr>
                        <a:t>0</a:t>
                      </a:r>
                      <a:endParaRPr lang="ru-RU" sz="9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95" marR="4495" marT="4495" marB="0" anchor="ctr"/>
                </a:tc>
                <a:extLst>
                  <a:ext uri="{0D108BD9-81ED-4DB2-BD59-A6C34878D82A}">
                    <a16:rowId xmlns:a16="http://schemas.microsoft.com/office/drawing/2014/main" val="4147558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64645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ABE35-EE31-4586-BF2E-7BF97290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170694"/>
            <a:ext cx="11192963" cy="539587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Реализация муниципальных программ</a:t>
            </a:r>
            <a:br>
              <a:rPr lang="ru-RU" sz="2400" dirty="0"/>
            </a:br>
            <a:r>
              <a:rPr lang="ru-RU" sz="2400" dirty="0"/>
              <a:t> городского округа Долгопрудный в разрезе целевых показателей в динамике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302A7F-1EA8-4336-863D-1EEEBC5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24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72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4CE9F828-CB7F-4197-B7C9-2991DABD0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4CFAF7F6-85DE-4C5A-B96A-4E7CB18005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20923"/>
              </p:ext>
            </p:extLst>
          </p:nvPr>
        </p:nvGraphicFramePr>
        <p:xfrm>
          <a:off x="380246" y="1167897"/>
          <a:ext cx="11407364" cy="5214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726">
                  <a:extLst>
                    <a:ext uri="{9D8B030D-6E8A-4147-A177-3AD203B41FA5}">
                      <a16:colId xmlns:a16="http://schemas.microsoft.com/office/drawing/2014/main" val="4072863030"/>
                    </a:ext>
                  </a:extLst>
                </a:gridCol>
                <a:gridCol w="2946994">
                  <a:extLst>
                    <a:ext uri="{9D8B030D-6E8A-4147-A177-3AD203B41FA5}">
                      <a16:colId xmlns:a16="http://schemas.microsoft.com/office/drawing/2014/main" val="1172716077"/>
                    </a:ext>
                  </a:extLst>
                </a:gridCol>
                <a:gridCol w="1109200">
                  <a:extLst>
                    <a:ext uri="{9D8B030D-6E8A-4147-A177-3AD203B41FA5}">
                      <a16:colId xmlns:a16="http://schemas.microsoft.com/office/drawing/2014/main" val="902963348"/>
                    </a:ext>
                  </a:extLst>
                </a:gridCol>
                <a:gridCol w="935208">
                  <a:extLst>
                    <a:ext uri="{9D8B030D-6E8A-4147-A177-3AD203B41FA5}">
                      <a16:colId xmlns:a16="http://schemas.microsoft.com/office/drawing/2014/main" val="3280988254"/>
                    </a:ext>
                  </a:extLst>
                </a:gridCol>
                <a:gridCol w="935208">
                  <a:extLst>
                    <a:ext uri="{9D8B030D-6E8A-4147-A177-3AD203B41FA5}">
                      <a16:colId xmlns:a16="http://schemas.microsoft.com/office/drawing/2014/main" val="3431545654"/>
                    </a:ext>
                  </a:extLst>
                </a:gridCol>
                <a:gridCol w="978705">
                  <a:extLst>
                    <a:ext uri="{9D8B030D-6E8A-4147-A177-3AD203B41FA5}">
                      <a16:colId xmlns:a16="http://schemas.microsoft.com/office/drawing/2014/main" val="2108831776"/>
                    </a:ext>
                  </a:extLst>
                </a:gridCol>
                <a:gridCol w="956957">
                  <a:extLst>
                    <a:ext uri="{9D8B030D-6E8A-4147-A177-3AD203B41FA5}">
                      <a16:colId xmlns:a16="http://schemas.microsoft.com/office/drawing/2014/main" val="972015122"/>
                    </a:ext>
                  </a:extLst>
                </a:gridCol>
                <a:gridCol w="1054828">
                  <a:extLst>
                    <a:ext uri="{9D8B030D-6E8A-4147-A177-3AD203B41FA5}">
                      <a16:colId xmlns:a16="http://schemas.microsoft.com/office/drawing/2014/main" val="1287149899"/>
                    </a:ext>
                  </a:extLst>
                </a:gridCol>
                <a:gridCol w="956957">
                  <a:extLst>
                    <a:ext uri="{9D8B030D-6E8A-4147-A177-3AD203B41FA5}">
                      <a16:colId xmlns:a16="http://schemas.microsoft.com/office/drawing/2014/main" val="2052881188"/>
                    </a:ext>
                  </a:extLst>
                </a:gridCol>
                <a:gridCol w="989581">
                  <a:extLst>
                    <a:ext uri="{9D8B030D-6E8A-4147-A177-3AD203B41FA5}">
                      <a16:colId xmlns:a16="http://schemas.microsoft.com/office/drawing/2014/main" val="3592895495"/>
                    </a:ext>
                  </a:extLst>
                </a:gridCol>
              </a:tblGrid>
              <a:tr h="6953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№ п/п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Наименование муниципальной программы/подпрограммы/показателя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Тип показателя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 измерения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Базовое значение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Достигнутое 2020 года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2021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2022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2023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Оценка 2024 год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4252618254"/>
                  </a:ext>
                </a:extLst>
              </a:tr>
              <a:tr h="6953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18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Муниципальная программа «Строительство объектов социальной инфраструктуры»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699152101"/>
                  </a:ext>
                </a:extLst>
              </a:tr>
              <a:tr h="6953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Подпрограмма III «Строительство (реконструкция) объектов образования»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545940023"/>
                  </a:ext>
                </a:extLst>
              </a:tr>
              <a:tr h="10429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18.1.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Количество введенных в эксплуатацию объектов дошкольного образования за счет бюджетных средств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1496986704"/>
                  </a:ext>
                </a:extLst>
              </a:tr>
              <a:tr h="10429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18.2.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Количество введенных в эксплуатацию объектов дошкольного образования за счет внебюджетных источников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2078695040"/>
                  </a:ext>
                </a:extLst>
              </a:tr>
              <a:tr h="10429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18.3.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Количество введенных в эксплуатацию объектов общего образования за счет бюджетных средств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Отраслевой приоритетный 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Единица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-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62" marR="6562" marT="6562" marB="0" anchor="ctr"/>
                </a:tc>
                <a:extLst>
                  <a:ext uri="{0D108BD9-81ED-4DB2-BD59-A6C34878D82A}">
                    <a16:rowId xmlns:a16="http://schemas.microsoft.com/office/drawing/2014/main" val="714017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909206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1DD2E-04DC-4BF3-8F0E-F61E1385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9976"/>
            <a:ext cx="11277600" cy="365125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Century Gothic" panose="020B0502020202020204" pitchFamily="34" charset="0"/>
              </a:rPr>
              <a:t>Информация о расходах бюджета с учетом интересов целевых групп пользователей</a:t>
            </a:r>
            <a:br>
              <a:rPr lang="ru-RU" sz="2000" dirty="0">
                <a:latin typeface="Century Gothic" panose="020B0502020202020204" pitchFamily="34" charset="0"/>
              </a:rPr>
            </a:b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412-48F2-4A84-89D8-04BD7B70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FAA489-1CE0-4C0C-9A6C-7C729AC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73</a:t>
            </a:fld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D4622CF-814C-486A-A552-AFC5897A3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273423"/>
              </p:ext>
            </p:extLst>
          </p:nvPr>
        </p:nvGraphicFramePr>
        <p:xfrm>
          <a:off x="282389" y="582408"/>
          <a:ext cx="11550490" cy="5818153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21016">
                  <a:extLst>
                    <a:ext uri="{9D8B030D-6E8A-4147-A177-3AD203B41FA5}">
                      <a16:colId xmlns:a16="http://schemas.microsoft.com/office/drawing/2014/main" val="3173738563"/>
                    </a:ext>
                  </a:extLst>
                </a:gridCol>
                <a:gridCol w="4939333">
                  <a:extLst>
                    <a:ext uri="{9D8B030D-6E8A-4147-A177-3AD203B41FA5}">
                      <a16:colId xmlns:a16="http://schemas.microsoft.com/office/drawing/2014/main" val="1175069003"/>
                    </a:ext>
                  </a:extLst>
                </a:gridCol>
                <a:gridCol w="1086945">
                  <a:extLst>
                    <a:ext uri="{9D8B030D-6E8A-4147-A177-3AD203B41FA5}">
                      <a16:colId xmlns:a16="http://schemas.microsoft.com/office/drawing/2014/main" val="3513692141"/>
                    </a:ext>
                  </a:extLst>
                </a:gridCol>
                <a:gridCol w="1598976">
                  <a:extLst>
                    <a:ext uri="{9D8B030D-6E8A-4147-A177-3AD203B41FA5}">
                      <a16:colId xmlns:a16="http://schemas.microsoft.com/office/drawing/2014/main" val="154824804"/>
                    </a:ext>
                  </a:extLst>
                </a:gridCol>
                <a:gridCol w="1679824">
                  <a:extLst>
                    <a:ext uri="{9D8B030D-6E8A-4147-A177-3AD203B41FA5}">
                      <a16:colId xmlns:a16="http://schemas.microsoft.com/office/drawing/2014/main" val="1561384155"/>
                    </a:ext>
                  </a:extLst>
                </a:gridCol>
                <a:gridCol w="1724396">
                  <a:extLst>
                    <a:ext uri="{9D8B030D-6E8A-4147-A177-3AD203B41FA5}">
                      <a16:colId xmlns:a16="http://schemas.microsoft.com/office/drawing/2014/main" val="3694796067"/>
                    </a:ext>
                  </a:extLst>
                </a:gridCol>
              </a:tblGrid>
              <a:tr h="6349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Наименование мер социальной поддержки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Численность представителей целевой группы (чел.)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Плановые значения на 2022 год (</a:t>
                      </a: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тыс.руб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.)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2023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2024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1699384114"/>
                  </a:ext>
                </a:extLst>
              </a:tr>
              <a:tr h="19118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Выплата стипендии студентам  и ординаторам, обучающимся по целевому направлению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432,00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432,00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432,00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18347590"/>
                  </a:ext>
                </a:extLst>
              </a:tr>
              <a:tr h="318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посвященное Дню знаний для детей из многодетных, неполных, малоимущих семей, семей, оказавшихся в трудной жизненной ситуации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6207927"/>
                  </a:ext>
                </a:extLst>
              </a:tr>
              <a:tr h="1921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Социальные новогодние елки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1480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1340,00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1340,00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1340,00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4431231"/>
                  </a:ext>
                </a:extLst>
              </a:tr>
              <a:tr h="1667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Мероприятие, посвященное Всемирному Дню борьбы с сахарным диабетом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111903099"/>
                  </a:ext>
                </a:extLst>
              </a:tr>
              <a:tr h="318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Организация выплаты пенсии за выслугу лет лицам, замещающим муниципальные должности и должности муниципальной службы, в связи с выходом на пенсию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6681,30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6681,30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6681,30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7680481"/>
                  </a:ext>
                </a:extLst>
              </a:tr>
              <a:tr h="1667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единовременной социальной помощи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99728466"/>
                  </a:ext>
                </a:extLst>
              </a:tr>
              <a:tr h="31217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социальной помощи жителям города, находящимся на социальном обслуживании в рамках Международного дня пожилого человека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4400611"/>
                  </a:ext>
                </a:extLst>
              </a:tr>
              <a:tr h="634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образования, имеющим место жительства и работающим в микрорайонах Шереметьевский, Хлебниково, Павельцево, пользовавшихся льготой по </a:t>
                      </a:r>
                    </a:p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175,00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175,00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175,00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254095488"/>
                  </a:ext>
                </a:extLst>
              </a:tr>
              <a:tr h="634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здравоохранения, имеющим место жительства и работающим в микрорайонах Шереметьевский, Хлебниково, Павельцево, пользовавшихся льготой по 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7421074"/>
                  </a:ext>
                </a:extLst>
              </a:tr>
              <a:tr h="318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 выплата участникам, инвалидам Великой Отечественной войны и приравненных к ним лицам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3065,00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3030,00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2995,00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88457694"/>
                  </a:ext>
                </a:extLst>
              </a:tr>
              <a:tr h="1667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при рождении третьего и последующих детей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95651675"/>
                  </a:ext>
                </a:extLst>
              </a:tr>
              <a:tr h="318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Единовременные выплаты врачам-педиатрам участковым и  врачам-терапевтам участковым, трудоустроившимся в ГБУЗ МО "ДЦГБ" 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2528,80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2528,80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2528,80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7028790"/>
                  </a:ext>
                </a:extLst>
              </a:tr>
              <a:tr h="318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Предоставление молодым семьям социальных выплат на приобретение жилья или строительство индивидуального жилого дома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 семей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28 277,2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29 641,2</a:t>
                      </a:r>
                    </a:p>
                    <a:p>
                      <a:pPr algn="ctr" fontAlgn="b"/>
                      <a:endParaRPr lang="ru-RU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29 701,2</a:t>
                      </a:r>
                    </a:p>
                    <a:p>
                      <a:pPr algn="ctr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721480116"/>
                  </a:ext>
                </a:extLst>
              </a:tr>
              <a:tr h="3372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социальных расходов медицинским работникам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70827453"/>
                  </a:ext>
                </a:extLst>
              </a:tr>
              <a:tr h="974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Денежные выплаты почетным гражданам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2 049,6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2 270,4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4831773"/>
                  </a:ext>
                </a:extLst>
              </a:tr>
              <a:tr h="204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государственной поддержки в решении жилищной проблемы детей-сирот и детей, оставшихся без попечения родителей, лиц из числа детей-сирот и детей, оставшихся без попечения родителей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17 203,3</a:t>
                      </a:r>
                    </a:p>
                    <a:p>
                      <a:pPr algn="ctr" fontAlgn="b"/>
                      <a:endParaRPr lang="ru-RU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1 492,3</a:t>
                      </a:r>
                    </a:p>
                    <a:p>
                      <a:pPr algn="ctr" fontAlgn="b"/>
                      <a:endParaRPr lang="ru-RU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6 729,3</a:t>
                      </a:r>
                    </a:p>
                    <a:p>
                      <a:pPr algn="ctr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005187984"/>
                  </a:ext>
                </a:extLst>
              </a:tr>
              <a:tr h="1667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донорам, безвозмездно сдающим кровь и (или) ее компоненты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92170"/>
                  </a:ext>
                </a:extLst>
              </a:tr>
            </a:tbl>
          </a:graphicData>
        </a:graphic>
      </p:graphicFrame>
      <p:pic>
        <p:nvPicPr>
          <p:cNvPr id="6" name="Объект 6">
            <a:extLst>
              <a:ext uri="{FF2B5EF4-FFF2-40B4-BE49-F238E27FC236}">
                <a16:creationId xmlns:a16="http://schemas.microsoft.com/office/drawing/2014/main" id="{4EA763B5-F2EE-477C-9332-EE0A19F8A9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02669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6925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03466-61F1-461D-A7E7-68688B56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0854"/>
            <a:ext cx="10515600" cy="49006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об общественно значимых проектах, реализуемых на территории городского округа Долгопрудный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C7980-36F9-47C6-91C1-25B1C250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74</a:t>
            </a:fld>
            <a:endParaRPr lang="ru-RU"/>
          </a:p>
        </p:txBody>
      </p:sp>
      <p:graphicFrame>
        <p:nvGraphicFramePr>
          <p:cNvPr id="6" name="Объект 1">
            <a:extLst>
              <a:ext uri="{FF2B5EF4-FFF2-40B4-BE49-F238E27FC236}">
                <a16:creationId xmlns:a16="http://schemas.microsoft.com/office/drawing/2014/main" id="{404A1DD0-79EE-4D96-9406-3A18923048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072876"/>
              </p:ext>
            </p:extLst>
          </p:nvPr>
        </p:nvGraphicFramePr>
        <p:xfrm>
          <a:off x="262144" y="1141624"/>
          <a:ext cx="11667713" cy="734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1">
                  <a:extLst>
                    <a:ext uri="{9D8B030D-6E8A-4147-A177-3AD203B41FA5}">
                      <a16:colId xmlns:a16="http://schemas.microsoft.com/office/drawing/2014/main" val="1010982057"/>
                    </a:ext>
                  </a:extLst>
                </a:gridCol>
                <a:gridCol w="1107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инвестиционных проектов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2022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2023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2024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Срок реализации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Адрес местоположения объекта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Планируемый результат реализации проекта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начало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окончание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95709B3E-DBA6-40F6-87EC-0933B554F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331150"/>
              </p:ext>
            </p:extLst>
          </p:nvPr>
        </p:nvGraphicFramePr>
        <p:xfrm>
          <a:off x="262144" y="1867462"/>
          <a:ext cx="11667712" cy="928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920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к зданию АОУ гимназия № 13 по адресу: Московская область, г. Долгопрудный, ул. Молодежная д. 10А (ПИР и строительство)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211 100,0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Московская область, г. Долгопрудный, ул. Молодежная д. 10А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Строительство (в т.ч. проектные и изыскательские работы). Введение в  эксплуатацию объектов общего образования.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189 990,0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802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</a:t>
                      </a:r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21 110,0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Объект 6">
            <a:extLst>
              <a:ext uri="{FF2B5EF4-FFF2-40B4-BE49-F238E27FC236}">
                <a16:creationId xmlns:a16="http://schemas.microsoft.com/office/drawing/2014/main" id="{7EF8B182-57F4-4CFF-B847-0CE53853D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DDB2FD30-B4FD-4470-BC4B-141238E7A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838944"/>
              </p:ext>
            </p:extLst>
          </p:nvPr>
        </p:nvGraphicFramePr>
        <p:xfrm>
          <a:off x="262143" y="2796365"/>
          <a:ext cx="11667712" cy="928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920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на 300 мест к зданию АОУ «СОШ № 14» по адресу: Московская область, г. Долгопрудный, ул. Новый бульвар, д. 21, корп. 3 (ПИР и строительство)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288 464,2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231 471,2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Московская область, г. Долгопрудный, ул. Новый бульвар, д. 21, корп. 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Строительство (в т.ч. проектные и изыскательские работы). Введение в  эксплуатацию объектов общего образования.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261 413,7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208 324,3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802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</a:t>
                      </a:r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27 050,5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23 146,9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034DFB92-A050-4BD0-841B-E486E0DF0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573787"/>
              </p:ext>
            </p:extLst>
          </p:nvPr>
        </p:nvGraphicFramePr>
        <p:xfrm>
          <a:off x="262142" y="3725268"/>
          <a:ext cx="11667712" cy="933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920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на 1500 мест к МБОУ СОШ № 7 по адресу: Московская область, </a:t>
                      </a:r>
                      <a:r>
                        <a:rPr lang="ru-RU" sz="11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Долгопрудный, ул. Лихачевское шоссе, д. 27 (ПИР и строительство)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129 737,0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715 000,0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1 023 263,0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Московская область, </a:t>
                      </a:r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Лихачевское шоссе, д. 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Строительство (в т.ч. проектные и изыскательские работы). Введение в  эксплуатацию объектов общего образования.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250,0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679 250,0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972 100,0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802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</a:t>
                      </a:r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6 487,0</a:t>
                      </a:r>
                    </a:p>
                  </a:txBody>
                  <a:tcPr marL="8313" marR="8313" marT="83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35 750,0</a:t>
                      </a:r>
                    </a:p>
                  </a:txBody>
                  <a:tcPr marL="8313" marR="8313" marT="83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51 163,0</a:t>
                      </a:r>
                    </a:p>
                  </a:txBody>
                  <a:tcPr marL="8313" marR="8313" marT="83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1AA06711-8711-458B-B693-8B5E071E7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970849"/>
              </p:ext>
            </p:extLst>
          </p:nvPr>
        </p:nvGraphicFramePr>
        <p:xfrm>
          <a:off x="262144" y="4654171"/>
          <a:ext cx="11667712" cy="1101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9201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Реконструкция котельной, расположенной по адресу: г. Долгопрудный, ул. Спортивная, д. 3а (в т.ч. ПИР и технологическое присоединение к электрическим сетям)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109 118,1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340 457,4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 Долгопрудный, ул. Спортивная, д. 3а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Реконструкция (в т.ч. проектные и изыскательские работы). Реконструированная котельная, снижение значение показателя: удельный расход топлива на единицу теплоэнергии.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903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89 804,2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280 196,4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802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</a:t>
                      </a:r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19 313,9</a:t>
                      </a:r>
                    </a:p>
                  </a:txBody>
                  <a:tcPr marL="8313" marR="8313" marT="83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60 261,0</a:t>
                      </a:r>
                    </a:p>
                  </a:txBody>
                  <a:tcPr marL="8313" marR="8313" marT="83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8313" marR="8313" marT="83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89212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004888" y="1241425"/>
            <a:ext cx="1016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Финансовое управление администрации городского округа Долгопрудный</a:t>
            </a:r>
          </a:p>
        </p:txBody>
      </p:sp>
      <p:sp>
        <p:nvSpPr>
          <p:cNvPr id="30725" name="Прямоугольник 7"/>
          <p:cNvSpPr>
            <a:spLocks noChangeArrowheads="1"/>
          </p:cNvSpPr>
          <p:nvPr/>
        </p:nvSpPr>
        <p:spPr bwMode="auto">
          <a:xfrm>
            <a:off x="742204" y="1981892"/>
            <a:ext cx="110871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Адрес местонахождения: </a:t>
            </a:r>
            <a:r>
              <a:rPr lang="ru-RU" dirty="0"/>
              <a:t>Московская область, </a:t>
            </a:r>
            <a:r>
              <a:rPr lang="ru-RU" dirty="0" err="1"/>
              <a:t>г.о</a:t>
            </a:r>
            <a:r>
              <a:rPr lang="ru-RU" dirty="0"/>
              <a:t>. Долгопрудный, Пацаева проспект, 17</a:t>
            </a:r>
          </a:p>
          <a:p>
            <a:endParaRPr lang="en-US" b="1" dirty="0"/>
          </a:p>
          <a:p>
            <a:r>
              <a:rPr lang="ru-RU" b="1" dirty="0"/>
              <a:t>Начальник Управления </a:t>
            </a:r>
            <a:r>
              <a:rPr lang="ru-RU" dirty="0"/>
              <a:t>– Алексеева Марина Александровна</a:t>
            </a:r>
          </a:p>
          <a:p>
            <a:endParaRPr lang="en-US" b="1" dirty="0"/>
          </a:p>
          <a:p>
            <a:r>
              <a:rPr lang="ru-RU" b="1" dirty="0"/>
              <a:t>Контактные телефоны: </a:t>
            </a:r>
            <a:r>
              <a:rPr lang="ru-RU" dirty="0"/>
              <a:t>8(495) 408-81-57</a:t>
            </a:r>
            <a:endParaRPr lang="ru-RU" b="1" dirty="0"/>
          </a:p>
          <a:p>
            <a:r>
              <a:rPr lang="ru-RU" dirty="0"/>
              <a:t>                                           8(495) 408-40-15</a:t>
            </a:r>
          </a:p>
          <a:p>
            <a:endParaRPr lang="ru-RU" dirty="0"/>
          </a:p>
          <a:p>
            <a:r>
              <a:rPr lang="en-US" b="1" dirty="0"/>
              <a:t>e-mail: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dolgopfu@yandex.ru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Режим работы</a:t>
            </a:r>
            <a:r>
              <a:rPr lang="ru-RU" dirty="0"/>
              <a:t>: понедельник – четверг с 09:00 до 18:00</a:t>
            </a:r>
          </a:p>
          <a:p>
            <a:r>
              <a:rPr lang="ru-RU" dirty="0"/>
              <a:t>                            пятница с 09:00 до 17:00</a:t>
            </a:r>
          </a:p>
          <a:p>
            <a:r>
              <a:rPr lang="ru-RU" dirty="0"/>
              <a:t>                            обед с 13:00 - 14:00</a:t>
            </a:r>
          </a:p>
          <a:p>
            <a:r>
              <a:rPr lang="ru-RU" dirty="0"/>
              <a:t>                            суббота и воскресенье – выходной </a:t>
            </a:r>
            <a:br>
              <a:rPr lang="ru-RU" dirty="0"/>
            </a:b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1C7248-3646-4B85-915B-9BFAE57C695F}"/>
              </a:ext>
            </a:extLst>
          </p:cNvPr>
          <p:cNvSpPr/>
          <p:nvPr/>
        </p:nvSpPr>
        <p:spPr>
          <a:xfrm>
            <a:off x="2540441" y="458977"/>
            <a:ext cx="7098418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atin typeface="Century Gothic" panose="020B0502020202020204" pitchFamily="34" charset="0"/>
                <a:ea typeface="+mj-ea"/>
                <a:cs typeface="+mj-cs"/>
              </a:rPr>
              <a:t>Контактная информация для граждан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F125ED0-8854-4748-968A-2BBFBFAF24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561" y="3153624"/>
            <a:ext cx="2876550" cy="19812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690AA4-EBC1-452D-8A72-C4412AB3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1D9CF2A-49DE-4BE6-8521-E311DE40F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169692"/>
              </p:ext>
            </p:extLst>
          </p:nvPr>
        </p:nvGraphicFramePr>
        <p:xfrm>
          <a:off x="274318" y="1594871"/>
          <a:ext cx="11673841" cy="206965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09507">
                  <a:extLst>
                    <a:ext uri="{9D8B030D-6E8A-4147-A177-3AD203B41FA5}">
                      <a16:colId xmlns:a16="http://schemas.microsoft.com/office/drawing/2014/main" val="4161677615"/>
                    </a:ext>
                  </a:extLst>
                </a:gridCol>
                <a:gridCol w="1140279">
                  <a:extLst>
                    <a:ext uri="{9D8B030D-6E8A-4147-A177-3AD203B41FA5}">
                      <a16:colId xmlns:a16="http://schemas.microsoft.com/office/drawing/2014/main" val="2787440657"/>
                    </a:ext>
                  </a:extLst>
                </a:gridCol>
                <a:gridCol w="1158972">
                  <a:extLst>
                    <a:ext uri="{9D8B030D-6E8A-4147-A177-3AD203B41FA5}">
                      <a16:colId xmlns:a16="http://schemas.microsoft.com/office/drawing/2014/main" val="2205677832"/>
                    </a:ext>
                  </a:extLst>
                </a:gridCol>
                <a:gridCol w="1196358">
                  <a:extLst>
                    <a:ext uri="{9D8B030D-6E8A-4147-A177-3AD203B41FA5}">
                      <a16:colId xmlns:a16="http://schemas.microsoft.com/office/drawing/2014/main" val="283380301"/>
                    </a:ext>
                  </a:extLst>
                </a:gridCol>
                <a:gridCol w="1079528">
                  <a:extLst>
                    <a:ext uri="{9D8B030D-6E8A-4147-A177-3AD203B41FA5}">
                      <a16:colId xmlns:a16="http://schemas.microsoft.com/office/drawing/2014/main" val="885610543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val="1517910416"/>
                    </a:ext>
                  </a:extLst>
                </a:gridCol>
                <a:gridCol w="568787">
                  <a:extLst>
                    <a:ext uri="{9D8B030D-6E8A-4147-A177-3AD203B41FA5}">
                      <a16:colId xmlns:a16="http://schemas.microsoft.com/office/drawing/2014/main" val="2168018087"/>
                    </a:ext>
                  </a:extLst>
                </a:gridCol>
                <a:gridCol w="1086483">
                  <a:extLst>
                    <a:ext uri="{9D8B030D-6E8A-4147-A177-3AD203B41FA5}">
                      <a16:colId xmlns:a16="http://schemas.microsoft.com/office/drawing/2014/main" val="1742181491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745138396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3387468951"/>
                    </a:ext>
                  </a:extLst>
                </a:gridCol>
              </a:tblGrid>
              <a:tr h="4558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2019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2020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 2021 г. 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 2021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2021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382078"/>
                  </a:ext>
                </a:extLst>
              </a:tr>
              <a:tr h="4735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2022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2023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2024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29211327"/>
                  </a:ext>
                </a:extLst>
              </a:tr>
              <a:tr h="2676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Доходы (всего)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5 197 588,8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4 690 326,4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4 366 643,7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4 366 643,7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3 337 935,9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4 087 120,3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4 568 141,3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61959642"/>
                  </a:ext>
                </a:extLst>
              </a:tr>
              <a:tr h="43758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том числе налоговые и неналоговые до</a:t>
                      </a:r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2 105 703,4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2 079 244,6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2 144 624,6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2 144 624,6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2 390 304,0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2 535 752,0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2 780 459,0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483463138"/>
                  </a:ext>
                </a:extLst>
              </a:tr>
              <a:tr h="2575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Безвозмездные поступления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3 091 885,4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2 611 081,8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2 222 019,1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2 222 019,1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947 631,9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1 551 368,3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1 787 682,3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69821288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BC95A5B-0887-4ED5-90B1-72FCD29D8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837514"/>
              </p:ext>
            </p:extLst>
          </p:nvPr>
        </p:nvGraphicFramePr>
        <p:xfrm>
          <a:off x="1173479" y="3664526"/>
          <a:ext cx="9875520" cy="301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F2E1BC-0795-4F76-85B7-D5CFAE15D137}"/>
              </a:ext>
            </a:extLst>
          </p:cNvPr>
          <p:cNvSpPr/>
          <p:nvPr/>
        </p:nvSpPr>
        <p:spPr>
          <a:xfrm>
            <a:off x="11048999" y="1288647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1706DF7-1D40-4CF9-ACE7-73EFF93E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08" y="792480"/>
            <a:ext cx="11404951" cy="36933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Динамика доходной части бюджета городского округа 2019-2024 гг.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10" name="Объект 6">
            <a:extLst>
              <a:ext uri="{FF2B5EF4-FFF2-40B4-BE49-F238E27FC236}">
                <a16:creationId xmlns:a16="http://schemas.microsoft.com/office/drawing/2014/main" id="{28FDD45D-6C7D-46A1-AB15-39EEB4276B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</p:spTree>
    <p:extLst>
      <p:ext uri="{BB962C8B-B14F-4D97-AF65-F5344CB8AC3E}">
        <p14:creationId xmlns:p14="http://schemas.microsoft.com/office/powerpoint/2010/main" val="3917708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D8306E8-3A63-4B64-9781-B8B7E9A15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904451"/>
              </p:ext>
            </p:extLst>
          </p:nvPr>
        </p:nvGraphicFramePr>
        <p:xfrm>
          <a:off x="206692" y="803595"/>
          <a:ext cx="11778615" cy="5727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1385">
                  <a:extLst>
                    <a:ext uri="{9D8B030D-6E8A-4147-A177-3AD203B41FA5}">
                      <a16:colId xmlns:a16="http://schemas.microsoft.com/office/drawing/2014/main" val="3222767154"/>
                    </a:ext>
                  </a:extLst>
                </a:gridCol>
                <a:gridCol w="2016273">
                  <a:extLst>
                    <a:ext uri="{9D8B030D-6E8A-4147-A177-3AD203B41FA5}">
                      <a16:colId xmlns:a16="http://schemas.microsoft.com/office/drawing/2014/main" val="3791012846"/>
                    </a:ext>
                  </a:extLst>
                </a:gridCol>
                <a:gridCol w="1706897">
                  <a:extLst>
                    <a:ext uri="{9D8B030D-6E8A-4147-A177-3AD203B41FA5}">
                      <a16:colId xmlns:a16="http://schemas.microsoft.com/office/drawing/2014/main" val="2940397298"/>
                    </a:ext>
                  </a:extLst>
                </a:gridCol>
                <a:gridCol w="1941383">
                  <a:extLst>
                    <a:ext uri="{9D8B030D-6E8A-4147-A177-3AD203B41FA5}">
                      <a16:colId xmlns:a16="http://schemas.microsoft.com/office/drawing/2014/main" val="3251176488"/>
                    </a:ext>
                  </a:extLst>
                </a:gridCol>
                <a:gridCol w="1771122">
                  <a:extLst>
                    <a:ext uri="{9D8B030D-6E8A-4147-A177-3AD203B41FA5}">
                      <a16:colId xmlns:a16="http://schemas.microsoft.com/office/drawing/2014/main" val="2891066209"/>
                    </a:ext>
                  </a:extLst>
                </a:gridCol>
                <a:gridCol w="1621555">
                  <a:extLst>
                    <a:ext uri="{9D8B030D-6E8A-4147-A177-3AD203B41FA5}">
                      <a16:colId xmlns:a16="http://schemas.microsoft.com/office/drawing/2014/main" val="1306445178"/>
                    </a:ext>
                  </a:extLst>
                </a:gridCol>
              </a:tblGrid>
              <a:tr h="4131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Наименование кода доходов</a:t>
                      </a:r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Исполнено в 2020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Уточненный план 2021 г. </a:t>
                      </a:r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План 2022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План 2023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План 2024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44750"/>
                  </a:ext>
                </a:extLst>
              </a:tr>
              <a:tr h="38413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u="none" strike="noStrike" dirty="0">
                          <a:effectLst/>
                          <a:latin typeface="+mn-lt"/>
                        </a:rPr>
                        <a:t>НАЛОГОВЫЕ И НЕНАЛОГОВЫЕ ДОХОДЫ </a:t>
                      </a:r>
                      <a:endParaRPr lang="ru-RU" sz="13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2 079 244,6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2 144 624,6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2 390 304,0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2 535 752,0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2 780 459,0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08158078"/>
                  </a:ext>
                </a:extLst>
              </a:tr>
              <a:tr h="21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Налог на доходы физических лиц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619 806,4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654 316,0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774 864,0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827 584,0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894 647,0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05854706"/>
                  </a:ext>
                </a:extLst>
              </a:tr>
              <a:tr h="7613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Доходы от уплаты акцизов на дизельное топливо, моторные масла, автомобильный бензин, прямогонный бензин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8 693,9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9 783,0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9 778,0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9 552,0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10 105,0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10553951"/>
                  </a:ext>
                </a:extLst>
              </a:tr>
              <a:tr h="21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Налоги на совокупный доход 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388 598,7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447 652,0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629 597,0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725 421,0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888 020,0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70719619"/>
                  </a:ext>
                </a:extLst>
              </a:tr>
              <a:tr h="2456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Налог на имущество физических лиц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89 179,1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109 067,0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120 026,0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126 147,0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132 580,0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5421946"/>
                  </a:ext>
                </a:extLst>
              </a:tr>
              <a:tr h="29838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Земельный налог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284 985,9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276 822,0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260 000,0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260 000,0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260 000,0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1558807"/>
                  </a:ext>
                </a:extLst>
              </a:tr>
              <a:tr h="21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Государственная пошлина, сборы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13 730,1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13 531,0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17 588,0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18 292,0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19 024,0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6621742"/>
                  </a:ext>
                </a:extLst>
              </a:tr>
              <a:tr h="57272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376 688,4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435 716,3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465 707,0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474 915,0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485 290,0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36847594"/>
                  </a:ext>
                </a:extLst>
              </a:tr>
              <a:tr h="38413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Платежи при пользовании природными ресурсами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1 090,0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58230821"/>
                  </a:ext>
                </a:extLst>
              </a:tr>
              <a:tr h="38413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Доходы от оказания  платных услуг и компенсации затрат государства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15 858,0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12 544,2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12 880,0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14 812,0  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17 034,0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1932887"/>
                  </a:ext>
                </a:extLst>
              </a:tr>
              <a:tr h="38413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Доходы от продажи материальных и нематериальных активов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204 572,7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145 590,7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95 241,0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74 406,0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69 136,0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0018508"/>
                  </a:ext>
                </a:extLst>
              </a:tr>
              <a:tr h="38413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Штрафы, санкции, возмещение ущерба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9 582,8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3 671,6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3 310,0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3 310,0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3 310,0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481575641"/>
                  </a:ext>
                </a:extLst>
              </a:tr>
              <a:tr h="21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u="none" strike="noStrike" dirty="0">
                          <a:effectLst/>
                          <a:latin typeface="+mn-lt"/>
                        </a:rPr>
                        <a:t>Прочие неналоговые доходы</a:t>
                      </a:r>
                      <a:endParaRPr lang="ru-RU" sz="130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66 827,0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34 840,8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453,0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33560819"/>
                  </a:ext>
                </a:extLst>
              </a:tr>
              <a:tr h="21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u="none" strike="noStrike" dirty="0">
                          <a:effectLst/>
                          <a:latin typeface="+mn-lt"/>
                        </a:rPr>
                        <a:t>Безвозмездные поступления </a:t>
                      </a:r>
                      <a:endParaRPr lang="ru-RU" sz="13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2 611 081,8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2 222 019,1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947 631,9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1 551 368,3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1 787 682,3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76700"/>
                  </a:ext>
                </a:extLst>
              </a:tr>
              <a:tr h="211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u="none" strike="noStrike" dirty="0">
                          <a:effectLst/>
                          <a:latin typeface="+mn-lt"/>
                        </a:rPr>
                        <a:t>ВСЕГО ДОХОДОВ</a:t>
                      </a:r>
                      <a:endParaRPr lang="ru-RU" sz="13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4 690 326,4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4 366 643,7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3 337 935,9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4 087 120,3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4 568 141,3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945885"/>
                  </a:ext>
                </a:extLst>
              </a:tr>
            </a:tbl>
          </a:graphicData>
        </a:graphic>
      </p:graphicFrame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2EC007FA-AD0B-42EF-8536-C4124DE04336}"/>
              </a:ext>
            </a:extLst>
          </p:cNvPr>
          <p:cNvSpPr txBox="1">
            <a:spLocks/>
          </p:cNvSpPr>
          <p:nvPr/>
        </p:nvSpPr>
        <p:spPr>
          <a:xfrm>
            <a:off x="1013989" y="169326"/>
            <a:ext cx="10971318" cy="35791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 fontScale="92500"/>
          </a:bodyPr>
          <a:lstStyle>
            <a:defPPr>
              <a:defRPr lang="en-US"/>
            </a:defPPr>
            <a:lvl1pPr algn="ctr"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Основные источники формирования доходной части бюджета городского округа Долгопрудный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C9514B-8BCF-4E42-BE21-AF63FE6259C3}"/>
              </a:ext>
            </a:extLst>
          </p:cNvPr>
          <p:cNvSpPr/>
          <p:nvPr/>
        </p:nvSpPr>
        <p:spPr>
          <a:xfrm>
            <a:off x="11098457" y="490227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8BF1CC-BA41-448D-B47F-92C06713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6112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ACAAC61C-5841-4FE7-9DF9-A44C0C410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3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6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4239</TotalTime>
  <Words>23346</Words>
  <Application>Microsoft Office PowerPoint</Application>
  <PresentationFormat>Широкоэкранный</PresentationFormat>
  <Paragraphs>6562</Paragraphs>
  <Slides>75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75</vt:i4>
      </vt:variant>
    </vt:vector>
  </HeadingPairs>
  <TitlesOfParts>
    <vt:vector size="86" baseType="lpstr">
      <vt:lpstr>Arial</vt:lpstr>
      <vt:lpstr>Arial Cyr</vt:lpstr>
      <vt:lpstr>Calibri</vt:lpstr>
      <vt:lpstr>Calibri Light</vt:lpstr>
      <vt:lpstr>Century Gothic</vt:lpstr>
      <vt:lpstr>PT Sans</vt:lpstr>
      <vt:lpstr>Times New Roman</vt:lpstr>
      <vt:lpstr>Wingdings</vt:lpstr>
      <vt:lpstr>Wingdings 2</vt:lpstr>
      <vt:lpstr>6_HDOfficeLightV0</vt:lpstr>
      <vt:lpstr>HDOfficeLightV0</vt:lpstr>
      <vt:lpstr>БЮДЖЕТ ДЛЯ ГРАЖДАН</vt:lpstr>
      <vt:lpstr>Основные показатели социально-экономического развития </vt:lpstr>
      <vt:lpstr>Основные показатели социально-экономического развития </vt:lpstr>
      <vt:lpstr>Основные понятия, используемые в бюджетном процессе</vt:lpstr>
      <vt:lpstr>Основные задачи и приоритеты  бюджетной политики  на 2022 год и на плановый период 2023 и 2024 годов:</vt:lpstr>
      <vt:lpstr>Основные направления бюджетной и налоговой политики на 2022 год  и на плановый период 2023 и 2024 годов </vt:lpstr>
      <vt:lpstr>Презентация PowerPoint</vt:lpstr>
      <vt:lpstr>Динамика доходной части бюджета городского округа 2019-2024 гг. </vt:lpstr>
      <vt:lpstr>Презентация PowerPoint</vt:lpstr>
      <vt:lpstr>Доходная часть бюджета городского округа Долгопрудный</vt:lpstr>
      <vt:lpstr>Структура налоговых и неналоговых доходов бюджета городского округа Долгопрудный в 2022 году</vt:lpstr>
      <vt:lpstr>Информация о межбюджетных трансфертах в 2020 году</vt:lpstr>
      <vt:lpstr>Презентация PowerPoint</vt:lpstr>
      <vt:lpstr>Презентация PowerPoint</vt:lpstr>
      <vt:lpstr>Информация о межбюджетных трансфертах в 2021 году</vt:lpstr>
      <vt:lpstr>Информация о межбюджетных трансфертах в 2021 году</vt:lpstr>
      <vt:lpstr>Презентация PowerPoint</vt:lpstr>
      <vt:lpstr>Информация о межбюджетных трансфертах в 2022 году</vt:lpstr>
      <vt:lpstr>Информация о межбюджетных трансфертах в 2022 году</vt:lpstr>
      <vt:lpstr>Информация о межбюджетных трансфертах в 2022 году</vt:lpstr>
      <vt:lpstr>Презентация PowerPoint</vt:lpstr>
      <vt:lpstr>Информация о межбюджетных трансфертах в 2023 и 2024 году</vt:lpstr>
      <vt:lpstr>Информация о межбюджетных трансфертах в 2023 и 2024 году</vt:lpstr>
      <vt:lpstr>Информация о межбюджетных трансфертах в 2023 и 2024 году</vt:lpstr>
      <vt:lpstr>Презентация PowerPoint</vt:lpstr>
      <vt:lpstr>Информация о ставках налогов</vt:lpstr>
      <vt:lpstr>Реестр налоговых льгот по земельному налогу, установленных решением Совета депутатов г.Долгопрудного от 22.06.2012  № 95-нр «О земельном налоге на территории городского округа Долгопрудный»</vt:lpstr>
      <vt:lpstr>Реестр налоговых льгот по земельному налогу, установленных решением Совета депутатов г.Долгопрудного от 22.06.2012  № 95-нр «О земельном налоге на территории городского округа Долгопрудный»</vt:lpstr>
      <vt:lpstr> Реестр налоговых льгот по налогу на имущество физических лиц, установленных решением Совета депутатов г.Долгопрудного от 19.11.2014  № 24-нр «О налоге на имущество физических лиц на территории городского округа Долгопрудный Московской области»</vt:lpstr>
      <vt:lpstr>Презентация PowerPoint</vt:lpstr>
      <vt:lpstr>Расходы бюджета городского округа Долгопрудный за 2020, сформированные по муниципальным программам:</vt:lpstr>
      <vt:lpstr>Презентация PowerPoint</vt:lpstr>
      <vt:lpstr>Расходы бюджета городского округа Долгопрудный на 2022 год и плановый период 2023 и 2024 гг., сформированные по муниципальным программам и непрограммным направлениям деятельности: 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Реализация муниципальных программ  городского округа Долгопрудный в разрезе целевых показателей в динамике</vt:lpstr>
      <vt:lpstr>Информация о расходах бюджета с учетом интересов целевых групп пользователей </vt:lpstr>
      <vt:lpstr>Информация об общественно значимых проектах, реализуемых на территории городского округа Долгопрудный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KEW3</dc:creator>
  <cp:lastModifiedBy>BAD</cp:lastModifiedBy>
  <cp:revision>222</cp:revision>
  <cp:lastPrinted>2022-01-27T11:46:55Z</cp:lastPrinted>
  <dcterms:created xsi:type="dcterms:W3CDTF">2020-01-09T08:17:52Z</dcterms:created>
  <dcterms:modified xsi:type="dcterms:W3CDTF">2022-01-27T13:08:10Z</dcterms:modified>
</cp:coreProperties>
</file>