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4680"/>
        </a:solidFill>
        <a:effectLst/>
        <a:uFillTx/>
        <a:latin typeface="Segoe UI"/>
        <a:ea typeface="Segoe UI"/>
        <a:cs typeface="Segoe UI"/>
        <a:sym typeface="Segoe U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4680"/>
        </a:solidFill>
        <a:effectLst/>
        <a:uFillTx/>
        <a:latin typeface="Segoe UI"/>
        <a:ea typeface="Segoe UI"/>
        <a:cs typeface="Segoe UI"/>
        <a:sym typeface="Segoe U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4680"/>
        </a:solidFill>
        <a:effectLst/>
        <a:uFillTx/>
        <a:latin typeface="Segoe UI"/>
        <a:ea typeface="Segoe UI"/>
        <a:cs typeface="Segoe UI"/>
        <a:sym typeface="Segoe U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4680"/>
        </a:solidFill>
        <a:effectLst/>
        <a:uFillTx/>
        <a:latin typeface="Segoe UI"/>
        <a:ea typeface="Segoe UI"/>
        <a:cs typeface="Segoe UI"/>
        <a:sym typeface="Segoe U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4680"/>
        </a:solidFill>
        <a:effectLst/>
        <a:uFillTx/>
        <a:latin typeface="Segoe UI"/>
        <a:ea typeface="Segoe UI"/>
        <a:cs typeface="Segoe UI"/>
        <a:sym typeface="Segoe U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4680"/>
        </a:solidFill>
        <a:effectLst/>
        <a:uFillTx/>
        <a:latin typeface="Segoe UI"/>
        <a:ea typeface="Segoe UI"/>
        <a:cs typeface="Segoe UI"/>
        <a:sym typeface="Segoe U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4680"/>
        </a:solidFill>
        <a:effectLst/>
        <a:uFillTx/>
        <a:latin typeface="Segoe UI"/>
        <a:ea typeface="Segoe UI"/>
        <a:cs typeface="Segoe UI"/>
        <a:sym typeface="Segoe U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4680"/>
        </a:solidFill>
        <a:effectLst/>
        <a:uFillTx/>
        <a:latin typeface="Segoe UI"/>
        <a:ea typeface="Segoe UI"/>
        <a:cs typeface="Segoe UI"/>
        <a:sym typeface="Segoe U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4680"/>
        </a:solidFill>
        <a:effectLst/>
        <a:uFillTx/>
        <a:latin typeface="Segoe UI"/>
        <a:ea typeface="Segoe UI"/>
        <a:cs typeface="Segoe UI"/>
        <a:sym typeface="Segoe U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7E5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DDDE"/>
          </a:solidFill>
        </a:fill>
      </a:tcStyle>
    </a:wholeTbl>
    <a:band2H>
      <a:tcTxStyle/>
      <a:tcStyle>
        <a:tcBdr/>
        <a:fill>
          <a:solidFill>
            <a:srgbClr val="EFEFEF"/>
          </a:solidFill>
        </a:fill>
      </a:tcStyle>
    </a:band2H>
    <a:firstCol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E4D4"/>
          </a:solidFill>
        </a:fill>
      </a:tcStyle>
    </a:wholeTbl>
    <a:band2H>
      <a:tcTxStyle/>
      <a:tcStyle>
        <a:tcBdr/>
        <a:fill>
          <a:solidFill>
            <a:srgbClr val="E8F2EB"/>
          </a:solidFill>
        </a:fill>
      </a:tcStyle>
    </a:band2H>
    <a:firstCol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8EC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4680"/>
              </a:solidFill>
              <a:prstDash val="solid"/>
              <a:round/>
            </a:ln>
          </a:top>
          <a:bottom>
            <a:ln w="25400" cap="flat">
              <a:solidFill>
                <a:srgbClr val="00468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4680"/>
              </a:solidFill>
              <a:prstDash val="solid"/>
              <a:round/>
            </a:ln>
          </a:top>
          <a:bottom>
            <a:ln w="25400" cap="flat">
              <a:solidFill>
                <a:srgbClr val="00468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Segoe UI"/>
          <a:ea typeface="Segoe UI"/>
          <a:cs typeface="Segoe UI"/>
        </a:font>
        <a:srgbClr val="00468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ED7"/>
          </a:solidFill>
        </a:fill>
      </a:tcStyle>
    </a:wholeTbl>
    <a:band2H>
      <a:tcTxStyle/>
      <a:tcStyle>
        <a:tcBdr/>
        <a:fill>
          <a:solidFill>
            <a:srgbClr val="E6E8EC"/>
          </a:solidFill>
        </a:fill>
      </a:tcStyle>
    </a:band2H>
    <a:firstCol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4680"/>
          </a:solidFill>
        </a:fill>
      </a:tcStyle>
    </a:firstCol>
    <a:lastRow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4680"/>
          </a:solidFill>
        </a:fill>
      </a:tcStyle>
    </a:lastRow>
    <a:firstRow>
      <a:tcTxStyle b="on" i="off">
        <a:font>
          <a:latin typeface="Segoe UI"/>
          <a:ea typeface="Segoe UI"/>
          <a:cs typeface="Segoe U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468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111" d="100"/>
          <a:sy n="111" d="100"/>
        </p:scale>
        <p:origin x="5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8" name="Shape 22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62088455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лавный">
    <p:bg>
      <p:bgPr>
        <a:solidFill>
          <a:srgbClr val="0035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1.png" descr="MIIMO_Logo_monochrome_white_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646" y="4807020"/>
            <a:ext cx="1676564" cy="1520448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638628" y="1277257"/>
            <a:ext cx="10914744" cy="2315257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"/>
          </p:nvPr>
        </p:nvSpPr>
        <p:spPr>
          <a:xfrm>
            <a:off x="638175" y="3684587"/>
            <a:ext cx="10915196" cy="42473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rgbClr val="FFFFFF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rgbClr val="FFFFFF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rgbClr val="FFFFFF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rgbClr val="FFFFFF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9" name="Shape 1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30" name="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501" y="1459021"/>
            <a:ext cx="5128997" cy="5128995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Shape 131"/>
          <p:cNvSpPr>
            <a:spLocks noGrp="1"/>
          </p:cNvSpPr>
          <p:nvPr>
            <p:ph type="pic" sz="quarter" idx="13"/>
          </p:nvPr>
        </p:nvSpPr>
        <p:spPr>
          <a:xfrm>
            <a:off x="3762488" y="2355177"/>
            <a:ext cx="4673306" cy="266919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32" name="Shape 132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40" name="Shape 1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41" name="im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847" y="2357107"/>
            <a:ext cx="6400306" cy="3865785"/>
          </a:xfrm>
          <a:prstGeom prst="rect">
            <a:avLst/>
          </a:prstGeom>
          <a:ln w="12700">
            <a:miter lim="400000"/>
          </a:ln>
        </p:spPr>
      </p:pic>
      <p:sp>
        <p:nvSpPr>
          <p:cNvPr id="142" name="Shape 142"/>
          <p:cNvSpPr>
            <a:spLocks noGrp="1"/>
          </p:cNvSpPr>
          <p:nvPr>
            <p:ph type="pic" sz="quarter" idx="13"/>
          </p:nvPr>
        </p:nvSpPr>
        <p:spPr>
          <a:xfrm>
            <a:off x="3691702" y="2541266"/>
            <a:ext cx="4791171" cy="3076999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43" name="Shape 143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51" name="Shape 15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52" name="im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9634" y="2577650"/>
            <a:ext cx="6400307" cy="3865785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Shape 153"/>
          <p:cNvSpPr>
            <a:spLocks noGrp="1"/>
          </p:cNvSpPr>
          <p:nvPr>
            <p:ph type="pic" sz="quarter" idx="13"/>
          </p:nvPr>
        </p:nvSpPr>
        <p:spPr>
          <a:xfrm>
            <a:off x="6203913" y="2814197"/>
            <a:ext cx="4811751" cy="2988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54" name="Shape 154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  <p:sp>
        <p:nvSpPr>
          <p:cNvPr id="169" name="Shape 169"/>
          <p:cNvSpPr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im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635" y="1269216"/>
            <a:ext cx="6400306" cy="3865785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Shape 177"/>
          <p:cNvSpPr>
            <a:spLocks noGrp="1"/>
          </p:cNvSpPr>
          <p:nvPr>
            <p:ph type="pic" sz="quarter" idx="13"/>
          </p:nvPr>
        </p:nvSpPr>
        <p:spPr>
          <a:xfrm>
            <a:off x="1633490" y="1453375"/>
            <a:ext cx="4791170" cy="3076999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  <p:sp>
        <p:nvSpPr>
          <p:cNvPr id="179" name="Shape 179"/>
          <p:cNvSpPr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Текст заголовка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88" name="Shape 188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189" name="Shape 18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90" name="Shape 190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/>
          </p:cNvSpPr>
          <p:nvPr>
            <p:ph type="title"/>
          </p:nvPr>
        </p:nvSpPr>
        <p:spPr>
          <a:xfrm>
            <a:off x="638630" y="457200"/>
            <a:ext cx="413339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Текст заголовка</a:t>
            </a:r>
          </a:p>
        </p:txBody>
      </p:sp>
      <p:sp>
        <p:nvSpPr>
          <p:cNvPr id="198" name="Shape 198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99" name="Shape 199"/>
          <p:cNvSpPr>
            <a:spLocks noGrp="1"/>
          </p:cNvSpPr>
          <p:nvPr>
            <p:ph type="body" sz="quarter" idx="1"/>
          </p:nvPr>
        </p:nvSpPr>
        <p:spPr>
          <a:xfrm>
            <a:off x="638630" y="2057400"/>
            <a:ext cx="4133397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00" name="Shape 20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01" name="Shape 201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09" name="Shape 20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10" name="Shape 2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11" name="Shape 211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/>
          </p:cNvSpPr>
          <p:nvPr>
            <p:ph type="title"/>
          </p:nvPr>
        </p:nvSpPr>
        <p:spPr>
          <a:xfrm>
            <a:off x="8724899" y="365125"/>
            <a:ext cx="2828472" cy="5811838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9" name="Shape 219"/>
          <p:cNvSpPr>
            <a:spLocks noGrp="1"/>
          </p:cNvSpPr>
          <p:nvPr>
            <p:ph type="body" idx="1"/>
          </p:nvPr>
        </p:nvSpPr>
        <p:spPr>
          <a:xfrm>
            <a:off x="668593" y="365125"/>
            <a:ext cx="7903907" cy="5811838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0" name="Shape 2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21" name="Shape 221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аздел">
    <p:bg>
      <p:bgPr>
        <a:solidFill>
          <a:srgbClr val="0035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1.png" descr="MIIMO_Logo_monochrome_white_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646" y="4807020"/>
            <a:ext cx="1676564" cy="152044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638175" y="815928"/>
            <a:ext cx="10915196" cy="34163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FFFFFF"/>
                </a:solidFill>
              </a:defRPr>
            </a:lvl1pPr>
            <a:lvl2pPr marL="0" indent="0">
              <a:buSzTx/>
              <a:buFontTx/>
              <a:buNone/>
              <a:defRPr sz="1800">
                <a:solidFill>
                  <a:srgbClr val="FFFFFF"/>
                </a:solidFill>
              </a:defRPr>
            </a:lvl2pPr>
            <a:lvl3pPr marL="0" indent="0">
              <a:buSzTx/>
              <a:buFontTx/>
              <a:buNone/>
              <a:defRPr sz="1800">
                <a:solidFill>
                  <a:srgbClr val="FFFFFF"/>
                </a:solidFill>
              </a:defRPr>
            </a:lvl3pPr>
            <a:lvl4pPr marL="0" indent="0">
              <a:buSzTx/>
              <a:buFontTx/>
              <a:buNone/>
              <a:defRPr sz="1800">
                <a:solidFill>
                  <a:srgbClr val="FFFFFF"/>
                </a:solidFill>
              </a:defRPr>
            </a:lvl4pPr>
            <a:lvl5pPr marL="0" indent="0">
              <a:buSzTx/>
              <a:buFontTx/>
              <a:buNone/>
              <a:defRPr sz="1800">
                <a:solidFill>
                  <a:srgbClr val="FFFFFF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Shape 23"/>
          <p:cNvSpPr>
            <a:spLocks noGrp="1"/>
          </p:cNvSpPr>
          <p:nvPr>
            <p:ph type="title"/>
          </p:nvPr>
        </p:nvSpPr>
        <p:spPr>
          <a:xfrm>
            <a:off x="638628" y="2098808"/>
            <a:ext cx="10914744" cy="231525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24" name="Shape 24"/>
          <p:cNvSpPr>
            <a:spLocks noGrp="1"/>
          </p:cNvSpPr>
          <p:nvPr>
            <p:ph type="body" sz="quarter" idx="13"/>
          </p:nvPr>
        </p:nvSpPr>
        <p:spPr>
          <a:xfrm>
            <a:off x="638174" y="1193300"/>
            <a:ext cx="10915198" cy="258532"/>
          </a:xfrm>
          <a:prstGeom prst="rect">
            <a:avLst/>
          </a:prstGeom>
        </p:spPr>
        <p:txBody>
          <a:bodyPr/>
          <a:lstStyle/>
          <a:p>
            <a:pPr marL="0" indent="0" defTabSz="868680">
              <a:spcBef>
                <a:spcPts val="900"/>
              </a:spcBef>
              <a:buSzTx/>
              <a:buFontTx/>
              <a:buNone/>
              <a:defRPr sz="114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" name="Shape 25"/>
          <p:cNvSpPr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638628" y="1204912"/>
            <a:ext cx="9144001" cy="2387601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sz="quarter" idx="1"/>
          </p:nvPr>
        </p:nvSpPr>
        <p:spPr>
          <a:xfrm>
            <a:off x="638628" y="3684587"/>
            <a:ext cx="9144001" cy="16557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0" name="Shape 60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1" name="Shape 6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2" name="Shape 62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body" sz="quarter" idx="1"/>
          </p:nvPr>
        </p:nvSpPr>
        <p:spPr>
          <a:xfrm>
            <a:off x="638630" y="1681163"/>
            <a:ext cx="5358947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/>
            </a:lvl1pPr>
            <a:lvl2pPr marL="0" indent="457200">
              <a:buSzTx/>
              <a:buFontTx/>
              <a:buNone/>
              <a:defRPr b="1"/>
            </a:lvl2pPr>
            <a:lvl3pPr marL="0" indent="914400">
              <a:buSzTx/>
              <a:buFontTx/>
              <a:buNone/>
              <a:defRPr b="1"/>
            </a:lvl3pPr>
            <a:lvl4pPr marL="0" indent="1371600">
              <a:buSzTx/>
              <a:buFontTx/>
              <a:buNone/>
              <a:defRPr b="1"/>
            </a:lvl4pPr>
            <a:lvl5pPr marL="0" indent="1828800">
              <a:buSzTx/>
              <a:buFontTx/>
              <a:buNone/>
              <a:defRPr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381170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/>
            </a:pPr>
            <a:endParaRPr/>
          </a:p>
        </p:txBody>
      </p:sp>
      <p:sp>
        <p:nvSpPr>
          <p:cNvPr id="71" name="Shape 7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2" name="Shape 72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  <p:sp>
        <p:nvSpPr>
          <p:cNvPr id="73" name="Shape 7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81" name="Shape 8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2" name="Shape 82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_Только заголовок">
    <p:bg>
      <p:bgPr>
        <a:solidFill>
          <a:srgbClr val="0035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90" name="Shape 9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3E6F3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91" name="Shape 91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D3E6F3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/>
          </p:cNvSpPr>
          <p:nvPr>
            <p:ph type="pic" sz="quarter" idx="13"/>
          </p:nvPr>
        </p:nvSpPr>
        <p:spPr>
          <a:xfrm>
            <a:off x="761680" y="1979314"/>
            <a:ext cx="3603742" cy="239637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00" name="Shape 10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sz="quarter" idx="1"/>
          </p:nvPr>
        </p:nvSpPr>
        <p:spPr>
          <a:xfrm>
            <a:off x="4477825" y="1979314"/>
            <a:ext cx="2960746" cy="28623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>
                <a:solidFill>
                  <a:srgbClr val="13151C"/>
                </a:solidFill>
              </a:defRPr>
            </a:lvl1pPr>
            <a:lvl2pPr marL="617219" indent="-160019">
              <a:buFontTx/>
              <a:defRPr sz="1400">
                <a:solidFill>
                  <a:srgbClr val="13151C"/>
                </a:solidFill>
              </a:defRPr>
            </a:lvl2pPr>
            <a:lvl3pPr marL="1092200" indent="-177800">
              <a:buFontTx/>
              <a:defRPr sz="1400">
                <a:solidFill>
                  <a:srgbClr val="13151C"/>
                </a:solidFill>
              </a:defRPr>
            </a:lvl3pPr>
            <a:lvl4pPr marL="1549400" indent="-177800">
              <a:buFontTx/>
              <a:defRPr sz="1400">
                <a:solidFill>
                  <a:srgbClr val="13151C"/>
                </a:solidFill>
              </a:defRPr>
            </a:lvl4pPr>
            <a:lvl5pPr marL="2028825" indent="-200025">
              <a:buFontTx/>
              <a:defRPr sz="1400">
                <a:solidFill>
                  <a:srgbClr val="13151C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3" name="Shape 103"/>
          <p:cNvSpPr>
            <a:spLocks noGrp="1"/>
          </p:cNvSpPr>
          <p:nvPr>
            <p:ph type="body" sz="quarter" idx="14"/>
          </p:nvPr>
        </p:nvSpPr>
        <p:spPr>
          <a:xfrm>
            <a:off x="4477825" y="2278581"/>
            <a:ext cx="2960746" cy="341633"/>
          </a:xfrm>
          <a:prstGeom prst="rect">
            <a:avLst/>
          </a:prstGeom>
        </p:spPr>
        <p:txBody>
          <a:bodyPr/>
          <a:lstStyle/>
          <a:p>
            <a:pPr marL="0" indent="0" defTabSz="841247">
              <a:spcBef>
                <a:spcPts val="500"/>
              </a:spcBef>
              <a:buSzTx/>
              <a:buFontTx/>
              <a:buNone/>
              <a:defRPr sz="1656" b="1">
                <a:solidFill>
                  <a:srgbClr val="13151C"/>
                </a:solidFill>
              </a:defRPr>
            </a:pPr>
            <a:endParaRPr/>
          </a:p>
        </p:txBody>
      </p:sp>
      <p:sp>
        <p:nvSpPr>
          <p:cNvPr id="104" name="Shape 104"/>
          <p:cNvSpPr>
            <a:spLocks noGrp="1"/>
          </p:cNvSpPr>
          <p:nvPr>
            <p:ph type="pic" sz="quarter" idx="15"/>
          </p:nvPr>
        </p:nvSpPr>
        <p:spPr>
          <a:xfrm>
            <a:off x="5398163" y="3928671"/>
            <a:ext cx="3603742" cy="239637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05" name="Shape 105"/>
          <p:cNvSpPr>
            <a:spLocks noGrp="1"/>
          </p:cNvSpPr>
          <p:nvPr>
            <p:ph type="body" sz="quarter" idx="16"/>
          </p:nvPr>
        </p:nvSpPr>
        <p:spPr>
          <a:xfrm>
            <a:off x="9114308" y="3928671"/>
            <a:ext cx="2743202" cy="286233"/>
          </a:xfrm>
          <a:prstGeom prst="rect">
            <a:avLst/>
          </a:prstGeom>
        </p:spPr>
        <p:txBody>
          <a:bodyPr/>
          <a:lstStyle/>
          <a:p>
            <a:pPr marL="0" indent="0" defTabSz="868680">
              <a:spcBef>
                <a:spcPts val="900"/>
              </a:spcBef>
              <a:buSzTx/>
              <a:buFontTx/>
              <a:buNone/>
              <a:defRPr sz="1330">
                <a:solidFill>
                  <a:srgbClr val="13151C"/>
                </a:solidFill>
              </a:defRPr>
            </a:pPr>
            <a:endParaRPr/>
          </a:p>
        </p:txBody>
      </p:sp>
      <p:sp>
        <p:nvSpPr>
          <p:cNvPr id="106" name="Shape 106"/>
          <p:cNvSpPr>
            <a:spLocks noGrp="1"/>
          </p:cNvSpPr>
          <p:nvPr>
            <p:ph type="body" sz="quarter" idx="17"/>
          </p:nvPr>
        </p:nvSpPr>
        <p:spPr>
          <a:xfrm>
            <a:off x="9114308" y="4227938"/>
            <a:ext cx="2743201" cy="341633"/>
          </a:xfrm>
          <a:prstGeom prst="rect">
            <a:avLst/>
          </a:prstGeom>
        </p:spPr>
        <p:txBody>
          <a:bodyPr/>
          <a:lstStyle/>
          <a:p>
            <a:pPr marL="0" indent="0" defTabSz="841247">
              <a:spcBef>
                <a:spcPts val="500"/>
              </a:spcBef>
              <a:buSzTx/>
              <a:buFontTx/>
              <a:buNone/>
              <a:defRPr sz="1656" b="1">
                <a:solidFill>
                  <a:srgbClr val="13151C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5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pic" sz="quarter" idx="13"/>
          </p:nvPr>
        </p:nvSpPr>
        <p:spPr>
          <a:xfrm>
            <a:off x="761680" y="3898996"/>
            <a:ext cx="3603742" cy="239637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4" name="Shape 1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15" name="Shape 11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668592" y="75790"/>
            <a:ext cx="5163129" cy="21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800">
                <a:solidFill>
                  <a:srgbClr val="BFBFBF"/>
                </a:solidFill>
              </a:defRPr>
            </a:lvl1pPr>
          </a:lstStyle>
          <a:p>
            <a:r>
              <a:t>Министерство инвестиций, промышленности и науки Московской области </a:t>
            </a:r>
          </a:p>
        </p:txBody>
      </p:sp>
      <p:sp>
        <p:nvSpPr>
          <p:cNvPr id="117" name="Shape 117"/>
          <p:cNvSpPr>
            <a:spLocks noGrp="1"/>
          </p:cNvSpPr>
          <p:nvPr>
            <p:ph type="pic" sz="quarter" idx="14"/>
          </p:nvPr>
        </p:nvSpPr>
        <p:spPr>
          <a:xfrm>
            <a:off x="5398163" y="1979314"/>
            <a:ext cx="3603742" cy="239637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14308" y="2864373"/>
            <a:ext cx="2439064" cy="28623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>
                <a:solidFill>
                  <a:srgbClr val="13151C"/>
                </a:solidFill>
              </a:defRPr>
            </a:lvl1pPr>
            <a:lvl2pPr marL="617219" indent="-160019">
              <a:buFontTx/>
              <a:defRPr sz="1400">
                <a:solidFill>
                  <a:srgbClr val="13151C"/>
                </a:solidFill>
              </a:defRPr>
            </a:lvl2pPr>
            <a:lvl3pPr marL="1092200" indent="-177800">
              <a:buFontTx/>
              <a:defRPr sz="1400">
                <a:solidFill>
                  <a:srgbClr val="13151C"/>
                </a:solidFill>
              </a:defRPr>
            </a:lvl3pPr>
            <a:lvl4pPr marL="1549400" indent="-177800">
              <a:buFontTx/>
              <a:defRPr sz="1400">
                <a:solidFill>
                  <a:srgbClr val="13151C"/>
                </a:solidFill>
              </a:defRPr>
            </a:lvl4pPr>
            <a:lvl5pPr marL="2028825" indent="-200025">
              <a:buFontTx/>
              <a:defRPr sz="1400">
                <a:solidFill>
                  <a:srgbClr val="13151C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5"/>
          </p:nvPr>
        </p:nvSpPr>
        <p:spPr>
          <a:xfrm>
            <a:off x="9114308" y="3163641"/>
            <a:ext cx="2439063" cy="341633"/>
          </a:xfrm>
          <a:prstGeom prst="rect">
            <a:avLst/>
          </a:prstGeom>
        </p:spPr>
        <p:txBody>
          <a:bodyPr/>
          <a:lstStyle/>
          <a:p>
            <a:pPr marL="0" indent="0" defTabSz="841247">
              <a:spcBef>
                <a:spcPts val="500"/>
              </a:spcBef>
              <a:buSzTx/>
              <a:buFontTx/>
              <a:buNone/>
              <a:defRPr sz="1656" b="1">
                <a:solidFill>
                  <a:srgbClr val="13151C"/>
                </a:solidFill>
              </a:defRPr>
            </a:pPr>
            <a:endParaRPr/>
          </a:p>
        </p:txBody>
      </p:sp>
      <p:sp>
        <p:nvSpPr>
          <p:cNvPr id="120" name="Shape 120"/>
          <p:cNvSpPr>
            <a:spLocks noGrp="1"/>
          </p:cNvSpPr>
          <p:nvPr>
            <p:ph type="body" sz="quarter" idx="16"/>
          </p:nvPr>
        </p:nvSpPr>
        <p:spPr>
          <a:xfrm>
            <a:off x="4477825" y="4910835"/>
            <a:ext cx="2960746" cy="286233"/>
          </a:xfrm>
          <a:prstGeom prst="rect">
            <a:avLst/>
          </a:prstGeom>
        </p:spPr>
        <p:txBody>
          <a:bodyPr/>
          <a:lstStyle/>
          <a:p>
            <a:pPr marL="0" indent="0" defTabSz="868680">
              <a:spcBef>
                <a:spcPts val="900"/>
              </a:spcBef>
              <a:buSzTx/>
              <a:buFontTx/>
              <a:buNone/>
              <a:defRPr sz="1330">
                <a:solidFill>
                  <a:srgbClr val="13151C"/>
                </a:solidFill>
              </a:defRPr>
            </a:pPr>
            <a:endParaRPr/>
          </a:p>
        </p:txBody>
      </p:sp>
      <p:sp>
        <p:nvSpPr>
          <p:cNvPr id="121" name="Shape 121"/>
          <p:cNvSpPr>
            <a:spLocks noGrp="1"/>
          </p:cNvSpPr>
          <p:nvPr>
            <p:ph type="body" sz="quarter" idx="17"/>
          </p:nvPr>
        </p:nvSpPr>
        <p:spPr>
          <a:xfrm>
            <a:off x="4477825" y="5210102"/>
            <a:ext cx="2960746" cy="341633"/>
          </a:xfrm>
          <a:prstGeom prst="rect">
            <a:avLst/>
          </a:prstGeom>
        </p:spPr>
        <p:txBody>
          <a:bodyPr/>
          <a:lstStyle/>
          <a:p>
            <a:pPr marL="0" indent="0" defTabSz="841247">
              <a:spcBef>
                <a:spcPts val="500"/>
              </a:spcBef>
              <a:buSzTx/>
              <a:buFontTx/>
              <a:buNone/>
              <a:defRPr sz="1656" b="1">
                <a:solidFill>
                  <a:srgbClr val="13151C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38628" y="365125"/>
            <a:ext cx="10914744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38628" y="1825625"/>
            <a:ext cx="10914744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268652" y="6485254"/>
            <a:ext cx="284719" cy="243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 b="1">
                <a:solidFill>
                  <a:srgbClr val="BFBFB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 Semilight"/>
          <a:ea typeface="Segoe UI Semilight"/>
          <a:cs typeface="Segoe UI Semilight"/>
          <a:sym typeface="Segoe UI Semi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 Semilight"/>
          <a:ea typeface="Segoe UI Semilight"/>
          <a:cs typeface="Segoe UI Semilight"/>
          <a:sym typeface="Segoe UI Semi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 Semilight"/>
          <a:ea typeface="Segoe UI Semilight"/>
          <a:cs typeface="Segoe UI Semilight"/>
          <a:sym typeface="Segoe UI Semi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 Semilight"/>
          <a:ea typeface="Segoe UI Semilight"/>
          <a:cs typeface="Segoe UI Semilight"/>
          <a:sym typeface="Segoe UI Semi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 Semilight"/>
          <a:ea typeface="Segoe UI Semilight"/>
          <a:cs typeface="Segoe UI Semilight"/>
          <a:sym typeface="Segoe UI Semi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 Semilight"/>
          <a:ea typeface="Segoe UI Semilight"/>
          <a:cs typeface="Segoe UI Semilight"/>
          <a:sym typeface="Segoe UI Semi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 Semilight"/>
          <a:ea typeface="Segoe UI Semilight"/>
          <a:cs typeface="Segoe UI Semilight"/>
          <a:sym typeface="Segoe UI Semi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 Semilight"/>
          <a:ea typeface="Segoe UI Semilight"/>
          <a:cs typeface="Segoe UI Semilight"/>
          <a:sym typeface="Segoe UI Semi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 Semilight"/>
          <a:ea typeface="Segoe UI Semilight"/>
          <a:cs typeface="Segoe UI Semilight"/>
          <a:sym typeface="Segoe UI Semi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"/>
          <a:ea typeface="Segoe UI"/>
          <a:cs typeface="Segoe UI"/>
          <a:sym typeface="Segoe UI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"/>
          <a:ea typeface="Segoe UI"/>
          <a:cs typeface="Segoe UI"/>
          <a:sym typeface="Segoe UI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"/>
          <a:ea typeface="Segoe UI"/>
          <a:cs typeface="Segoe UI"/>
          <a:sym typeface="Segoe UI"/>
        </a:defRPr>
      </a:lvl3pPr>
      <a:lvl4pPr marL="16764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"/>
          <a:ea typeface="Segoe UI"/>
          <a:cs typeface="Segoe UI"/>
          <a:sym typeface="Segoe UI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"/>
          <a:ea typeface="Segoe UI"/>
          <a:cs typeface="Segoe UI"/>
          <a:sym typeface="Segoe UI"/>
        </a:defRPr>
      </a:lvl5pPr>
      <a:lvl6pPr marL="25908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"/>
          <a:ea typeface="Segoe UI"/>
          <a:cs typeface="Segoe UI"/>
          <a:sym typeface="Segoe UI"/>
        </a:defRPr>
      </a:lvl6pPr>
      <a:lvl7pPr marL="30480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"/>
          <a:ea typeface="Segoe UI"/>
          <a:cs typeface="Segoe UI"/>
          <a:sym typeface="Segoe UI"/>
        </a:defRPr>
      </a:lvl7pPr>
      <a:lvl8pPr marL="3505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"/>
          <a:ea typeface="Segoe UI"/>
          <a:cs typeface="Segoe UI"/>
          <a:sym typeface="Segoe UI"/>
        </a:defRPr>
      </a:lvl8pPr>
      <a:lvl9pPr marL="39624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4680"/>
          </a:solidFill>
          <a:uFillTx/>
          <a:latin typeface="Segoe UI"/>
          <a:ea typeface="Segoe UI"/>
          <a:cs typeface="Segoe UI"/>
          <a:sym typeface="Segoe U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vest.mosreg.ru/business_creation/razvitie-biznesa/dengi/procentnaya-stavka-po-kreditam" TargetMode="Externa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nvest.mosreg.ru/business_creation/razvitie-biznesa/dengi/modernizaciya-proizvodstva" TargetMode="External"/><Relationship Id="rId2" Type="http://schemas.openxmlformats.org/officeDocument/2006/relationships/hyperlink" Target="https://uslugi.mosreg.ru/services/20796" TargetMode="Externa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nvest.mosreg.ru/business_creation/razvitie-biznesa/dengi/modernizaciya-proizvodstva" TargetMode="External"/><Relationship Id="rId2" Type="http://schemas.openxmlformats.org/officeDocument/2006/relationships/hyperlink" Target="https://uslugi.mosreg.ru/services/20796" TargetMode="Externa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uslugi.mosreg.ru/services/20796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>
            <a:spLocks noGrp="1"/>
          </p:cNvSpPr>
          <p:nvPr>
            <p:ph type="ctrTitle"/>
          </p:nvPr>
        </p:nvSpPr>
        <p:spPr>
          <a:xfrm>
            <a:off x="638628" y="1277255"/>
            <a:ext cx="10914744" cy="231526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Поддержка</a:t>
            </a:r>
            <a:r>
              <a:rPr dirty="0"/>
              <a:t> </a:t>
            </a:r>
            <a:r>
              <a:rPr dirty="0" err="1"/>
              <a:t>бизнеса</a:t>
            </a:r>
            <a:r>
              <a:rPr dirty="0"/>
              <a:t> в </a:t>
            </a:r>
            <a:r>
              <a:rPr lang="ru-RU" dirty="0"/>
              <a:t>Подмосковье</a:t>
            </a:r>
            <a:endParaRPr dirty="0"/>
          </a:p>
        </p:txBody>
      </p:sp>
      <p:sp>
        <p:nvSpPr>
          <p:cNvPr id="231" name="Shape 231"/>
          <p:cNvSpPr>
            <a:spLocks noGrp="1"/>
          </p:cNvSpPr>
          <p:nvPr>
            <p:ph type="subTitle" sz="quarter" idx="1"/>
          </p:nvPr>
        </p:nvSpPr>
        <p:spPr>
          <a:xfrm>
            <a:off x="638173" y="3684587"/>
            <a:ext cx="10915200" cy="424735"/>
          </a:xfrm>
          <a:prstGeom prst="rect">
            <a:avLst/>
          </a:prstGeom>
        </p:spPr>
        <p:txBody>
          <a:bodyPr/>
          <a:lstStyle>
            <a:lvl1pPr defTabSz="813816">
              <a:spcBef>
                <a:spcPts val="800"/>
              </a:spcBef>
              <a:defRPr sz="2100"/>
            </a:lvl1pPr>
          </a:lstStyle>
          <a:p>
            <a:r>
              <a:t>Апрель 2022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>
            <a:spLocks noGrp="1"/>
          </p:cNvSpPr>
          <p:nvPr>
            <p:ph type="title"/>
          </p:nvPr>
        </p:nvSpPr>
        <p:spPr>
          <a:xfrm>
            <a:off x="638628" y="2397101"/>
            <a:ext cx="10914744" cy="1325564"/>
          </a:xfrm>
          <a:prstGeom prst="rect">
            <a:avLst/>
          </a:prstGeom>
        </p:spPr>
        <p:txBody>
          <a:bodyPr/>
          <a:lstStyle/>
          <a:p>
            <a:pPr algn="ctr" defTabSz="868680">
              <a:defRPr sz="4180"/>
            </a:pPr>
            <a:r>
              <a:t>Новый пакет мер поддержки</a:t>
            </a:r>
            <a:br/>
            <a:r>
              <a:t>бизнеса</a:t>
            </a:r>
          </a:p>
        </p:txBody>
      </p:sp>
      <p:sp>
        <p:nvSpPr>
          <p:cNvPr id="316" name="Shape 316"/>
          <p:cNvSpPr>
            <a:spLocks noGrp="1"/>
          </p:cNvSpPr>
          <p:nvPr>
            <p:ph type="sldNum" sz="quarter" idx="2"/>
          </p:nvPr>
        </p:nvSpPr>
        <p:spPr>
          <a:xfrm>
            <a:off x="11268652" y="6485255"/>
            <a:ext cx="284719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>
            <a:spLocks noGrp="1"/>
          </p:cNvSpPr>
          <p:nvPr>
            <p:ph type="title"/>
          </p:nvPr>
        </p:nvSpPr>
        <p:spPr>
          <a:xfrm>
            <a:off x="638628" y="92168"/>
            <a:ext cx="10914744" cy="1325563"/>
          </a:xfrm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t>Третий пакет мер поддержки бизнеса</a:t>
            </a:r>
            <a:br/>
            <a:endParaRPr/>
          </a:p>
        </p:txBody>
      </p:sp>
      <p:graphicFrame>
        <p:nvGraphicFramePr>
          <p:cNvPr id="319" name="Table 319"/>
          <p:cNvGraphicFramePr/>
          <p:nvPr>
            <p:extLst>
              <p:ext uri="{D42A27DB-BD31-4B8C-83A1-F6EECF244321}">
                <p14:modId xmlns:p14="http://schemas.microsoft.com/office/powerpoint/2010/main" val="295249585"/>
              </p:ext>
            </p:extLst>
          </p:nvPr>
        </p:nvGraphicFramePr>
        <p:xfrm>
          <a:off x="509515" y="838998"/>
          <a:ext cx="11043855" cy="550133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122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387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928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90236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60960" marR="60960" marT="60960" marB="6096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6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900" b="1">
                          <a:solidFill>
                            <a:srgbClr val="FFFFFF"/>
                          </a:solidFill>
                        </a:rPr>
                        <a:t>Наименование меры</a:t>
                      </a:r>
                    </a:p>
                  </a:txBody>
                  <a:tcPr marL="60960" marR="60960" marT="60960" marB="6096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6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900" b="1">
                          <a:solidFill>
                            <a:srgbClr val="FFFFFF"/>
                          </a:solidFill>
                        </a:rPr>
                        <a:t>Механизм</a:t>
                      </a:r>
                    </a:p>
                  </a:txBody>
                  <a:tcPr marL="60960" marR="60960" marT="60960" marB="6096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6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80033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ru-RU" sz="1050" b="1" dirty="0">
                        <a:solidFill>
                          <a:srgbClr val="004680"/>
                        </a:solidFill>
                      </a:endParaRPr>
                    </a:p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1</a:t>
                      </a:r>
                    </a:p>
                  </a:txBody>
                  <a:tcPr marL="0" marR="0" marT="0" marB="0" horzOverflow="overflow">
                    <a:lnT w="12700"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defRPr sz="1600" b="1"/>
                      </a:pPr>
                      <a:r>
                        <a:rPr dirty="0" err="1"/>
                        <a:t>Продление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сроков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уплаты</a:t>
                      </a:r>
                      <a:r>
                        <a:rPr dirty="0"/>
                        <a:t> УСНО </a:t>
                      </a:r>
                      <a:r>
                        <a:rPr dirty="0" err="1"/>
                        <a:t>для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субъектов</a:t>
                      </a:r>
                      <a:r>
                        <a:rPr dirty="0"/>
                        <a:t> МСП</a:t>
                      </a:r>
                    </a:p>
                    <a:p>
                      <a:pPr algn="l">
                        <a:spcBef>
                          <a:spcPts val="600"/>
                        </a:spcBef>
                        <a:defRPr sz="1200">
                          <a:solidFill>
                            <a:srgbClr val="2F3546"/>
                          </a:solidFill>
                        </a:defRPr>
                      </a:pPr>
                      <a:r>
                        <a:rPr dirty="0"/>
                        <a:t>1) </a:t>
                      </a:r>
                      <a:r>
                        <a:rPr dirty="0" err="1"/>
                        <a:t>Отсрочка</a:t>
                      </a:r>
                      <a:r>
                        <a:rPr dirty="0"/>
                        <a:t> </a:t>
                      </a:r>
                      <a:r>
                        <a:rPr sz="1400" b="1" dirty="0" err="1"/>
                        <a:t>на</a:t>
                      </a:r>
                      <a:r>
                        <a:rPr sz="1400" b="1" dirty="0"/>
                        <a:t> 6 </a:t>
                      </a:r>
                      <a:r>
                        <a:rPr sz="1400" b="1" dirty="0" err="1"/>
                        <a:t>месяцев</a:t>
                      </a:r>
                      <a:r>
                        <a:rPr sz="1400" b="1" dirty="0"/>
                        <a:t> </a:t>
                      </a:r>
                      <a:r>
                        <a:rPr dirty="0" err="1"/>
                        <a:t>по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налогу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за</a:t>
                      </a:r>
                      <a:r>
                        <a:rPr dirty="0"/>
                        <a:t> 2021 </a:t>
                      </a:r>
                      <a:r>
                        <a:rPr dirty="0" err="1"/>
                        <a:t>год</a:t>
                      </a:r>
                      <a:r>
                        <a:rPr dirty="0"/>
                        <a:t> и 1 </a:t>
                      </a:r>
                      <a:r>
                        <a:rPr dirty="0" err="1"/>
                        <a:t>кв</a:t>
                      </a:r>
                      <a:r>
                        <a:rPr dirty="0"/>
                        <a:t>. 2022</a:t>
                      </a:r>
                      <a:endParaRPr b="1" dirty="0"/>
                    </a:p>
                    <a:p>
                      <a:pPr algn="l">
                        <a:defRPr sz="1200">
                          <a:solidFill>
                            <a:srgbClr val="2F3546"/>
                          </a:solidFill>
                        </a:defRPr>
                      </a:pPr>
                      <a:r>
                        <a:rPr dirty="0"/>
                        <a:t>2) </a:t>
                      </a:r>
                      <a:r>
                        <a:rPr sz="1600" b="1" dirty="0"/>
                        <a:t>29 </a:t>
                      </a:r>
                      <a:r>
                        <a:rPr sz="1600" b="1" dirty="0" err="1"/>
                        <a:t>отраслей</a:t>
                      </a:r>
                      <a:r>
                        <a:rPr dirty="0"/>
                        <a:t>, в </a:t>
                      </a:r>
                      <a:r>
                        <a:rPr dirty="0" err="1"/>
                        <a:t>том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числе</a:t>
                      </a:r>
                      <a:r>
                        <a:rPr dirty="0"/>
                        <a:t>:</a:t>
                      </a:r>
                    </a:p>
                    <a:p>
                      <a:pPr marL="285750" indent="-106362" algn="l">
                        <a:buSzPct val="100000"/>
                        <a:buChar char="-"/>
                        <a:defRPr sz="1100">
                          <a:solidFill>
                            <a:srgbClr val="2F3546"/>
                          </a:solidFill>
                        </a:defRPr>
                      </a:pPr>
                      <a:r>
                        <a:rPr dirty="0" err="1"/>
                        <a:t>Обрабатывающие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производства</a:t>
                      </a:r>
                      <a:endParaRPr dirty="0"/>
                    </a:p>
                    <a:p>
                      <a:pPr marL="285750" indent="-106362" algn="l">
                        <a:buSzPct val="100000"/>
                        <a:buChar char="-"/>
                        <a:defRPr sz="1100">
                          <a:solidFill>
                            <a:srgbClr val="2F3546"/>
                          </a:solidFill>
                        </a:defRPr>
                      </a:pPr>
                      <a:r>
                        <a:rPr dirty="0" err="1"/>
                        <a:t>Здравоохранение</a:t>
                      </a:r>
                      <a:r>
                        <a:rPr dirty="0"/>
                        <a:t> и </a:t>
                      </a:r>
                      <a:r>
                        <a:rPr dirty="0" err="1"/>
                        <a:t>социальные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услуги</a:t>
                      </a:r>
                      <a:endParaRPr dirty="0"/>
                    </a:p>
                    <a:p>
                      <a:pPr marL="285750" indent="-106362" algn="l">
                        <a:buSzPct val="100000"/>
                        <a:buChar char="-"/>
                        <a:defRPr sz="1100">
                          <a:solidFill>
                            <a:srgbClr val="2F3546"/>
                          </a:solidFill>
                        </a:defRPr>
                      </a:pPr>
                      <a:r>
                        <a:rPr dirty="0" err="1"/>
                        <a:t>Туризм</a:t>
                      </a:r>
                      <a:endParaRPr dirty="0"/>
                    </a:p>
                    <a:p>
                      <a:pPr marL="285750" indent="-106362" algn="l">
                        <a:buSzPct val="100000"/>
                        <a:buChar char="-"/>
                        <a:defRPr sz="1100">
                          <a:solidFill>
                            <a:srgbClr val="2F3546"/>
                          </a:solidFill>
                        </a:defRPr>
                      </a:pPr>
                      <a:r>
                        <a:rPr dirty="0" err="1"/>
                        <a:t>Персональные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услуги</a:t>
                      </a:r>
                      <a:endParaRPr dirty="0"/>
                    </a:p>
                  </a:txBody>
                  <a:tcPr marL="0" marR="0" marT="0" marB="0" anchor="ctr" horzOverflow="overflow">
                    <a:lnT w="12700"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600" dirty="0"/>
                        <a:t>Отсрочка </a:t>
                      </a:r>
                      <a:r>
                        <a:rPr lang="ru-RU" sz="1600" b="1" dirty="0"/>
                        <a:t>на 6 месяцев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Автоматически</a:t>
                      </a:r>
                      <a:endParaRPr lang="ru-RU" sz="1600" b="1" dirty="0">
                        <a:solidFill>
                          <a:srgbClr val="004680"/>
                        </a:solidFill>
                      </a:endParaRPr>
                    </a:p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600" b="1" dirty="0">
                          <a:solidFill>
                            <a:srgbClr val="004680"/>
                          </a:solidFill>
                        </a:rPr>
                        <a:t>Далее -  рассрочка уплаты по 1/6 в месяц</a:t>
                      </a:r>
                      <a:endParaRPr sz="1600" b="1" dirty="0">
                        <a:solidFill>
                          <a:srgbClr val="004680"/>
                        </a:solidFill>
                      </a:endParaRPr>
                    </a:p>
                  </a:txBody>
                  <a:tcPr marL="0" marR="0" marT="0" marB="0" anchor="ctr" horzOverflow="overflow">
                    <a:lnT w="12700">
                      <a:miter lim="400000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2299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004680"/>
                          </a:solidFill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 b="1"/>
                      </a:pPr>
                      <a:r>
                        <a:rPr dirty="0" err="1"/>
                        <a:t>Предоставление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отсрочки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по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программе</a:t>
                      </a:r>
                      <a:r>
                        <a:rPr dirty="0"/>
                        <a:t> ФОТ 3.0</a:t>
                      </a:r>
                    </a:p>
                    <a:p>
                      <a:pPr algn="l">
                        <a:defRPr sz="1200">
                          <a:solidFill>
                            <a:srgbClr val="2F3546"/>
                          </a:solidFill>
                        </a:defRPr>
                      </a:pPr>
                      <a:r>
                        <a:rPr dirty="0" err="1"/>
                        <a:t>Получатели</a:t>
                      </a:r>
                      <a:r>
                        <a:rPr dirty="0"/>
                        <a:t> в МО: </a:t>
                      </a:r>
                      <a:r>
                        <a:rPr sz="1600" b="1" dirty="0"/>
                        <a:t>579 </a:t>
                      </a:r>
                      <a:r>
                        <a:rPr sz="1600" b="1" dirty="0" err="1"/>
                        <a:t>компаний</a:t>
                      </a:r>
                      <a:r>
                        <a:rPr sz="1600" dirty="0"/>
                        <a:t> </a:t>
                      </a:r>
                      <a:r>
                        <a:rPr dirty="0" err="1"/>
                        <a:t>на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сумму</a:t>
                      </a:r>
                      <a:r>
                        <a:rPr dirty="0"/>
                        <a:t> </a:t>
                      </a:r>
                      <a:r>
                        <a:rPr sz="1600" b="1" dirty="0"/>
                        <a:t>1,8 </a:t>
                      </a:r>
                      <a:r>
                        <a:rPr sz="1600" b="1" dirty="0" err="1"/>
                        <a:t>млрд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руб</a:t>
                      </a:r>
                      <a:r>
                        <a:rPr sz="1600" b="1" dirty="0"/>
                        <a:t>.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004680"/>
                          </a:solidFill>
                        </a:rPr>
                        <a:t>Через банк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9276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004680"/>
                          </a:solidFill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 b="1"/>
                      </a:pPr>
                      <a:r>
                        <a:t>Меры поддержки IT-отрасли: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 b="1"/>
                      </a:pPr>
                      <a:endParaRPr/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2244">
                <a:tc>
                  <a:txBody>
                    <a:bodyPr/>
                    <a:lstStyle/>
                    <a:p>
                      <a:pPr algn="ctr">
                        <a:defRPr sz="1600" b="1"/>
                      </a:pPr>
                      <a:endParaRPr/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8288" indent="-268288" algn="l">
                        <a:buSzPct val="100000"/>
                        <a:buAutoNum type="arabicParenR"/>
                        <a:defRPr sz="1400"/>
                      </a:pPr>
                      <a:r>
                        <a:rPr sz="1600" b="1" dirty="0" err="1"/>
                        <a:t>Снижение</a:t>
                      </a:r>
                      <a:r>
                        <a:rPr sz="1600" b="1" dirty="0"/>
                        <a:t> </a:t>
                      </a:r>
                      <a:r>
                        <a:rPr lang="ru-RU" sz="1600" b="1" dirty="0"/>
                        <a:t>ставки налога </a:t>
                      </a:r>
                      <a:r>
                        <a:rPr sz="1600" b="1" dirty="0"/>
                        <a:t>УСН</a:t>
                      </a:r>
                      <a:r>
                        <a:rPr lang="ru-RU" sz="1600" b="1" dirty="0"/>
                        <a:t>О</a:t>
                      </a:r>
                      <a:endParaRPr sz="1600" b="1" dirty="0"/>
                    </a:p>
                    <a:p>
                      <a:pPr indent="265113" algn="l">
                        <a:defRPr sz="1200" b="1">
                          <a:solidFill>
                            <a:srgbClr val="13151C"/>
                          </a:solidFill>
                        </a:defRPr>
                      </a:pPr>
                      <a:r>
                        <a:rPr dirty="0"/>
                        <a:t>1% (</a:t>
                      </a:r>
                      <a:r>
                        <a:rPr dirty="0" err="1"/>
                        <a:t>было</a:t>
                      </a:r>
                      <a:r>
                        <a:rPr dirty="0"/>
                        <a:t> 6%) </a:t>
                      </a:r>
                      <a:r>
                        <a:rPr b="0" dirty="0"/>
                        <a:t>– </a:t>
                      </a:r>
                      <a:r>
                        <a:rPr b="0" dirty="0" err="1"/>
                        <a:t>при</a:t>
                      </a:r>
                      <a:r>
                        <a:rPr b="0" dirty="0"/>
                        <a:t> </a:t>
                      </a:r>
                      <a:r>
                        <a:rPr b="0" dirty="0" err="1"/>
                        <a:t>объекте</a:t>
                      </a:r>
                      <a:r>
                        <a:rPr b="0" dirty="0"/>
                        <a:t> </a:t>
                      </a:r>
                      <a:r>
                        <a:rPr b="0" dirty="0" err="1"/>
                        <a:t>налогообложения</a:t>
                      </a:r>
                      <a:r>
                        <a:rPr b="0" dirty="0"/>
                        <a:t> «</a:t>
                      </a:r>
                      <a:r>
                        <a:rPr b="0" dirty="0" err="1"/>
                        <a:t>доходы</a:t>
                      </a:r>
                      <a:r>
                        <a:rPr b="0" dirty="0"/>
                        <a:t>»</a:t>
                      </a:r>
                    </a:p>
                    <a:p>
                      <a:pPr indent="265113" algn="l">
                        <a:defRPr sz="1200" b="1">
                          <a:solidFill>
                            <a:srgbClr val="13151C"/>
                          </a:solidFill>
                        </a:defRPr>
                      </a:pPr>
                      <a:r>
                        <a:rPr dirty="0"/>
                        <a:t>5% (</a:t>
                      </a:r>
                      <a:r>
                        <a:rPr dirty="0" err="1"/>
                        <a:t>было</a:t>
                      </a:r>
                      <a:r>
                        <a:rPr dirty="0"/>
                        <a:t> 15%) </a:t>
                      </a:r>
                      <a:r>
                        <a:rPr b="0" dirty="0"/>
                        <a:t>– </a:t>
                      </a:r>
                      <a:r>
                        <a:rPr b="0" dirty="0" err="1"/>
                        <a:t>при</a:t>
                      </a:r>
                      <a:r>
                        <a:rPr b="0" dirty="0"/>
                        <a:t> </a:t>
                      </a:r>
                      <a:r>
                        <a:rPr b="0" dirty="0" err="1"/>
                        <a:t>объекте</a:t>
                      </a:r>
                      <a:r>
                        <a:rPr b="0" dirty="0"/>
                        <a:t> </a:t>
                      </a:r>
                      <a:r>
                        <a:rPr b="0" dirty="0" err="1"/>
                        <a:t>налогообложения</a:t>
                      </a:r>
                      <a:r>
                        <a:rPr b="0" dirty="0"/>
                        <a:t> «</a:t>
                      </a:r>
                      <a:r>
                        <a:rPr b="0" dirty="0" err="1"/>
                        <a:t>доходы</a:t>
                      </a:r>
                      <a:r>
                        <a:rPr b="0" dirty="0"/>
                        <a:t> </a:t>
                      </a:r>
                      <a:r>
                        <a:rPr b="0" dirty="0" err="1"/>
                        <a:t>минус</a:t>
                      </a:r>
                      <a:r>
                        <a:rPr b="0" dirty="0"/>
                        <a:t> </a:t>
                      </a:r>
                      <a:r>
                        <a:rPr b="0" dirty="0" err="1"/>
                        <a:t>расходы</a:t>
                      </a:r>
                      <a:r>
                        <a:rPr b="0" dirty="0"/>
                        <a:t>»</a:t>
                      </a:r>
                    </a:p>
                    <a:p>
                      <a:pPr indent="265113" algn="l">
                        <a:defRPr sz="1200">
                          <a:solidFill>
                            <a:srgbClr val="13151C"/>
                          </a:solidFill>
                        </a:defRPr>
                      </a:pPr>
                      <a:r>
                        <a:rPr dirty="0" err="1"/>
                        <a:t>Воспользоваться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мерой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смогут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более</a:t>
                      </a:r>
                      <a:r>
                        <a:rPr dirty="0"/>
                        <a:t> 900 </a:t>
                      </a:r>
                      <a:r>
                        <a:rPr dirty="0" err="1"/>
                        <a:t>организаций</a:t>
                      </a:r>
                      <a:endParaRPr dirty="0"/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600" b="1" dirty="0">
                          <a:solidFill>
                            <a:srgbClr val="004680"/>
                          </a:solidFill>
                        </a:rPr>
                        <a:t>Без заявлений</a:t>
                      </a:r>
                      <a:endParaRPr sz="1600" b="1" dirty="0">
                        <a:solidFill>
                          <a:srgbClr val="004680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567"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endParaRPr/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/>
                      </a:pPr>
                      <a:r>
                        <a:rPr dirty="0"/>
                        <a:t>2) </a:t>
                      </a:r>
                      <a:r>
                        <a:rPr sz="1600" b="1" dirty="0" err="1"/>
                        <a:t>Снижение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ставки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налога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на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имущество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на</a:t>
                      </a:r>
                      <a:r>
                        <a:rPr sz="1600" b="1" dirty="0"/>
                        <a:t> 50%</a:t>
                      </a:r>
                    </a:p>
                    <a:p>
                      <a:pPr indent="268288" algn="l">
                        <a:defRPr sz="1200">
                          <a:solidFill>
                            <a:srgbClr val="2F3546"/>
                          </a:solidFill>
                        </a:defRPr>
                      </a:pPr>
                      <a:r>
                        <a:rPr dirty="0" err="1"/>
                        <a:t>Действует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до</a:t>
                      </a:r>
                      <a:r>
                        <a:rPr dirty="0"/>
                        <a:t> 2025 </a:t>
                      </a:r>
                      <a:r>
                        <a:rPr dirty="0" err="1"/>
                        <a:t>года</a:t>
                      </a:r>
                      <a:endParaRPr dirty="0"/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600" b="1" dirty="0">
                          <a:solidFill>
                            <a:srgbClr val="004680"/>
                          </a:solidFill>
                        </a:rPr>
                        <a:t>Без заявлений</a:t>
                      </a:r>
                      <a:endParaRPr sz="1600" b="1" dirty="0">
                        <a:solidFill>
                          <a:srgbClr val="004680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9567">
                <a:tc>
                  <a:txBody>
                    <a:bodyPr/>
                    <a:lstStyle/>
                    <a:p>
                      <a:pPr algn="l">
                        <a:defRPr sz="1400" b="1"/>
                      </a:pPr>
                      <a:endParaRPr/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/>
                      </a:pPr>
                      <a:r>
                        <a:rPr dirty="0"/>
                        <a:t>3) </a:t>
                      </a:r>
                      <a:r>
                        <a:rPr sz="1600" b="1" dirty="0" err="1"/>
                        <a:t>Установление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пониженного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коэффициента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арендной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платы</a:t>
                      </a:r>
                      <a:endParaRPr sz="1600" b="1" dirty="0"/>
                    </a:p>
                    <a:p>
                      <a:pPr indent="268288" algn="l">
                        <a:defRPr sz="1200">
                          <a:solidFill>
                            <a:srgbClr val="13151C"/>
                          </a:solidFill>
                        </a:defRPr>
                      </a:pPr>
                      <a:r>
                        <a:rPr sz="1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13151C"/>
                          </a:solidFill>
                          <a:uFillTx/>
                          <a:latin typeface="Segoe UI"/>
                          <a:cs typeface="Segoe UI"/>
                          <a:sym typeface="Segoe UI"/>
                        </a:rPr>
                        <a:t>Понижающий</a:t>
                      </a:r>
                      <a:r>
                        <a:rPr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13151C"/>
                          </a:solidFill>
                          <a:uFillTx/>
                          <a:latin typeface="Segoe UI"/>
                          <a:cs typeface="Segoe UI"/>
                          <a:sym typeface="Segoe UI"/>
                        </a:rPr>
                        <a:t> </a:t>
                      </a:r>
                      <a:r>
                        <a:rPr sz="1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13151C"/>
                          </a:solidFill>
                          <a:uFillTx/>
                          <a:latin typeface="Segoe UI"/>
                          <a:cs typeface="Segoe UI"/>
                          <a:sym typeface="Segoe UI"/>
                        </a:rPr>
                        <a:t>коэффициент</a:t>
                      </a:r>
                      <a:r>
                        <a:rPr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13151C"/>
                          </a:solidFill>
                          <a:uFillTx/>
                          <a:latin typeface="Segoe UI"/>
                          <a:cs typeface="Segoe UI"/>
                          <a:sym typeface="Segoe UI"/>
                        </a:rPr>
                        <a:t> 0,5 </a:t>
                      </a:r>
                      <a:r>
                        <a:rPr dirty="0" err="1"/>
                        <a:t>при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расчёте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арендой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платы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за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земельные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участки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без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торгов</a:t>
                      </a:r>
                      <a:endParaRPr dirty="0"/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Автоматически</a:t>
                      </a:r>
                      <a:r>
                        <a:rPr lang="ru-RU" sz="1600" b="1" dirty="0">
                          <a:solidFill>
                            <a:srgbClr val="004680"/>
                          </a:solidFill>
                        </a:rPr>
                        <a:t> </a:t>
                      </a:r>
                    </a:p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600" b="1" dirty="0">
                          <a:solidFill>
                            <a:srgbClr val="004680"/>
                          </a:solidFill>
                        </a:rPr>
                        <a:t>перерасчет</a:t>
                      </a:r>
                      <a:endParaRPr sz="1600" b="1" dirty="0">
                        <a:solidFill>
                          <a:srgbClr val="004680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20" name="Shape 320"/>
          <p:cNvSpPr>
            <a:spLocks noGrp="1"/>
          </p:cNvSpPr>
          <p:nvPr>
            <p:ph type="sldNum" sz="quarter" idx="2"/>
          </p:nvPr>
        </p:nvSpPr>
        <p:spPr>
          <a:xfrm>
            <a:off x="11268652" y="6485255"/>
            <a:ext cx="284719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/>
          </p:cNvSpPr>
          <p:nvPr>
            <p:ph type="title"/>
          </p:nvPr>
        </p:nvSpPr>
        <p:spPr>
          <a:xfrm>
            <a:off x="638628" y="2397101"/>
            <a:ext cx="10914744" cy="1325564"/>
          </a:xfrm>
          <a:prstGeom prst="rect">
            <a:avLst/>
          </a:prstGeom>
        </p:spPr>
        <p:txBody>
          <a:bodyPr/>
          <a:lstStyle>
            <a:lvl1pPr algn="ctr" defTabSz="877823">
              <a:defRPr sz="4224"/>
            </a:lvl1pPr>
          </a:lstStyle>
          <a:p>
            <a:r>
              <a:t>Субсидии для МСП в Московской области  </a:t>
            </a:r>
          </a:p>
        </p:txBody>
      </p:sp>
      <p:sp>
        <p:nvSpPr>
          <p:cNvPr id="323" name="Shape 323"/>
          <p:cNvSpPr>
            <a:spLocks noGrp="1"/>
          </p:cNvSpPr>
          <p:nvPr>
            <p:ph type="sldNum" sz="quarter" idx="2"/>
          </p:nvPr>
        </p:nvSpPr>
        <p:spPr>
          <a:xfrm>
            <a:off x="11268652" y="6485255"/>
            <a:ext cx="284719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>
            <a:spLocks noGrp="1"/>
          </p:cNvSpPr>
          <p:nvPr>
            <p:ph type="sldNum" sz="quarter" idx="2"/>
          </p:nvPr>
        </p:nvSpPr>
        <p:spPr>
          <a:xfrm>
            <a:off x="11268652" y="6485255"/>
            <a:ext cx="284719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graphicFrame>
        <p:nvGraphicFramePr>
          <p:cNvPr id="326" name="Table 326"/>
          <p:cNvGraphicFramePr/>
          <p:nvPr>
            <p:extLst>
              <p:ext uri="{D42A27DB-BD31-4B8C-83A1-F6EECF244321}">
                <p14:modId xmlns:p14="http://schemas.microsoft.com/office/powerpoint/2010/main" val="2725137011"/>
              </p:ext>
            </p:extLst>
          </p:nvPr>
        </p:nvGraphicFramePr>
        <p:xfrm>
          <a:off x="420096" y="979659"/>
          <a:ext cx="11351809" cy="529563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968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777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261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9593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43730">
                <a:tc>
                  <a:txBody>
                    <a:bodyPr/>
                    <a:lstStyle/>
                    <a:p>
                      <a:pPr algn="ctr">
                        <a:defRPr sz="16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60960" marR="60960" marT="60960" marB="6096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6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Наименование меры</a:t>
                      </a:r>
                    </a:p>
                  </a:txBody>
                  <a:tcPr marL="60960" marR="60960" marT="60960" marB="6096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6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Бюджет</a:t>
                      </a:r>
                    </a:p>
                  </a:txBody>
                  <a:tcPr marL="60960" marR="60960" marT="60960" marB="6096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6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Размер субсидии</a:t>
                      </a:r>
                    </a:p>
                  </a:txBody>
                  <a:tcPr marL="60960" marR="60960" marT="60960" marB="6096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6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Как получить только субъекты МСП МО</a:t>
                      </a:r>
                    </a:p>
                  </a:txBody>
                  <a:tcPr marL="60960" marR="60960" marT="60960" marB="6096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6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55585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13151C"/>
                          </a:solidFill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T w="12700"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/>
                      </a:pPr>
                      <a:r>
                        <a:rPr sz="1600" dirty="0" err="1"/>
                        <a:t>Субсидия</a:t>
                      </a:r>
                      <a:r>
                        <a:rPr sz="1600" dirty="0"/>
                        <a:t> % </a:t>
                      </a:r>
                      <a:r>
                        <a:rPr sz="1600" dirty="0" err="1"/>
                        <a:t>ставки</a:t>
                      </a:r>
                      <a:r>
                        <a:rPr sz="1600" dirty="0"/>
                        <a:t> </a:t>
                      </a:r>
                      <a:br>
                        <a:rPr sz="1600" dirty="0"/>
                      </a:br>
                      <a:r>
                        <a:rPr sz="1600" dirty="0" err="1"/>
                        <a:t>по</a:t>
                      </a:r>
                      <a:r>
                        <a:rPr sz="1600" dirty="0"/>
                        <a:t> </a:t>
                      </a:r>
                      <a:r>
                        <a:rPr sz="1600" dirty="0" err="1"/>
                        <a:t>кредиту</a:t>
                      </a:r>
                      <a:r>
                        <a:rPr sz="1600" dirty="0"/>
                        <a:t> </a:t>
                      </a:r>
                      <a:r>
                        <a:rPr sz="1600" dirty="0" err="1"/>
                        <a:t>банка</a:t>
                      </a:r>
                      <a:r>
                        <a:rPr sz="1600" dirty="0"/>
                        <a:t> </a:t>
                      </a:r>
                      <a:r>
                        <a:rPr sz="1600" dirty="0" err="1"/>
                        <a:t>от</a:t>
                      </a:r>
                      <a:r>
                        <a:rPr sz="1600" dirty="0"/>
                        <a:t> МО </a:t>
                      </a:r>
                      <a:br>
                        <a:rPr sz="1600" dirty="0"/>
                      </a:br>
                      <a:r>
                        <a:rPr sz="1600" spc="-5" dirty="0" err="1"/>
                        <a:t>по</a:t>
                      </a:r>
                      <a:r>
                        <a:rPr sz="1600" spc="-5" dirty="0"/>
                        <a:t> </a:t>
                      </a:r>
                      <a:r>
                        <a:rPr sz="1600" spc="-5" dirty="0" err="1"/>
                        <a:t>проектам</a:t>
                      </a:r>
                      <a:r>
                        <a:rPr sz="1600" spc="-5" dirty="0"/>
                        <a:t> </a:t>
                      </a:r>
                      <a:r>
                        <a:rPr sz="1600" spc="-10" dirty="0" err="1"/>
                        <a:t>импортозамещения</a:t>
                      </a:r>
                      <a:endParaRPr sz="1600" spc="-10" dirty="0"/>
                    </a:p>
                  </a:txBody>
                  <a:tcPr marL="0" marR="0" marT="0" marB="0" anchor="ctr" horzOverflow="overflow">
                    <a:lnT w="12700"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 sz="1400"/>
                      </a:pPr>
                      <a:r>
                        <a:t>250 млн рублей</a:t>
                      </a:r>
                    </a:p>
                  </a:txBody>
                  <a:tcPr marL="0" marR="0" marT="0" marB="0" anchor="ctr" horzOverflow="overflow">
                    <a:lnT w="12700"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/>
                      </a:pPr>
                      <a:r>
                        <a:t>Максимальный размер ставки:  </a:t>
                      </a:r>
                    </a:p>
                    <a:p>
                      <a:pPr algn="l">
                        <a:defRPr sz="1400" b="1">
                          <a:solidFill>
                            <a:srgbClr val="13151C"/>
                          </a:solidFill>
                        </a:defRPr>
                      </a:pPr>
                      <a:r>
                        <a:t>10%</a:t>
                      </a:r>
                    </a:p>
                    <a:p>
                      <a:pPr algn="l">
                        <a:defRPr sz="1400" b="1">
                          <a:solidFill>
                            <a:srgbClr val="13151C"/>
                          </a:solidFill>
                        </a:defRPr>
                      </a:pPr>
                      <a:r>
                        <a:t>9% отдаленные территории</a:t>
                      </a:r>
                    </a:p>
                  </a:txBody>
                  <a:tcPr marL="0" marR="0" marT="0" marB="0" anchor="ctr" horzOverflow="overflow">
                    <a:lnT w="12700"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004680"/>
                          </a:solidFill>
                        </a:rPr>
                        <a:t>Обратиться в один из 13 банков и сразу получать льготную % ставку по инвестиционному кредиту</a:t>
                      </a:r>
                    </a:p>
                  </a:txBody>
                  <a:tcPr marL="0" marR="0" marT="0" marB="0" anchor="ctr" horzOverflow="overflow">
                    <a:lnT w="12700">
                      <a:miter lim="400000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57791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13151C"/>
                          </a:solidFill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Субсидия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субъектам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МСП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на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покупку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оборудования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
(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модернизация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производства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 dirty="0">
                          <a:solidFill>
                            <a:srgbClr val="004680"/>
                          </a:solidFill>
                        </a:rPr>
                        <a:t>450 </a:t>
                      </a:r>
                      <a:r>
                        <a:rPr sz="1400" dirty="0" err="1">
                          <a:solidFill>
                            <a:srgbClr val="004680"/>
                          </a:solidFill>
                        </a:rPr>
                        <a:t>млн</a:t>
                      </a:r>
                      <a:r>
                        <a:rPr sz="1400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400" dirty="0" err="1">
                          <a:solidFill>
                            <a:srgbClr val="004680"/>
                          </a:solidFill>
                        </a:rPr>
                        <a:t>рублей</a:t>
                      </a:r>
                      <a:endParaRPr sz="1400" dirty="0">
                        <a:solidFill>
                          <a:srgbClr val="004680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 sz="1400" b="1">
                          <a:solidFill>
                            <a:srgbClr val="13151C"/>
                          </a:solidFill>
                        </a:defRPr>
                      </a:pPr>
                      <a:r>
                        <a:t>До 10 млн рублей</a:t>
                      </a:r>
                    </a:p>
                    <a:p>
                      <a:pPr algn="l">
                        <a:defRPr sz="1400" b="1"/>
                      </a:pPr>
                      <a:r>
                        <a:t>Компенсация:  </a:t>
                      </a:r>
                    </a:p>
                    <a:p>
                      <a:pPr algn="just">
                        <a:defRPr sz="1400" b="1">
                          <a:solidFill>
                            <a:srgbClr val="13151C"/>
                          </a:solidFill>
                        </a:defRPr>
                      </a:pPr>
                      <a:r>
                        <a:t>До 50%  </a:t>
                      </a:r>
                      <a:r>
                        <a:rPr b="0"/>
                        <a:t>от фактически произведенных затрат по закупке оборудования</a:t>
                      </a:r>
                    </a:p>
                    <a:p>
                      <a:pPr algn="just">
                        <a:defRPr sz="1400" b="1">
                          <a:solidFill>
                            <a:srgbClr val="13151C"/>
                          </a:solidFill>
                        </a:defRPr>
                      </a:pPr>
                      <a:endParaRPr b="0"/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004680"/>
                          </a:solidFill>
                        </a:rPr>
                        <a:t>Подать заявку на РПГУ 
или Инвестпортале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38529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13151C"/>
                          </a:solidFill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Субсидия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субъектам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МСП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на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лизинг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оборудования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  (в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т.ч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. </a:t>
                      </a:r>
                      <a:r>
                        <a:rPr sz="1600" b="1" dirty="0" err="1">
                          <a:solidFill>
                            <a:srgbClr val="004680"/>
                          </a:solidFill>
                        </a:rPr>
                        <a:t>спецтехника</a:t>
                      </a:r>
                      <a:r>
                        <a:rPr sz="1600" b="1" dirty="0">
                          <a:solidFill>
                            <a:srgbClr val="004680"/>
                          </a:solidFill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004680"/>
                          </a:solidFill>
                        </a:rPr>
                        <a:t>100 млн рублей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 sz="1400" b="1">
                          <a:solidFill>
                            <a:srgbClr val="13151C"/>
                          </a:solidFill>
                        </a:defRPr>
                      </a:pPr>
                      <a:r>
                        <a:t>До 5 млн рублей</a:t>
                      </a:r>
                    </a:p>
                    <a:p>
                      <a:pPr algn="just">
                        <a:defRPr sz="1400" b="1"/>
                      </a:pPr>
                      <a:r>
                        <a:t>Компенсация:</a:t>
                      </a:r>
                    </a:p>
                    <a:p>
                      <a:pPr algn="just">
                        <a:defRPr sz="1400" b="1">
                          <a:solidFill>
                            <a:srgbClr val="13151C"/>
                          </a:solidFill>
                        </a:defRPr>
                      </a:pPr>
                      <a:r>
                        <a:t>До 70%  </a:t>
                      </a:r>
                      <a:r>
                        <a:rPr b="0"/>
                        <a:t>от</a:t>
                      </a:r>
                      <a:r>
                        <a:t> </a:t>
                      </a:r>
                      <a:r>
                        <a:rPr b="0"/>
                        <a:t>первоначального взноса (аванса) по договорам лизинга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 dirty="0" err="1">
                          <a:solidFill>
                            <a:srgbClr val="004680"/>
                          </a:solidFill>
                        </a:rPr>
                        <a:t>Подать</a:t>
                      </a:r>
                      <a:r>
                        <a:rPr sz="1400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400" dirty="0" err="1">
                          <a:solidFill>
                            <a:srgbClr val="004680"/>
                          </a:solidFill>
                        </a:rPr>
                        <a:t>заявку</a:t>
                      </a:r>
                      <a:r>
                        <a:rPr sz="1400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400" dirty="0" err="1">
                          <a:solidFill>
                            <a:srgbClr val="004680"/>
                          </a:solidFill>
                        </a:rPr>
                        <a:t>на</a:t>
                      </a:r>
                      <a:r>
                        <a:rPr sz="1400" dirty="0">
                          <a:solidFill>
                            <a:srgbClr val="004680"/>
                          </a:solidFill>
                        </a:rPr>
                        <a:t> РПГУ
</a:t>
                      </a:r>
                      <a:r>
                        <a:rPr sz="1400" dirty="0" err="1">
                          <a:solidFill>
                            <a:srgbClr val="004680"/>
                          </a:solidFill>
                        </a:rPr>
                        <a:t>или</a:t>
                      </a:r>
                      <a:r>
                        <a:rPr sz="1400" dirty="0">
                          <a:solidFill>
                            <a:srgbClr val="004680"/>
                          </a:solidFill>
                        </a:rPr>
                        <a:t> </a:t>
                      </a:r>
                      <a:r>
                        <a:rPr sz="1400" dirty="0" err="1">
                          <a:solidFill>
                            <a:srgbClr val="004680"/>
                          </a:solidFill>
                        </a:rPr>
                        <a:t>ИНвестпортале</a:t>
                      </a:r>
                      <a:endParaRPr sz="1400" dirty="0">
                        <a:solidFill>
                          <a:srgbClr val="004680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27" name="Shape 327"/>
          <p:cNvSpPr>
            <a:spLocks noGrp="1"/>
          </p:cNvSpPr>
          <p:nvPr>
            <p:ph type="title"/>
          </p:nvPr>
        </p:nvSpPr>
        <p:spPr>
          <a:xfrm>
            <a:off x="638628" y="92168"/>
            <a:ext cx="10914744" cy="887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Запуск субсидий Московской области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/>
        </p:nvSpPr>
        <p:spPr>
          <a:xfrm>
            <a:off x="9015996" y="1789669"/>
            <a:ext cx="2331551" cy="126894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30" name="Shape 330"/>
          <p:cNvSpPr/>
          <p:nvPr/>
        </p:nvSpPr>
        <p:spPr>
          <a:xfrm>
            <a:off x="714828" y="396679"/>
            <a:ext cx="9804086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3200">
                <a:latin typeface="Segoe UI Semilight"/>
                <a:ea typeface="Segoe UI Semilight"/>
                <a:cs typeface="Segoe UI Semilight"/>
                <a:sym typeface="Segoe UI Semilight"/>
              </a:defRPr>
            </a:pPr>
            <a:r>
              <a:t>Субсидия % ставки по кредиту банка от МО </a:t>
            </a:r>
            <a:r>
              <a:rPr spc="-5"/>
              <a:t>по проектам </a:t>
            </a:r>
            <a:r>
              <a:rPr spc="-10"/>
              <a:t>импортозамещающего</a:t>
            </a:r>
            <a:r>
              <a:rPr spc="-5"/>
              <a:t> производства</a:t>
            </a:r>
          </a:p>
        </p:txBody>
      </p:sp>
      <p:sp>
        <p:nvSpPr>
          <p:cNvPr id="331" name="Shape 331"/>
          <p:cNvSpPr/>
          <p:nvPr/>
        </p:nvSpPr>
        <p:spPr>
          <a:xfrm>
            <a:off x="669857" y="1555769"/>
            <a:ext cx="11141721" cy="4524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1600" b="1"/>
            </a:pPr>
            <a:endParaRPr dirty="0">
              <a:solidFill>
                <a:srgbClr val="FFFFFF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Кто</a:t>
            </a:r>
            <a:r>
              <a:rPr dirty="0"/>
              <a:t> </a:t>
            </a:r>
            <a:r>
              <a:rPr dirty="0" err="1"/>
              <a:t>может</a:t>
            </a:r>
            <a:r>
              <a:rPr dirty="0"/>
              <a:t> </a:t>
            </a:r>
            <a:r>
              <a:rPr dirty="0" err="1"/>
              <a:t>получить</a:t>
            </a:r>
            <a:r>
              <a:rPr dirty="0"/>
              <a:t>: </a:t>
            </a:r>
            <a:r>
              <a:rPr dirty="0" err="1">
                <a:solidFill>
                  <a:srgbClr val="13151C"/>
                </a:solidFill>
              </a:rPr>
              <a:t>субъекты</a:t>
            </a:r>
            <a:r>
              <a:rPr dirty="0">
                <a:solidFill>
                  <a:srgbClr val="13151C"/>
                </a:solidFill>
              </a:rPr>
              <a:t> МСП МО, </a:t>
            </a:r>
            <a:r>
              <a:rPr dirty="0" err="1">
                <a:solidFill>
                  <a:srgbClr val="13151C"/>
                </a:solidFill>
              </a:rPr>
              <a:t>осуществляющие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деятельность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на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территории</a:t>
            </a:r>
            <a:r>
              <a:rPr dirty="0">
                <a:solidFill>
                  <a:srgbClr val="13151C"/>
                </a:solidFill>
              </a:rPr>
              <a:t>  МО в </a:t>
            </a:r>
            <a:r>
              <a:rPr dirty="0" err="1">
                <a:solidFill>
                  <a:srgbClr val="13151C"/>
                </a:solidFill>
              </a:rPr>
              <a:t>производственных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отраслях</a:t>
            </a:r>
            <a:r>
              <a:rPr dirty="0">
                <a:solidFill>
                  <a:srgbClr val="13151C"/>
                </a:solidFill>
              </a:rPr>
              <a:t>,  </a:t>
            </a:r>
            <a:r>
              <a:rPr dirty="0" err="1">
                <a:solidFill>
                  <a:srgbClr val="13151C"/>
                </a:solidFill>
              </a:rPr>
              <a:t>импортозамещение</a:t>
            </a:r>
            <a:r>
              <a:rPr dirty="0">
                <a:solidFill>
                  <a:srgbClr val="13151C"/>
                </a:solidFill>
              </a:rPr>
              <a:t> </a:t>
            </a:r>
          </a:p>
          <a:p>
            <a:pPr>
              <a:defRPr sz="1600" b="1"/>
            </a:pPr>
            <a:endParaRPr dirty="0">
              <a:solidFill>
                <a:srgbClr val="13151C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Максимальный</a:t>
            </a:r>
            <a:r>
              <a:rPr dirty="0"/>
              <a:t> </a:t>
            </a:r>
            <a:r>
              <a:rPr dirty="0" err="1"/>
              <a:t>размер</a:t>
            </a:r>
            <a:r>
              <a:rPr dirty="0"/>
              <a:t> </a:t>
            </a:r>
            <a:r>
              <a:rPr dirty="0" err="1"/>
              <a:t>ставки</a:t>
            </a:r>
            <a:r>
              <a:rPr dirty="0"/>
              <a:t>:  </a:t>
            </a:r>
            <a:endParaRPr dirty="0">
              <a:solidFill>
                <a:srgbClr val="FFFFFF"/>
              </a:solidFill>
            </a:endParaRPr>
          </a:p>
          <a:p>
            <a:pPr marL="742950" lvl="1" indent="-285750">
              <a:buSzPct val="100000"/>
              <a:buFont typeface="Arial"/>
              <a:buChar char="•"/>
              <a:defRPr sz="1600" b="1">
                <a:solidFill>
                  <a:srgbClr val="13151C"/>
                </a:solidFill>
              </a:defRPr>
            </a:pPr>
            <a:r>
              <a:rPr dirty="0"/>
              <a:t>10%</a:t>
            </a:r>
            <a:endParaRPr dirty="0">
              <a:solidFill>
                <a:srgbClr val="FFFFFF"/>
              </a:solidFill>
            </a:endParaRPr>
          </a:p>
          <a:p>
            <a:pPr marL="742950" lvl="1" indent="-285750">
              <a:buSzPct val="100000"/>
              <a:buFont typeface="Arial"/>
              <a:buChar char="•"/>
              <a:defRPr sz="1600" b="1">
                <a:solidFill>
                  <a:srgbClr val="13151C"/>
                </a:solidFill>
              </a:defRPr>
            </a:pPr>
            <a:r>
              <a:rPr dirty="0"/>
              <a:t>9% </a:t>
            </a:r>
            <a:r>
              <a:rPr dirty="0" err="1"/>
              <a:t>отдаленные</a:t>
            </a:r>
            <a:r>
              <a:rPr dirty="0"/>
              <a:t> </a:t>
            </a:r>
            <a:r>
              <a:rPr dirty="0" err="1"/>
              <a:t>территории</a:t>
            </a:r>
            <a:endParaRPr dirty="0">
              <a:solidFill>
                <a:srgbClr val="FFFFFF"/>
              </a:solidFill>
            </a:endParaRPr>
          </a:p>
          <a:p>
            <a:pPr marL="285750" indent="-285750" algn="just">
              <a:buSzPct val="100000"/>
              <a:buFont typeface="Arial"/>
              <a:buChar char="•"/>
              <a:defRPr sz="1600" b="1"/>
            </a:pPr>
            <a:r>
              <a:rPr dirty="0" err="1"/>
              <a:t>Размер</a:t>
            </a:r>
            <a:r>
              <a:rPr dirty="0"/>
              <a:t> </a:t>
            </a:r>
            <a:r>
              <a:rPr dirty="0" err="1"/>
              <a:t>кредита</a:t>
            </a:r>
            <a:r>
              <a:rPr dirty="0"/>
              <a:t>:  </a:t>
            </a:r>
            <a:r>
              <a:rPr dirty="0" err="1">
                <a:solidFill>
                  <a:srgbClr val="13151C"/>
                </a:solidFill>
              </a:rPr>
              <a:t>от</a:t>
            </a:r>
            <a:r>
              <a:rPr dirty="0">
                <a:solidFill>
                  <a:srgbClr val="13151C"/>
                </a:solidFill>
              </a:rPr>
              <a:t> 5 </a:t>
            </a:r>
            <a:r>
              <a:rPr dirty="0" err="1">
                <a:solidFill>
                  <a:srgbClr val="13151C"/>
                </a:solidFill>
              </a:rPr>
              <a:t>до</a:t>
            </a:r>
            <a:r>
              <a:rPr dirty="0">
                <a:solidFill>
                  <a:srgbClr val="13151C"/>
                </a:solidFill>
              </a:rPr>
              <a:t> 100 </a:t>
            </a:r>
            <a:r>
              <a:rPr dirty="0" err="1">
                <a:solidFill>
                  <a:srgbClr val="13151C"/>
                </a:solidFill>
              </a:rPr>
              <a:t>млн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рублей</a:t>
            </a:r>
            <a:endParaRPr dirty="0">
              <a:solidFill>
                <a:srgbClr val="FFFFFF"/>
              </a:solidFill>
            </a:endParaRPr>
          </a:p>
          <a:p>
            <a:pPr marL="285750" indent="-285750" algn="just">
              <a:buSzPct val="100000"/>
              <a:buFont typeface="Arial"/>
              <a:buChar char="•"/>
              <a:defRPr sz="1600" b="1"/>
            </a:pPr>
            <a:r>
              <a:rPr dirty="0" err="1"/>
              <a:t>Период</a:t>
            </a:r>
            <a:r>
              <a:rPr dirty="0"/>
              <a:t> </a:t>
            </a:r>
            <a:r>
              <a:rPr dirty="0" err="1"/>
              <a:t>действия</a:t>
            </a:r>
            <a:r>
              <a:rPr dirty="0"/>
              <a:t> % </a:t>
            </a:r>
            <a:r>
              <a:rPr dirty="0" err="1"/>
              <a:t>ставки</a:t>
            </a:r>
            <a:r>
              <a:rPr dirty="0"/>
              <a:t>: </a:t>
            </a:r>
            <a:r>
              <a:rPr dirty="0" err="1">
                <a:solidFill>
                  <a:srgbClr val="13151C"/>
                </a:solidFill>
              </a:rPr>
              <a:t>до</a:t>
            </a:r>
            <a:r>
              <a:rPr dirty="0">
                <a:solidFill>
                  <a:srgbClr val="13151C"/>
                </a:solidFill>
              </a:rPr>
              <a:t> 3-х </a:t>
            </a:r>
            <a:r>
              <a:rPr dirty="0" err="1">
                <a:solidFill>
                  <a:srgbClr val="13151C"/>
                </a:solidFill>
              </a:rPr>
              <a:t>лет</a:t>
            </a:r>
            <a:endParaRPr dirty="0">
              <a:solidFill>
                <a:srgbClr val="FFFFFF"/>
              </a:solidFill>
            </a:endParaRPr>
          </a:p>
          <a:p>
            <a:pPr marL="285750" indent="-285750" algn="just">
              <a:buSzPct val="100000"/>
              <a:buFont typeface="Arial"/>
              <a:buChar char="•"/>
              <a:defRPr sz="1600" b="1"/>
            </a:pPr>
            <a:r>
              <a:rPr dirty="0" err="1"/>
              <a:t>Цели</a:t>
            </a:r>
            <a:r>
              <a:rPr dirty="0"/>
              <a:t> </a:t>
            </a:r>
            <a:r>
              <a:rPr dirty="0" err="1"/>
              <a:t>кредитования</a:t>
            </a:r>
            <a:r>
              <a:rPr dirty="0"/>
              <a:t>: </a:t>
            </a:r>
            <a:endParaRPr dirty="0">
              <a:solidFill>
                <a:srgbClr val="FFFFFF"/>
              </a:solidFill>
            </a:endParaRPr>
          </a:p>
          <a:p>
            <a:pPr marL="742950" lvl="1" indent="-285750">
              <a:buSzPct val="100000"/>
              <a:buFont typeface="Arial"/>
              <a:buChar char="•"/>
              <a:defRPr sz="1600" b="1">
                <a:solidFill>
                  <a:srgbClr val="13151C"/>
                </a:solidFill>
              </a:defRPr>
            </a:pPr>
            <a:r>
              <a:rPr dirty="0" err="1"/>
              <a:t>инвестиционные</a:t>
            </a:r>
            <a:r>
              <a:rPr dirty="0"/>
              <a:t> </a:t>
            </a:r>
            <a:r>
              <a:rPr dirty="0" err="1"/>
              <a:t>цели</a:t>
            </a:r>
            <a:endParaRPr dirty="0">
              <a:solidFill>
                <a:srgbClr val="FFFFFF"/>
              </a:solidFill>
            </a:endParaRPr>
          </a:p>
          <a:p>
            <a:pPr marL="742950" lvl="1" indent="-285750">
              <a:buSzPct val="100000"/>
              <a:buFont typeface="Arial"/>
              <a:buChar char="•"/>
              <a:defRPr sz="1600" b="1">
                <a:solidFill>
                  <a:srgbClr val="13151C"/>
                </a:solidFill>
              </a:defRPr>
            </a:pPr>
            <a:r>
              <a:rPr dirty="0" err="1"/>
              <a:t>пополнение</a:t>
            </a:r>
            <a:r>
              <a:rPr dirty="0"/>
              <a:t> </a:t>
            </a:r>
            <a:r>
              <a:rPr dirty="0" err="1"/>
              <a:t>оборотных</a:t>
            </a:r>
            <a:r>
              <a:rPr dirty="0"/>
              <a:t> </a:t>
            </a:r>
            <a:r>
              <a:rPr dirty="0" err="1"/>
              <a:t>средств</a:t>
            </a:r>
            <a:endParaRPr lang="ru-RU" dirty="0"/>
          </a:p>
          <a:p>
            <a:pPr marL="742950" lvl="1" indent="-285750">
              <a:buSzPct val="100000"/>
              <a:buFont typeface="Arial"/>
              <a:buChar char="•"/>
              <a:defRPr sz="1600" b="1">
                <a:solidFill>
                  <a:srgbClr val="13151C"/>
                </a:solidFill>
              </a:defRPr>
            </a:pPr>
            <a:endParaRPr dirty="0">
              <a:solidFill>
                <a:srgbClr val="FFFFFF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Банки-партнеры</a:t>
            </a:r>
            <a:r>
              <a:rPr dirty="0"/>
              <a:t>: </a:t>
            </a:r>
            <a:r>
              <a:rPr dirty="0">
                <a:solidFill>
                  <a:srgbClr val="13151C"/>
                </a:solidFill>
              </a:rPr>
              <a:t>13 </a:t>
            </a:r>
            <a:r>
              <a:rPr dirty="0" err="1">
                <a:solidFill>
                  <a:srgbClr val="13151C"/>
                </a:solidFill>
              </a:rPr>
              <a:t>банков</a:t>
            </a:r>
            <a:r>
              <a:rPr dirty="0">
                <a:solidFill>
                  <a:srgbClr val="13151C"/>
                </a:solidFill>
              </a:rPr>
              <a:t> (</a:t>
            </a:r>
            <a:r>
              <a:rPr b="0" dirty="0" err="1">
                <a:solidFill>
                  <a:srgbClr val="13151C"/>
                </a:solidFill>
              </a:rPr>
              <a:t>Сбербанк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России</a:t>
            </a:r>
            <a:r>
              <a:rPr b="0" dirty="0">
                <a:solidFill>
                  <a:srgbClr val="13151C"/>
                </a:solidFill>
              </a:rPr>
              <a:t>, </a:t>
            </a:r>
            <a:r>
              <a:rPr b="0" dirty="0" err="1">
                <a:solidFill>
                  <a:srgbClr val="13151C"/>
                </a:solidFill>
              </a:rPr>
              <a:t>Банк</a:t>
            </a:r>
            <a:r>
              <a:rPr b="0" dirty="0">
                <a:solidFill>
                  <a:srgbClr val="13151C"/>
                </a:solidFill>
              </a:rPr>
              <a:t> ВТБ, </a:t>
            </a:r>
            <a:r>
              <a:rPr b="0" dirty="0" err="1">
                <a:solidFill>
                  <a:srgbClr val="13151C"/>
                </a:solidFill>
              </a:rPr>
              <a:t>Промсвязьбанк</a:t>
            </a:r>
            <a:r>
              <a:rPr b="0" dirty="0">
                <a:solidFill>
                  <a:srgbClr val="13151C"/>
                </a:solidFill>
              </a:rPr>
              <a:t>, </a:t>
            </a:r>
            <a:r>
              <a:rPr b="0" dirty="0" err="1">
                <a:solidFill>
                  <a:srgbClr val="13151C"/>
                </a:solidFill>
              </a:rPr>
              <a:t>Банк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Открытие</a:t>
            </a:r>
            <a:r>
              <a:rPr b="0" dirty="0">
                <a:solidFill>
                  <a:srgbClr val="13151C"/>
                </a:solidFill>
              </a:rPr>
              <a:t> и </a:t>
            </a:r>
            <a:r>
              <a:rPr b="0" dirty="0" err="1">
                <a:solidFill>
                  <a:srgbClr val="13151C"/>
                </a:solidFill>
              </a:rPr>
              <a:t>иные</a:t>
            </a:r>
            <a:r>
              <a:rPr b="0" dirty="0">
                <a:solidFill>
                  <a:srgbClr val="13151C"/>
                </a:solidFill>
              </a:rPr>
              <a:t>)</a:t>
            </a:r>
            <a:endParaRPr dirty="0">
              <a:solidFill>
                <a:srgbClr val="FFFFFF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Как</a:t>
            </a:r>
            <a:r>
              <a:rPr dirty="0"/>
              <a:t> </a:t>
            </a:r>
            <a:r>
              <a:rPr dirty="0" err="1"/>
              <a:t>получить</a:t>
            </a:r>
            <a:r>
              <a:rPr dirty="0"/>
              <a:t>: </a:t>
            </a:r>
            <a:r>
              <a:rPr b="0" dirty="0" err="1">
                <a:solidFill>
                  <a:srgbClr val="13151C"/>
                </a:solidFill>
              </a:rPr>
              <a:t>Обратиться</a:t>
            </a:r>
            <a:r>
              <a:rPr b="0" dirty="0">
                <a:solidFill>
                  <a:srgbClr val="13151C"/>
                </a:solidFill>
              </a:rPr>
              <a:t> в </a:t>
            </a:r>
            <a:r>
              <a:rPr b="0" dirty="0" err="1">
                <a:solidFill>
                  <a:srgbClr val="13151C"/>
                </a:solidFill>
              </a:rPr>
              <a:t>один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из</a:t>
            </a:r>
            <a:r>
              <a:rPr b="0" dirty="0">
                <a:solidFill>
                  <a:srgbClr val="13151C"/>
                </a:solidFill>
              </a:rPr>
              <a:t> 13 </a:t>
            </a:r>
            <a:r>
              <a:rPr b="0" dirty="0" err="1">
                <a:solidFill>
                  <a:srgbClr val="13151C"/>
                </a:solidFill>
              </a:rPr>
              <a:t>банков</a:t>
            </a:r>
            <a:r>
              <a:rPr b="0" dirty="0">
                <a:solidFill>
                  <a:srgbClr val="13151C"/>
                </a:solidFill>
              </a:rPr>
              <a:t> и </a:t>
            </a:r>
            <a:r>
              <a:rPr b="0" dirty="0" err="1">
                <a:solidFill>
                  <a:srgbClr val="13151C"/>
                </a:solidFill>
              </a:rPr>
              <a:t>сразу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получать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льготную</a:t>
            </a:r>
            <a:r>
              <a:rPr b="0" dirty="0">
                <a:solidFill>
                  <a:srgbClr val="13151C"/>
                </a:solidFill>
              </a:rPr>
              <a:t> % </a:t>
            </a:r>
            <a:r>
              <a:rPr b="0" dirty="0" err="1">
                <a:solidFill>
                  <a:srgbClr val="13151C"/>
                </a:solidFill>
              </a:rPr>
              <a:t>ставку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по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инвестиционному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кредиту</a:t>
            </a:r>
            <a:endParaRPr b="0" dirty="0">
              <a:solidFill>
                <a:srgbClr val="13151C"/>
              </a:solidFill>
            </a:endParaRPr>
          </a:p>
          <a:p>
            <a:pPr>
              <a:defRPr sz="1600" b="1"/>
            </a:pPr>
            <a:endParaRPr dirty="0">
              <a:solidFill>
                <a:srgbClr val="13151C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 spc="-5"/>
            </a:pPr>
            <a:r>
              <a:rPr dirty="0" err="1"/>
              <a:t>Необходимая</a:t>
            </a:r>
            <a:r>
              <a:rPr dirty="0"/>
              <a:t> </a:t>
            </a:r>
            <a:r>
              <a:rPr dirty="0" err="1"/>
              <a:t>информация</a:t>
            </a:r>
            <a:r>
              <a:rPr dirty="0"/>
              <a:t>:</a:t>
            </a:r>
            <a:endParaRPr dirty="0">
              <a:solidFill>
                <a:srgbClr val="FFFFFF"/>
              </a:solidFill>
            </a:endParaRPr>
          </a:p>
          <a:p>
            <a:pPr indent="15875">
              <a:defRPr sz="1600">
                <a:uFill>
                  <a:solidFill>
                    <a:srgbClr val="0000FF"/>
                  </a:solidFill>
                </a:uFill>
                <a:latin typeface="Verdana"/>
                <a:ea typeface="Verdana"/>
                <a:cs typeface="Verdana"/>
                <a:sym typeface="Verdana"/>
              </a:defRPr>
            </a:pPr>
            <a:r>
              <a:rPr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https://invest.mosreg.ru/business_creation/razvitie-biznesa/dengi/procentnaya-stavka-po-kreditam</a:t>
            </a:r>
            <a:endParaRPr b="1" dirty="0">
              <a:solidFill>
                <a:srgbClr val="13151C"/>
              </a:solidFill>
            </a:endParaRPr>
          </a:p>
        </p:txBody>
      </p:sp>
      <p:sp>
        <p:nvSpPr>
          <p:cNvPr id="5" name="Shape 316">
            <a:extLst>
              <a:ext uri="{FF2B5EF4-FFF2-40B4-BE49-F238E27FC236}">
                <a16:creationId xmlns:a16="http://schemas.microsoft.com/office/drawing/2014/main" xmlns="" id="{B1D0BD6C-2201-4FF1-9E8D-1A092FFF212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1268652" y="6485255"/>
            <a:ext cx="284719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/>
          <p:nvPr/>
        </p:nvSpPr>
        <p:spPr>
          <a:xfrm>
            <a:off x="9015996" y="1789669"/>
            <a:ext cx="2331551" cy="126894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34" name="Shape 334"/>
          <p:cNvSpPr/>
          <p:nvPr/>
        </p:nvSpPr>
        <p:spPr>
          <a:xfrm>
            <a:off x="707957" y="2013726"/>
            <a:ext cx="11023749" cy="32932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Кто</a:t>
            </a:r>
            <a:r>
              <a:rPr dirty="0"/>
              <a:t> </a:t>
            </a:r>
            <a:r>
              <a:rPr dirty="0" err="1"/>
              <a:t>может</a:t>
            </a:r>
            <a:r>
              <a:rPr dirty="0"/>
              <a:t> </a:t>
            </a:r>
            <a:r>
              <a:rPr dirty="0" err="1"/>
              <a:t>получить</a:t>
            </a:r>
            <a:r>
              <a:rPr dirty="0"/>
              <a:t>: </a:t>
            </a:r>
            <a:r>
              <a:rPr dirty="0" err="1">
                <a:solidFill>
                  <a:srgbClr val="13151C"/>
                </a:solidFill>
              </a:rPr>
              <a:t>субъекты</a:t>
            </a:r>
            <a:r>
              <a:rPr dirty="0">
                <a:solidFill>
                  <a:srgbClr val="13151C"/>
                </a:solidFill>
              </a:rPr>
              <a:t> МСП, </a:t>
            </a:r>
            <a:r>
              <a:rPr dirty="0" err="1">
                <a:solidFill>
                  <a:srgbClr val="13151C"/>
                </a:solidFill>
              </a:rPr>
              <a:t>осуществляющие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деятельность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на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территории</a:t>
            </a:r>
            <a:r>
              <a:rPr dirty="0">
                <a:solidFill>
                  <a:srgbClr val="13151C"/>
                </a:solidFill>
              </a:rPr>
              <a:t> МО</a:t>
            </a:r>
          </a:p>
          <a:p>
            <a:pPr>
              <a:defRPr sz="1600" b="1"/>
            </a:pPr>
            <a:endParaRPr dirty="0">
              <a:solidFill>
                <a:srgbClr val="FFFFFF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Размер</a:t>
            </a:r>
            <a:r>
              <a:rPr dirty="0"/>
              <a:t> </a:t>
            </a:r>
            <a:r>
              <a:rPr dirty="0" err="1"/>
              <a:t>субсидии</a:t>
            </a:r>
            <a:r>
              <a:rPr dirty="0"/>
              <a:t>: </a:t>
            </a:r>
            <a:r>
              <a:rPr dirty="0" err="1">
                <a:solidFill>
                  <a:srgbClr val="13151C"/>
                </a:solidFill>
              </a:rPr>
              <a:t>до</a:t>
            </a:r>
            <a:r>
              <a:rPr dirty="0">
                <a:solidFill>
                  <a:srgbClr val="13151C"/>
                </a:solidFill>
              </a:rPr>
              <a:t> 10 </a:t>
            </a:r>
            <a:r>
              <a:rPr dirty="0" err="1">
                <a:solidFill>
                  <a:srgbClr val="13151C"/>
                </a:solidFill>
              </a:rPr>
              <a:t>млн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рублей</a:t>
            </a:r>
            <a:endParaRPr dirty="0">
              <a:solidFill>
                <a:srgbClr val="FFFFFF"/>
              </a:solidFill>
            </a:endParaRPr>
          </a:p>
          <a:p>
            <a:pPr marL="285750" indent="-285750" algn="just">
              <a:buSzPct val="100000"/>
              <a:buFont typeface="Arial"/>
              <a:buChar char="•"/>
              <a:defRPr sz="1600" b="1"/>
            </a:pPr>
            <a:r>
              <a:rPr dirty="0" err="1"/>
              <a:t>Компенсация</a:t>
            </a:r>
            <a:r>
              <a:rPr dirty="0"/>
              <a:t>:  </a:t>
            </a:r>
            <a:r>
              <a:rPr dirty="0" err="1">
                <a:solidFill>
                  <a:srgbClr val="13151C"/>
                </a:solidFill>
              </a:rPr>
              <a:t>До</a:t>
            </a:r>
            <a:r>
              <a:rPr dirty="0">
                <a:solidFill>
                  <a:srgbClr val="13151C"/>
                </a:solidFill>
              </a:rPr>
              <a:t> 50%  </a:t>
            </a:r>
            <a:r>
              <a:rPr b="0" dirty="0" err="1">
                <a:solidFill>
                  <a:srgbClr val="13151C"/>
                </a:solidFill>
              </a:rPr>
              <a:t>от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фактически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произведенных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затрат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по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закупке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оборудования</a:t>
            </a:r>
            <a:endParaRPr dirty="0">
              <a:solidFill>
                <a:srgbClr val="13151C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Приоритетные</a:t>
            </a:r>
            <a:r>
              <a:rPr dirty="0"/>
              <a:t> </a:t>
            </a:r>
            <a:r>
              <a:rPr dirty="0" err="1"/>
              <a:t>заявители</a:t>
            </a:r>
            <a:r>
              <a:rPr dirty="0"/>
              <a:t>:  </a:t>
            </a:r>
            <a:endParaRPr dirty="0">
              <a:solidFill>
                <a:srgbClr val="FFFFFF"/>
              </a:solidFill>
            </a:endParaRPr>
          </a:p>
          <a:p>
            <a:pPr marL="742950" lvl="1" indent="-285750">
              <a:buSzPct val="100000"/>
              <a:buFont typeface="Arial"/>
              <a:buChar char="•"/>
              <a:defRPr sz="1600">
                <a:solidFill>
                  <a:srgbClr val="13151C"/>
                </a:solidFill>
              </a:defRPr>
            </a:pPr>
            <a:r>
              <a:rPr dirty="0" err="1"/>
              <a:t>обрабатывающее</a:t>
            </a:r>
            <a:r>
              <a:rPr dirty="0"/>
              <a:t> </a:t>
            </a:r>
            <a:r>
              <a:rPr dirty="0" err="1"/>
              <a:t>производство</a:t>
            </a:r>
            <a:r>
              <a:rPr dirty="0"/>
              <a:t> и </a:t>
            </a:r>
            <a:r>
              <a:rPr dirty="0" err="1"/>
              <a:t>переработка</a:t>
            </a:r>
            <a:r>
              <a:rPr dirty="0"/>
              <a:t> </a:t>
            </a:r>
            <a:r>
              <a:rPr dirty="0" err="1"/>
              <a:t>отходов</a:t>
            </a:r>
            <a:endParaRPr dirty="0">
              <a:solidFill>
                <a:srgbClr val="FFFFFF"/>
              </a:solidFill>
            </a:endParaRPr>
          </a:p>
          <a:p>
            <a:pPr marL="628650" lvl="1" indent="-171450">
              <a:buSzPct val="100000"/>
              <a:buFont typeface="Arial"/>
              <a:buChar char="•"/>
              <a:defRPr sz="1600">
                <a:solidFill>
                  <a:srgbClr val="13151C"/>
                </a:solidFill>
              </a:defRPr>
            </a:pPr>
            <a:r>
              <a:rPr dirty="0" err="1"/>
              <a:t>начинающие</a:t>
            </a:r>
            <a:r>
              <a:rPr dirty="0"/>
              <a:t> </a:t>
            </a:r>
            <a:r>
              <a:rPr dirty="0" err="1"/>
              <a:t>предприниматели</a:t>
            </a:r>
            <a:r>
              <a:rPr dirty="0"/>
              <a:t> (</a:t>
            </a:r>
            <a:r>
              <a:rPr dirty="0" err="1"/>
              <a:t>до</a:t>
            </a:r>
            <a:r>
              <a:rPr dirty="0"/>
              <a:t> 1 </a:t>
            </a:r>
            <a:r>
              <a:rPr dirty="0" err="1"/>
              <a:t>года</a:t>
            </a:r>
            <a:r>
              <a:rPr dirty="0"/>
              <a:t>)</a:t>
            </a:r>
            <a:endParaRPr dirty="0">
              <a:solidFill>
                <a:srgbClr val="FFFFFF"/>
              </a:solidFill>
            </a:endParaRPr>
          </a:p>
          <a:p>
            <a:pPr marL="628650" lvl="1" indent="-171450">
              <a:buSzPct val="100000"/>
              <a:buFont typeface="Arial"/>
              <a:buChar char="•"/>
              <a:defRPr sz="1600">
                <a:solidFill>
                  <a:srgbClr val="13151C"/>
                </a:solidFill>
              </a:defRPr>
            </a:pPr>
            <a:r>
              <a:rPr dirty="0" err="1"/>
              <a:t>предприятия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отдаленных</a:t>
            </a:r>
            <a:r>
              <a:rPr dirty="0"/>
              <a:t> </a:t>
            </a:r>
            <a:r>
              <a:rPr dirty="0" err="1"/>
              <a:t>городских</a:t>
            </a:r>
            <a:r>
              <a:rPr dirty="0"/>
              <a:t> </a:t>
            </a:r>
            <a:r>
              <a:rPr dirty="0" err="1"/>
              <a:t>округов</a:t>
            </a:r>
            <a:endParaRPr dirty="0"/>
          </a:p>
          <a:p>
            <a:pPr>
              <a:defRPr sz="1600">
                <a:solidFill>
                  <a:srgbClr val="13151C"/>
                </a:solidFill>
              </a:defRPr>
            </a:pPr>
            <a:endParaRPr b="1" dirty="0"/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Как</a:t>
            </a:r>
            <a:r>
              <a:rPr dirty="0"/>
              <a:t> </a:t>
            </a:r>
            <a:r>
              <a:rPr dirty="0" err="1"/>
              <a:t>получить</a:t>
            </a:r>
            <a:r>
              <a:rPr dirty="0"/>
              <a:t>: </a:t>
            </a:r>
            <a:r>
              <a:rPr b="0" dirty="0" err="1">
                <a:solidFill>
                  <a:srgbClr val="13151C"/>
                </a:solidFill>
              </a:rPr>
              <a:t>подать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заявку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на</a:t>
            </a:r>
            <a:r>
              <a:rPr b="0" dirty="0">
                <a:solidFill>
                  <a:srgbClr val="13151C"/>
                </a:solidFill>
              </a:rPr>
              <a:t> РПГУ </a:t>
            </a:r>
            <a:r>
              <a:rPr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https://uslugi.mosreg.ru/services/20796</a:t>
            </a:r>
            <a:endParaRPr b="0" dirty="0">
              <a:solidFill>
                <a:srgbClr val="13151C"/>
              </a:solidFill>
            </a:endParaRPr>
          </a:p>
          <a:p>
            <a:pPr>
              <a:defRPr sz="1600" b="1"/>
            </a:pPr>
            <a:endParaRPr dirty="0">
              <a:solidFill>
                <a:srgbClr val="13151C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 spc="-5"/>
            </a:pPr>
            <a:r>
              <a:rPr dirty="0" err="1"/>
              <a:t>Необходимая</a:t>
            </a:r>
            <a:r>
              <a:rPr dirty="0"/>
              <a:t> </a:t>
            </a:r>
            <a:r>
              <a:rPr dirty="0" err="1"/>
              <a:t>информация</a:t>
            </a:r>
            <a:r>
              <a:rPr dirty="0"/>
              <a:t>: </a:t>
            </a:r>
            <a:r>
              <a:rPr b="0" u="sng" spc="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3"/>
              </a:rPr>
              <a:t>https://invest.mosreg.ru/business_creation/razvitie-biznesa/dengi/modernizaciya-proizvodstva</a:t>
            </a:r>
            <a:r>
              <a:rPr b="0" spc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35" name="Shape 335"/>
          <p:cNvSpPr/>
          <p:nvPr/>
        </p:nvSpPr>
        <p:spPr>
          <a:xfrm>
            <a:off x="638628" y="697029"/>
            <a:ext cx="10544038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Segoe UI Semilight"/>
                <a:ea typeface="Segoe UI Semilight"/>
                <a:cs typeface="Segoe UI Semilight"/>
                <a:sym typeface="Segoe UI Semilight"/>
              </a:defRPr>
            </a:lvl1pPr>
          </a:lstStyle>
          <a:p>
            <a:r>
              <a:t>Субсидия субъектам МСП на покупку оборудования (модернизация производства)</a:t>
            </a:r>
          </a:p>
        </p:txBody>
      </p:sp>
      <p:sp>
        <p:nvSpPr>
          <p:cNvPr id="5" name="Shape 316">
            <a:extLst>
              <a:ext uri="{FF2B5EF4-FFF2-40B4-BE49-F238E27FC236}">
                <a16:creationId xmlns:a16="http://schemas.microsoft.com/office/drawing/2014/main" xmlns="" id="{1C212C1E-21BC-4710-84C7-03A3AAC953C1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1268652" y="6485255"/>
            <a:ext cx="284719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/>
          <p:nvPr/>
        </p:nvSpPr>
        <p:spPr>
          <a:xfrm>
            <a:off x="9015996" y="1789669"/>
            <a:ext cx="2331551" cy="126894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38" name="Shape 338"/>
          <p:cNvSpPr/>
          <p:nvPr/>
        </p:nvSpPr>
        <p:spPr>
          <a:xfrm>
            <a:off x="661218" y="1789669"/>
            <a:ext cx="10869563" cy="3785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600" b="1"/>
            </a:pPr>
            <a:endParaRPr dirty="0">
              <a:solidFill>
                <a:srgbClr val="FFFFFF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Кто</a:t>
            </a:r>
            <a:r>
              <a:rPr dirty="0"/>
              <a:t> </a:t>
            </a:r>
            <a:r>
              <a:rPr dirty="0" err="1"/>
              <a:t>может</a:t>
            </a:r>
            <a:r>
              <a:rPr dirty="0"/>
              <a:t> </a:t>
            </a:r>
            <a:r>
              <a:rPr dirty="0" err="1"/>
              <a:t>получить</a:t>
            </a:r>
            <a:r>
              <a:rPr dirty="0"/>
              <a:t>: </a:t>
            </a:r>
            <a:r>
              <a:rPr dirty="0" err="1">
                <a:solidFill>
                  <a:srgbClr val="13151C"/>
                </a:solidFill>
              </a:rPr>
              <a:t>субъекты</a:t>
            </a:r>
            <a:r>
              <a:rPr dirty="0">
                <a:solidFill>
                  <a:srgbClr val="13151C"/>
                </a:solidFill>
              </a:rPr>
              <a:t> МСП, </a:t>
            </a:r>
            <a:r>
              <a:rPr dirty="0" err="1">
                <a:solidFill>
                  <a:srgbClr val="13151C"/>
                </a:solidFill>
              </a:rPr>
              <a:t>осуществляющие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деятельность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на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территории</a:t>
            </a:r>
            <a:r>
              <a:rPr dirty="0">
                <a:solidFill>
                  <a:srgbClr val="13151C"/>
                </a:solidFill>
              </a:rPr>
              <a:t> МО </a:t>
            </a:r>
          </a:p>
          <a:p>
            <a:pPr>
              <a:defRPr sz="1600" b="1"/>
            </a:pPr>
            <a:endParaRPr dirty="0">
              <a:solidFill>
                <a:srgbClr val="FFFFFF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Размер</a:t>
            </a:r>
            <a:r>
              <a:rPr dirty="0"/>
              <a:t> </a:t>
            </a:r>
            <a:r>
              <a:rPr dirty="0" err="1"/>
              <a:t>субсидии</a:t>
            </a:r>
            <a:r>
              <a:rPr dirty="0"/>
              <a:t>: </a:t>
            </a:r>
            <a:r>
              <a:rPr dirty="0" err="1">
                <a:solidFill>
                  <a:srgbClr val="13151C"/>
                </a:solidFill>
              </a:rPr>
              <a:t>до</a:t>
            </a:r>
            <a:r>
              <a:rPr dirty="0">
                <a:solidFill>
                  <a:srgbClr val="13151C"/>
                </a:solidFill>
              </a:rPr>
              <a:t> 5 </a:t>
            </a:r>
            <a:r>
              <a:rPr dirty="0" err="1">
                <a:solidFill>
                  <a:srgbClr val="13151C"/>
                </a:solidFill>
              </a:rPr>
              <a:t>млн</a:t>
            </a:r>
            <a:r>
              <a:rPr dirty="0">
                <a:solidFill>
                  <a:srgbClr val="13151C"/>
                </a:solidFill>
              </a:rPr>
              <a:t> </a:t>
            </a:r>
            <a:r>
              <a:rPr dirty="0" err="1">
                <a:solidFill>
                  <a:srgbClr val="13151C"/>
                </a:solidFill>
              </a:rPr>
              <a:t>рублей</a:t>
            </a:r>
            <a:endParaRPr dirty="0">
              <a:solidFill>
                <a:srgbClr val="FFFFFF"/>
              </a:solidFill>
            </a:endParaRPr>
          </a:p>
          <a:p>
            <a:pPr marL="285750" indent="-285750" algn="just">
              <a:buSzPct val="100000"/>
              <a:buFont typeface="Arial"/>
              <a:buChar char="•"/>
              <a:defRPr sz="1600" b="1"/>
            </a:pPr>
            <a:r>
              <a:rPr dirty="0" err="1"/>
              <a:t>Компенсация</a:t>
            </a:r>
            <a:r>
              <a:rPr dirty="0"/>
              <a:t>:  </a:t>
            </a:r>
            <a:r>
              <a:rPr dirty="0" err="1">
                <a:solidFill>
                  <a:srgbClr val="13151C"/>
                </a:solidFill>
              </a:rPr>
              <a:t>до</a:t>
            </a:r>
            <a:r>
              <a:rPr dirty="0">
                <a:solidFill>
                  <a:srgbClr val="13151C"/>
                </a:solidFill>
              </a:rPr>
              <a:t> 70%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от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первоначального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взноса</a:t>
            </a:r>
            <a:r>
              <a:rPr b="0" dirty="0">
                <a:solidFill>
                  <a:srgbClr val="13151C"/>
                </a:solidFill>
              </a:rPr>
              <a:t> (</a:t>
            </a:r>
            <a:r>
              <a:rPr b="0" dirty="0" err="1">
                <a:solidFill>
                  <a:srgbClr val="13151C"/>
                </a:solidFill>
              </a:rPr>
              <a:t>аванса</a:t>
            </a:r>
            <a:r>
              <a:rPr b="0" dirty="0">
                <a:solidFill>
                  <a:srgbClr val="13151C"/>
                </a:solidFill>
              </a:rPr>
              <a:t>) </a:t>
            </a:r>
            <a:r>
              <a:rPr b="0" dirty="0" err="1">
                <a:solidFill>
                  <a:srgbClr val="13151C"/>
                </a:solidFill>
              </a:rPr>
              <a:t>по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договорам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лизинга</a:t>
            </a:r>
            <a:endParaRPr dirty="0">
              <a:solidFill>
                <a:srgbClr val="13151C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Приоритетные</a:t>
            </a:r>
            <a:r>
              <a:rPr dirty="0"/>
              <a:t> </a:t>
            </a:r>
            <a:r>
              <a:rPr dirty="0" err="1"/>
              <a:t>заявители</a:t>
            </a:r>
            <a:r>
              <a:rPr dirty="0"/>
              <a:t>:  </a:t>
            </a:r>
            <a:endParaRPr dirty="0">
              <a:solidFill>
                <a:srgbClr val="FFFFFF"/>
              </a:solidFill>
            </a:endParaRPr>
          </a:p>
          <a:p>
            <a:pPr marL="742950" lvl="1" indent="-285750">
              <a:buSzPct val="100000"/>
              <a:buFont typeface="Arial"/>
              <a:buChar char="•"/>
              <a:defRPr sz="1600">
                <a:solidFill>
                  <a:srgbClr val="13151C"/>
                </a:solidFill>
              </a:defRPr>
            </a:pPr>
            <a:r>
              <a:rPr dirty="0" err="1"/>
              <a:t>обрабатывающее</a:t>
            </a:r>
            <a:r>
              <a:rPr dirty="0"/>
              <a:t> </a:t>
            </a:r>
            <a:r>
              <a:rPr dirty="0" err="1"/>
              <a:t>производство</a:t>
            </a:r>
            <a:r>
              <a:rPr dirty="0"/>
              <a:t> и </a:t>
            </a:r>
            <a:r>
              <a:rPr dirty="0" err="1"/>
              <a:t>переработка</a:t>
            </a:r>
            <a:r>
              <a:rPr dirty="0"/>
              <a:t> </a:t>
            </a:r>
            <a:r>
              <a:rPr dirty="0" err="1"/>
              <a:t>отходов</a:t>
            </a:r>
            <a:endParaRPr dirty="0">
              <a:solidFill>
                <a:srgbClr val="FFFFFF"/>
              </a:solidFill>
            </a:endParaRPr>
          </a:p>
          <a:p>
            <a:pPr marL="628650" lvl="1" indent="-171450">
              <a:buSzPct val="100000"/>
              <a:buFont typeface="Arial"/>
              <a:buChar char="•"/>
              <a:defRPr sz="1600">
                <a:solidFill>
                  <a:srgbClr val="13151C"/>
                </a:solidFill>
              </a:defRPr>
            </a:pPr>
            <a:r>
              <a:rPr dirty="0" err="1"/>
              <a:t>начинающие</a:t>
            </a:r>
            <a:r>
              <a:rPr dirty="0"/>
              <a:t> </a:t>
            </a:r>
            <a:r>
              <a:rPr dirty="0" err="1"/>
              <a:t>предприниматели</a:t>
            </a:r>
            <a:r>
              <a:rPr dirty="0"/>
              <a:t> (</a:t>
            </a:r>
            <a:r>
              <a:rPr dirty="0" err="1"/>
              <a:t>до</a:t>
            </a:r>
            <a:r>
              <a:rPr dirty="0"/>
              <a:t> 1 </a:t>
            </a:r>
            <a:r>
              <a:rPr dirty="0" err="1"/>
              <a:t>года</a:t>
            </a:r>
            <a:r>
              <a:rPr dirty="0"/>
              <a:t>)</a:t>
            </a:r>
            <a:endParaRPr dirty="0">
              <a:solidFill>
                <a:srgbClr val="FFFFFF"/>
              </a:solidFill>
            </a:endParaRPr>
          </a:p>
          <a:p>
            <a:pPr marL="628650" lvl="1" indent="-171450">
              <a:buSzPct val="100000"/>
              <a:buFont typeface="Arial"/>
              <a:buChar char="•"/>
              <a:defRPr sz="1600">
                <a:solidFill>
                  <a:srgbClr val="13151C"/>
                </a:solidFill>
              </a:defRPr>
            </a:pPr>
            <a:r>
              <a:rPr dirty="0" err="1"/>
              <a:t>предприятия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отдаленных</a:t>
            </a:r>
            <a:r>
              <a:rPr dirty="0"/>
              <a:t> </a:t>
            </a:r>
            <a:r>
              <a:rPr dirty="0" err="1"/>
              <a:t>городских</a:t>
            </a:r>
            <a:r>
              <a:rPr dirty="0"/>
              <a:t> </a:t>
            </a:r>
            <a:r>
              <a:rPr dirty="0" err="1"/>
              <a:t>округов</a:t>
            </a:r>
            <a:endParaRPr dirty="0"/>
          </a:p>
          <a:p>
            <a:pPr>
              <a:defRPr sz="1600">
                <a:solidFill>
                  <a:srgbClr val="13151C"/>
                </a:solidFill>
              </a:defRPr>
            </a:pPr>
            <a:endParaRPr b="1" dirty="0"/>
          </a:p>
          <a:p>
            <a:pPr marL="285750" indent="-285750">
              <a:buSzPct val="100000"/>
              <a:buFont typeface="Arial"/>
              <a:buChar char="•"/>
              <a:defRPr sz="1600" b="1"/>
            </a:pPr>
            <a:r>
              <a:rPr dirty="0" err="1"/>
              <a:t>Как</a:t>
            </a:r>
            <a:r>
              <a:rPr dirty="0"/>
              <a:t> </a:t>
            </a:r>
            <a:r>
              <a:rPr dirty="0" err="1"/>
              <a:t>получить</a:t>
            </a:r>
            <a:r>
              <a:rPr dirty="0"/>
              <a:t>: </a:t>
            </a:r>
            <a:r>
              <a:rPr b="0" dirty="0" err="1">
                <a:solidFill>
                  <a:srgbClr val="13151C"/>
                </a:solidFill>
              </a:rPr>
              <a:t>подать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заявку</a:t>
            </a:r>
            <a:r>
              <a:rPr b="0" dirty="0">
                <a:solidFill>
                  <a:srgbClr val="13151C"/>
                </a:solidFill>
              </a:rPr>
              <a:t> </a:t>
            </a:r>
            <a:r>
              <a:rPr b="0" dirty="0" err="1">
                <a:solidFill>
                  <a:srgbClr val="13151C"/>
                </a:solidFill>
              </a:rPr>
              <a:t>на</a:t>
            </a:r>
            <a:r>
              <a:rPr b="0" dirty="0">
                <a:solidFill>
                  <a:srgbClr val="13151C"/>
                </a:solidFill>
              </a:rPr>
              <a:t> РПГУ </a:t>
            </a:r>
            <a:r>
              <a:rPr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https://uslugi.mosreg.ru/services/20796</a:t>
            </a:r>
            <a:endParaRPr b="0" dirty="0">
              <a:solidFill>
                <a:srgbClr val="13151C"/>
              </a:solidFill>
            </a:endParaRPr>
          </a:p>
          <a:p>
            <a:pPr>
              <a:defRPr sz="1600" b="1"/>
            </a:pPr>
            <a:endParaRPr b="0" dirty="0">
              <a:solidFill>
                <a:srgbClr val="13151C"/>
              </a:solidFill>
            </a:endParaRPr>
          </a:p>
          <a:p>
            <a:pPr>
              <a:defRPr sz="1600" b="1"/>
            </a:pPr>
            <a:endParaRPr dirty="0">
              <a:solidFill>
                <a:srgbClr val="13151C"/>
              </a:solidFill>
            </a:endParaRPr>
          </a:p>
          <a:p>
            <a:pPr marL="285750" indent="-285750">
              <a:buSzPct val="100000"/>
              <a:buFont typeface="Arial"/>
              <a:buChar char="•"/>
              <a:defRPr sz="1600" b="1" spc="-5"/>
            </a:pPr>
            <a:r>
              <a:rPr dirty="0" err="1"/>
              <a:t>Необходимая</a:t>
            </a:r>
            <a:r>
              <a:rPr dirty="0"/>
              <a:t> </a:t>
            </a:r>
            <a:r>
              <a:rPr dirty="0" err="1"/>
              <a:t>информация</a:t>
            </a:r>
            <a:r>
              <a:rPr dirty="0"/>
              <a:t>: </a:t>
            </a:r>
            <a:r>
              <a:rPr b="0" u="sng" spc="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3"/>
              </a:rPr>
              <a:t>https://invest.mosreg.ru/business_creation/razvitie-biznesa/dengi/modernizaciya-proizvodstva</a:t>
            </a:r>
            <a:r>
              <a:rPr b="0" spc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39" name="Shape 339"/>
          <p:cNvSpPr/>
          <p:nvPr/>
        </p:nvSpPr>
        <p:spPr>
          <a:xfrm>
            <a:off x="625928" y="468429"/>
            <a:ext cx="10940144" cy="1572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3200">
                <a:latin typeface="Segoe UI Semilight"/>
                <a:ea typeface="Segoe UI Semilight"/>
                <a:cs typeface="Segoe UI Semilight"/>
                <a:sym typeface="Segoe UI Semilight"/>
              </a:defRPr>
            </a:pPr>
            <a:r>
              <a:t>Субсидия субъектам МСП на лизинг оборудования </a:t>
            </a:r>
          </a:p>
          <a:p>
            <a:pPr>
              <a:defRPr sz="3200">
                <a:latin typeface="Segoe UI Semilight"/>
                <a:ea typeface="Segoe UI Semilight"/>
                <a:cs typeface="Segoe UI Semilight"/>
                <a:sym typeface="Segoe UI Semilight"/>
              </a:defRPr>
            </a:pPr>
            <a:r>
              <a:t>(в т.ч. спецтехника)</a:t>
            </a:r>
            <a:r>
              <a:rPr b="1">
                <a:latin typeface="Segoe UI"/>
                <a:ea typeface="Segoe UI"/>
                <a:cs typeface="Segoe UI"/>
                <a:sym typeface="Segoe UI"/>
              </a:rPr>
              <a:t> </a:t>
            </a:r>
          </a:p>
        </p:txBody>
      </p:sp>
      <p:sp>
        <p:nvSpPr>
          <p:cNvPr id="5" name="Shape 316">
            <a:extLst>
              <a:ext uri="{FF2B5EF4-FFF2-40B4-BE49-F238E27FC236}">
                <a16:creationId xmlns:a16="http://schemas.microsoft.com/office/drawing/2014/main" xmlns="" id="{80B0675C-944C-48CF-B820-1CF739F8F4E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1268652" y="6485255"/>
            <a:ext cx="284719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>
            <a:spLocks noGrp="1"/>
          </p:cNvSpPr>
          <p:nvPr>
            <p:ph type="title"/>
          </p:nvPr>
        </p:nvSpPr>
        <p:spPr>
          <a:xfrm>
            <a:off x="935808" y="422340"/>
            <a:ext cx="10914744" cy="3935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768095">
              <a:defRPr sz="3696"/>
            </a:lvl1pPr>
          </a:lstStyle>
          <a:p>
            <a:r>
              <a:rPr dirty="0" err="1"/>
              <a:t>Субсидии</a:t>
            </a:r>
            <a:r>
              <a:rPr dirty="0"/>
              <a:t> </a:t>
            </a:r>
            <a:r>
              <a:rPr dirty="0" err="1"/>
              <a:t>субъектам</a:t>
            </a:r>
            <a:r>
              <a:rPr dirty="0"/>
              <a:t> МСП 2022</a:t>
            </a:r>
          </a:p>
        </p:txBody>
      </p:sp>
      <p:pic>
        <p:nvPicPr>
          <p:cNvPr id="342" name="image25.png"/>
          <p:cNvPicPr>
            <a:picLocks noChangeAspect="1"/>
          </p:cNvPicPr>
          <p:nvPr/>
        </p:nvPicPr>
        <p:blipFill>
          <a:blip r:embed="rId2"/>
          <a:srcRect l="10587" t="26705" b="26407"/>
          <a:stretch>
            <a:fillRect/>
          </a:stretch>
        </p:blipFill>
        <p:spPr>
          <a:xfrm>
            <a:off x="1728080" y="4110408"/>
            <a:ext cx="6890140" cy="2339232"/>
          </a:xfrm>
          <a:prstGeom prst="rect">
            <a:avLst/>
          </a:prstGeom>
          <a:ln w="12700">
            <a:miter lim="400000"/>
          </a:ln>
        </p:spPr>
      </p:pic>
      <p:sp>
        <p:nvSpPr>
          <p:cNvPr id="343" name="Shape 343"/>
          <p:cNvSpPr/>
          <p:nvPr/>
        </p:nvSpPr>
        <p:spPr>
          <a:xfrm>
            <a:off x="6281854" y="1828799"/>
            <a:ext cx="579864" cy="16355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44" name="Shape 344"/>
          <p:cNvSpPr/>
          <p:nvPr/>
        </p:nvSpPr>
        <p:spPr>
          <a:xfrm>
            <a:off x="7022592" y="1224775"/>
            <a:ext cx="4910605" cy="137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defTabSz="308515">
              <a:lnSpc>
                <a:spcPct val="90000"/>
              </a:lnSpc>
              <a:defRPr sz="3000" b="1">
                <a:solidFill>
                  <a:srgbClr val="009051"/>
                </a:solidFill>
              </a:defRPr>
            </a:pPr>
            <a:r>
              <a:rPr dirty="0"/>
              <a:t>100% </a:t>
            </a:r>
            <a:r>
              <a:rPr dirty="0" err="1"/>
              <a:t>онлайн</a:t>
            </a:r>
            <a:r>
              <a:rPr dirty="0"/>
              <a:t>: </a:t>
            </a:r>
            <a:endParaRPr dirty="0">
              <a:latin typeface="Segoe UI Semilight"/>
              <a:ea typeface="Segoe UI Semilight"/>
              <a:cs typeface="Segoe UI Semilight"/>
              <a:sym typeface="Segoe UI Semilight"/>
            </a:endParaRPr>
          </a:p>
          <a:p>
            <a:pPr defTabSz="308515">
              <a:lnSpc>
                <a:spcPct val="90000"/>
              </a:lnSpc>
              <a:defRPr sz="3000"/>
            </a:pPr>
            <a:r>
              <a:rPr dirty="0" err="1"/>
              <a:t>от</a:t>
            </a:r>
            <a:r>
              <a:rPr dirty="0"/>
              <a:t> </a:t>
            </a:r>
            <a:r>
              <a:rPr dirty="0" err="1"/>
              <a:t>подачи</a:t>
            </a:r>
            <a:r>
              <a:rPr dirty="0"/>
              <a:t> </a:t>
            </a:r>
            <a:r>
              <a:rPr dirty="0" err="1"/>
              <a:t>заявления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получения</a:t>
            </a:r>
            <a:r>
              <a:rPr dirty="0"/>
              <a:t> </a:t>
            </a:r>
            <a:r>
              <a:rPr dirty="0" err="1"/>
              <a:t>услуги</a:t>
            </a:r>
            <a:endParaRPr dirty="0"/>
          </a:p>
        </p:txBody>
      </p:sp>
      <p:sp>
        <p:nvSpPr>
          <p:cNvPr id="345" name="Shape 345"/>
          <p:cNvSpPr/>
          <p:nvPr/>
        </p:nvSpPr>
        <p:spPr>
          <a:xfrm>
            <a:off x="7022592" y="2769982"/>
            <a:ext cx="4672438" cy="1196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indent="5708" defTabSz="410738">
              <a:defRPr sz="2400" b="1"/>
            </a:pPr>
            <a:r>
              <a:rPr dirty="0" err="1"/>
              <a:t>Количество</a:t>
            </a:r>
            <a:r>
              <a:rPr dirty="0"/>
              <a:t> </a:t>
            </a:r>
            <a:r>
              <a:rPr dirty="0" err="1"/>
              <a:t>документов</a:t>
            </a:r>
            <a:r>
              <a:rPr dirty="0"/>
              <a:t>:</a:t>
            </a:r>
          </a:p>
          <a:p>
            <a:pPr indent="5708" defTabSz="410738">
              <a:defRPr sz="2400"/>
            </a:pPr>
            <a:r>
              <a:rPr dirty="0"/>
              <a:t>5 (</a:t>
            </a:r>
            <a:r>
              <a:rPr dirty="0" err="1"/>
              <a:t>юл</a:t>
            </a:r>
            <a:r>
              <a:rPr dirty="0"/>
              <a:t>)</a:t>
            </a:r>
          </a:p>
          <a:p>
            <a:pPr indent="5708" defTabSz="410738">
              <a:defRPr sz="2400"/>
            </a:pPr>
            <a:r>
              <a:rPr dirty="0"/>
              <a:t>3 (</a:t>
            </a:r>
            <a:r>
              <a:rPr dirty="0" err="1"/>
              <a:t>ип</a:t>
            </a:r>
            <a:r>
              <a:rPr dirty="0"/>
              <a:t>)</a:t>
            </a:r>
          </a:p>
        </p:txBody>
      </p:sp>
      <p:pic>
        <p:nvPicPr>
          <p:cNvPr id="346" name="image26.png"/>
          <p:cNvPicPr>
            <a:picLocks noChangeAspect="1"/>
          </p:cNvPicPr>
          <p:nvPr/>
        </p:nvPicPr>
        <p:blipFill>
          <a:blip r:embed="rId3"/>
          <a:srcRect t="2479" r="49051"/>
          <a:stretch>
            <a:fillRect/>
          </a:stretch>
        </p:blipFill>
        <p:spPr>
          <a:xfrm>
            <a:off x="1017270" y="1961811"/>
            <a:ext cx="4429166" cy="1330878"/>
          </a:xfrm>
          <a:prstGeom prst="rect">
            <a:avLst/>
          </a:prstGeom>
          <a:ln w="12700">
            <a:miter lim="400000"/>
          </a:ln>
        </p:spPr>
      </p:pic>
      <p:pic>
        <p:nvPicPr>
          <p:cNvPr id="347" name="image27.png" descr="Курсор со сплошной заливкой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4375" y="3368153"/>
            <a:ext cx="498507" cy="498507"/>
          </a:xfrm>
          <a:prstGeom prst="rect">
            <a:avLst/>
          </a:prstGeom>
          <a:ln w="12700">
            <a:miter lim="400000"/>
          </a:ln>
        </p:spPr>
      </p:pic>
      <p:sp>
        <p:nvSpPr>
          <p:cNvPr id="348" name="Shape 348"/>
          <p:cNvSpPr/>
          <p:nvPr/>
        </p:nvSpPr>
        <p:spPr>
          <a:xfrm>
            <a:off x="1017270" y="1169921"/>
            <a:ext cx="4910605" cy="507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defTabSz="308515">
              <a:lnSpc>
                <a:spcPct val="90000"/>
              </a:lnSpc>
              <a:defRPr sz="2800" b="1">
                <a:solidFill>
                  <a:srgbClr val="009051"/>
                </a:solidFill>
                <a:latin typeface="Segoe UI Semilight"/>
                <a:ea typeface="Segoe UI Semilight"/>
                <a:cs typeface="Segoe UI Semilight"/>
                <a:sym typeface="Segoe UI Semilight"/>
              </a:defRPr>
            </a:lvl1pPr>
          </a:lstStyle>
          <a:p>
            <a:r>
              <a:rPr sz="3000" dirty="0" err="1">
                <a:latin typeface="Segoe UI"/>
                <a:cs typeface="Segoe UI"/>
                <a:sym typeface="Segoe UI"/>
              </a:rPr>
              <a:t>Старт</a:t>
            </a:r>
            <a:r>
              <a:rPr sz="3000" dirty="0">
                <a:latin typeface="Segoe UI"/>
                <a:cs typeface="Segoe UI"/>
                <a:sym typeface="Segoe UI"/>
              </a:rPr>
              <a:t> – 25 </a:t>
            </a:r>
            <a:r>
              <a:rPr sz="3000" dirty="0" err="1">
                <a:latin typeface="Segoe UI"/>
                <a:cs typeface="Segoe UI"/>
                <a:sym typeface="Segoe UI"/>
              </a:rPr>
              <a:t>апреля</a:t>
            </a:r>
            <a:r>
              <a:rPr sz="3000" dirty="0">
                <a:latin typeface="Segoe UI"/>
                <a:cs typeface="Segoe UI"/>
                <a:sym typeface="Segoe UI"/>
              </a:rPr>
              <a:t> 2022</a:t>
            </a:r>
          </a:p>
        </p:txBody>
      </p:sp>
      <p:sp>
        <p:nvSpPr>
          <p:cNvPr id="349" name="Shape 349"/>
          <p:cNvSpPr/>
          <p:nvPr/>
        </p:nvSpPr>
        <p:spPr>
          <a:xfrm>
            <a:off x="405232" y="4233324"/>
            <a:ext cx="1117759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 b="1">
                <a:solidFill>
                  <a:srgbClr val="0E464B"/>
                </a:solidFill>
              </a:defRPr>
            </a:lvl1pPr>
          </a:lstStyle>
          <a:p>
            <a:r>
              <a:t>25.04.22</a:t>
            </a:r>
          </a:p>
        </p:txBody>
      </p:sp>
      <p:sp>
        <p:nvSpPr>
          <p:cNvPr id="350" name="Shape 350"/>
          <p:cNvSpPr/>
          <p:nvPr/>
        </p:nvSpPr>
        <p:spPr>
          <a:xfrm>
            <a:off x="365502" y="4732328"/>
            <a:ext cx="1117759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 b="1">
                <a:solidFill>
                  <a:srgbClr val="0E464B"/>
                </a:solidFill>
              </a:defRPr>
            </a:lvl1pPr>
          </a:lstStyle>
          <a:p>
            <a:r>
              <a:t>26.04.22</a:t>
            </a:r>
          </a:p>
        </p:txBody>
      </p:sp>
      <p:sp>
        <p:nvSpPr>
          <p:cNvPr id="351" name="Shape 351"/>
          <p:cNvSpPr/>
          <p:nvPr/>
        </p:nvSpPr>
        <p:spPr>
          <a:xfrm>
            <a:off x="365502" y="5231334"/>
            <a:ext cx="1117759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 b="1">
                <a:solidFill>
                  <a:srgbClr val="0E464B"/>
                </a:solidFill>
              </a:defRPr>
            </a:lvl1pPr>
          </a:lstStyle>
          <a:p>
            <a:r>
              <a:t>04.06.22</a:t>
            </a:r>
          </a:p>
        </p:txBody>
      </p:sp>
      <p:sp>
        <p:nvSpPr>
          <p:cNvPr id="352" name="Shape 352"/>
          <p:cNvSpPr/>
          <p:nvPr/>
        </p:nvSpPr>
        <p:spPr>
          <a:xfrm>
            <a:off x="365502" y="5636164"/>
            <a:ext cx="1117759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 b="1">
                <a:solidFill>
                  <a:srgbClr val="0E464B"/>
                </a:solidFill>
              </a:defRPr>
            </a:lvl1pPr>
          </a:lstStyle>
          <a:p>
            <a:r>
              <a:t>20.06.22</a:t>
            </a:r>
          </a:p>
        </p:txBody>
      </p:sp>
      <p:sp>
        <p:nvSpPr>
          <p:cNvPr id="353" name="Shape 353"/>
          <p:cNvSpPr/>
          <p:nvPr/>
        </p:nvSpPr>
        <p:spPr>
          <a:xfrm>
            <a:off x="365502" y="6116899"/>
            <a:ext cx="1117759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 b="1">
                <a:solidFill>
                  <a:srgbClr val="0E464B"/>
                </a:solidFill>
              </a:defRPr>
            </a:lvl1pPr>
          </a:lstStyle>
          <a:p>
            <a:r>
              <a:t>30.06.22</a:t>
            </a:r>
          </a:p>
        </p:txBody>
      </p:sp>
      <p:sp>
        <p:nvSpPr>
          <p:cNvPr id="354" name="Shape 354"/>
          <p:cNvSpPr/>
          <p:nvPr/>
        </p:nvSpPr>
        <p:spPr>
          <a:xfrm>
            <a:off x="814359" y="3208834"/>
            <a:ext cx="4120678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dirty="0">
                <a:hlinkClick r:id="rId5"/>
              </a:rPr>
              <a:t>https://uslugi.mosreg.ru/services/20796</a:t>
            </a:r>
            <a:endParaRPr lang="ru-RU" dirty="0"/>
          </a:p>
          <a:p>
            <a:endParaRPr dirty="0"/>
          </a:p>
        </p:txBody>
      </p:sp>
      <p:sp>
        <p:nvSpPr>
          <p:cNvPr id="355" name="Shape 355"/>
          <p:cNvSpPr>
            <a:spLocks noGrp="1"/>
          </p:cNvSpPr>
          <p:nvPr>
            <p:ph type="sldNum" sz="quarter" idx="2"/>
          </p:nvPr>
        </p:nvSpPr>
        <p:spPr>
          <a:xfrm>
            <a:off x="11268652" y="6485255"/>
            <a:ext cx="284719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3560"/>
      </a:dk1>
      <a:lt1>
        <a:srgbClr val="004680"/>
      </a:lt1>
      <a:dk2>
        <a:srgbClr val="A7A7A7"/>
      </a:dk2>
      <a:lt2>
        <a:srgbClr val="535353"/>
      </a:lt2>
      <a:accent1>
        <a:srgbClr val="3081B6"/>
      </a:accent1>
      <a:accent2>
        <a:srgbClr val="EA557F"/>
      </a:accent2>
      <a:accent3>
        <a:srgbClr val="97999B"/>
      </a:accent3>
      <a:accent4>
        <a:srgbClr val="FFC000"/>
      </a:accent4>
      <a:accent5>
        <a:srgbClr val="1D8C95"/>
      </a:accent5>
      <a:accent6>
        <a:srgbClr val="48B273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4680"/>
            </a:solidFill>
            <a:effectLst/>
            <a:uFillTx/>
            <a:latin typeface="Segoe UI"/>
            <a:ea typeface="Segoe UI"/>
            <a:cs typeface="Segoe UI"/>
            <a:sym typeface="Segoe U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4680"/>
            </a:solidFill>
            <a:effectLst/>
            <a:uFillTx/>
            <a:latin typeface="Segoe UI"/>
            <a:ea typeface="Segoe UI"/>
            <a:cs typeface="Segoe UI"/>
            <a:sym typeface="Segoe U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081B6"/>
      </a:accent1>
      <a:accent2>
        <a:srgbClr val="EA557F"/>
      </a:accent2>
      <a:accent3>
        <a:srgbClr val="97999B"/>
      </a:accent3>
      <a:accent4>
        <a:srgbClr val="FFC000"/>
      </a:accent4>
      <a:accent5>
        <a:srgbClr val="1D8C95"/>
      </a:accent5>
      <a:accent6>
        <a:srgbClr val="48B273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4680"/>
            </a:solidFill>
            <a:effectLst/>
            <a:uFillTx/>
            <a:latin typeface="Segoe UI"/>
            <a:ea typeface="Segoe UI"/>
            <a:cs typeface="Segoe UI"/>
            <a:sym typeface="Segoe U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4680"/>
            </a:solidFill>
            <a:effectLst/>
            <a:uFillTx/>
            <a:latin typeface="Segoe UI"/>
            <a:ea typeface="Segoe UI"/>
            <a:cs typeface="Segoe UI"/>
            <a:sym typeface="Segoe U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599</Words>
  <Application>Microsoft Office PowerPoint</Application>
  <PresentationFormat>Широкоэкранный</PresentationFormat>
  <Paragraphs>130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Segoe UI</vt:lpstr>
      <vt:lpstr>Segoe UI Semilight</vt:lpstr>
      <vt:lpstr>Verdana</vt:lpstr>
      <vt:lpstr>Тема Office</vt:lpstr>
      <vt:lpstr>Поддержка бизнеса в Подмосковье</vt:lpstr>
      <vt:lpstr>Новый пакет мер поддержки бизнеса</vt:lpstr>
      <vt:lpstr>Третий пакет мер поддержки бизнеса </vt:lpstr>
      <vt:lpstr>Субсидии для МСП в Московской области  </vt:lpstr>
      <vt:lpstr>Запуск субсидий Московской области</vt:lpstr>
      <vt:lpstr>Презентация PowerPoint</vt:lpstr>
      <vt:lpstr>Презентация PowerPoint</vt:lpstr>
      <vt:lpstr>Презентация PowerPoint</vt:lpstr>
      <vt:lpstr>Субсидии субъектам МСП 2022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Поддержка бизнеса в МО Импортозамещение</dc:title>
  <dc:creator>Зиновьева Екатерина Анатольевна</dc:creator>
  <cp:lastModifiedBy>Уколов Роман Геннадьевич</cp:lastModifiedBy>
  <cp:revision>20</cp:revision>
  <dcterms:modified xsi:type="dcterms:W3CDTF">2022-04-19T14:45:28Z</dcterms:modified>
</cp:coreProperties>
</file>