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2" r:id="rId2"/>
    <p:sldId id="286" r:id="rId3"/>
    <p:sldId id="258" r:id="rId4"/>
    <p:sldId id="2856" r:id="rId5"/>
    <p:sldId id="293" r:id="rId6"/>
    <p:sldId id="296" r:id="rId7"/>
    <p:sldId id="2845" r:id="rId8"/>
    <p:sldId id="290" r:id="rId9"/>
    <p:sldId id="259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8"/>
    <a:srgbClr val="EFF4BE"/>
    <a:srgbClr val="F9C090"/>
    <a:srgbClr val="C3D59B"/>
    <a:srgbClr val="CCC1DA"/>
    <a:srgbClr val="B0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3" autoAdjust="0"/>
    <p:restoredTop sz="94660"/>
  </p:normalViewPr>
  <p:slideViewPr>
    <p:cSldViewPr>
      <p:cViewPr varScale="1">
        <p:scale>
          <a:sx n="73" d="100"/>
          <a:sy n="73" d="100"/>
        </p:scale>
        <p:origin x="87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7206-5F0C-493D-99D0-F675BBC1696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0D0A6-596E-483F-869B-6F0C31CEF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2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0D0A6-596E-483F-869B-6F0C31CEFD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5FA8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176270" cy="6858000"/>
          </a:xfrm>
          <a:custGeom>
            <a:avLst/>
            <a:gdLst/>
            <a:ahLst/>
            <a:cxnLst/>
            <a:rect l="l" t="t" r="r" b="b"/>
            <a:pathLst>
              <a:path w="3176270" h="6858000">
                <a:moveTo>
                  <a:pt x="0" y="6858000"/>
                </a:moveTo>
                <a:lnTo>
                  <a:pt x="3176270" y="6858000"/>
                </a:lnTo>
                <a:lnTo>
                  <a:pt x="317627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76270" y="9415"/>
            <a:ext cx="9015730" cy="6849109"/>
          </a:xfrm>
          <a:custGeom>
            <a:avLst/>
            <a:gdLst/>
            <a:ahLst/>
            <a:cxnLst/>
            <a:rect l="l" t="t" r="r" b="b"/>
            <a:pathLst>
              <a:path w="9015730" h="6849109">
                <a:moveTo>
                  <a:pt x="9015729" y="0"/>
                </a:moveTo>
                <a:lnTo>
                  <a:pt x="0" y="0"/>
                </a:lnTo>
                <a:lnTo>
                  <a:pt x="0" y="6848581"/>
                </a:lnTo>
                <a:lnTo>
                  <a:pt x="9015729" y="6848581"/>
                </a:lnTo>
                <a:lnTo>
                  <a:pt x="9015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5FA8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59571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5FA8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коп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66800" y="1235075"/>
            <a:ext cx="6100912" cy="1508125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>
            <a:lvl1pPr defTabSz="914400">
              <a:lnSpc>
                <a:spcPct val="110000"/>
              </a:lnSpc>
              <a:defRPr sz="3700" spc="111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66800" y="3922068"/>
            <a:ext cx="5790754" cy="2391272"/>
          </a:xfrm>
          <a:prstGeom prst="rect">
            <a:avLst/>
          </a:prstGeom>
        </p:spPr>
        <p:txBody>
          <a:bodyPr lIns="91439" tIns="91439" rIns="91439" bIns="91439" anchor="t">
            <a:noAutofit/>
          </a:bodyPr>
          <a:lstStyle>
            <a:lvl1pPr marL="163286" indent="-163286" algn="ctr" defTabSz="914400">
              <a:lnSpc>
                <a:spcPct val="130000"/>
              </a:lnSpc>
              <a:spcBef>
                <a:spcPts val="1000"/>
              </a:spcBef>
              <a:buSzPct val="100000"/>
              <a:buFont typeface="Arial"/>
              <a:defRPr sz="1000" cap="all" spc="18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524933" indent="-296333" algn="ctr" defTabSz="914400">
              <a:lnSpc>
                <a:spcPct val="130000"/>
              </a:lnSpc>
              <a:spcBef>
                <a:spcPts val="1000"/>
              </a:spcBef>
              <a:buSzPct val="100000"/>
              <a:buFont typeface="Arial"/>
              <a:defRPr sz="1000" cap="all" spc="180"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811742" indent="-354542" algn="ctr" defTabSz="914400">
              <a:lnSpc>
                <a:spcPct val="130000"/>
              </a:lnSpc>
              <a:spcBef>
                <a:spcPts val="1000"/>
              </a:spcBef>
              <a:buSzPct val="100000"/>
              <a:buFont typeface="Arial"/>
              <a:defRPr sz="1000" cap="all" spc="180"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1080911" indent="-395111" algn="ctr" defTabSz="914400">
              <a:lnSpc>
                <a:spcPct val="130000"/>
              </a:lnSpc>
              <a:spcBef>
                <a:spcPts val="1000"/>
              </a:spcBef>
              <a:buSzPct val="100000"/>
              <a:buFont typeface="Arial"/>
              <a:defRPr sz="1000" cap="all" spc="180"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1309511" indent="-395111" algn="ctr" defTabSz="914400">
              <a:lnSpc>
                <a:spcPct val="130000"/>
              </a:lnSpc>
              <a:spcBef>
                <a:spcPts val="1000"/>
              </a:spcBef>
              <a:buSzPct val="100000"/>
              <a:buFont typeface="Arial"/>
              <a:defRPr sz="1000" cap="all" spc="180"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2953" y="879011"/>
            <a:ext cx="781432" cy="585928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914330">
              <a:lnSpc>
                <a:spcPct val="70000"/>
              </a:lnSpc>
              <a:defRPr sz="3500">
                <a:solidFill>
                  <a:srgbClr val="FFFFFF"/>
                </a:solidFill>
                <a:latin typeface="HeliosExtBlackC"/>
                <a:ea typeface="HeliosExtBlackC"/>
                <a:cs typeface="HeliosExtBlackC"/>
                <a:sym typeface="HeliosExtBlack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2077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5923" y="2137105"/>
            <a:ext cx="6531609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5FA8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7889" y="978301"/>
            <a:ext cx="7665911" cy="2860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lang="ru-RU" cap="all" dirty="0">
                <a:latin typeface="Verdana"/>
                <a:ea typeface="Verdana"/>
                <a:cs typeface="Verdana"/>
              </a:rPr>
              <a:t>Выступление руководителя Департамента «Региональный центр компетенций»</a:t>
            </a:r>
            <a:br>
              <a:rPr lang="ru-RU" cap="all" dirty="0">
                <a:latin typeface="Verdana"/>
                <a:ea typeface="Verdana"/>
                <a:cs typeface="Verdana"/>
              </a:rPr>
            </a:br>
            <a:r>
              <a:rPr lang="ru-RU" cap="all" dirty="0">
                <a:latin typeface="Verdana"/>
                <a:ea typeface="Verdana"/>
                <a:cs typeface="Verdana"/>
              </a:rPr>
              <a:t/>
            </a:r>
            <a:br>
              <a:rPr lang="ru-RU" cap="all" dirty="0">
                <a:latin typeface="Verdana"/>
                <a:ea typeface="Verdana"/>
                <a:cs typeface="Verdana"/>
              </a:rPr>
            </a:br>
            <a:r>
              <a:rPr lang="ru-RU" cap="all" dirty="0" err="1">
                <a:latin typeface="Verdana"/>
                <a:ea typeface="Verdana"/>
                <a:cs typeface="Verdana"/>
              </a:rPr>
              <a:t>Теребова</a:t>
            </a:r>
            <a:r>
              <a:rPr lang="ru-RU" cap="all" dirty="0">
                <a:latin typeface="Verdana"/>
                <a:ea typeface="Verdana"/>
                <a:cs typeface="Verdana"/>
              </a:rPr>
              <a:t> Виталия Владимировича</a:t>
            </a:r>
            <a:endParaRPr cap="all" dirty="0">
              <a:latin typeface="Verdana"/>
              <a:ea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10624" y="4588827"/>
            <a:ext cx="8396605" cy="369570"/>
          </a:xfrm>
          <a:custGeom>
            <a:avLst/>
            <a:gdLst/>
            <a:ahLst/>
            <a:cxnLst/>
            <a:rect l="l" t="t" r="r" b="b"/>
            <a:pathLst>
              <a:path w="8396605" h="369570">
                <a:moveTo>
                  <a:pt x="8396351" y="0"/>
                </a:moveTo>
                <a:lnTo>
                  <a:pt x="234442" y="0"/>
                </a:lnTo>
                <a:lnTo>
                  <a:pt x="0" y="369316"/>
                </a:lnTo>
                <a:lnTo>
                  <a:pt x="8161909" y="369316"/>
                </a:lnTo>
                <a:lnTo>
                  <a:pt x="8396351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00" y="4951981"/>
            <a:ext cx="1527175" cy="1706245"/>
          </a:xfrm>
          <a:custGeom>
            <a:avLst/>
            <a:gdLst/>
            <a:ahLst/>
            <a:cxnLst/>
            <a:rect l="l" t="t" r="r" b="b"/>
            <a:pathLst>
              <a:path w="1527175" h="1706245">
                <a:moveTo>
                  <a:pt x="1527175" y="0"/>
                </a:moveTo>
                <a:lnTo>
                  <a:pt x="1120140" y="0"/>
                </a:lnTo>
                <a:lnTo>
                  <a:pt x="0" y="1706219"/>
                </a:lnTo>
                <a:lnTo>
                  <a:pt x="407035" y="1706219"/>
                </a:lnTo>
                <a:lnTo>
                  <a:pt x="1527175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6464" y="1289012"/>
            <a:ext cx="208169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МИНИСТЕРСТВО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1100" dirty="0">
                <a:solidFill>
                  <a:schemeClr val="bg1"/>
                </a:solidFill>
                <a:latin typeface="Calibri"/>
                <a:cs typeface="Calibri"/>
              </a:rPr>
              <a:t>ИНВЕСТИЦИЙ, ПРОМЫШЛЕННОСТИ И НАУКИ МОСКОВСКОЙ ОБЛАСТИ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" name="Изображение" descr="Изображение">
            <a:extLst>
              <a:ext uri="{FF2B5EF4-FFF2-40B4-BE49-F238E27FC236}">
                <a16:creationId xmlns:a16="http://schemas.microsoft.com/office/drawing/2014/main" id="{97D1CEB5-691A-4DBF-856D-D7CF5687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6" r="61797" b="28934"/>
          <a:stretch/>
        </p:blipFill>
        <p:spPr>
          <a:xfrm>
            <a:off x="114299" y="962241"/>
            <a:ext cx="862165" cy="1016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1695BA-E454-457E-AC59-28F508D92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29200"/>
            <a:ext cx="2520925" cy="447641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98161CC7-4275-45AA-B3A6-09DF2EC3B259}"/>
              </a:ext>
            </a:extLst>
          </p:cNvPr>
          <p:cNvSpPr txBox="1"/>
          <p:nvPr/>
        </p:nvSpPr>
        <p:spPr>
          <a:xfrm>
            <a:off x="304800" y="5571421"/>
            <a:ext cx="238714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00" spc="-5" dirty="0">
                <a:solidFill>
                  <a:schemeClr val="bg1"/>
                </a:solidFill>
                <a:latin typeface="Calibri"/>
                <a:cs typeface="Calibri"/>
              </a:rPr>
              <a:t>РЕГИОНАЛЬНЫЙ ЦЕНТР КОМПЕТЕНЦИЙ МОСКОВСКОЙ ОБЛАСТИ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F5B143-6B10-400E-AD0D-ED27FE54B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2586608"/>
            <a:ext cx="2683155" cy="1285102"/>
          </a:xfrm>
          <a:prstGeom prst="rect">
            <a:avLst/>
          </a:prstGeom>
        </p:spPr>
      </p:pic>
      <p:sp>
        <p:nvSpPr>
          <p:cNvPr id="27" name="object 14">
            <a:extLst>
              <a:ext uri="{FF2B5EF4-FFF2-40B4-BE49-F238E27FC236}">
                <a16:creationId xmlns:a16="http://schemas.microsoft.com/office/drawing/2014/main" id="{4BE1DF1D-2541-4805-A28B-FBAA5D16C09A}"/>
              </a:ext>
            </a:extLst>
          </p:cNvPr>
          <p:cNvSpPr txBox="1"/>
          <p:nvPr/>
        </p:nvSpPr>
        <p:spPr>
          <a:xfrm>
            <a:off x="261620" y="3696021"/>
            <a:ext cx="252092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100" spc="-5" dirty="0">
                <a:solidFill>
                  <a:schemeClr val="bg1"/>
                </a:solidFill>
                <a:latin typeface="Calibri"/>
                <a:cs typeface="Calibri"/>
              </a:rPr>
              <a:t>АГЕНСТВО ИНВЕСТИЦИОННОГО РАЗВИТИЯ </a:t>
            </a:r>
            <a:r>
              <a:rPr lang="ru-RU" sz="1100" dirty="0">
                <a:solidFill>
                  <a:schemeClr val="bg1"/>
                </a:solidFill>
                <a:latin typeface="Calibri"/>
                <a:cs typeface="Calibri"/>
              </a:rPr>
              <a:t>МОСКОВСКОЙ ОБЛАСТИ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83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0292822" y="3875432"/>
            <a:ext cx="1899285" cy="2982595"/>
          </a:xfrm>
          <a:custGeom>
            <a:avLst/>
            <a:gdLst/>
            <a:ahLst/>
            <a:cxnLst/>
            <a:rect l="l" t="t" r="r" b="b"/>
            <a:pathLst>
              <a:path w="1899284" h="2982595">
                <a:moveTo>
                  <a:pt x="1899176" y="0"/>
                </a:moveTo>
                <a:lnTo>
                  <a:pt x="0" y="2982564"/>
                </a:lnTo>
                <a:lnTo>
                  <a:pt x="1899176" y="2982564"/>
                </a:lnTo>
                <a:lnTo>
                  <a:pt x="1899176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18429" y="0"/>
            <a:ext cx="1873885" cy="4040504"/>
          </a:xfrm>
          <a:custGeom>
            <a:avLst/>
            <a:gdLst/>
            <a:ahLst/>
            <a:cxnLst/>
            <a:rect l="l" t="t" r="r" b="b"/>
            <a:pathLst>
              <a:path w="1873884" h="4040504">
                <a:moveTo>
                  <a:pt x="1873570" y="0"/>
                </a:moveTo>
                <a:lnTo>
                  <a:pt x="0" y="0"/>
                </a:lnTo>
                <a:lnTo>
                  <a:pt x="1719519" y="4040378"/>
                </a:lnTo>
                <a:lnTo>
                  <a:pt x="1873570" y="4040378"/>
                </a:lnTo>
                <a:lnTo>
                  <a:pt x="1873570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820532" y="4082288"/>
            <a:ext cx="2047239" cy="2648585"/>
          </a:xfrm>
          <a:custGeom>
            <a:avLst/>
            <a:gdLst/>
            <a:ahLst/>
            <a:cxnLst/>
            <a:rect l="l" t="t" r="r" b="b"/>
            <a:pathLst>
              <a:path w="2047240" h="2648584">
                <a:moveTo>
                  <a:pt x="2047240" y="0"/>
                </a:moveTo>
                <a:lnTo>
                  <a:pt x="1655826" y="0"/>
                </a:lnTo>
                <a:lnTo>
                  <a:pt x="0" y="2648508"/>
                </a:lnTo>
                <a:lnTo>
                  <a:pt x="391414" y="2648508"/>
                </a:lnTo>
                <a:lnTo>
                  <a:pt x="2047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77631" y="931036"/>
            <a:ext cx="1927860" cy="3172460"/>
          </a:xfrm>
          <a:custGeom>
            <a:avLst/>
            <a:gdLst/>
            <a:ahLst/>
            <a:cxnLst/>
            <a:rect l="l" t="t" r="r" b="b"/>
            <a:pathLst>
              <a:path w="1927859" h="3172460">
                <a:moveTo>
                  <a:pt x="430911" y="0"/>
                </a:moveTo>
                <a:lnTo>
                  <a:pt x="0" y="0"/>
                </a:lnTo>
                <a:lnTo>
                  <a:pt x="1496949" y="3172079"/>
                </a:lnTo>
                <a:lnTo>
                  <a:pt x="1927860" y="3172079"/>
                </a:lnTo>
                <a:lnTo>
                  <a:pt x="430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29">
            <a:extLst>
              <a:ext uri="{FF2B5EF4-FFF2-40B4-BE49-F238E27FC236}">
                <a16:creationId xmlns:a16="http://schemas.microsoft.com/office/drawing/2014/main" id="{7EA1A819-6CA7-4E4A-B0D8-240D133B6A46}"/>
              </a:ext>
            </a:extLst>
          </p:cNvPr>
          <p:cNvSpPr txBox="1"/>
          <p:nvPr/>
        </p:nvSpPr>
        <p:spPr>
          <a:xfrm>
            <a:off x="434536" y="1066800"/>
            <a:ext cx="7784793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005FA8"/>
                </a:solidFill>
                <a:latin typeface="Arial Black"/>
                <a:cs typeface="Arial Black"/>
              </a:rPr>
              <a:t>РЕГИОНАЛЬНЫЙ ПРОЕКТ «АДРЕСНАЯ ПОДДЕРЖКА ПОВЫШЕНИЯ ПРОИЗВОДИТЕЛЬНОСТИ ТРУДА НА ПРЕДПРИЯТИЯХ»</a:t>
            </a:r>
            <a:endParaRPr lang="ru-RU" sz="2000" dirty="0">
              <a:latin typeface="Arial Black"/>
              <a:cs typeface="Arial Black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55D8BC9-24CB-4F35-8E10-72B17357E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2118" r="6769" b="17400"/>
          <a:stretch/>
        </p:blipFill>
        <p:spPr bwMode="auto">
          <a:xfrm>
            <a:off x="1219200" y="2170325"/>
            <a:ext cx="1876429" cy="17664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BC5451-F253-4E04-9F78-954EA08AF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4" t="6597" r="14512" b="17081"/>
          <a:stretch/>
        </p:blipFill>
        <p:spPr>
          <a:xfrm>
            <a:off x="7541894" y="2106296"/>
            <a:ext cx="1884950" cy="1891750"/>
          </a:xfrm>
          <a:prstGeom prst="ellipse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601596-52F2-4DC1-87CB-F3DB3F9A546A}"/>
              </a:ext>
            </a:extLst>
          </p:cNvPr>
          <p:cNvSpPr txBox="1"/>
          <p:nvPr/>
        </p:nvSpPr>
        <p:spPr>
          <a:xfrm>
            <a:off x="7162800" y="4109785"/>
            <a:ext cx="28956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latin typeface="Segoe UI Light"/>
                <a:cs typeface="Segoe UI Light"/>
              </a:rPr>
              <a:t>Теребов</a:t>
            </a:r>
            <a:br>
              <a:rPr lang="ru-RU" b="1" spc="-10" dirty="0">
                <a:latin typeface="Segoe UI Light"/>
                <a:cs typeface="Segoe UI Light"/>
              </a:rPr>
            </a:br>
            <a:r>
              <a:rPr lang="ru-RU" b="1" spc="-10" dirty="0">
                <a:latin typeface="Segoe UI Light"/>
                <a:cs typeface="Segoe UI Light"/>
              </a:rPr>
              <a:t>Виталий Владимирович </a:t>
            </a:r>
            <a:r>
              <a:rPr lang="ru-RU" sz="1400" spc="-10" dirty="0">
                <a:latin typeface="Segoe UI Light"/>
                <a:cs typeface="Segoe UI Light"/>
              </a:rPr>
              <a:t>Заместитель директора - директор департамента «Региональный центр компетенций»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0A789B-0C5D-4E53-946D-72F42A2C0B33}"/>
              </a:ext>
            </a:extLst>
          </p:cNvPr>
          <p:cNvSpPr txBox="1"/>
          <p:nvPr/>
        </p:nvSpPr>
        <p:spPr>
          <a:xfrm>
            <a:off x="762000" y="4103495"/>
            <a:ext cx="2895600" cy="195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latin typeface="Segoe UI Light"/>
                <a:cs typeface="Segoe UI Light"/>
              </a:rPr>
              <a:t>Зиновьева Екатерина Анатольевна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>
                <a:latin typeface="Segoe UI Light"/>
                <a:cs typeface="Segoe UI Light"/>
              </a:rPr>
              <a:t>Руководитель регионального проекта, Заместитель председателя правительства, Министр инвестиций, промышленности и науки Московской области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C48BE68-3ED8-4E61-98B2-9FB4D0FB5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4953001" cy="613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A6BD84-203E-4D7C-A822-8DE39F0EF531}"/>
              </a:ext>
            </a:extLst>
          </p:cNvPr>
          <p:cNvSpPr txBox="1"/>
          <p:nvPr/>
        </p:nvSpPr>
        <p:spPr>
          <a:xfrm>
            <a:off x="3962400" y="4166400"/>
            <a:ext cx="28956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>
                <a:latin typeface="Segoe UI Light"/>
                <a:cs typeface="Segoe UI Light"/>
              </a:rPr>
              <a:t>Подлипенский</a:t>
            </a:r>
            <a:r>
              <a:rPr lang="ru-RU" b="1" spc="-10" dirty="0">
                <a:latin typeface="Segoe UI Light"/>
                <a:cs typeface="Segoe UI Light"/>
              </a:rPr>
              <a:t/>
            </a:r>
            <a:br>
              <a:rPr lang="ru-RU" b="1" spc="-10" dirty="0">
                <a:latin typeface="Segoe UI Light"/>
                <a:cs typeface="Segoe UI Light"/>
              </a:rPr>
            </a:br>
            <a:r>
              <a:rPr lang="ru-RU" b="1" spc="-10" dirty="0">
                <a:latin typeface="Segoe UI Light"/>
                <a:cs typeface="Segoe UI Light"/>
              </a:rPr>
              <a:t>Евгений Владимирович </a:t>
            </a:r>
            <a:r>
              <a:rPr lang="ru-RU" sz="1400" spc="-10" dirty="0">
                <a:latin typeface="Segoe UI Light"/>
                <a:cs typeface="Segoe UI Light"/>
              </a:rPr>
              <a:t>Заместитель министра инвестиций, промышленности и науки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3C7741-FF11-442B-9756-DB47E245A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92" t="40543" r="70923" b="43913"/>
          <a:stretch/>
        </p:blipFill>
        <p:spPr>
          <a:xfrm>
            <a:off x="4435541" y="2139359"/>
            <a:ext cx="1766441" cy="18219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5038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4063110"/>
            <a:ext cx="5492750" cy="2795270"/>
          </a:xfrm>
          <a:custGeom>
            <a:avLst/>
            <a:gdLst/>
            <a:ahLst/>
            <a:cxnLst/>
            <a:rect l="l" t="t" r="r" b="b"/>
            <a:pathLst>
              <a:path w="5492750" h="2795270">
                <a:moveTo>
                  <a:pt x="5492496" y="0"/>
                </a:moveTo>
                <a:lnTo>
                  <a:pt x="0" y="0"/>
                </a:lnTo>
                <a:lnTo>
                  <a:pt x="0" y="2794885"/>
                </a:lnTo>
                <a:lnTo>
                  <a:pt x="3712934" y="2794885"/>
                </a:lnTo>
                <a:lnTo>
                  <a:pt x="5492496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5497195" cy="4080510"/>
          </a:xfrm>
          <a:custGeom>
            <a:avLst/>
            <a:gdLst/>
            <a:ahLst/>
            <a:cxnLst/>
            <a:rect l="l" t="t" r="r" b="b"/>
            <a:pathLst>
              <a:path w="5497195" h="4080510">
                <a:moveTo>
                  <a:pt x="3760503" y="0"/>
                </a:moveTo>
                <a:lnTo>
                  <a:pt x="0" y="0"/>
                </a:lnTo>
                <a:lnTo>
                  <a:pt x="0" y="4080128"/>
                </a:lnTo>
                <a:lnTo>
                  <a:pt x="5496941" y="4080128"/>
                </a:lnTo>
                <a:lnTo>
                  <a:pt x="3760503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66647" y="1254011"/>
            <a:ext cx="2693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Arial Black"/>
                <a:cs typeface="Arial Black"/>
              </a:rPr>
              <a:t>ЦЕЛИ</a:t>
            </a:r>
            <a:endParaRPr sz="20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НАЦИОН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НО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7243" y="1863916"/>
            <a:ext cx="3530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ПРОЕКТА ДО 2024</a:t>
            </a:r>
            <a:r>
              <a:rPr sz="20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ГОДА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7871" y="2113485"/>
            <a:ext cx="4330065" cy="197425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500" b="0" dirty="0">
                <a:solidFill>
                  <a:srgbClr val="FFFFFF"/>
                </a:solidFill>
                <a:latin typeface="Segoe UI Light"/>
                <a:cs typeface="Segoe UI Light"/>
              </a:rPr>
              <a:t>в </a:t>
            </a:r>
            <a:r>
              <a:rPr sz="1500" b="0" spc="-15" dirty="0">
                <a:solidFill>
                  <a:srgbClr val="FFFFFF"/>
                </a:solidFill>
                <a:latin typeface="Segoe UI Light"/>
                <a:cs typeface="Segoe UI Light"/>
              </a:rPr>
              <a:t>соответствии </a:t>
            </a:r>
            <a:r>
              <a:rPr sz="1500" b="0" dirty="0">
                <a:solidFill>
                  <a:srgbClr val="FFFFFF"/>
                </a:solidFill>
                <a:latin typeface="Segoe UI Light"/>
                <a:cs typeface="Segoe UI Light"/>
              </a:rPr>
              <a:t>с </a:t>
            </a:r>
            <a:r>
              <a:rPr sz="15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майским Указом </a:t>
            </a:r>
            <a:r>
              <a:rPr sz="1500" b="0" dirty="0">
                <a:solidFill>
                  <a:srgbClr val="FFFFFF"/>
                </a:solidFill>
                <a:latin typeface="Segoe UI Light"/>
                <a:cs typeface="Segoe UI Light"/>
              </a:rPr>
              <a:t>В.В. </a:t>
            </a:r>
            <a:r>
              <a:rPr sz="1500" b="0" spc="5" dirty="0">
                <a:solidFill>
                  <a:srgbClr val="FFFFFF"/>
                </a:solidFill>
                <a:latin typeface="Segoe UI Light"/>
                <a:cs typeface="Segoe UI Light"/>
              </a:rPr>
              <a:t>Путина</a:t>
            </a:r>
            <a:r>
              <a:rPr sz="1500" b="0" spc="-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5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№204</a:t>
            </a:r>
            <a:endParaRPr sz="1500" dirty="0">
              <a:latin typeface="Segoe UI Light"/>
              <a:cs typeface="Segoe UI Light"/>
            </a:endParaRPr>
          </a:p>
          <a:p>
            <a:pPr marL="400050" marR="580390" indent="640080">
              <a:lnSpc>
                <a:spcPct val="100000"/>
              </a:lnSpc>
              <a:spcBef>
                <a:spcPts val="204"/>
              </a:spcBef>
            </a:pPr>
            <a:endParaRPr lang="ru-RU" sz="1800" b="0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marL="400050" marR="580390" indent="640080">
              <a:lnSpc>
                <a:spcPct val="100000"/>
              </a:lnSpc>
              <a:spcBef>
                <a:spcPts val="204"/>
              </a:spcBef>
            </a:pPr>
            <a:r>
              <a:rPr sz="1800" b="0" dirty="0">
                <a:solidFill>
                  <a:srgbClr val="FFFFFF"/>
                </a:solidFill>
                <a:latin typeface="Segoe UI Light"/>
                <a:cs typeface="Segoe UI Light"/>
              </a:rPr>
              <a:t>ОБЕСПЕЧИТЬ </a:t>
            </a:r>
            <a:r>
              <a:rPr sz="1800" b="0" spc="5" dirty="0">
                <a:solidFill>
                  <a:srgbClr val="FFFFFF"/>
                </a:solidFill>
                <a:latin typeface="Segoe UI Light"/>
                <a:cs typeface="Segoe UI Light"/>
              </a:rPr>
              <a:t>РОСТ  ПРОИЗВОДИТЕЛЬНОСТИ</a:t>
            </a:r>
            <a:r>
              <a:rPr sz="1800" b="0" spc="-8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ТРУДА</a:t>
            </a:r>
            <a:endParaRPr sz="1800" dirty="0">
              <a:latin typeface="Segoe UI Light"/>
              <a:cs typeface="Segoe UI Light"/>
            </a:endParaRPr>
          </a:p>
          <a:p>
            <a:pPr marL="248920" marR="429259" algn="ctr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solidFill>
                  <a:srgbClr val="FFFFFF"/>
                </a:solidFill>
                <a:latin typeface="Segoe UI Light"/>
                <a:cs typeface="Segoe UI Light"/>
              </a:rPr>
              <a:t>на средних и </a:t>
            </a:r>
            <a:r>
              <a:rPr sz="1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крупных</a:t>
            </a:r>
            <a:r>
              <a:rPr sz="1800" b="0" spc="-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предприятиях  базовых несырьевых </a:t>
            </a:r>
            <a:r>
              <a:rPr sz="1800" b="0" spc="-20" dirty="0">
                <a:solidFill>
                  <a:srgbClr val="FFFFFF"/>
                </a:solidFill>
                <a:latin typeface="Segoe UI Light"/>
                <a:cs typeface="Segoe UI Light"/>
              </a:rPr>
              <a:t>отраслей  </a:t>
            </a:r>
            <a:r>
              <a:rPr sz="18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экономики </a:t>
            </a:r>
            <a:r>
              <a:rPr sz="1800" b="0" dirty="0">
                <a:solidFill>
                  <a:srgbClr val="FFFFFF"/>
                </a:solidFill>
                <a:latin typeface="Segoe UI Light"/>
                <a:cs typeface="Segoe UI Light"/>
              </a:rPr>
              <a:t>к </a:t>
            </a:r>
            <a:r>
              <a:rPr sz="1800" b="0" spc="-15" dirty="0">
                <a:solidFill>
                  <a:srgbClr val="FFFFFF"/>
                </a:solidFill>
                <a:latin typeface="Segoe UI Light"/>
                <a:cs typeface="Segoe UI Light"/>
              </a:rPr>
              <a:t>2024</a:t>
            </a:r>
            <a:r>
              <a:rPr sz="1800" b="0" spc="-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b="0" spc="-25" dirty="0">
                <a:solidFill>
                  <a:srgbClr val="FFFFFF"/>
                </a:solidFill>
                <a:latin typeface="Segoe UI Light"/>
                <a:cs typeface="Segoe UI Light"/>
              </a:rPr>
              <a:t>году</a:t>
            </a:r>
            <a:endParaRPr sz="1800" dirty="0">
              <a:latin typeface="Segoe UI Light"/>
              <a:cs typeface="Segoe U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88717" y="5705221"/>
            <a:ext cx="904341" cy="904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1919" y="4453377"/>
            <a:ext cx="1426845" cy="12693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60"/>
              </a:spcBef>
            </a:pPr>
            <a:r>
              <a:rPr lang="ru-RU" sz="4000" spc="-5" dirty="0">
                <a:solidFill>
                  <a:srgbClr val="00AFEF"/>
                </a:solidFill>
                <a:latin typeface="Calibri"/>
                <a:cs typeface="Calibri"/>
              </a:rPr>
              <a:t>6 335</a:t>
            </a:r>
            <a:endParaRPr sz="4000" dirty="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204"/>
              </a:spcBef>
            </a:pPr>
            <a:r>
              <a:rPr sz="1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предприятий</a:t>
            </a:r>
            <a:endParaRPr sz="1800" dirty="0">
              <a:latin typeface="Segoe UI Light"/>
              <a:cs typeface="Segoe UI Light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sz="18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-участников</a:t>
            </a:r>
            <a:endParaRPr sz="1800" dirty="0">
              <a:latin typeface="Segoe UI Light"/>
              <a:cs typeface="Segoe U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11932" y="4468159"/>
            <a:ext cx="1425575" cy="12687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4000" spc="-5" dirty="0">
                <a:solidFill>
                  <a:srgbClr val="00AFEF"/>
                </a:solidFill>
                <a:latin typeface="Calibri"/>
                <a:cs typeface="Calibri"/>
              </a:rPr>
              <a:t>79</a:t>
            </a:r>
            <a:r>
              <a:rPr sz="4000" spc="-9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0AFEF"/>
                </a:solidFill>
                <a:latin typeface="Calibri"/>
                <a:cs typeface="Calibri"/>
              </a:rPr>
              <a:t>500</a:t>
            </a:r>
            <a:endParaRPr sz="4000">
              <a:latin typeface="Calibri"/>
              <a:cs typeface="Calibri"/>
            </a:endParaRPr>
          </a:p>
          <a:p>
            <a:pPr marL="100965" marR="92710" algn="ctr">
              <a:lnSpc>
                <a:spcPct val="100000"/>
              </a:lnSpc>
              <a:spcBef>
                <a:spcPts val="209"/>
              </a:spcBef>
            </a:pPr>
            <a:r>
              <a:rPr sz="1800" b="0" dirty="0">
                <a:solidFill>
                  <a:srgbClr val="FFFFFF"/>
                </a:solidFill>
                <a:latin typeface="Segoe UI Light"/>
                <a:cs typeface="Segoe UI Light"/>
              </a:rPr>
              <a:t>с</a:t>
            </a:r>
            <a:r>
              <a:rPr sz="1800" b="0" spc="-45" dirty="0">
                <a:solidFill>
                  <a:srgbClr val="FFFFFF"/>
                </a:solidFill>
                <a:latin typeface="Segoe UI Light"/>
                <a:cs typeface="Segoe UI Light"/>
              </a:rPr>
              <a:t>о</a:t>
            </a:r>
            <a:r>
              <a:rPr sz="1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тр</a:t>
            </a:r>
            <a:r>
              <a:rPr sz="1800" b="0" spc="-150" dirty="0">
                <a:solidFill>
                  <a:srgbClr val="FFFFFF"/>
                </a:solidFill>
                <a:latin typeface="Segoe UI Light"/>
                <a:cs typeface="Segoe UI Light"/>
              </a:rPr>
              <a:t>у</a:t>
            </a:r>
            <a:r>
              <a:rPr sz="1800" b="0" dirty="0">
                <a:solidFill>
                  <a:srgbClr val="FFFFFF"/>
                </a:solidFill>
                <a:latin typeface="Segoe UI Light"/>
                <a:cs typeface="Segoe UI Light"/>
              </a:rPr>
              <a:t>дни</a:t>
            </a:r>
            <a:r>
              <a:rPr sz="1800" b="0" spc="-50" dirty="0">
                <a:solidFill>
                  <a:srgbClr val="FFFFFF"/>
                </a:solidFill>
                <a:latin typeface="Segoe UI Light"/>
                <a:cs typeface="Segoe UI Light"/>
              </a:rPr>
              <a:t>к</a:t>
            </a:r>
            <a:r>
              <a:rPr sz="18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ов  </a:t>
            </a:r>
            <a:r>
              <a:rPr sz="18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обучено</a:t>
            </a:r>
            <a:endParaRPr sz="1800">
              <a:latin typeface="Segoe UI Light"/>
              <a:cs typeface="Segoe UI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169524" y="5911676"/>
            <a:ext cx="808929" cy="75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96684" y="4581088"/>
            <a:ext cx="1339215" cy="12687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60"/>
              </a:spcBef>
            </a:pPr>
            <a:r>
              <a:rPr lang="ru-RU" sz="4000" spc="-5" dirty="0">
                <a:solidFill>
                  <a:srgbClr val="00AFEF"/>
                </a:solidFill>
                <a:latin typeface="Calibri"/>
                <a:cs typeface="Calibri"/>
              </a:rPr>
              <a:t>334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1800" b="0" spc="-5" dirty="0" err="1">
                <a:solidFill>
                  <a:srgbClr val="005FA8"/>
                </a:solidFill>
                <a:latin typeface="Segoe UI Light"/>
                <a:cs typeface="Segoe UI Light"/>
              </a:rPr>
              <a:t>предприяти</a:t>
            </a:r>
            <a:r>
              <a:rPr lang="ru-RU" sz="1800" b="0" spc="-5" dirty="0">
                <a:solidFill>
                  <a:srgbClr val="005FA8"/>
                </a:solidFill>
                <a:latin typeface="Segoe UI Light"/>
                <a:cs typeface="Segoe UI Light"/>
              </a:rPr>
              <a:t>я</a:t>
            </a:r>
            <a:endParaRPr sz="1800" dirty="0">
              <a:latin typeface="Segoe UI Light"/>
              <a:cs typeface="Segoe UI Light"/>
            </a:endParaRPr>
          </a:p>
          <a:p>
            <a:pPr marR="50165" algn="ctr">
              <a:lnSpc>
                <a:spcPct val="100000"/>
              </a:lnSpc>
            </a:pPr>
            <a:r>
              <a:rPr sz="1800" b="0" spc="-10" dirty="0">
                <a:solidFill>
                  <a:srgbClr val="005FA8"/>
                </a:solidFill>
                <a:latin typeface="Segoe UI Light"/>
                <a:cs typeface="Segoe UI Light"/>
              </a:rPr>
              <a:t>-</a:t>
            </a:r>
            <a:r>
              <a:rPr sz="1800" b="0" spc="-10" dirty="0" err="1">
                <a:solidFill>
                  <a:srgbClr val="005FA8"/>
                </a:solidFill>
                <a:latin typeface="Segoe UI Light"/>
                <a:cs typeface="Segoe UI Light"/>
              </a:rPr>
              <a:t>участник</a:t>
            </a:r>
            <a:r>
              <a:rPr lang="ru-RU" sz="1800" b="0" spc="-10" dirty="0">
                <a:solidFill>
                  <a:srgbClr val="005FA8"/>
                </a:solidFill>
                <a:latin typeface="Segoe UI Light"/>
                <a:cs typeface="Segoe UI Light"/>
              </a:rPr>
              <a:t>а</a:t>
            </a:r>
            <a:endParaRPr sz="1800" dirty="0">
              <a:latin typeface="Segoe UI Light"/>
              <a:cs typeface="Segoe U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32495" y="4595897"/>
            <a:ext cx="1249045" cy="12687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lang="ru-RU" sz="4000" spc="-5" dirty="0">
                <a:solidFill>
                  <a:srgbClr val="00AFEF"/>
                </a:solidFill>
                <a:latin typeface="Calibri"/>
                <a:cs typeface="Calibri"/>
              </a:rPr>
              <a:t>4 201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800" b="0" dirty="0">
                <a:solidFill>
                  <a:srgbClr val="005FA8"/>
                </a:solidFill>
                <a:latin typeface="Segoe UI Light"/>
                <a:cs typeface="Segoe UI Light"/>
              </a:rPr>
              <a:t>с</a:t>
            </a:r>
            <a:r>
              <a:rPr sz="1800" b="0" spc="-45" dirty="0">
                <a:solidFill>
                  <a:srgbClr val="005FA8"/>
                </a:solidFill>
                <a:latin typeface="Segoe UI Light"/>
                <a:cs typeface="Segoe UI Light"/>
              </a:rPr>
              <a:t>о</a:t>
            </a:r>
            <a:r>
              <a:rPr sz="1800" b="0" spc="-5" dirty="0">
                <a:solidFill>
                  <a:srgbClr val="005FA8"/>
                </a:solidFill>
                <a:latin typeface="Segoe UI Light"/>
                <a:cs typeface="Segoe UI Light"/>
              </a:rPr>
              <a:t>тр</a:t>
            </a:r>
            <a:r>
              <a:rPr sz="1800" b="0" spc="-150" dirty="0">
                <a:solidFill>
                  <a:srgbClr val="005FA8"/>
                </a:solidFill>
                <a:latin typeface="Segoe UI Light"/>
                <a:cs typeface="Segoe UI Light"/>
              </a:rPr>
              <a:t>у</a:t>
            </a:r>
            <a:r>
              <a:rPr sz="1800" b="0" dirty="0">
                <a:solidFill>
                  <a:srgbClr val="005FA8"/>
                </a:solidFill>
                <a:latin typeface="Segoe UI Light"/>
                <a:cs typeface="Segoe UI Light"/>
              </a:rPr>
              <a:t>дни</a:t>
            </a:r>
            <a:r>
              <a:rPr sz="1800" b="0" spc="-50" dirty="0">
                <a:solidFill>
                  <a:srgbClr val="005FA8"/>
                </a:solidFill>
                <a:latin typeface="Segoe UI Light"/>
                <a:cs typeface="Segoe UI Light"/>
              </a:rPr>
              <a:t>к</a:t>
            </a:r>
            <a:r>
              <a:rPr sz="1800" b="0" spc="-5" dirty="0">
                <a:solidFill>
                  <a:srgbClr val="005FA8"/>
                </a:solidFill>
                <a:latin typeface="Segoe UI Light"/>
                <a:cs typeface="Segoe UI Light"/>
              </a:rPr>
              <a:t>ов</a:t>
            </a:r>
            <a:endParaRPr sz="1800" dirty="0">
              <a:latin typeface="Segoe UI Light"/>
              <a:cs typeface="Segoe UI Light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b="0" spc="-5" dirty="0">
                <a:solidFill>
                  <a:srgbClr val="005FA8"/>
                </a:solidFill>
                <a:latin typeface="Segoe UI Light"/>
                <a:cs typeface="Segoe UI Light"/>
              </a:rPr>
              <a:t>обучено</a:t>
            </a:r>
            <a:endParaRPr sz="1800" dirty="0">
              <a:latin typeface="Segoe UI Light"/>
              <a:cs typeface="Segoe UI Ligh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8309" y="5637505"/>
            <a:ext cx="991895" cy="991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54545" y="5713705"/>
            <a:ext cx="991895" cy="9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172200" y="1270598"/>
            <a:ext cx="4800600" cy="2752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5FA8"/>
                </a:solidFill>
                <a:latin typeface="Arial Black"/>
                <a:cs typeface="Arial Black"/>
              </a:rPr>
              <a:t>ЦЕЛИ</a:t>
            </a:r>
            <a:endParaRPr sz="2000" dirty="0">
              <a:latin typeface="Arial Black"/>
              <a:cs typeface="Arial Black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lang="ru-RU" sz="2000" dirty="0">
                <a:solidFill>
                  <a:srgbClr val="005FA8"/>
                </a:solidFill>
                <a:latin typeface="Arial Black"/>
                <a:cs typeface="Arial Black"/>
              </a:rPr>
              <a:t>МОСКОВСКОЙ</a:t>
            </a:r>
            <a:r>
              <a:rPr sz="2000" dirty="0">
                <a:solidFill>
                  <a:srgbClr val="005FA8"/>
                </a:solidFill>
                <a:latin typeface="Arial Black"/>
                <a:cs typeface="Arial Black"/>
              </a:rPr>
              <a:t> ОБЛАСТИ</a:t>
            </a:r>
            <a:r>
              <a:rPr lang="ru-RU" sz="2000" dirty="0">
                <a:solidFill>
                  <a:srgbClr val="005FA8"/>
                </a:solidFill>
                <a:latin typeface="Arial Black"/>
                <a:cs typeface="Arial Black"/>
              </a:rPr>
              <a:t/>
            </a:r>
            <a:br>
              <a:rPr lang="ru-RU" sz="2000" dirty="0">
                <a:solidFill>
                  <a:srgbClr val="005FA8"/>
                </a:solidFill>
                <a:latin typeface="Arial Black"/>
                <a:cs typeface="Arial Black"/>
              </a:rPr>
            </a:br>
            <a:r>
              <a:rPr sz="2000" dirty="0">
                <a:solidFill>
                  <a:srgbClr val="005FA8"/>
                </a:solidFill>
                <a:latin typeface="Arial Black"/>
                <a:cs typeface="Arial Black"/>
              </a:rPr>
              <a:t>ПО ПРОЕКТУ ДО 2024</a:t>
            </a:r>
            <a:r>
              <a:rPr sz="2000" spc="-110" dirty="0">
                <a:solidFill>
                  <a:srgbClr val="005FA8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5FA8"/>
                </a:solidFill>
                <a:latin typeface="Arial Black"/>
                <a:cs typeface="Arial Black"/>
              </a:rPr>
              <a:t>ГОДА</a:t>
            </a:r>
            <a:endParaRPr sz="2000" dirty="0">
              <a:latin typeface="Arial Black"/>
              <a:cs typeface="Arial Black"/>
            </a:endParaRPr>
          </a:p>
          <a:p>
            <a:pPr marL="28575" algn="ctr">
              <a:lnSpc>
                <a:spcPct val="100000"/>
              </a:lnSpc>
              <a:spcBef>
                <a:spcPts val="600"/>
              </a:spcBef>
            </a:pPr>
            <a:endParaRPr lang="ru-RU" sz="1800" b="0" dirty="0">
              <a:latin typeface="Segoe UI Light"/>
              <a:cs typeface="Segoe UI Light"/>
            </a:endParaRPr>
          </a:p>
          <a:p>
            <a:pPr marL="28575" algn="ctr">
              <a:lnSpc>
                <a:spcPct val="100000"/>
              </a:lnSpc>
              <a:spcBef>
                <a:spcPts val="600"/>
              </a:spcBef>
            </a:pPr>
            <a:r>
              <a:rPr sz="1800" b="0" dirty="0">
                <a:latin typeface="Segoe UI Light"/>
                <a:cs typeface="Segoe UI Light"/>
              </a:rPr>
              <a:t>ОБЕСПЕЧИТЬ </a:t>
            </a:r>
            <a:r>
              <a:rPr sz="1800" b="0" spc="5" dirty="0">
                <a:latin typeface="Segoe UI Light"/>
                <a:cs typeface="Segoe UI Light"/>
              </a:rPr>
              <a:t>РОСТ</a:t>
            </a:r>
            <a:r>
              <a:rPr lang="ru-RU" spc="5" dirty="0">
                <a:latin typeface="Segoe UI Light"/>
                <a:cs typeface="Segoe UI Light"/>
              </a:rPr>
              <a:t/>
            </a:r>
            <a:br>
              <a:rPr lang="ru-RU" spc="5" dirty="0">
                <a:latin typeface="Segoe UI Light"/>
                <a:cs typeface="Segoe UI Light"/>
              </a:rPr>
            </a:br>
            <a:r>
              <a:rPr sz="1800" b="0" spc="5" dirty="0">
                <a:latin typeface="Segoe UI Light"/>
                <a:cs typeface="Segoe UI Light"/>
              </a:rPr>
              <a:t>ПРОИЗВОДИТЕЛЬНОСТИ</a:t>
            </a:r>
            <a:r>
              <a:rPr sz="1800" b="0" spc="-85" dirty="0">
                <a:latin typeface="Segoe UI Light"/>
                <a:cs typeface="Segoe UI Light"/>
              </a:rPr>
              <a:t> </a:t>
            </a:r>
            <a:r>
              <a:rPr sz="1800" b="0" spc="-5" dirty="0">
                <a:latin typeface="Segoe UI Light"/>
                <a:cs typeface="Segoe UI Light"/>
              </a:rPr>
              <a:t>ТРУДА</a:t>
            </a:r>
            <a:endParaRPr sz="1800" dirty="0">
              <a:latin typeface="Segoe UI Light"/>
              <a:cs typeface="Segoe UI Light"/>
            </a:endParaRPr>
          </a:p>
          <a:p>
            <a:pPr marL="198120" marR="162560" algn="ctr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Segoe UI Light"/>
                <a:cs typeface="Segoe UI Light"/>
              </a:rPr>
              <a:t>на средних и </a:t>
            </a:r>
            <a:r>
              <a:rPr sz="1800" b="0" spc="-5" dirty="0">
                <a:latin typeface="Segoe UI Light"/>
                <a:cs typeface="Segoe UI Light"/>
              </a:rPr>
              <a:t>крупных</a:t>
            </a:r>
            <a:r>
              <a:rPr sz="1800" b="0" spc="-105" dirty="0">
                <a:latin typeface="Segoe UI Light"/>
                <a:cs typeface="Segoe UI Light"/>
              </a:rPr>
              <a:t> </a:t>
            </a:r>
            <a:r>
              <a:rPr sz="1800" b="0" spc="-5" dirty="0">
                <a:latin typeface="Segoe UI Light"/>
                <a:cs typeface="Segoe UI Light"/>
              </a:rPr>
              <a:t>предприятиях  базовых несырьевых </a:t>
            </a:r>
            <a:r>
              <a:rPr sz="1800" b="0" spc="-20" dirty="0">
                <a:latin typeface="Segoe UI Light"/>
                <a:cs typeface="Segoe UI Light"/>
              </a:rPr>
              <a:t>отраслей  </a:t>
            </a:r>
            <a:r>
              <a:rPr sz="1800" b="0" spc="-10" dirty="0">
                <a:latin typeface="Segoe UI Light"/>
                <a:cs typeface="Segoe UI Light"/>
              </a:rPr>
              <a:t>экономики </a:t>
            </a:r>
            <a:r>
              <a:rPr sz="1800" b="0" dirty="0">
                <a:latin typeface="Segoe UI Light"/>
                <a:cs typeface="Segoe UI Light"/>
              </a:rPr>
              <a:t>к </a:t>
            </a:r>
            <a:r>
              <a:rPr sz="1800" b="0" spc="-15" dirty="0">
                <a:latin typeface="Segoe UI Light"/>
                <a:cs typeface="Segoe UI Light"/>
              </a:rPr>
              <a:t>2024</a:t>
            </a:r>
            <a:r>
              <a:rPr sz="1800" b="0" spc="-30" dirty="0">
                <a:latin typeface="Segoe UI Light"/>
                <a:cs typeface="Segoe UI Light"/>
              </a:rPr>
              <a:t> </a:t>
            </a:r>
            <a:r>
              <a:rPr sz="1800" b="0" spc="-25" dirty="0">
                <a:latin typeface="Segoe UI Light"/>
                <a:cs typeface="Segoe UI Light"/>
              </a:rPr>
              <a:t>году</a:t>
            </a:r>
            <a:endParaRPr sz="1800" dirty="0">
              <a:latin typeface="Segoe UI Light"/>
              <a:cs typeface="Segoe UI Light"/>
            </a:endParaRPr>
          </a:p>
        </p:txBody>
      </p:sp>
      <p:pic>
        <p:nvPicPr>
          <p:cNvPr id="26" name="Изображение" descr="Изображение">
            <a:extLst>
              <a:ext uri="{FF2B5EF4-FFF2-40B4-BE49-F238E27FC236}">
                <a16:creationId xmlns:a16="http://schemas.microsoft.com/office/drawing/2014/main" id="{14FBCE86-2275-4EB3-B790-65F4C0E554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86" r="61797" b="28934"/>
          <a:stretch/>
        </p:blipFill>
        <p:spPr>
          <a:xfrm>
            <a:off x="0" y="84742"/>
            <a:ext cx="586992" cy="6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object 14">
            <a:extLst>
              <a:ext uri="{FF2B5EF4-FFF2-40B4-BE49-F238E27FC236}">
                <a16:creationId xmlns:a16="http://schemas.microsoft.com/office/drawing/2014/main" id="{74F9795E-0D1C-4E9A-B3CB-2154247763C0}"/>
              </a:ext>
            </a:extLst>
          </p:cNvPr>
          <p:cNvSpPr txBox="1"/>
          <p:nvPr/>
        </p:nvSpPr>
        <p:spPr>
          <a:xfrm>
            <a:off x="535886" y="467092"/>
            <a:ext cx="151899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chemeClr val="bg1"/>
                </a:solidFill>
                <a:latin typeface="Calibri"/>
                <a:cs typeface="Calibri"/>
              </a:rPr>
              <a:t>МИНИСТЕРСТВО</a:t>
            </a:r>
            <a:endParaRPr sz="7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700" dirty="0">
                <a:solidFill>
                  <a:schemeClr val="bg1"/>
                </a:solidFill>
                <a:latin typeface="Calibri"/>
                <a:cs typeface="Calibri"/>
              </a:rPr>
              <a:t>ИНВЕСТИЦИЙ, ПРОМЫШЛЕННОСТИ И НАУКИ МОСКОВСКОЙ ОБЛАСТИ</a:t>
            </a:r>
            <a:endParaRPr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4B4F4B-4764-43F6-A95C-7CCA73FB2B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93" y="-17871"/>
            <a:ext cx="1518997" cy="727526"/>
          </a:xfrm>
          <a:prstGeom prst="rect">
            <a:avLst/>
          </a:prstGeom>
        </p:spPr>
      </p:pic>
      <p:sp>
        <p:nvSpPr>
          <p:cNvPr id="29" name="object 14">
            <a:extLst>
              <a:ext uri="{FF2B5EF4-FFF2-40B4-BE49-F238E27FC236}">
                <a16:creationId xmlns:a16="http://schemas.microsoft.com/office/drawing/2014/main" id="{D2F05831-B9BA-4B70-B299-86F190C35265}"/>
              </a:ext>
            </a:extLst>
          </p:cNvPr>
          <p:cNvSpPr txBox="1"/>
          <p:nvPr/>
        </p:nvSpPr>
        <p:spPr>
          <a:xfrm>
            <a:off x="2106009" y="569096"/>
            <a:ext cx="158888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700" spc="-5" dirty="0">
                <a:solidFill>
                  <a:schemeClr val="bg1"/>
                </a:solidFill>
                <a:latin typeface="Calibri"/>
                <a:cs typeface="Calibri"/>
              </a:rPr>
              <a:t>АГЕНСТВО ИНВЕСТИЦИОННОГО РАЗВИТИЯ </a:t>
            </a:r>
            <a:r>
              <a:rPr lang="ru-RU" sz="700" dirty="0">
                <a:solidFill>
                  <a:schemeClr val="bg1"/>
                </a:solidFill>
                <a:latin typeface="Calibri"/>
                <a:cs typeface="Calibri"/>
              </a:rPr>
              <a:t>МОСКОВСКОЙ ОБЛАСТИ</a:t>
            </a:r>
            <a:endParaRPr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0B3B6-4A6D-4A18-AB3A-E4758C8C80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61" y="205560"/>
            <a:ext cx="4223453" cy="52306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0D4751-A7A9-43AB-9BF9-0CCB423DAB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77" y="190601"/>
            <a:ext cx="1957803" cy="756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0331895" y="4072352"/>
            <a:ext cx="1860550" cy="2813050"/>
          </a:xfrm>
          <a:custGeom>
            <a:avLst/>
            <a:gdLst/>
            <a:ahLst/>
            <a:cxnLst/>
            <a:rect l="l" t="t" r="r" b="b"/>
            <a:pathLst>
              <a:path w="1860550" h="2813050">
                <a:moveTo>
                  <a:pt x="1860104" y="0"/>
                </a:moveTo>
                <a:lnTo>
                  <a:pt x="1790889" y="0"/>
                </a:lnTo>
                <a:lnTo>
                  <a:pt x="0" y="2812538"/>
                </a:lnTo>
                <a:lnTo>
                  <a:pt x="1860104" y="2812538"/>
                </a:lnTo>
                <a:lnTo>
                  <a:pt x="1860104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6371" y="0"/>
            <a:ext cx="1825625" cy="4067810"/>
          </a:xfrm>
          <a:custGeom>
            <a:avLst/>
            <a:gdLst/>
            <a:ahLst/>
            <a:cxnLst/>
            <a:rect l="l" t="t" r="r" b="b"/>
            <a:pathLst>
              <a:path w="1825625" h="4067810">
                <a:moveTo>
                  <a:pt x="1825626" y="0"/>
                </a:moveTo>
                <a:lnTo>
                  <a:pt x="0" y="0"/>
                </a:lnTo>
                <a:lnTo>
                  <a:pt x="1731140" y="4067682"/>
                </a:lnTo>
                <a:lnTo>
                  <a:pt x="1825626" y="4067682"/>
                </a:lnTo>
                <a:lnTo>
                  <a:pt x="1825626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A886D5E-18B7-4DB9-9D29-3E3F3BF9A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204484"/>
            <a:ext cx="4953001" cy="6134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1471E-B5AD-4D82-9DCE-94299336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9" y="204484"/>
            <a:ext cx="1957803" cy="7569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7D9F2D-8144-40E0-B3D0-4FE60C83C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765" y="5450789"/>
            <a:ext cx="2709762" cy="11378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D60ED7-30D0-4190-A48F-24FC2664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961" y="2350768"/>
            <a:ext cx="2709762" cy="1137801"/>
          </a:xfrm>
          <a:prstGeom prst="rect">
            <a:avLst/>
          </a:prstGeom>
        </p:spPr>
      </p:pic>
      <p:sp>
        <p:nvSpPr>
          <p:cNvPr id="37" name="object 29">
            <a:extLst>
              <a:ext uri="{FF2B5EF4-FFF2-40B4-BE49-F238E27FC236}">
                <a16:creationId xmlns:a16="http://schemas.microsoft.com/office/drawing/2014/main" id="{0C849689-B202-48A7-8F87-1EABEBF5A5E7}"/>
              </a:ext>
            </a:extLst>
          </p:cNvPr>
          <p:cNvSpPr txBox="1"/>
          <p:nvPr/>
        </p:nvSpPr>
        <p:spPr>
          <a:xfrm>
            <a:off x="434536" y="1273005"/>
            <a:ext cx="974699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005FA8"/>
                </a:solidFill>
                <a:latin typeface="Arial Black"/>
                <a:cs typeface="Arial Black"/>
              </a:rPr>
              <a:t>РЕЗУЛЬТАТЫ ПРОЕКТА «АДРЕСНАЯ ПОДДЕРЖКА ПОВЫШЕНИЯ ПРОИЗВОДИТЕЛЬНОСТИ ТРУДА НА ПРЕДПРИЯТИЯХ» В МОСКОВСКОЙ ОБЛАСТИ НА 18.03.2022 ГОДА.</a:t>
            </a:r>
            <a:endParaRPr lang="ru-RU" sz="2000" dirty="0">
              <a:latin typeface="Arial Black"/>
              <a:cs typeface="Arial Blac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B0D32-23AB-4110-BA29-4530A4439A62}"/>
              </a:ext>
            </a:extLst>
          </p:cNvPr>
          <p:cNvSpPr txBox="1"/>
          <p:nvPr/>
        </p:nvSpPr>
        <p:spPr>
          <a:xfrm>
            <a:off x="7402075" y="2459169"/>
            <a:ext cx="2882874" cy="100169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Обучено сотрудников предприятий и представителей региональных команд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1285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336A7-2477-435B-9CC2-4A8A8DB605E6}"/>
              </a:ext>
            </a:extLst>
          </p:cNvPr>
          <p:cNvSpPr txBox="1"/>
          <p:nvPr/>
        </p:nvSpPr>
        <p:spPr>
          <a:xfrm>
            <a:off x="330251" y="2452076"/>
            <a:ext cx="2882874" cy="1015881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Количество вовлеченных предприятий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spc="-10" dirty="0">
              <a:solidFill>
                <a:schemeClr val="bg1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1992F-039E-43A7-B2D7-BD0A03CF6D9A}"/>
              </a:ext>
            </a:extLst>
          </p:cNvPr>
          <p:cNvSpPr txBox="1"/>
          <p:nvPr/>
        </p:nvSpPr>
        <p:spPr>
          <a:xfrm>
            <a:off x="330251" y="3789201"/>
            <a:ext cx="2882874" cy="1015881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Суммарная выручка предприятий (млрд руб.)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spc="-10" dirty="0">
              <a:solidFill>
                <a:schemeClr val="bg1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251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4B6D7C-3D38-4A75-8C82-C0962E44AD4F}"/>
              </a:ext>
            </a:extLst>
          </p:cNvPr>
          <p:cNvSpPr txBox="1"/>
          <p:nvPr/>
        </p:nvSpPr>
        <p:spPr>
          <a:xfrm>
            <a:off x="330251" y="5126326"/>
            <a:ext cx="2882874" cy="1015881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Численность персонала предприятий (чел.)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spc="-10" dirty="0">
              <a:solidFill>
                <a:schemeClr val="bg1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38190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649A44-C361-4FB1-AD91-8657FCCF9E95}"/>
              </a:ext>
            </a:extLst>
          </p:cNvPr>
          <p:cNvSpPr txBox="1"/>
          <p:nvPr/>
        </p:nvSpPr>
        <p:spPr>
          <a:xfrm>
            <a:off x="3866594" y="2459169"/>
            <a:ext cx="2882874" cy="100169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Среднее снижение времени протекания процессов %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-40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77965-9DC9-466D-B6CE-92211FBA6366}"/>
              </a:ext>
            </a:extLst>
          </p:cNvPr>
          <p:cNvSpPr txBox="1"/>
          <p:nvPr/>
        </p:nvSpPr>
        <p:spPr>
          <a:xfrm>
            <a:off x="3866594" y="3793629"/>
            <a:ext cx="2882874" cy="1015881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Среднее увеличение выработки, %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000" b="1" spc="-10" dirty="0">
              <a:solidFill>
                <a:schemeClr val="bg1">
                  <a:lumMod val="50000"/>
                </a:schemeClr>
              </a:solidFill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-49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AA1E6E-2D0A-4553-B2F8-258A35478397}"/>
              </a:ext>
            </a:extLst>
          </p:cNvPr>
          <p:cNvSpPr txBox="1"/>
          <p:nvPr/>
        </p:nvSpPr>
        <p:spPr>
          <a:xfrm>
            <a:off x="3866594" y="5140514"/>
            <a:ext cx="2882874" cy="100169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Среднее снижение незавершенного производства, %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-42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6C0F75-3AC4-4846-B9A5-66C7BF25A724}"/>
              </a:ext>
            </a:extLst>
          </p:cNvPr>
          <p:cNvSpPr txBox="1"/>
          <p:nvPr/>
        </p:nvSpPr>
        <p:spPr>
          <a:xfrm>
            <a:off x="7402075" y="3796294"/>
            <a:ext cx="2882874" cy="100169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chemeClr val="bg1">
                    <a:lumMod val="50000"/>
                  </a:schemeClr>
                </a:solidFill>
                <a:latin typeface="Segoe UI Light"/>
                <a:cs typeface="Segoe UI Light"/>
              </a:rPr>
              <a:t>Количество подготовленных внутренних тренеров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Segoe UI Light"/>
                <a:cs typeface="Segoe UI Light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9293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0"/>
    </mc:Choice>
    <mc:Fallback xmlns="">
      <p:transition spd="slow" advTm="151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6E77E-4004-4FFA-BB9A-B116CE610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1" y="2086191"/>
            <a:ext cx="10010774" cy="451819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331895" y="4045458"/>
            <a:ext cx="1860550" cy="2813050"/>
          </a:xfrm>
          <a:custGeom>
            <a:avLst/>
            <a:gdLst/>
            <a:ahLst/>
            <a:cxnLst/>
            <a:rect l="l" t="t" r="r" b="b"/>
            <a:pathLst>
              <a:path w="1860550" h="2813050">
                <a:moveTo>
                  <a:pt x="1860104" y="0"/>
                </a:moveTo>
                <a:lnTo>
                  <a:pt x="1790889" y="0"/>
                </a:lnTo>
                <a:lnTo>
                  <a:pt x="0" y="2812538"/>
                </a:lnTo>
                <a:lnTo>
                  <a:pt x="1860104" y="2812538"/>
                </a:lnTo>
                <a:lnTo>
                  <a:pt x="1860104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6371" y="0"/>
            <a:ext cx="1825625" cy="4067810"/>
          </a:xfrm>
          <a:custGeom>
            <a:avLst/>
            <a:gdLst/>
            <a:ahLst/>
            <a:cxnLst/>
            <a:rect l="l" t="t" r="r" b="b"/>
            <a:pathLst>
              <a:path w="1825625" h="4067810">
                <a:moveTo>
                  <a:pt x="1825626" y="0"/>
                </a:moveTo>
                <a:lnTo>
                  <a:pt x="0" y="0"/>
                </a:lnTo>
                <a:lnTo>
                  <a:pt x="1731140" y="4067682"/>
                </a:lnTo>
                <a:lnTo>
                  <a:pt x="1825626" y="4067682"/>
                </a:lnTo>
                <a:lnTo>
                  <a:pt x="1825626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A886D5E-18B7-4DB9-9D29-3E3F3BF9A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204484"/>
            <a:ext cx="4953001" cy="6134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1471E-B5AD-4D82-9DCE-94299336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79" y="204484"/>
            <a:ext cx="1957803" cy="756989"/>
          </a:xfrm>
          <a:prstGeom prst="rect">
            <a:avLst/>
          </a:prstGeom>
        </p:spPr>
      </p:pic>
      <p:sp>
        <p:nvSpPr>
          <p:cNvPr id="12" name="object 31">
            <a:extLst>
              <a:ext uri="{FF2B5EF4-FFF2-40B4-BE49-F238E27FC236}">
                <a16:creationId xmlns:a16="http://schemas.microsoft.com/office/drawing/2014/main" id="{34B9AF02-7DC8-4F27-AC1E-7FE7EE3A672B}"/>
              </a:ext>
            </a:extLst>
          </p:cNvPr>
          <p:cNvSpPr txBox="1"/>
          <p:nvPr/>
        </p:nvSpPr>
        <p:spPr>
          <a:xfrm>
            <a:off x="444979" y="1210035"/>
            <a:ext cx="806351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9875" algn="l"/>
              </a:tabLst>
            </a:pPr>
            <a:r>
              <a:rPr lang="ru-RU" sz="2000" dirty="0">
                <a:solidFill>
                  <a:srgbClr val="005FA8"/>
                </a:solidFill>
                <a:latin typeface="Arial Black"/>
                <a:cs typeface="Arial Black"/>
              </a:rPr>
              <a:t>СУТЬ ПРОИЗВОДСТВЕННЫХ СИСТЕМ, ВЫСТРОЕННЫХ НА ПРИНЦИПАХ БЕРЕЖЛИВОГО ПРОИЗВОДСТВА</a:t>
            </a:r>
            <a:endParaRPr lang="ru-RU" sz="2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99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0"/>
    </mc:Choice>
    <mc:Fallback xmlns="">
      <p:transition spd="slow" advTm="151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6CC0DAC-7739-4E3D-BBD1-9B1676061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00" t="38345" r="10625" b="11887"/>
          <a:stretch/>
        </p:blipFill>
        <p:spPr>
          <a:xfrm>
            <a:off x="8001105" y="1371600"/>
            <a:ext cx="3391045" cy="471373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331895" y="4045458"/>
            <a:ext cx="1860550" cy="2813050"/>
          </a:xfrm>
          <a:custGeom>
            <a:avLst/>
            <a:gdLst/>
            <a:ahLst/>
            <a:cxnLst/>
            <a:rect l="l" t="t" r="r" b="b"/>
            <a:pathLst>
              <a:path w="1860550" h="2813050">
                <a:moveTo>
                  <a:pt x="1860104" y="0"/>
                </a:moveTo>
                <a:lnTo>
                  <a:pt x="1790889" y="0"/>
                </a:lnTo>
                <a:lnTo>
                  <a:pt x="0" y="2812538"/>
                </a:lnTo>
                <a:lnTo>
                  <a:pt x="1860104" y="2812538"/>
                </a:lnTo>
                <a:lnTo>
                  <a:pt x="1860104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6371" y="0"/>
            <a:ext cx="1825625" cy="4067810"/>
          </a:xfrm>
          <a:custGeom>
            <a:avLst/>
            <a:gdLst/>
            <a:ahLst/>
            <a:cxnLst/>
            <a:rect l="l" t="t" r="r" b="b"/>
            <a:pathLst>
              <a:path w="1825625" h="4067810">
                <a:moveTo>
                  <a:pt x="1825626" y="0"/>
                </a:moveTo>
                <a:lnTo>
                  <a:pt x="0" y="0"/>
                </a:lnTo>
                <a:lnTo>
                  <a:pt x="1731140" y="4067682"/>
                </a:lnTo>
                <a:lnTo>
                  <a:pt x="1825626" y="4067682"/>
                </a:lnTo>
                <a:lnTo>
                  <a:pt x="1825626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107294-F2C5-40D5-9CF9-5F21A86B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236638"/>
            <a:ext cx="4953001" cy="613416"/>
          </a:xfrm>
          <a:prstGeom prst="rect">
            <a:avLst/>
          </a:prstGeom>
        </p:spPr>
      </p:pic>
      <p:sp>
        <p:nvSpPr>
          <p:cNvPr id="61" name="Текст 5">
            <a:extLst>
              <a:ext uri="{FF2B5EF4-FFF2-40B4-BE49-F238E27FC236}">
                <a16:creationId xmlns:a16="http://schemas.microsoft.com/office/drawing/2014/main" id="{9F1DA965-59BA-4EED-8661-DB2D160AFF48}"/>
              </a:ext>
            </a:extLst>
          </p:cNvPr>
          <p:cNvSpPr txBox="1">
            <a:spLocks/>
          </p:cNvSpPr>
          <p:nvPr/>
        </p:nvSpPr>
        <p:spPr>
          <a:xfrm>
            <a:off x="4038600" y="2840232"/>
            <a:ext cx="3435350" cy="3681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Проведена балансировка работ операторов и стандартизация производственных операций (перераспределение функций по полной сборке крана, организация участка сборки), что позволило увеличить выработку станков с 1320 кранов в смену до 4320 кранов в смену.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Внедрено автономное обслуживание станков ТПА, за счет которого достигнуто снижение неплановых остановок с 42 до 20 час. в месяц. 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2" name="Текст 4">
            <a:extLst>
              <a:ext uri="{FF2B5EF4-FFF2-40B4-BE49-F238E27FC236}">
                <a16:creationId xmlns:a16="http://schemas.microsoft.com/office/drawing/2014/main" id="{2610F353-3162-4DFC-8846-C994F44C2F9B}"/>
              </a:ext>
            </a:extLst>
          </p:cNvPr>
          <p:cNvSpPr txBox="1">
            <a:spLocks/>
          </p:cNvSpPr>
          <p:nvPr/>
        </p:nvSpPr>
        <p:spPr>
          <a:xfrm>
            <a:off x="304799" y="2840232"/>
            <a:ext cx="3009900" cy="116998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Увеличение производительности по выпуску шаровых кранов в 1,9 раза.</a:t>
            </a:r>
          </a:p>
        </p:txBody>
      </p:sp>
      <p:sp>
        <p:nvSpPr>
          <p:cNvPr id="63" name="object 61">
            <a:extLst>
              <a:ext uri="{FF2B5EF4-FFF2-40B4-BE49-F238E27FC236}">
                <a16:creationId xmlns:a16="http://schemas.microsoft.com/office/drawing/2014/main" id="{BA778D8F-0592-4D6E-BC60-71D02F1EC9FC}"/>
              </a:ext>
            </a:extLst>
          </p:cNvPr>
          <p:cNvSpPr txBox="1"/>
          <p:nvPr/>
        </p:nvSpPr>
        <p:spPr>
          <a:xfrm>
            <a:off x="57405" y="2486626"/>
            <a:ext cx="3809490" cy="29944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415"/>
              </a:spcBef>
            </a:pPr>
            <a:r>
              <a:rPr lang="ru-RU" sz="1600" dirty="0">
                <a:solidFill>
                  <a:srgbClr val="005FA8"/>
                </a:solidFill>
                <a:latin typeface="Arial Black"/>
                <a:cs typeface="Arial Black"/>
              </a:rPr>
              <a:t>ОСНОВНОЙ РЕЗУЛЬТАТ: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112D2FBA-2218-4517-8BC8-80A9F9133BF5}"/>
              </a:ext>
            </a:extLst>
          </p:cNvPr>
          <p:cNvSpPr txBox="1"/>
          <p:nvPr/>
        </p:nvSpPr>
        <p:spPr>
          <a:xfrm>
            <a:off x="3851530" y="2486626"/>
            <a:ext cx="3809490" cy="29944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415"/>
              </a:spcBef>
            </a:pPr>
            <a:r>
              <a:rPr lang="ru-RU" sz="1600" dirty="0">
                <a:solidFill>
                  <a:srgbClr val="005FA8"/>
                </a:solidFill>
                <a:latin typeface="Arial Black"/>
                <a:cs typeface="Arial Black"/>
              </a:rPr>
              <a:t>ОСНОВНЫЕ МЕРОПРИЯТИЯ: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65" name="Текст 9">
            <a:extLst>
              <a:ext uri="{FF2B5EF4-FFF2-40B4-BE49-F238E27FC236}">
                <a16:creationId xmlns:a16="http://schemas.microsoft.com/office/drawing/2014/main" id="{8F927A91-9F9B-46E4-973D-A115277E7DC7}"/>
              </a:ext>
            </a:extLst>
          </p:cNvPr>
          <p:cNvSpPr txBox="1">
            <a:spLocks/>
          </p:cNvSpPr>
          <p:nvPr/>
        </p:nvSpPr>
        <p:spPr>
          <a:xfrm>
            <a:off x="2133600" y="6181725"/>
            <a:ext cx="2087562" cy="52387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005FA8"/>
                </a:solidFill>
                <a:latin typeface="Arial Black"/>
              </a:rPr>
              <a:t>+95%</a:t>
            </a: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B9D44009-8B3D-45E0-9537-CD36AB84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1" y="4045334"/>
            <a:ext cx="2223928" cy="22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D6D4B8A-380F-410E-89B8-584CC75E9792}"/>
              </a:ext>
            </a:extLst>
          </p:cNvPr>
          <p:cNvSpPr txBox="1"/>
          <p:nvPr/>
        </p:nvSpPr>
        <p:spPr>
          <a:xfrm>
            <a:off x="304800" y="109441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«РТП»</a:t>
            </a:r>
            <a:r>
              <a:rPr lang="ru-RU" sz="20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Егорьевск, Московская область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3C9C83-7F3C-4309-BD2E-3670D27EEC1D}"/>
              </a:ext>
            </a:extLst>
          </p:cNvPr>
          <p:cNvSpPr txBox="1"/>
          <p:nvPr/>
        </p:nvSpPr>
        <p:spPr>
          <a:xfrm>
            <a:off x="265114" y="1600200"/>
            <a:ext cx="7278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Пилотный поток: Оптимизация процесса по выпуску шаровых кранов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2BB82F-98C9-413C-B65E-55F13FAAE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231741"/>
            <a:ext cx="1957803" cy="7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0"/>
    </mc:Choice>
    <mc:Fallback xmlns="">
      <p:transition spd="slow" advTm="151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ECE416-8ECF-4EE7-8652-578D21A3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75" t="38345" r="10000" b="11887"/>
          <a:stretch/>
        </p:blipFill>
        <p:spPr>
          <a:xfrm>
            <a:off x="7661020" y="1332565"/>
            <a:ext cx="3692747" cy="482202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331895" y="4045458"/>
            <a:ext cx="1860550" cy="2813050"/>
          </a:xfrm>
          <a:custGeom>
            <a:avLst/>
            <a:gdLst/>
            <a:ahLst/>
            <a:cxnLst/>
            <a:rect l="l" t="t" r="r" b="b"/>
            <a:pathLst>
              <a:path w="1860550" h="2813050">
                <a:moveTo>
                  <a:pt x="1860104" y="0"/>
                </a:moveTo>
                <a:lnTo>
                  <a:pt x="1790889" y="0"/>
                </a:lnTo>
                <a:lnTo>
                  <a:pt x="0" y="2812538"/>
                </a:lnTo>
                <a:lnTo>
                  <a:pt x="1860104" y="2812538"/>
                </a:lnTo>
                <a:lnTo>
                  <a:pt x="1860104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6371" y="0"/>
            <a:ext cx="1825625" cy="4067810"/>
          </a:xfrm>
          <a:custGeom>
            <a:avLst/>
            <a:gdLst/>
            <a:ahLst/>
            <a:cxnLst/>
            <a:rect l="l" t="t" r="r" b="b"/>
            <a:pathLst>
              <a:path w="1825625" h="4067810">
                <a:moveTo>
                  <a:pt x="1825626" y="0"/>
                </a:moveTo>
                <a:lnTo>
                  <a:pt x="0" y="0"/>
                </a:lnTo>
                <a:lnTo>
                  <a:pt x="1731140" y="4067682"/>
                </a:lnTo>
                <a:lnTo>
                  <a:pt x="1825626" y="4067682"/>
                </a:lnTo>
                <a:lnTo>
                  <a:pt x="1825626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107294-F2C5-40D5-9CF9-5F21A86B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234386"/>
            <a:ext cx="4953001" cy="613416"/>
          </a:xfrm>
          <a:prstGeom prst="rect">
            <a:avLst/>
          </a:prstGeom>
        </p:spPr>
      </p:pic>
      <p:sp>
        <p:nvSpPr>
          <p:cNvPr id="61" name="Текст 5">
            <a:extLst>
              <a:ext uri="{FF2B5EF4-FFF2-40B4-BE49-F238E27FC236}">
                <a16:creationId xmlns:a16="http://schemas.microsoft.com/office/drawing/2014/main" id="{9F1DA965-59BA-4EED-8661-DB2D160AFF48}"/>
              </a:ext>
            </a:extLst>
          </p:cNvPr>
          <p:cNvSpPr txBox="1">
            <a:spLocks/>
          </p:cNvSpPr>
          <p:nvPr/>
        </p:nvSpPr>
        <p:spPr>
          <a:xfrm>
            <a:off x="4038600" y="2840232"/>
            <a:ext cx="3435350" cy="36812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Перешли от сборки партиями через создание промежуточных запасов к поточному производству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Повысили загрузку персонала за счет стандартизации и балансировки рабочих мест.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Снизили расстояние внутрицеховых перемещений с 2195 до 88 метров.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Внедрили адресное хранение на складе комплектующих. </a:t>
            </a:r>
          </a:p>
        </p:txBody>
      </p:sp>
      <p:sp>
        <p:nvSpPr>
          <p:cNvPr id="62" name="Текст 4">
            <a:extLst>
              <a:ext uri="{FF2B5EF4-FFF2-40B4-BE49-F238E27FC236}">
                <a16:creationId xmlns:a16="http://schemas.microsoft.com/office/drawing/2014/main" id="{2610F353-3162-4DFC-8846-C994F44C2F9B}"/>
              </a:ext>
            </a:extLst>
          </p:cNvPr>
          <p:cNvSpPr txBox="1">
            <a:spLocks/>
          </p:cNvSpPr>
          <p:nvPr/>
        </p:nvSpPr>
        <p:spPr>
          <a:xfrm>
            <a:off x="304799" y="2840232"/>
            <a:ext cx="3009900" cy="116998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Компания повысила выработку на одного работающего в потоке с 488 изделий в месяц до 1538.</a:t>
            </a:r>
          </a:p>
        </p:txBody>
      </p:sp>
      <p:sp>
        <p:nvSpPr>
          <p:cNvPr id="63" name="object 61">
            <a:extLst>
              <a:ext uri="{FF2B5EF4-FFF2-40B4-BE49-F238E27FC236}">
                <a16:creationId xmlns:a16="http://schemas.microsoft.com/office/drawing/2014/main" id="{BA778D8F-0592-4D6E-BC60-71D02F1EC9FC}"/>
              </a:ext>
            </a:extLst>
          </p:cNvPr>
          <p:cNvSpPr txBox="1"/>
          <p:nvPr/>
        </p:nvSpPr>
        <p:spPr>
          <a:xfrm>
            <a:off x="57405" y="2486626"/>
            <a:ext cx="3809490" cy="29944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415"/>
              </a:spcBef>
            </a:pPr>
            <a:r>
              <a:rPr lang="ru-RU" sz="1600" dirty="0">
                <a:solidFill>
                  <a:srgbClr val="005FA8"/>
                </a:solidFill>
                <a:latin typeface="Arial Black"/>
                <a:cs typeface="Arial Black"/>
              </a:rPr>
              <a:t>ОСНОВНОЙ РЕЗУЛЬТАТ: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112D2FBA-2218-4517-8BC8-80A9F9133BF5}"/>
              </a:ext>
            </a:extLst>
          </p:cNvPr>
          <p:cNvSpPr txBox="1"/>
          <p:nvPr/>
        </p:nvSpPr>
        <p:spPr>
          <a:xfrm>
            <a:off x="3851530" y="2486626"/>
            <a:ext cx="3809490" cy="29944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415"/>
              </a:spcBef>
            </a:pPr>
            <a:r>
              <a:rPr lang="ru-RU" sz="1600" dirty="0">
                <a:solidFill>
                  <a:srgbClr val="005FA8"/>
                </a:solidFill>
                <a:latin typeface="Arial Black"/>
                <a:cs typeface="Arial Black"/>
              </a:rPr>
              <a:t>ОСНОВНЫЕ МЕРОПРИЯТИЯ: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65" name="Текст 9">
            <a:extLst>
              <a:ext uri="{FF2B5EF4-FFF2-40B4-BE49-F238E27FC236}">
                <a16:creationId xmlns:a16="http://schemas.microsoft.com/office/drawing/2014/main" id="{8F927A91-9F9B-46E4-973D-A115277E7DC7}"/>
              </a:ext>
            </a:extLst>
          </p:cNvPr>
          <p:cNvSpPr txBox="1">
            <a:spLocks/>
          </p:cNvSpPr>
          <p:nvPr/>
        </p:nvSpPr>
        <p:spPr>
          <a:xfrm>
            <a:off x="2133600" y="6181725"/>
            <a:ext cx="2087562" cy="52387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005FA8"/>
                </a:solidFill>
                <a:latin typeface="Arial Black"/>
              </a:rPr>
              <a:t>+200%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6D4B8A-380F-410E-89B8-584CC75E9792}"/>
              </a:ext>
            </a:extLst>
          </p:cNvPr>
          <p:cNvSpPr txBox="1"/>
          <p:nvPr/>
        </p:nvSpPr>
        <p:spPr>
          <a:xfrm>
            <a:off x="304800" y="10944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«Десятое королевство»</a:t>
            </a:r>
            <a:r>
              <a:rPr lang="ru-RU" sz="20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Шаховской район, д. </a:t>
            </a:r>
            <a:r>
              <a:rPr lang="ru-RU" sz="2000" dirty="0" err="1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Ховань</a:t>
            </a:r>
            <a:r>
              <a:rPr lang="ru-RU" sz="20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Московская область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3C9C83-7F3C-4309-BD2E-3670D27EEC1D}"/>
              </a:ext>
            </a:extLst>
          </p:cNvPr>
          <p:cNvSpPr txBox="1"/>
          <p:nvPr/>
        </p:nvSpPr>
        <p:spPr>
          <a:xfrm>
            <a:off x="288800" y="1750071"/>
            <a:ext cx="7278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B425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Пилотный поток: Оптимизация потока изготовления игры «Русское лото»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90C81F-44CF-4F90-A107-AFF8E3410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3" y="4038794"/>
            <a:ext cx="2401271" cy="20362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E9B939-E861-4E2D-8065-9C5152E39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230768"/>
            <a:ext cx="1957803" cy="7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0"/>
    </mc:Choice>
    <mc:Fallback xmlns="">
      <p:transition spd="slow" advTm="151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0331895" y="4045458"/>
            <a:ext cx="1860550" cy="2813050"/>
          </a:xfrm>
          <a:custGeom>
            <a:avLst/>
            <a:gdLst/>
            <a:ahLst/>
            <a:cxnLst/>
            <a:rect l="l" t="t" r="r" b="b"/>
            <a:pathLst>
              <a:path w="1860550" h="2813050">
                <a:moveTo>
                  <a:pt x="1860104" y="0"/>
                </a:moveTo>
                <a:lnTo>
                  <a:pt x="1790889" y="0"/>
                </a:lnTo>
                <a:lnTo>
                  <a:pt x="0" y="2812538"/>
                </a:lnTo>
                <a:lnTo>
                  <a:pt x="1860104" y="2812538"/>
                </a:lnTo>
                <a:lnTo>
                  <a:pt x="1860104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6371" y="0"/>
            <a:ext cx="1825625" cy="4067810"/>
          </a:xfrm>
          <a:custGeom>
            <a:avLst/>
            <a:gdLst/>
            <a:ahLst/>
            <a:cxnLst/>
            <a:rect l="l" t="t" r="r" b="b"/>
            <a:pathLst>
              <a:path w="1825625" h="4067810">
                <a:moveTo>
                  <a:pt x="1825626" y="0"/>
                </a:moveTo>
                <a:lnTo>
                  <a:pt x="0" y="0"/>
                </a:lnTo>
                <a:lnTo>
                  <a:pt x="1731140" y="4067682"/>
                </a:lnTo>
                <a:lnTo>
                  <a:pt x="1825626" y="4067682"/>
                </a:lnTo>
                <a:lnTo>
                  <a:pt x="1825626" y="0"/>
                </a:lnTo>
                <a:close/>
              </a:path>
            </a:pathLst>
          </a:custGeom>
          <a:solidFill>
            <a:srgbClr val="005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1D30B1D9-21AB-4A13-870C-BA3B00551BF8}"/>
              </a:ext>
            </a:extLst>
          </p:cNvPr>
          <p:cNvSpPr txBox="1"/>
          <p:nvPr/>
        </p:nvSpPr>
        <p:spPr>
          <a:xfrm>
            <a:off x="304799" y="1066800"/>
            <a:ext cx="806351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9875" algn="l"/>
              </a:tabLst>
            </a:pPr>
            <a:r>
              <a:rPr lang="ru-RU" sz="2000" dirty="0">
                <a:solidFill>
                  <a:srgbClr val="005FA8"/>
                </a:solidFill>
                <a:latin typeface="Arial Black"/>
                <a:cs typeface="Arial Black"/>
              </a:rPr>
              <a:t>ИТ-ПЛАТФОРМА ПРОИЗВОДИТЕЛЬНОСТЬ.РФ</a:t>
            </a:r>
            <a:endParaRPr sz="2000" dirty="0">
              <a:latin typeface="Arial Black"/>
              <a:cs typeface="Arial Black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A7873F-829F-4C18-A821-CDC911AB6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230299"/>
            <a:ext cx="4953001" cy="6134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8563A2-31FE-4FE7-A380-F45C5198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9" y="1388042"/>
            <a:ext cx="10172390" cy="50889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386F82-0E6F-42D9-A01A-72357329E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230299"/>
            <a:ext cx="1957803" cy="7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0"/>
    </mc:Choice>
    <mc:Fallback xmlns="">
      <p:transition spd="slow" advTm="151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98D6342B-D44C-D54A-A0CE-C7EC21C21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1283181"/>
            <a:ext cx="5000660" cy="185948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3000" b="1" spc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Региональный центр компетенций в сфере производительности труда </a:t>
            </a:r>
            <a:r>
              <a:rPr lang="ru-RU" sz="2700" b="1" spc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Московской области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ECFF5F-FC17-D945-884E-981EC2B12A09}"/>
              </a:ext>
            </a:extLst>
          </p:cNvPr>
          <p:cNvSpPr/>
          <p:nvPr/>
        </p:nvSpPr>
        <p:spPr>
          <a:xfrm>
            <a:off x="5875500" y="1182231"/>
            <a:ext cx="60667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Теребов</a:t>
            </a:r>
            <a:r>
              <a:rPr lang="ru-RU" sz="2200" b="1" dirty="0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 Виталий Владимирович</a:t>
            </a:r>
          </a:p>
          <a:p>
            <a:endParaRPr lang="ru-RU" sz="2200" b="1" dirty="0">
              <a:latin typeface="Segoe UI Light" panose="020B0502040204020203" pitchFamily="34" charset="0"/>
              <a:cs typeface="Segoe UI Light" panose="020B0502040204020203" pitchFamily="34" charset="0"/>
              <a:sym typeface="Futura PT Bold"/>
            </a:endParaRPr>
          </a:p>
          <a:p>
            <a:r>
              <a:rPr lang="ru-RU" sz="2200" b="1" dirty="0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Заместитель директора</a:t>
            </a:r>
            <a:r>
              <a:rPr lang="en-US" sz="2200" b="1" dirty="0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 </a:t>
            </a:r>
            <a:r>
              <a:rPr lang="ru-RU" sz="2200" b="1" dirty="0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АНО «АИР» - директор департамента «Региональный центр компетенций»</a:t>
            </a:r>
          </a:p>
          <a:p>
            <a:endParaRPr lang="ru-RU" sz="2200" b="1" dirty="0">
              <a:latin typeface="Segoe UI Light" panose="020B0502040204020203" pitchFamily="34" charset="0"/>
              <a:cs typeface="Segoe UI Light" panose="020B0502040204020203" pitchFamily="34" charset="0"/>
              <a:sym typeface="Futura PT Bold"/>
            </a:endParaRPr>
          </a:p>
          <a:p>
            <a:r>
              <a:rPr lang="ru-RU" sz="2200" b="1" dirty="0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+7 921 805-01-30</a:t>
            </a:r>
          </a:p>
          <a:p>
            <a:endParaRPr lang="ru-RU" sz="2200" b="1" dirty="0">
              <a:latin typeface="Segoe UI Light" panose="020B0502040204020203" pitchFamily="34" charset="0"/>
              <a:cs typeface="Segoe UI Light" panose="020B0502040204020203" pitchFamily="34" charset="0"/>
              <a:sym typeface="Futura PT Bold"/>
            </a:endParaRPr>
          </a:p>
          <a:p>
            <a:r>
              <a:rPr lang="en-US" sz="2200" b="1" dirty="0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TerebovVV@mosreg.ru</a:t>
            </a:r>
            <a:endParaRPr lang="ru-RU" sz="2200" b="1" dirty="0">
              <a:latin typeface="Segoe UI Light" panose="020B0502040204020203" pitchFamily="34" charset="0"/>
              <a:cs typeface="Segoe UI Light" panose="020B0502040204020203" pitchFamily="34" charset="0"/>
              <a:sym typeface="Futura PT Bold"/>
            </a:endParaRPr>
          </a:p>
          <a:p>
            <a:endParaRPr lang="ru-RU" sz="2200" b="1" dirty="0">
              <a:latin typeface="Segoe UI Light" panose="020B0502040204020203" pitchFamily="34" charset="0"/>
              <a:cs typeface="Segoe UI Light" panose="020B0502040204020203" pitchFamily="34" charset="0"/>
              <a:sym typeface="Futura PT Bold"/>
            </a:endParaRPr>
          </a:p>
          <a:p>
            <a:r>
              <a:rPr lang="en-US" sz="2200" b="1" dirty="0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t.me/</a:t>
            </a:r>
            <a:r>
              <a:rPr lang="en-US" sz="2200" b="1" dirty="0" err="1">
                <a:latin typeface="Segoe UI Light" panose="020B0502040204020203" pitchFamily="34" charset="0"/>
                <a:cs typeface="Segoe UI Light" panose="020B0502040204020203" pitchFamily="34" charset="0"/>
                <a:sym typeface="Futura PT Bold"/>
              </a:rPr>
              <a:t>rcc_mo</a:t>
            </a:r>
            <a:endParaRPr lang="en-US" sz="2200" b="1" dirty="0">
              <a:latin typeface="Segoe UI Light" panose="020B0502040204020203" pitchFamily="34" charset="0"/>
              <a:cs typeface="Segoe UI Light" panose="020B0502040204020203" pitchFamily="34" charset="0"/>
              <a:sym typeface="Futura PT Bold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6D5894E-F94C-FD49-BBE3-18631F56A208}"/>
              </a:ext>
            </a:extLst>
          </p:cNvPr>
          <p:cNvCxnSpPr/>
          <p:nvPr/>
        </p:nvCxnSpPr>
        <p:spPr>
          <a:xfrm>
            <a:off x="5590479" y="1277815"/>
            <a:ext cx="0" cy="4302370"/>
          </a:xfrm>
          <a:prstGeom prst="line">
            <a:avLst/>
          </a:prstGeom>
          <a:ln w="76200">
            <a:solidFill>
              <a:srgbClr val="005FA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30C64F-98D9-4A0E-B312-D4B77287B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4953001" cy="6134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EC9F0-D590-4AF8-9076-700BE8134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3322262"/>
            <a:ext cx="3352795" cy="33527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478</Words>
  <Application>Microsoft Office PowerPoint</Application>
  <PresentationFormat>Широкоэкранный</PresentationFormat>
  <Paragraphs>88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Futura PT Bold</vt:lpstr>
      <vt:lpstr>HeliosExtBlackC</vt:lpstr>
      <vt:lpstr>Montserrat Light</vt:lpstr>
      <vt:lpstr>Montserrat Regular</vt:lpstr>
      <vt:lpstr>Segoe UI Light</vt:lpstr>
      <vt:lpstr>Verdana</vt:lpstr>
      <vt:lpstr>Office Theme</vt:lpstr>
      <vt:lpstr>Выступление руководителя Департамента «Региональный центр компетенций»  Теребова Виталия Владимировича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центр компетенций в сфере производительности труда Московской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Кибалко Оксана Васильевна</dc:creator>
  <cp:lastModifiedBy>Сапранькова Екатерина Викторовна</cp:lastModifiedBy>
  <cp:revision>104</cp:revision>
  <dcterms:created xsi:type="dcterms:W3CDTF">2021-01-12T13:23:52Z</dcterms:created>
  <dcterms:modified xsi:type="dcterms:W3CDTF">2022-04-05T06:30:48Z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2021-01-12T00:00:00Z</vt:filetime>
  </property>
</Properties>
</file>