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91" r:id="rId2"/>
    <p:sldId id="706" r:id="rId3"/>
    <p:sldId id="720" r:id="rId4"/>
    <p:sldId id="719" r:id="rId5"/>
  </p:sldIdLst>
  <p:sldSz cx="18288000" cy="10287000"/>
  <p:notesSz cx="6797675" cy="992822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0A37"/>
    <a:srgbClr val="F8AC54"/>
    <a:srgbClr val="5C79C5"/>
    <a:srgbClr val="5CC5B8"/>
    <a:srgbClr val="BAB7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742" autoAdjust="0"/>
    <p:restoredTop sz="94610"/>
  </p:normalViewPr>
  <p:slideViewPr>
    <p:cSldViewPr snapToGrid="0" snapToObjects="1">
      <p:cViewPr varScale="1">
        <p:scale>
          <a:sx n="77" d="100"/>
          <a:sy n="77" d="100"/>
        </p:scale>
        <p:origin x="120" y="462"/>
      </p:cViewPr>
      <p:guideLst>
        <p:guide orient="horz" pos="324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0187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53520" tIns="26760" rIns="53520" bIns="26760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53520" tIns="26760" rIns="53520" bIns="26760"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half" idx="2"/>
          </p:nvPr>
        </p:nvSpPr>
        <p:spPr>
          <a:xfrm>
            <a:off x="9425353" y="1943101"/>
            <a:ext cx="8581293" cy="7315202"/>
          </a:xfrm>
        </p:spPr>
        <p:txBody>
          <a:bodyPr/>
          <a:lstStyle>
            <a:lvl1pPr marL="257766" indent="-257766" algn="l">
              <a:buClr>
                <a:schemeClr val="accent1"/>
              </a:buClr>
              <a:buSzPct val="100000"/>
              <a:buFont typeface="Symbol"/>
              <a:buChar char="·"/>
              <a:defRPr sz="2105" b="0">
                <a:solidFill>
                  <a:srgbClr val="53565A"/>
                </a:solidFill>
              </a:defRPr>
            </a:lvl1pPr>
            <a:lvl2pPr marL="515531" indent="-257766" algn="l">
              <a:buClr>
                <a:schemeClr val="accent1"/>
              </a:buClr>
              <a:buSzPct val="100000"/>
              <a:buFont typeface="Arial"/>
              <a:buChar char="–"/>
              <a:defRPr sz="2105" b="0">
                <a:solidFill>
                  <a:srgbClr val="53565A"/>
                </a:solidFill>
              </a:defRPr>
            </a:lvl2pPr>
            <a:lvl3pPr marL="773295" indent="-257766" algn="l">
              <a:buClr>
                <a:schemeClr val="accent1"/>
              </a:buClr>
              <a:buSzPct val="100000"/>
              <a:buFont typeface="Wingdings" panose="05000000000000000000" pitchFamily="2" charset="2"/>
              <a:buChar char=""/>
              <a:defRPr sz="2105" b="0">
                <a:solidFill>
                  <a:srgbClr val="53565A"/>
                </a:solidFill>
              </a:defRPr>
            </a:lvl3pPr>
            <a:lvl4pPr marL="1031061" indent="-257766" algn="l">
              <a:buClr>
                <a:schemeClr val="accent1"/>
              </a:buClr>
              <a:buSzPct val="100000"/>
              <a:buFont typeface="Arial" panose="020B0604020202020204" pitchFamily="34" charset="0"/>
              <a:buChar char="○"/>
              <a:defRPr sz="2105" b="0">
                <a:solidFill>
                  <a:srgbClr val="53565A"/>
                </a:solidFill>
              </a:defRPr>
            </a:lvl4pPr>
            <a:lvl5pPr marL="1288827" indent="-257766" algn="l">
              <a:buClr>
                <a:schemeClr val="accent1"/>
              </a:buClr>
              <a:buSzPct val="100000"/>
              <a:buFont typeface="Symbol"/>
              <a:buChar char="·"/>
              <a:defRPr sz="2105" b="0">
                <a:solidFill>
                  <a:srgbClr val="53565A"/>
                </a:solidFill>
              </a:defRPr>
            </a:lvl5pPr>
            <a:lvl6pPr marL="1546592" indent="-257766" algn="l">
              <a:buClr>
                <a:srgbClr val="97999B"/>
              </a:buClr>
              <a:buSzPct val="100000"/>
              <a:buFont typeface="Arial"/>
              <a:buChar char="–"/>
              <a:defRPr sz="2105" b="0">
                <a:solidFill>
                  <a:srgbClr val="53565A"/>
                </a:solidFill>
              </a:defRPr>
            </a:lvl6pPr>
            <a:lvl7pPr marL="1804356" indent="-257766" algn="l">
              <a:buClr>
                <a:srgbClr val="97999B"/>
              </a:buClr>
              <a:buSzPct val="100000"/>
              <a:buFont typeface="Wingdings" panose="05000000000000000000" pitchFamily="2" charset="2"/>
              <a:buChar char=""/>
              <a:defRPr sz="2105" b="0">
                <a:solidFill>
                  <a:srgbClr val="53565A"/>
                </a:solidFill>
              </a:defRPr>
            </a:lvl7pPr>
            <a:lvl8pPr marL="2062122" indent="-257766" algn="l">
              <a:buClr>
                <a:srgbClr val="97999B"/>
              </a:buClr>
              <a:buSzPct val="100000"/>
              <a:buFont typeface="Arial" panose="020B0604020202020204" pitchFamily="34" charset="0"/>
              <a:buChar char="○"/>
              <a:defRPr sz="2105" b="0">
                <a:solidFill>
                  <a:srgbClr val="53565A"/>
                </a:solidFill>
              </a:defRPr>
            </a:lvl8pPr>
            <a:lvl9pPr marL="2319887" indent="-257766" algn="l">
              <a:buClr>
                <a:srgbClr val="97999B"/>
              </a:buClr>
              <a:buSzPct val="100000"/>
              <a:buFont typeface="Symbol"/>
              <a:buChar char="·"/>
              <a:defRPr sz="2105" b="0">
                <a:solidFill>
                  <a:srgbClr val="53565A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1"/>
          <p:cNvSpPr>
            <a:spLocks noGrp="1"/>
          </p:cNvSpPr>
          <p:nvPr>
            <p:ph sz="half" idx="1"/>
          </p:nvPr>
        </p:nvSpPr>
        <p:spPr>
          <a:xfrm>
            <a:off x="281354" y="1943101"/>
            <a:ext cx="8581293" cy="7315202"/>
          </a:xfrm>
        </p:spPr>
        <p:txBody>
          <a:bodyPr/>
          <a:lstStyle>
            <a:lvl1pPr marL="257766" indent="-257766" algn="l">
              <a:buClr>
                <a:schemeClr val="accent1"/>
              </a:buClr>
              <a:buSzPct val="100000"/>
              <a:buFont typeface="Symbol"/>
              <a:buChar char="·"/>
              <a:defRPr sz="2105" b="0">
                <a:solidFill>
                  <a:srgbClr val="53565A"/>
                </a:solidFill>
              </a:defRPr>
            </a:lvl1pPr>
            <a:lvl2pPr marL="515531" indent="-257766" algn="l">
              <a:buClr>
                <a:schemeClr val="accent1"/>
              </a:buClr>
              <a:buSzPct val="100000"/>
              <a:buFont typeface="Arial"/>
              <a:buChar char="–"/>
              <a:defRPr sz="2105" b="0">
                <a:solidFill>
                  <a:srgbClr val="53565A"/>
                </a:solidFill>
              </a:defRPr>
            </a:lvl2pPr>
            <a:lvl3pPr marL="773295" indent="-257766" algn="l">
              <a:buClr>
                <a:schemeClr val="accent1"/>
              </a:buClr>
              <a:buSzPct val="100000"/>
              <a:buFont typeface="Wingdings" panose="05000000000000000000" pitchFamily="2" charset="2"/>
              <a:buChar char=""/>
              <a:defRPr sz="2105" b="0">
                <a:solidFill>
                  <a:srgbClr val="53565A"/>
                </a:solidFill>
              </a:defRPr>
            </a:lvl3pPr>
            <a:lvl4pPr marL="1031061" indent="-257766" algn="l">
              <a:buClr>
                <a:schemeClr val="accent1"/>
              </a:buClr>
              <a:buSzPct val="100000"/>
              <a:buFont typeface="Arial" panose="020B0604020202020204" pitchFamily="34" charset="0"/>
              <a:buChar char="○"/>
              <a:defRPr sz="2105" b="0">
                <a:solidFill>
                  <a:srgbClr val="53565A"/>
                </a:solidFill>
              </a:defRPr>
            </a:lvl4pPr>
            <a:lvl5pPr marL="1288827" indent="-257766" algn="l">
              <a:buClr>
                <a:schemeClr val="accent1"/>
              </a:buClr>
              <a:buSzPct val="100000"/>
              <a:buFont typeface="Symbol"/>
              <a:buChar char="·"/>
              <a:defRPr sz="2105" b="0">
                <a:solidFill>
                  <a:srgbClr val="53565A"/>
                </a:solidFill>
              </a:defRPr>
            </a:lvl5pPr>
            <a:lvl6pPr marL="1546592" indent="-257766" algn="l">
              <a:buClr>
                <a:srgbClr val="97999B"/>
              </a:buClr>
              <a:buSzPct val="100000"/>
              <a:buFont typeface="Arial"/>
              <a:buChar char="–"/>
              <a:defRPr sz="2105" b="0">
                <a:solidFill>
                  <a:srgbClr val="53565A"/>
                </a:solidFill>
              </a:defRPr>
            </a:lvl6pPr>
            <a:lvl7pPr marL="1804356" indent="-257766" algn="l">
              <a:buClr>
                <a:srgbClr val="97999B"/>
              </a:buClr>
              <a:buSzPct val="100000"/>
              <a:buFont typeface="Wingdings" panose="05000000000000000000" pitchFamily="2" charset="2"/>
              <a:buChar char=""/>
              <a:defRPr sz="2105" b="0">
                <a:solidFill>
                  <a:srgbClr val="53565A"/>
                </a:solidFill>
              </a:defRPr>
            </a:lvl7pPr>
            <a:lvl8pPr marL="2062122" indent="-257766" algn="l">
              <a:buClr>
                <a:srgbClr val="97999B"/>
              </a:buClr>
              <a:buSzPct val="100000"/>
              <a:buFont typeface="Arial" panose="020B0604020202020204" pitchFamily="34" charset="0"/>
              <a:buChar char="○"/>
              <a:defRPr sz="2105" b="0">
                <a:solidFill>
                  <a:srgbClr val="53565A"/>
                </a:solidFill>
              </a:defRPr>
            </a:lvl8pPr>
            <a:lvl9pPr marL="2319887" indent="-257766" algn="l">
              <a:buClr>
                <a:srgbClr val="97999B"/>
              </a:buClr>
              <a:buSzPct val="100000"/>
              <a:buFont typeface="Symbol"/>
              <a:buChar char="·"/>
              <a:defRPr sz="2105" b="0">
                <a:solidFill>
                  <a:srgbClr val="53565A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354" y="90489"/>
            <a:ext cx="17719431" cy="56673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550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57766" indent="-257766" algn="l">
              <a:buClr>
                <a:schemeClr val="accent1"/>
              </a:buClr>
              <a:buSzPct val="100000"/>
              <a:buFont typeface="Symbol"/>
              <a:buChar char="·"/>
              <a:defRPr b="0">
                <a:solidFill>
                  <a:srgbClr val="53565A"/>
                </a:solidFill>
              </a:defRPr>
            </a:lvl1pPr>
            <a:lvl2pPr marL="515531" indent="-257766" algn="l">
              <a:buClr>
                <a:schemeClr val="accent1"/>
              </a:buClr>
              <a:buSzPct val="100000"/>
              <a:buFont typeface="Arial"/>
              <a:buChar char="–"/>
              <a:defRPr b="0">
                <a:solidFill>
                  <a:srgbClr val="53565A"/>
                </a:solidFill>
              </a:defRPr>
            </a:lvl2pPr>
            <a:lvl3pPr marL="773295" indent="-257766" algn="l">
              <a:buClr>
                <a:schemeClr val="accent1"/>
              </a:buClr>
              <a:buSzPct val="100000"/>
              <a:buFont typeface="Wingdings" panose="05000000000000000000" pitchFamily="2" charset="2"/>
              <a:buChar char=""/>
              <a:defRPr b="0">
                <a:solidFill>
                  <a:srgbClr val="53565A"/>
                </a:solidFill>
              </a:defRPr>
            </a:lvl3pPr>
            <a:lvl4pPr marL="1031061" indent="-257766" algn="l">
              <a:buClr>
                <a:schemeClr val="accent1"/>
              </a:buClr>
              <a:buSzPct val="100000"/>
              <a:buFont typeface="Arial" panose="020B0604020202020204" pitchFamily="34" charset="0"/>
              <a:buChar char="○"/>
              <a:defRPr b="0">
                <a:solidFill>
                  <a:srgbClr val="53565A"/>
                </a:solidFill>
              </a:defRPr>
            </a:lvl4pPr>
            <a:lvl5pPr marL="1288827" indent="-257766" algn="l">
              <a:buClr>
                <a:schemeClr val="accent1"/>
              </a:buClr>
              <a:buSzPct val="100000"/>
              <a:buFont typeface="Symbol"/>
              <a:buChar char="·"/>
              <a:defRPr b="0">
                <a:solidFill>
                  <a:srgbClr val="53565A"/>
                </a:solidFill>
              </a:defRPr>
            </a:lvl5pPr>
            <a:lvl6pPr marL="1546592" indent="-257766" algn="l">
              <a:buClr>
                <a:srgbClr val="97999B"/>
              </a:buClr>
              <a:buSzPct val="100000"/>
              <a:buFont typeface="Arial"/>
              <a:buChar char="–"/>
              <a:defRPr b="0">
                <a:solidFill>
                  <a:srgbClr val="53565A"/>
                </a:solidFill>
              </a:defRPr>
            </a:lvl6pPr>
            <a:lvl7pPr marL="1804356" indent="-257766" algn="l">
              <a:buClr>
                <a:srgbClr val="97999B"/>
              </a:buClr>
              <a:buSzPct val="100000"/>
              <a:buFont typeface="Wingdings" panose="05000000000000000000" pitchFamily="2" charset="2"/>
              <a:buChar char=""/>
              <a:defRPr b="0">
                <a:solidFill>
                  <a:srgbClr val="53565A"/>
                </a:solidFill>
              </a:defRPr>
            </a:lvl7pPr>
            <a:lvl8pPr marL="2062122" indent="-257766" algn="l">
              <a:buClr>
                <a:srgbClr val="97999B"/>
              </a:buClr>
              <a:buSzPct val="100000"/>
              <a:buFont typeface="Arial" panose="020B0604020202020204" pitchFamily="34" charset="0"/>
              <a:buChar char="○"/>
              <a:defRPr b="0">
                <a:solidFill>
                  <a:srgbClr val="53565A"/>
                </a:solidFill>
              </a:defRPr>
            </a:lvl8pPr>
            <a:lvl9pPr marL="2319887" indent="-257766" algn="l">
              <a:buClr>
                <a:srgbClr val="97999B"/>
              </a:buClr>
              <a:buSzPct val="100000"/>
              <a:buFont typeface="Symbol"/>
              <a:buChar char="·"/>
              <a:defRPr b="0">
                <a:solidFill>
                  <a:srgbClr val="53565A"/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354" y="90489"/>
            <a:ext cx="17719431" cy="56673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386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>
          <a:xfrm>
            <a:off x="1289757" y="492349"/>
            <a:ext cx="11194596" cy="41280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36280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Relationship Id="rId5" Type="http://schemas.openxmlformats.org/officeDocument/2006/relationships/image" Target="../media/image6.jpeg"/><Relationship Id="rId4" Type="http://schemas.openxmlformats.org/officeDocument/2006/relationships/image" Target="../media/image5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AC87C5A-FA5E-4674-A07E-F73B383635A0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Object 2" descr="preencoded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162925" y="4286250"/>
            <a:ext cx="1958653" cy="573442"/>
          </a:xfrm>
          <a:prstGeom prst="rect">
            <a:avLst/>
          </a:prstGeom>
        </p:spPr>
      </p:pic>
      <p:sp>
        <p:nvSpPr>
          <p:cNvPr id="4" name="Object3"/>
          <p:cNvSpPr/>
          <p:nvPr/>
        </p:nvSpPr>
        <p:spPr>
          <a:xfrm>
            <a:off x="3895725" y="6061710"/>
            <a:ext cx="10515600" cy="2085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5475"/>
              </a:lnSpc>
            </a:pPr>
            <a:r>
              <a:rPr lang="ru-RU" sz="4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Что делает банк </a:t>
            </a:r>
          </a:p>
          <a:p>
            <a:pPr algn="ctr">
              <a:lnSpc>
                <a:spcPts val="5475"/>
              </a:lnSpc>
            </a:pPr>
            <a:r>
              <a:rPr lang="ru-RU" sz="48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для поддержки бизнеса сегодня</a:t>
            </a:r>
            <a:endParaRPr lang="en-US" sz="45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" name="Object7">
            <a:extLst>
              <a:ext uri="{FF2B5EF4-FFF2-40B4-BE49-F238E27FC236}">
                <a16:creationId xmlns:a16="http://schemas.microsoft.com/office/drawing/2014/main" id="{A46B8640-1D81-46A6-9214-A432C04C4D26}"/>
              </a:ext>
            </a:extLst>
          </p:cNvPr>
          <p:cNvSpPr/>
          <p:nvPr/>
        </p:nvSpPr>
        <p:spPr>
          <a:xfrm>
            <a:off x="4371975" y="8639175"/>
            <a:ext cx="9553575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3000"/>
              </a:lnSpc>
            </a:pPr>
            <a:r>
              <a:rPr lang="ru-RU" sz="2400" b="0" i="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Leto Sans Regular" pitchFamily="34" charset="-120"/>
              </a:rPr>
              <a:t>Ноябрь</a:t>
            </a:r>
            <a:r>
              <a:rPr lang="en-US" sz="2400" b="0" i="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Leto Sans Regular" pitchFamily="34" charset="-120"/>
              </a:rPr>
              <a:t> 2022 г.</a:t>
            </a:r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8" name="Object 2" descr="preencoded.png">
            <a:extLst>
              <a:ext uri="{FF2B5EF4-FFF2-40B4-BE49-F238E27FC236}">
                <a16:creationId xmlns:a16="http://schemas.microsoft.com/office/drawing/2014/main" id="{20D04453-672F-4439-ADDA-5E44633C5CC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047750" y="685800"/>
            <a:ext cx="839743" cy="245857"/>
          </a:xfrm>
          <a:prstGeom prst="rect">
            <a:avLst/>
          </a:prstGeom>
        </p:spPr>
      </p:pic>
      <p:sp>
        <p:nvSpPr>
          <p:cNvPr id="38" name="Object23"/>
          <p:cNvSpPr/>
          <p:nvPr/>
        </p:nvSpPr>
        <p:spPr>
          <a:xfrm>
            <a:off x="2200275" y="610568"/>
            <a:ext cx="6158071" cy="3981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2325"/>
              </a:lnSpc>
            </a:pPr>
            <a:r>
              <a:rPr lang="ru-RU" sz="1875" dirty="0">
                <a:solidFill>
                  <a:srgbClr val="DD0A3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 Regular" pitchFamily="34" charset="-120"/>
              </a:rPr>
              <a:t>Что мы делаем для поддержки бизнеса сегодня</a:t>
            </a:r>
            <a:endParaRPr lang="en-US" sz="1875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35097" y="2043640"/>
            <a:ext cx="1091474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Проектное финансирование и инвестиционное кредитование</a:t>
            </a:r>
          </a:p>
          <a:p>
            <a:pPr marL="342900" lvl="0" indent="-342900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Возобновляемая и </a:t>
            </a:r>
            <a:r>
              <a:rPr lang="ru-RU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невозобновляемая</a:t>
            </a: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 кредитная линия</a:t>
            </a:r>
          </a:p>
          <a:p>
            <a:pPr marL="342900" lvl="0" indent="-342900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Синдицированное кредитование</a:t>
            </a:r>
          </a:p>
          <a:p>
            <a:pPr marL="342900" lvl="0" indent="-342900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Овердрафт до 90 календарных дней</a:t>
            </a:r>
          </a:p>
          <a:p>
            <a:pPr marL="342900" lvl="0" indent="-342900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Льготное кредитование по специальным программам</a:t>
            </a:r>
          </a:p>
          <a:p>
            <a:pPr marL="342900" lvl="0" indent="-342900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Кредитование застройщиков</a:t>
            </a:r>
          </a:p>
          <a:p>
            <a:pPr marL="342900" lvl="0" indent="-342900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Бридж-кредит</a:t>
            </a:r>
          </a:p>
          <a:p>
            <a:pPr marL="342900" lvl="0" indent="-342900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Финансирование лизинговых операций</a:t>
            </a:r>
          </a:p>
          <a:p>
            <a:pPr marL="342900" lvl="0" indent="-342900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Оборотное кредитование</a:t>
            </a:r>
          </a:p>
          <a:p>
            <a:pPr marL="342900" lvl="0" indent="-342900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Контрактное финансирование  </a:t>
            </a:r>
            <a:endParaRPr lang="ru-RU" sz="1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271137" y="1029950"/>
            <a:ext cx="15392742" cy="86476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89493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-29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Программы финансирования </a:t>
            </a:r>
            <a:endParaRPr kumimoji="0" lang="en-US" sz="3600" b="1" i="0" u="none" strike="noStrike" kern="1200" cap="none" spc="-29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  <a:p>
            <a:pPr marL="0" marR="0" lvl="0" indent="0" algn="l" defTabSz="89493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-29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вашего бизнеса</a:t>
            </a: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8701771" y="990292"/>
            <a:ext cx="13454190" cy="86476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89493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-29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Участие в программах</a:t>
            </a:r>
            <a:endParaRPr kumimoji="0" lang="en-US" sz="3600" b="1" i="0" u="none" strike="noStrike" kern="1200" cap="none" spc="-29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  <a:p>
            <a:pPr marL="0" marR="0" lvl="0" indent="0" algn="l" defTabSz="89493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-29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 господдержки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564722" y="1992272"/>
            <a:ext cx="16864469" cy="28882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  <a:buClr>
                <a:srgbClr val="C00000"/>
              </a:buClr>
            </a:pP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Финансирование компаний в рамках различных государственных программ по поддержке бизнеса, 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  <a:buClr>
                <a:srgbClr val="C00000"/>
              </a:buClr>
            </a:pP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которые реализуются </a:t>
            </a:r>
            <a:r>
              <a:rPr lang="ru-RU" sz="1200" b="1" dirty="0">
                <a:solidFill>
                  <a:srgbClr val="DD0A37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Минсельхозом, </a:t>
            </a:r>
            <a:r>
              <a:rPr lang="ru-RU" sz="1200" b="1" dirty="0" err="1">
                <a:solidFill>
                  <a:srgbClr val="DD0A37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Минцифры</a:t>
            </a:r>
            <a:r>
              <a:rPr lang="ru-RU" sz="1200" b="1" dirty="0">
                <a:solidFill>
                  <a:srgbClr val="DD0A37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ru-RU" sz="1200" b="1" dirty="0" err="1">
                <a:solidFill>
                  <a:srgbClr val="DD0A37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Минпромторгом</a:t>
            </a:r>
            <a:r>
              <a:rPr lang="ru-RU" sz="1200" b="1" dirty="0">
                <a:solidFill>
                  <a:srgbClr val="DD0A37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Минэкономразвития РФ.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200" u="sng" dirty="0">
                <a:latin typeface="Verdana" panose="020B0604030504040204" pitchFamily="34" charset="0"/>
                <a:ea typeface="Verdana" panose="020B0604030504040204" pitchFamily="34" charset="0"/>
              </a:rPr>
              <a:t>Для субъектов МСБ реализуется:</a:t>
            </a:r>
            <a:endParaRPr lang="ru-RU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	- программа льготного кредитования в рамках механизма ликвидности ЦБ, где ставка для клиента до 13,5% 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                     </a:t>
            </a: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для среднего бизнеса, до 15% - для 	микро и малого бизнеса;</a:t>
            </a:r>
          </a:p>
          <a:p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	- региональная  программа льготного обеспечение через Московский областной гарантийный фонд.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200" u="sng" dirty="0">
                <a:latin typeface="Verdana" panose="020B0604030504040204" pitchFamily="34" charset="0"/>
                <a:ea typeface="Verdana" panose="020B0604030504040204" pitchFamily="34" charset="0"/>
              </a:rPr>
              <a:t>Для субъектов МСБ и крупного бизнеса:</a:t>
            </a:r>
            <a:endParaRPr lang="ru-RU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	- федеральная программа МСХ_1528 (ставка для Заемщика от 1 до 5% годовых)</a:t>
            </a:r>
          </a:p>
          <a:p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	- федеральная программа </a:t>
            </a:r>
            <a:r>
              <a:rPr lang="ru-RU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Минцифры</a:t>
            </a: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 1598 (ставка до 5%, до 3%, до 11% в зависимости 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                </a:t>
            </a: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от выполнения определённых требований Программы)</a:t>
            </a:r>
          </a:p>
          <a:p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	- федеральная программа льготного финансирования импортеров по Постановлению Правительства РФ №895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200" u="sng" dirty="0">
                <a:latin typeface="Verdana" panose="020B0604030504040204" pitchFamily="34" charset="0"/>
                <a:ea typeface="Verdana" panose="020B0604030504040204" pitchFamily="34" charset="0"/>
              </a:rPr>
              <a:t>Для субъектов крупного бизнеса (системообразующих предприятий):</a:t>
            </a:r>
            <a:endParaRPr lang="ru-RU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	- федеральная программа </a:t>
            </a:r>
            <a:r>
              <a:rPr lang="ru-RU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Минпромторг</a:t>
            </a: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 393</a:t>
            </a:r>
          </a:p>
          <a:p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	- федеральная программа МСХ 375</a:t>
            </a:r>
          </a:p>
          <a:p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</a:rPr>
              <a:t>	- федеральная программа Минэнерго</a:t>
            </a:r>
          </a:p>
        </p:txBody>
      </p:sp>
      <p:pic>
        <p:nvPicPr>
          <p:cNvPr id="12" name="Picture 2" descr="image00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254757" y="7404551"/>
            <a:ext cx="3484397" cy="2303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Заголовок 1"/>
          <p:cNvSpPr txBox="1">
            <a:spLocks/>
          </p:cNvSpPr>
          <p:nvPr/>
        </p:nvSpPr>
        <p:spPr>
          <a:xfrm>
            <a:off x="271137" y="3946368"/>
            <a:ext cx="16044095" cy="62990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894932">
              <a:defRPr/>
            </a:pPr>
            <a:r>
              <a:rPr kumimoji="0" lang="ru-RU" sz="3600" b="1" i="0" u="none" strike="noStrike" kern="1200" cap="none" spc="-29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Кредитование</a:t>
            </a:r>
            <a:r>
              <a:rPr kumimoji="0" lang="ru-RU" sz="3600" b="1" i="0" u="none" strike="noStrike" kern="1200" cap="none" spc="-29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kumimoji="0" lang="en-US" sz="3600" b="1" i="0" u="none" strike="noStrike" kern="1200" cap="none" spc="-29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defTabSz="894932">
              <a:defRPr/>
            </a:pPr>
            <a:r>
              <a:rPr kumimoji="0" lang="ru-RU" sz="3600" b="1" i="0" u="none" strike="noStrike" kern="1200" cap="none" spc="-29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и экспресс-гарантии</a:t>
            </a:r>
            <a:r>
              <a:rPr kumimoji="0" lang="en-US" sz="3600" b="1" i="0" u="none" strike="noStrike" kern="1200" cap="none" spc="-29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(</a:t>
            </a: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Лимит 5</a:t>
            </a: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0</a:t>
            </a: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0 млн руб.</a:t>
            </a: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)</a:t>
            </a:r>
            <a:endParaRPr lang="ru-RU" sz="1200" dirty="0"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0" marR="0" lvl="0" indent="0" algn="l" defTabSz="89493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dirty="0"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285830" y="6099228"/>
            <a:ext cx="7982303" cy="86476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89493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-29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Факторинг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71137" y="4918015"/>
            <a:ext cx="91440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lvl="0" indent="-285750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без залога и выезда на предприятие на исполнение контракта</a:t>
            </a:r>
          </a:p>
          <a:p>
            <a:pPr marL="285750" lvl="0" indent="-285750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кредит под залог недвижимости. </a:t>
            </a:r>
          </a:p>
          <a:p>
            <a:pPr lvl="0">
              <a:spcAft>
                <a:spcPts val="0"/>
              </a:spcAft>
            </a:pPr>
            <a:r>
              <a:rPr lang="ru-RU" sz="1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Ваши преимущества:</a:t>
            </a:r>
          </a:p>
          <a:p>
            <a:pPr marL="285750" lvl="0" indent="-285750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быстрое принятие решения банком</a:t>
            </a:r>
          </a:p>
          <a:p>
            <a:pPr marL="285750" lvl="0" indent="-285750"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индивидуальный график погашения.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71137" y="6581715"/>
            <a:ext cx="446949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lnSpc>
                <a:spcPct val="150000"/>
              </a:lnSpc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Финансируем отсрочку платежа </a:t>
            </a:r>
          </a:p>
          <a:p>
            <a:pPr lvl="0">
              <a:lnSpc>
                <a:spcPct val="150000"/>
              </a:lnSpc>
              <a:spcAft>
                <a:spcPts val="0"/>
              </a:spcAft>
              <a:buClr>
                <a:srgbClr val="C00000"/>
              </a:buClr>
            </a:pPr>
            <a:r>
              <a:rPr lang="ru-RU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    до 1 000 дней</a:t>
            </a:r>
            <a:r>
              <a:rPr lang="ru-RU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022666" y="5083054"/>
            <a:ext cx="1084754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ru-RU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РАСЧЕТНО-КАССОВОЕ ОБСЛУЖИВАНИЕ</a:t>
            </a:r>
            <a:r>
              <a:rPr lang="en-US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от 0 рублей </a:t>
            </a: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в месяц – абонентская плата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66191" y="7520722"/>
            <a:ext cx="13557173" cy="6851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ru-RU" sz="3600" b="1" spc="-29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ДЕПОЗИТЫ</a:t>
            </a:r>
            <a:r>
              <a:rPr lang="en-US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включая 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Over </a:t>
            </a:r>
            <a:r>
              <a:rPr lang="en-US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Nighte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и Депозит Выходного дня) срок  размещения от 1  дня и более</a:t>
            </a: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376043" y="8124007"/>
            <a:ext cx="7982303" cy="86476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89493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-29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Торговый эквайринг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192468" y="8153277"/>
            <a:ext cx="5049780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dirty="0" err="1">
                <a:latin typeface="Verdana" charset="0"/>
                <a:ea typeface="Verdana" charset="0"/>
                <a:cs typeface="Verdana" charset="0"/>
              </a:rPr>
              <a:t>Эквайринг</a:t>
            </a:r>
            <a:r>
              <a:rPr lang="ru-RU" dirty="0">
                <a:latin typeface="Verdana" charset="0"/>
                <a:ea typeface="Verdana" charset="0"/>
                <a:cs typeface="Verdana" charset="0"/>
              </a:rPr>
              <a:t> от </a:t>
            </a:r>
            <a:r>
              <a:rPr lang="ru-RU" dirty="0">
                <a:solidFill>
                  <a:srgbClr val="C00000"/>
                </a:solidFill>
                <a:latin typeface="Verdana" charset="0"/>
                <a:ea typeface="Verdana" charset="0"/>
                <a:cs typeface="Verdana" charset="0"/>
              </a:rPr>
              <a:t>0,4%</a:t>
            </a:r>
            <a:r>
              <a:rPr lang="ru-RU" dirty="0">
                <a:latin typeface="Verdana" charset="0"/>
                <a:ea typeface="Verdana" charset="0"/>
                <a:cs typeface="Verdana" charset="0"/>
              </a:rPr>
              <a:t> по акции или СБП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66191" y="8693308"/>
            <a:ext cx="10238060" cy="5909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894932">
              <a:lnSpc>
                <a:spcPct val="90000"/>
              </a:lnSpc>
              <a:spcBef>
                <a:spcPct val="0"/>
              </a:spcBef>
              <a:defRPr/>
            </a:pPr>
            <a:r>
              <a:rPr lang="ru-RU" sz="3600" b="1" spc="-29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Интернет </a:t>
            </a:r>
            <a:r>
              <a:rPr lang="ru-RU" sz="3600" b="1" spc="-29" dirty="0" err="1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эквайринг</a:t>
            </a:r>
            <a:r>
              <a:rPr lang="ru-RU" sz="3600" b="1" spc="-29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  </a:t>
            </a:r>
            <a:r>
              <a:rPr lang="ru-RU" dirty="0">
                <a:latin typeface="Verdana" charset="0"/>
                <a:ea typeface="Verdana" charset="0"/>
                <a:cs typeface="Verdana" charset="0"/>
              </a:rPr>
              <a:t>от 0,92% ( в зависимости от сферы)</a:t>
            </a: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047409"/>
              </p:ext>
            </p:extLst>
          </p:nvPr>
        </p:nvGraphicFramePr>
        <p:xfrm>
          <a:off x="5279310" y="5518726"/>
          <a:ext cx="12568353" cy="17643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27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98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64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419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429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688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Наименование раздела, услуги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Тариф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8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Легкий</a:t>
                      </a:r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Стартовый</a:t>
                      </a:r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Оптимальный</a:t>
                      </a:r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Бизнес</a:t>
                      </a:r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66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Ежемесячная абонентская плата за обслуживание по Пакету РКО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sng" strike="noStrike" dirty="0">
                          <a:solidFill>
                            <a:srgbClr val="FF0000"/>
                          </a:solidFill>
                          <a:effectLst/>
                        </a:rPr>
                        <a:t>комиссия не взимается</a:t>
                      </a:r>
                      <a:endParaRPr lang="ru-RU" sz="1400" b="1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1290 руб.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3 990 руб.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 9 990 руб.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497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Проценты %</a:t>
                      </a:r>
                      <a:r>
                        <a:rPr lang="ru-RU" sz="1400" b="1" u="none" strike="noStrike" baseline="0" dirty="0">
                          <a:effectLst/>
                        </a:rPr>
                        <a:t> </a:t>
                      </a:r>
                      <a:r>
                        <a:rPr lang="ru-RU" sz="1400" b="1" u="none" strike="noStrike" dirty="0">
                          <a:effectLst/>
                        </a:rPr>
                        <a:t>, </a:t>
                      </a:r>
                    </a:p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начисляемые на остаток </a:t>
                      </a:r>
                      <a:r>
                        <a:rPr lang="ru-RU" sz="1400" b="1" u="none" strike="noStrike" dirty="0" err="1">
                          <a:effectLst/>
                        </a:rPr>
                        <a:t>ден</a:t>
                      </a:r>
                      <a:r>
                        <a:rPr lang="ru-RU" sz="1400" b="1" u="none" strike="noStrike" dirty="0">
                          <a:effectLst/>
                        </a:rPr>
                        <a:t>. средств по </a:t>
                      </a:r>
                    </a:p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р/ счету в рублях, подключенному к Пакету РКО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 Услуга не предоставляется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на сумму от 100 000 руб. до    10 000 000 рублей (включительно) </a:t>
                      </a:r>
                      <a:br>
                        <a:rPr lang="ru-RU" sz="1400" u="none" strike="noStrike" dirty="0">
                          <a:effectLst/>
                        </a:rPr>
                      </a:br>
                      <a:r>
                        <a:rPr lang="ru-RU" sz="1400" u="none" strike="noStrike" dirty="0">
                          <a:effectLst/>
                        </a:rPr>
                        <a:t> </a:t>
                      </a:r>
                      <a:r>
                        <a:rPr lang="ru-RU" sz="1600" b="1" u="sng" strike="noStrike" dirty="0">
                          <a:solidFill>
                            <a:srgbClr val="FF0000"/>
                          </a:solidFill>
                          <a:effectLst/>
                        </a:rPr>
                        <a:t>– 1 % годовых</a:t>
                      </a:r>
                      <a:endParaRPr lang="ru-RU" sz="1600" b="1" i="0" u="sng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dirty="0">
                          <a:effectLst/>
                        </a:rPr>
                        <a:t>на сумму от 100 000 руб. до            30 000 000 рублей (включительно) </a:t>
                      </a:r>
                      <a:br>
                        <a:rPr lang="ru-RU" sz="1400" u="none" strike="noStrike" dirty="0">
                          <a:effectLst/>
                        </a:rPr>
                      </a:br>
                      <a:r>
                        <a:rPr lang="ru-RU" sz="1600" b="1" u="sng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2 % годовых</a:t>
                      </a:r>
                    </a:p>
                  </a:txBody>
                  <a:tcPr marL="6753" marR="6753" marT="675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dirty="0">
                          <a:effectLst/>
                        </a:rPr>
                        <a:t>на сумму от 100 000 руб. до</a:t>
                      </a:r>
                      <a:br>
                        <a:rPr lang="ru-RU" sz="1400" u="none" strike="noStrike" dirty="0">
                          <a:effectLst/>
                        </a:rPr>
                      </a:br>
                      <a:r>
                        <a:rPr lang="ru-RU" sz="1400" u="none" strike="noStrike" dirty="0">
                          <a:effectLst/>
                        </a:rPr>
                        <a:t>100 000 000 рублей (включительно) </a:t>
                      </a:r>
                      <a:br>
                        <a:rPr lang="ru-RU" sz="1400" u="none" strike="noStrike" dirty="0">
                          <a:effectLst/>
                        </a:rPr>
                      </a:br>
                      <a:r>
                        <a:rPr lang="ru-RU" sz="1400" u="none" strike="noStrike" dirty="0">
                          <a:effectLst/>
                        </a:rPr>
                        <a:t> </a:t>
                      </a:r>
                      <a:r>
                        <a:rPr lang="ru-RU" sz="1600" b="1" u="sng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3 % годовых</a:t>
                      </a:r>
                    </a:p>
                  </a:txBody>
                  <a:tcPr marL="6753" marR="6753" marT="6753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142595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477750" y="1353648"/>
            <a:ext cx="5810250" cy="468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Текст 1">
            <a:extLst>
              <a:ext uri="{FF2B5EF4-FFF2-40B4-BE49-F238E27FC236}">
                <a16:creationId xmlns:a16="http://schemas.microsoft.com/office/drawing/2014/main" id="{6600CA97-B65C-47C1-BDBA-7A90B2162A7C}"/>
              </a:ext>
            </a:extLst>
          </p:cNvPr>
          <p:cNvSpPr txBox="1">
            <a:spLocks/>
          </p:cNvSpPr>
          <p:nvPr/>
        </p:nvSpPr>
        <p:spPr>
          <a:xfrm>
            <a:off x="610834" y="1722598"/>
            <a:ext cx="17200066" cy="8017354"/>
          </a:xfrm>
          <a:prstGeom prst="rect">
            <a:avLst/>
          </a:prstGeom>
        </p:spPr>
        <p:txBody>
          <a:bodyPr vert="horz" lIns="137160" tIns="68580" rIns="137160" bIns="6858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Открытие текущего и транзитного счетов в Юанях (и/или иных валютах заключенных контрактов) в рамках «Опции ВЭД»: </a:t>
            </a:r>
          </a:p>
          <a:p>
            <a:pPr marL="742950" lvl="1" indent="-285750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резервирование в момент обращения в Банк </a:t>
            </a:r>
          </a:p>
          <a:p>
            <a:pPr marL="742950" lvl="1" indent="-285750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подключение и сопровождение «Опции ВЭД» </a:t>
            </a:r>
            <a:r>
              <a:rPr lang="ru-RU" sz="1400" b="1" dirty="0">
                <a:solidFill>
                  <a:srgbClr val="DD0A3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бесплатно</a:t>
            </a:r>
            <a:r>
              <a:rPr lang="ru-RU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 </a:t>
            </a:r>
          </a:p>
          <a:p>
            <a:pPr marL="742950" lvl="1" indent="-285750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открытие в течение 1 дня после подписания пакета документов </a:t>
            </a:r>
            <a:r>
              <a:rPr lang="ru-RU" sz="1400" b="1" dirty="0">
                <a:solidFill>
                  <a:srgbClr val="DD0A3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бесплатно</a:t>
            </a:r>
            <a:r>
              <a:rPr lang="ru-RU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 </a:t>
            </a:r>
          </a:p>
          <a:p>
            <a:pPr marL="742950" lvl="1" indent="-285750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управление счетами и взаимодействие с Банком по системе </a:t>
            </a:r>
            <a:r>
              <a:rPr lang="ru-RU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ВашБанкОнлайн</a:t>
            </a:r>
            <a:r>
              <a:rPr lang="ru-RU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 (ВБО) 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</a:pPr>
            <a:endParaRPr lang="ru-RU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charset="0"/>
            </a:endParaRP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Постановка Валютного контракта на учет в Банке согласно Валютному законодательству РФ*: </a:t>
            </a:r>
          </a:p>
          <a:p>
            <a:pPr marL="742950" lvl="1" indent="-285750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консультационная поддержка </a:t>
            </a:r>
          </a:p>
          <a:p>
            <a:pPr marL="742950" lvl="1" indent="-285750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постановка на учет нового или действующего контракта, переводимого из другого банка, 1-3 дня </a:t>
            </a:r>
            <a:r>
              <a:rPr lang="ru-RU" sz="1400" b="1" dirty="0">
                <a:solidFill>
                  <a:srgbClr val="DD0A3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бесплатно</a:t>
            </a:r>
            <a:r>
              <a:rPr lang="ru-RU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 </a:t>
            </a:r>
          </a:p>
          <a:p>
            <a:pPr marL="742950" lvl="1" indent="-285750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обмен документами с Банком через Личный кабинет Валютного контроля в ВБО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*- </a:t>
            </a:r>
            <a:r>
              <a:rPr lang="ru-RU" sz="105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постановке на учет подлежат контракты на сумму в валютном эквиваленте свыше 50.000 долларов США. По контрактам на меньшие суммы постановка на учет не требуется.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charset="0"/>
            </a:endParaRP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Покупка/продажа Юаней (или иной валюты заключенных контрактов) :</a:t>
            </a:r>
          </a:p>
          <a:p>
            <a:pPr marL="742950" lvl="1" indent="-285750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по курсу Банка</a:t>
            </a:r>
          </a:p>
          <a:p>
            <a:pPr marL="742950" lvl="1" indent="-285750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DD0A3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комиссия не взимается </a:t>
            </a:r>
          </a:p>
          <a:p>
            <a:pPr marL="742950" lvl="1" indent="-285750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отслеживание динамики курса и фиксирование сделки в режиме </a:t>
            </a:r>
            <a:r>
              <a:rPr lang="ru-RU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on-line</a:t>
            </a:r>
            <a:r>
              <a:rPr lang="ru-RU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 в разделе FX-</a:t>
            </a:r>
            <a:r>
              <a:rPr lang="ru-RU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online</a:t>
            </a:r>
            <a:r>
              <a:rPr lang="ru-RU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 в ВБО 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</a:pPr>
            <a:endParaRPr lang="ru-RU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charset="0"/>
            </a:endParaRP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Исполнение валютных платежей:  </a:t>
            </a:r>
          </a:p>
          <a:p>
            <a:pPr marL="742950" lvl="1" indent="-285750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исполнение платежей по контрактам, стоящим на учете в МКБ либо ином банке РФ, находящемся в </a:t>
            </a:r>
            <a:r>
              <a:rPr lang="ru-RU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Санкционных</a:t>
            </a:r>
            <a:r>
              <a:rPr lang="ru-RU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 списках </a:t>
            </a:r>
          </a:p>
          <a:p>
            <a:pPr marL="742950" lvl="1" indent="-285750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исполнение в день получения Поручения на перевод  </a:t>
            </a:r>
          </a:p>
          <a:p>
            <a:pPr marL="742950" lvl="1" indent="-285750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корреспондентские отношения для платежей в Юанях у МКБ установлены с банками КНР: </a:t>
            </a:r>
            <a:r>
              <a:rPr lang="ru-RU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Bank</a:t>
            </a:r>
            <a:r>
              <a:rPr lang="ru-RU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of</a:t>
            </a:r>
            <a:r>
              <a:rPr lang="ru-RU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China</a:t>
            </a:r>
            <a:r>
              <a:rPr lang="ru-RU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(RUSSIA), </a:t>
            </a:r>
            <a:r>
              <a:rPr lang="ru-RU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Harbin</a:t>
            </a:r>
            <a:r>
              <a:rPr lang="ru-RU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Bank</a:t>
            </a:r>
            <a:r>
              <a:rPr lang="ru-RU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, BELARUSBANK, </a:t>
            </a:r>
            <a:r>
              <a:rPr 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China </a:t>
            </a:r>
            <a:r>
              <a:rPr lang="en-US" sz="14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Zheshang</a:t>
            </a:r>
            <a:r>
              <a:rPr lang="en-US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 Bank</a:t>
            </a:r>
            <a:endParaRPr lang="ru-RU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charset="0"/>
            </a:endParaRPr>
          </a:p>
          <a:p>
            <a:pPr marL="742950" lvl="1" indent="-285750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срок зачисления денежных средств зависит от обслуживающего Банка контрагента, в среднем 3 дня</a:t>
            </a:r>
          </a:p>
          <a:p>
            <a:pPr marL="742950" lvl="1" indent="-285750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комиссия за межбанковский валютный перевод </a:t>
            </a:r>
            <a:r>
              <a:rPr lang="ru-RU" sz="1400" b="1" dirty="0">
                <a:solidFill>
                  <a:srgbClr val="DD0A3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0,15 % </a:t>
            </a:r>
            <a:r>
              <a:rPr lang="ru-RU" sz="1400" b="1" dirty="0" err="1">
                <a:solidFill>
                  <a:srgbClr val="DD0A3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min</a:t>
            </a:r>
            <a:r>
              <a:rPr lang="ru-RU" sz="1400" b="1" dirty="0">
                <a:solidFill>
                  <a:srgbClr val="DD0A3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 5 000 рублей, </a:t>
            </a:r>
            <a:r>
              <a:rPr lang="ru-RU" sz="1400" b="1" dirty="0" err="1">
                <a:solidFill>
                  <a:srgbClr val="DD0A3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max</a:t>
            </a:r>
            <a:r>
              <a:rPr lang="ru-RU" sz="1400" b="1" dirty="0">
                <a:solidFill>
                  <a:srgbClr val="DD0A3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 15 000 рублей 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</a:pPr>
            <a:endParaRPr lang="ru-RU" sz="1400" dirty="0">
              <a:solidFill>
                <a:srgbClr val="DD0A37"/>
              </a:solidFill>
              <a:latin typeface="Verdana" panose="020B0604030504040204" pitchFamily="34" charset="0"/>
              <a:ea typeface="Verdana" panose="020B0604030504040204" pitchFamily="34" charset="0"/>
              <a:cs typeface="Verdana" charset="0"/>
            </a:endParaRP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Экспортная выручка </a:t>
            </a:r>
          </a:p>
          <a:p>
            <a:pPr marL="742950" lvl="1" indent="-285750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необходимо представить в Банк документы, связанные с проведением операций, и Информацию о коде вида операции не позднее 15 рабочих дней после даты зачисления иностранной валюты на транзитный валютный счет </a:t>
            </a:r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</a:pPr>
            <a:endParaRPr lang="ru-RU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charset="0"/>
            </a:endParaRP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charset="0"/>
              </a:rPr>
              <a:t>Валютный контроль </a:t>
            </a:r>
          </a:p>
          <a:p>
            <a:pPr marL="742950" lvl="1" indent="-285750">
              <a:lnSpc>
                <a:spcPct val="120000"/>
              </a:lnSpc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комиссия за Валютный контроль  </a:t>
            </a:r>
            <a:r>
              <a:rPr lang="ru-RU" sz="1400" b="1" dirty="0">
                <a:solidFill>
                  <a:srgbClr val="DD0A3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0,11 % (</a:t>
            </a:r>
            <a:r>
              <a:rPr lang="ru-RU" sz="1400" b="1" dirty="0" err="1">
                <a:solidFill>
                  <a:srgbClr val="DD0A3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мin</a:t>
            </a:r>
            <a:r>
              <a:rPr lang="ru-RU" sz="1400" b="1" dirty="0">
                <a:solidFill>
                  <a:srgbClr val="DD0A3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300 руб., </a:t>
            </a:r>
            <a:r>
              <a:rPr lang="ru-RU" sz="1400" b="1" dirty="0" err="1">
                <a:solidFill>
                  <a:srgbClr val="DD0A3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max</a:t>
            </a:r>
            <a:r>
              <a:rPr lang="ru-RU" sz="1400" b="1" dirty="0">
                <a:solidFill>
                  <a:srgbClr val="DD0A3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50 000 руб.) </a:t>
            </a:r>
            <a:endParaRPr lang="ru-RU" sz="1400" b="1" dirty="0">
              <a:solidFill>
                <a:srgbClr val="DD0A37"/>
              </a:solidFill>
              <a:latin typeface="Verdana" panose="020B0604030504040204" pitchFamily="34" charset="0"/>
              <a:ea typeface="Verdana" panose="020B0604030504040204" pitchFamily="34" charset="0"/>
              <a:cs typeface="Verdana" charset="0"/>
            </a:endParaRPr>
          </a:p>
        </p:txBody>
      </p:sp>
      <p:grpSp>
        <p:nvGrpSpPr>
          <p:cNvPr id="2077" name="Group 2324"/>
          <p:cNvGrpSpPr>
            <a:grpSpLocks/>
          </p:cNvGrpSpPr>
          <p:nvPr/>
        </p:nvGrpSpPr>
        <p:grpSpPr bwMode="auto">
          <a:xfrm>
            <a:off x="1208088" y="-255588"/>
            <a:ext cx="92075" cy="609601"/>
            <a:chOff x="0" y="0"/>
            <a:chExt cx="927" cy="6096"/>
          </a:xfrm>
        </p:grpSpPr>
      </p:grpSp>
      <p:grpSp>
        <p:nvGrpSpPr>
          <p:cNvPr id="2081" name="Group 2412"/>
          <p:cNvGrpSpPr>
            <a:grpSpLocks/>
          </p:cNvGrpSpPr>
          <p:nvPr/>
        </p:nvGrpSpPr>
        <p:grpSpPr bwMode="auto">
          <a:xfrm>
            <a:off x="1201738" y="-931863"/>
            <a:ext cx="76200" cy="1231901"/>
            <a:chOff x="0" y="0"/>
            <a:chExt cx="762" cy="12312"/>
          </a:xfrm>
        </p:grpSpPr>
      </p:grpSp>
      <p:sp>
        <p:nvSpPr>
          <p:cNvPr id="10" name="Object23"/>
          <p:cNvSpPr/>
          <p:nvPr/>
        </p:nvSpPr>
        <p:spPr>
          <a:xfrm>
            <a:off x="1362542" y="984700"/>
            <a:ext cx="14941129" cy="7378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2325"/>
              </a:lnSpc>
            </a:pPr>
            <a:r>
              <a:rPr lang="ru-RU" sz="2500" b="1" dirty="0">
                <a:solidFill>
                  <a:srgbClr val="DD0A3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 Regular" pitchFamily="34" charset="-120"/>
              </a:rPr>
              <a:t>Сопровождение Внешне-экономической деятельности резидентов РФ с контрагентами-резидентами КНР </a:t>
            </a:r>
            <a:endParaRPr lang="en-US" sz="2500" b="1" dirty="0">
              <a:solidFill>
                <a:srgbClr val="DD0A37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7" name="Object 2" descr="preencoded.png">
            <a:extLst>
              <a:ext uri="{FF2B5EF4-FFF2-40B4-BE49-F238E27FC236}">
                <a16:creationId xmlns:a16="http://schemas.microsoft.com/office/drawing/2014/main" id="{20D04453-672F-4439-ADDA-5E44633C5CC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942671" y="399061"/>
            <a:ext cx="839743" cy="245857"/>
          </a:xfrm>
          <a:prstGeom prst="rect">
            <a:avLst/>
          </a:prstGeom>
        </p:spPr>
      </p:pic>
      <p:sp>
        <p:nvSpPr>
          <p:cNvPr id="8" name="Object23"/>
          <p:cNvSpPr/>
          <p:nvPr/>
        </p:nvSpPr>
        <p:spPr>
          <a:xfrm>
            <a:off x="2020393" y="322932"/>
            <a:ext cx="6158071" cy="3981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2325"/>
              </a:lnSpc>
            </a:pPr>
            <a:r>
              <a:rPr lang="ru-RU" sz="1875" dirty="0">
                <a:solidFill>
                  <a:srgbClr val="DD0A3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 Regular" pitchFamily="34" charset="-120"/>
              </a:rPr>
              <a:t>Что мы делаем для поддержки бизнеса сегодня</a:t>
            </a:r>
            <a:endParaRPr lang="en-US" sz="1875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4952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Object 2" descr="preencoded.png">
            <a:extLst>
              <a:ext uri="{FF2B5EF4-FFF2-40B4-BE49-F238E27FC236}">
                <a16:creationId xmlns:a16="http://schemas.microsoft.com/office/drawing/2014/main" id="{20D04453-672F-4439-ADDA-5E44633C5CC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47750" y="685800"/>
            <a:ext cx="839743" cy="245857"/>
          </a:xfrm>
          <a:prstGeom prst="rect">
            <a:avLst/>
          </a:prstGeom>
        </p:spPr>
      </p:pic>
      <p:sp>
        <p:nvSpPr>
          <p:cNvPr id="28" name="Object23"/>
          <p:cNvSpPr/>
          <p:nvPr/>
        </p:nvSpPr>
        <p:spPr>
          <a:xfrm>
            <a:off x="2200275" y="610568"/>
            <a:ext cx="6158071" cy="3981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2325"/>
              </a:lnSpc>
            </a:pPr>
            <a:r>
              <a:rPr lang="ru-RU" sz="1875" dirty="0">
                <a:solidFill>
                  <a:srgbClr val="DD0A3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 Regular" pitchFamily="34" charset="-120"/>
              </a:rPr>
              <a:t>Что мы делаем для поддержки бизнеса сегодня</a:t>
            </a:r>
            <a:endParaRPr lang="en-US" sz="1875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47750" y="2948589"/>
            <a:ext cx="48061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ru-RU" sz="2400" b="1" dirty="0">
                <a:solidFill>
                  <a:srgbClr val="263D4C"/>
                </a:solidFill>
                <a:latin typeface="Leto Sans" panose="040A0505020601020202" pitchFamily="82" charset="0"/>
              </a:rPr>
              <a:t>Отделение «</a:t>
            </a:r>
            <a:r>
              <a:rPr lang="ru-RU" sz="2400" b="1" dirty="0" err="1">
                <a:solidFill>
                  <a:srgbClr val="263D4C"/>
                </a:solidFill>
                <a:latin typeface="Leto Sans" panose="040A0505020601020202" pitchFamily="82" charset="0"/>
              </a:rPr>
              <a:t>Долгопрудное</a:t>
            </a:r>
            <a:r>
              <a:rPr lang="ru-RU" sz="2400" b="1" dirty="0">
                <a:solidFill>
                  <a:srgbClr val="263D4C"/>
                </a:solidFill>
                <a:latin typeface="Leto Sans" panose="040A0505020601020202" pitchFamily="82" charset="0"/>
              </a:rPr>
              <a:t>»</a:t>
            </a:r>
            <a:endParaRPr lang="ru-RU" sz="2400" b="1" i="0" dirty="0">
              <a:solidFill>
                <a:srgbClr val="263D4C"/>
              </a:solidFill>
              <a:effectLst/>
              <a:latin typeface="Leto Sans" panose="040A0505020601020202" pitchFamily="8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47750" y="5684807"/>
            <a:ext cx="857298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МО, г. Долгопрудный, ул. Дирижабельная, д. 13</a:t>
            </a:r>
          </a:p>
          <a:p>
            <a:r>
              <a:rPr lang="ru-RU" sz="2400" dirty="0"/>
              <a:t>Режим работы – ежедневно с 9- до 21.00</a:t>
            </a:r>
          </a:p>
          <a:p>
            <a:endParaRPr lang="ru-RU" sz="2400" dirty="0"/>
          </a:p>
          <a:p>
            <a:pPr fontAlgn="t"/>
            <a:r>
              <a:rPr lang="ru-RU" sz="2400" dirty="0"/>
              <a:t>Директор </a:t>
            </a:r>
          </a:p>
          <a:p>
            <a:pPr fontAlgn="t"/>
            <a:r>
              <a:rPr lang="ru-RU" sz="2400" dirty="0"/>
              <a:t>Отделения </a:t>
            </a:r>
            <a:r>
              <a:rPr lang="ru-RU" sz="2400" b="1" dirty="0">
                <a:solidFill>
                  <a:srgbClr val="C00000"/>
                </a:solidFill>
              </a:rPr>
              <a:t>Орешкина Ирина Александровна</a:t>
            </a:r>
          </a:p>
          <a:p>
            <a:pPr fontAlgn="t"/>
            <a:r>
              <a:rPr lang="ru-RU" sz="2400" b="1" dirty="0">
                <a:solidFill>
                  <a:srgbClr val="C00000"/>
                </a:solidFill>
              </a:rPr>
              <a:t>Моб. +7(926)257-2430</a:t>
            </a:r>
          </a:p>
          <a:p>
            <a:pPr fontAlgn="t"/>
            <a:endParaRPr lang="ru-RU" sz="2400" dirty="0"/>
          </a:p>
          <a:p>
            <a:pPr fontAlgn="t"/>
            <a:r>
              <a:rPr lang="ru-RU" sz="2400" b="1" dirty="0">
                <a:solidFill>
                  <a:srgbClr val="C00000"/>
                </a:solidFill>
              </a:rPr>
              <a:t>(495) 797-42-22,  доб. 1340</a:t>
            </a:r>
          </a:p>
          <a:p>
            <a:pPr fontAlgn="t"/>
            <a:r>
              <a:rPr lang="ru-RU" sz="2400" b="1" dirty="0">
                <a:solidFill>
                  <a:srgbClr val="C00000"/>
                </a:solidFill>
              </a:rPr>
              <a:t>(926) 257-24-30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30792" y="1586218"/>
            <a:ext cx="8192905" cy="7259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9857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YOUT" val="ppLayoutObject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1488</TotalTime>
  <Words>801</Words>
  <Application>Microsoft Office PowerPoint</Application>
  <PresentationFormat>Произвольный</PresentationFormat>
  <Paragraphs>110</Paragraphs>
  <Slides>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3" baseType="lpstr">
      <vt:lpstr>Arial</vt:lpstr>
      <vt:lpstr>Calibri</vt:lpstr>
      <vt:lpstr>Calibri Light</vt:lpstr>
      <vt:lpstr>Leto Sans</vt:lpstr>
      <vt:lpstr>Symbol</vt:lpstr>
      <vt:lpstr>Times New Roman</vt:lpstr>
      <vt:lpstr>Verdana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Долгопрудный Медиацентр</cp:lastModifiedBy>
  <cp:revision>118</cp:revision>
  <cp:lastPrinted>2022-07-04T13:26:04Z</cp:lastPrinted>
  <dcterms:created xsi:type="dcterms:W3CDTF">2022-03-04T11:29:20Z</dcterms:created>
  <dcterms:modified xsi:type="dcterms:W3CDTF">2022-11-02T07:25:38Z</dcterms:modified>
</cp:coreProperties>
</file>