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90" r:id="rId2"/>
    <p:sldId id="323" r:id="rId3"/>
    <p:sldId id="324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знецова Ксения Олеговна" initials="ККО" lastIdx="2" clrIdx="0">
    <p:extLst>
      <p:ext uri="{19B8F6BF-5375-455C-9EA6-DF929625EA0E}">
        <p15:presenceInfo xmlns:p15="http://schemas.microsoft.com/office/powerpoint/2012/main" userId="Кузнецова Ксения Олег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68725-57C2-421F-827E-420D4AFF216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C2130-66EC-44E9-B292-3C1AC1948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8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712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945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202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524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285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Библиотека нумерации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559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до 5 слов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617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до 5 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561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F3B433A-BD22-934C-B6EB-C5FCFF9B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47" y="542326"/>
            <a:ext cx="10144124" cy="6027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E67C493-E9E0-8746-8CEA-3782DC39D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2250977"/>
            <a:ext cx="10144125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12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F26B43"/>
          </p15:clr>
        </p15:guide>
        <p15:guide id="4" pos="461">
          <p15:clr>
            <a:srgbClr val="F26B43"/>
          </p15:clr>
        </p15:guide>
        <p15:guide id="5" pos="6851">
          <p15:clr>
            <a:srgbClr val="F26B43"/>
          </p15:clr>
        </p15:guide>
        <p15:guide id="6" orient="horz" pos="3861">
          <p15:clr>
            <a:srgbClr val="F26B43"/>
          </p15:clr>
        </p15:guide>
        <p15:guide id="7" orient="horz" pos="1412">
          <p15:clr>
            <a:srgbClr val="F26B43"/>
          </p15:clr>
        </p15:guide>
        <p15:guide id="8" orient="horz" pos="5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0EAB42B-F341-4986-9586-3E7977E2D01D}"/>
              </a:ext>
            </a:extLst>
          </p:cNvPr>
          <p:cNvSpPr/>
          <p:nvPr/>
        </p:nvSpPr>
        <p:spPr>
          <a:xfrm>
            <a:off x="0" y="17419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Изображение" descr="Изображение">
            <a:extLst>
              <a:ext uri="{FF2B5EF4-FFF2-40B4-BE49-F238E27FC236}">
                <a16:creationId xmlns:a16="http://schemas.microsoft.com/office/drawing/2014/main" id="{3281426C-2C1D-4021-B828-969DA97094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55035" y="822874"/>
            <a:ext cx="6846370" cy="5070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Изображение" descr="Изображение">
            <a:extLst>
              <a:ext uri="{FF2B5EF4-FFF2-40B4-BE49-F238E27FC236}">
                <a16:creationId xmlns:a16="http://schemas.microsoft.com/office/drawing/2014/main" id="{5BC308DC-1821-4531-B818-EBDF6A900B47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2711" y="103827"/>
            <a:ext cx="339241" cy="489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logo-alfa-white.png" descr="logo-alfa-white.png">
            <a:extLst>
              <a:ext uri="{FF2B5EF4-FFF2-40B4-BE49-F238E27FC236}">
                <a16:creationId xmlns:a16="http://schemas.microsoft.com/office/drawing/2014/main" id="{220A1076-6A83-42F6-8AE6-99266B260C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5138" y="822874"/>
            <a:ext cx="1547058" cy="29272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131D839C-1865-4B01-BFA9-13C1FC2DCFDE}"/>
              </a:ext>
            </a:extLst>
          </p:cNvPr>
          <p:cNvSpPr txBox="1">
            <a:spLocks/>
          </p:cNvSpPr>
          <p:nvPr/>
        </p:nvSpPr>
        <p:spPr>
          <a:xfrm>
            <a:off x="102734" y="4595730"/>
            <a:ext cx="8971597" cy="16651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Альфа-Банк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Меры поддержки бизнеса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Антикризисные программы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1ABCCB0-B579-49B6-9AC7-EAB8983A8D93}"/>
              </a:ext>
            </a:extLst>
          </p:cNvPr>
          <p:cNvSpPr/>
          <p:nvPr/>
        </p:nvSpPr>
        <p:spPr>
          <a:xfrm>
            <a:off x="102734" y="6260842"/>
            <a:ext cx="834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10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" descr="Изображение">
            <a:extLst>
              <a:ext uri="{FF2B5EF4-FFF2-40B4-BE49-F238E27FC236}">
                <a16:creationId xmlns:a16="http://schemas.microsoft.com/office/drawing/2014/main" id="{8F987F4C-1D0A-4E18-9428-2263417170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6139" y="69036"/>
            <a:ext cx="604509" cy="9203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83DD99C-82DB-42F1-9632-1509F7D41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20136"/>
              </p:ext>
            </p:extLst>
          </p:nvPr>
        </p:nvGraphicFramePr>
        <p:xfrm>
          <a:off x="162187" y="653569"/>
          <a:ext cx="8705258" cy="1050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7031">
                  <a:extLst>
                    <a:ext uri="{9D8B030D-6E8A-4147-A177-3AD203B41FA5}">
                      <a16:colId xmlns:a16="http://schemas.microsoft.com/office/drawing/2014/main" val="473441501"/>
                    </a:ext>
                  </a:extLst>
                </a:gridCol>
                <a:gridCol w="6768227">
                  <a:extLst>
                    <a:ext uri="{9D8B030D-6E8A-4147-A177-3AD203B41FA5}">
                      <a16:colId xmlns:a16="http://schemas.microsoft.com/office/drawing/2014/main" val="4154435487"/>
                    </a:ext>
                  </a:extLst>
                </a:gridCol>
              </a:tblGrid>
              <a:tr h="25083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Программа</a:t>
                      </a:r>
                    </a:p>
                  </a:txBody>
                  <a:tcPr anchor="ctr">
                    <a:solidFill>
                      <a:srgbClr val="EF31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cap="none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Styrene A LC Medium"/>
                        </a:rPr>
                        <a:t>Льготное финансирование субъектов МСП Московской области</a:t>
                      </a:r>
                      <a:endParaRPr lang="ru-RU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rgbClr val="EF31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762895"/>
                  </a:ext>
                </a:extLst>
              </a:tr>
              <a:tr h="26005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Инициатор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+mn-lt"/>
                        </a:rPr>
                        <a:t>Правительство Московской области / Корпорация МСП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8597839"/>
                  </a:ext>
                </a:extLst>
              </a:tr>
              <a:tr h="28449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Ставка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1/2 Ключевой ставки + 1,5% =</a:t>
                      </a:r>
                      <a:r>
                        <a:rPr lang="ru-RU" sz="1000" b="1" dirty="0">
                          <a:latin typeface="+mn-lt"/>
                        </a:rPr>
                        <a:t> 5,</a:t>
                      </a:r>
                      <a:r>
                        <a:rPr lang="en-US" sz="1000" b="1" dirty="0">
                          <a:latin typeface="+mn-lt"/>
                        </a:rPr>
                        <a:t>2</a:t>
                      </a:r>
                      <a:r>
                        <a:rPr lang="ru-RU" sz="1000" b="1" dirty="0">
                          <a:latin typeface="+mn-lt"/>
                        </a:rPr>
                        <a:t>5%</a:t>
                      </a:r>
                      <a:r>
                        <a:rPr lang="ru-RU" sz="1000" b="1" baseline="0" dirty="0">
                          <a:latin typeface="+mn-lt"/>
                        </a:rPr>
                        <a:t> и 4,</a:t>
                      </a:r>
                      <a:r>
                        <a:rPr lang="en-US" sz="1000" b="1" baseline="0" dirty="0">
                          <a:latin typeface="+mn-lt"/>
                        </a:rPr>
                        <a:t>2</a:t>
                      </a:r>
                      <a:r>
                        <a:rPr lang="ru-RU" sz="1000" b="1" baseline="0" dirty="0">
                          <a:latin typeface="+mn-lt"/>
                        </a:rPr>
                        <a:t>5 для отдельных территорий МО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180286"/>
                  </a:ext>
                </a:extLst>
              </a:tr>
              <a:tr h="25504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Сумма кредита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tyrene A LC Medium"/>
                        </a:rPr>
                        <a:t>От 5 млн. до 100 млн.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979812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DD66F41-2B4D-455D-8F57-7179F8473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271201"/>
              </p:ext>
            </p:extLst>
          </p:nvPr>
        </p:nvGraphicFramePr>
        <p:xfrm>
          <a:off x="3257090" y="1783155"/>
          <a:ext cx="8705258" cy="1111710"/>
        </p:xfrm>
        <a:graphic>
          <a:graphicData uri="http://schemas.openxmlformats.org/drawingml/2006/table">
            <a:tbl>
              <a:tblPr/>
              <a:tblGrid>
                <a:gridCol w="1881935">
                  <a:extLst>
                    <a:ext uri="{9D8B030D-6E8A-4147-A177-3AD203B41FA5}">
                      <a16:colId xmlns:a16="http://schemas.microsoft.com/office/drawing/2014/main" val="1907917293"/>
                    </a:ext>
                  </a:extLst>
                </a:gridCol>
                <a:gridCol w="6823323">
                  <a:extLst>
                    <a:ext uri="{9D8B030D-6E8A-4147-A177-3AD203B41FA5}">
                      <a16:colId xmlns:a16="http://schemas.microsoft.com/office/drawing/2014/main" val="1229249938"/>
                    </a:ext>
                  </a:extLst>
                </a:gridCol>
              </a:tblGrid>
              <a:tr h="2773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Программа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02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1764:</a:t>
                      </a:r>
                      <a:r>
                        <a:rPr lang="en-US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Льготное кредитование для субъектов МСП от Минэкономразвития РФ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0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914593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Инициатор 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Минэкономразвития РФ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886028"/>
                  </a:ext>
                </a:extLst>
              </a:tr>
              <a:tr h="3279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Ключевая ставка +2,75% = 10,25%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384177"/>
                  </a:ext>
                </a:extLst>
              </a:tr>
              <a:tr h="2506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Сумма кредита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 млрд. руб.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235162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2166AFE-DC79-4C0F-94F8-9ACB6F800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363807"/>
              </p:ext>
            </p:extLst>
          </p:nvPr>
        </p:nvGraphicFramePr>
        <p:xfrm>
          <a:off x="162187" y="2978345"/>
          <a:ext cx="8705258" cy="14847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7031">
                  <a:extLst>
                    <a:ext uri="{9D8B030D-6E8A-4147-A177-3AD203B41FA5}">
                      <a16:colId xmlns:a16="http://schemas.microsoft.com/office/drawing/2014/main" val="1163463841"/>
                    </a:ext>
                  </a:extLst>
                </a:gridCol>
                <a:gridCol w="6768227">
                  <a:extLst>
                    <a:ext uri="{9D8B030D-6E8A-4147-A177-3AD203B41FA5}">
                      <a16:colId xmlns:a16="http://schemas.microsoft.com/office/drawing/2014/main" val="706931526"/>
                    </a:ext>
                  </a:extLst>
                </a:gridCol>
              </a:tblGrid>
              <a:tr h="25922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Программа</a:t>
                      </a:r>
                    </a:p>
                  </a:txBody>
                  <a:tcPr anchor="ctr">
                    <a:solidFill>
                      <a:srgbClr val="EF31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cap="none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Styrene A LC Medium"/>
                        </a:rPr>
                        <a:t>Льготное финансирование импортеров 895</a:t>
                      </a:r>
                      <a:endParaRPr lang="ru-RU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rgbClr val="EF31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981282"/>
                  </a:ext>
                </a:extLst>
              </a:tr>
              <a:tr h="2816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Инициатор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+mn-lt"/>
                        </a:rPr>
                        <a:t>Министерство промышленности и торговли РФ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0399880"/>
                  </a:ext>
                </a:extLst>
              </a:tr>
              <a:tr h="27683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Ставка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Ключевая ставка ЦБ-70% +3%  = </a:t>
                      </a:r>
                      <a:r>
                        <a:rPr lang="ru-RU" sz="1100" b="1" dirty="0">
                          <a:latin typeface="+mn-lt"/>
                        </a:rPr>
                        <a:t>5,25%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9643923"/>
                  </a:ext>
                </a:extLst>
              </a:tr>
              <a:tr h="27078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Сумма кредита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tyrene A LC Medium"/>
                        </a:rPr>
                        <a:t>от 3 млн.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062497"/>
                  </a:ext>
                </a:extLst>
              </a:tr>
              <a:tr h="14371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Требования к Заемщикам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+mn-lt"/>
                        </a:rPr>
                        <a:t>Финансирование импортного контракта – предусматривающего импорт товара по контракту заключенному после 01 марта 2022 г с иностранным поставщиком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1177113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6284E14-2036-4BC4-974D-B2F838990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796716"/>
              </p:ext>
            </p:extLst>
          </p:nvPr>
        </p:nvGraphicFramePr>
        <p:xfrm>
          <a:off x="3375391" y="4546539"/>
          <a:ext cx="8705258" cy="1111710"/>
        </p:xfrm>
        <a:graphic>
          <a:graphicData uri="http://schemas.openxmlformats.org/drawingml/2006/table">
            <a:tbl>
              <a:tblPr/>
              <a:tblGrid>
                <a:gridCol w="1881935">
                  <a:extLst>
                    <a:ext uri="{9D8B030D-6E8A-4147-A177-3AD203B41FA5}">
                      <a16:colId xmlns:a16="http://schemas.microsoft.com/office/drawing/2014/main" val="1907917293"/>
                    </a:ext>
                  </a:extLst>
                </a:gridCol>
                <a:gridCol w="6823323">
                  <a:extLst>
                    <a:ext uri="{9D8B030D-6E8A-4147-A177-3AD203B41FA5}">
                      <a16:colId xmlns:a16="http://schemas.microsoft.com/office/drawing/2014/main" val="1229249938"/>
                    </a:ext>
                  </a:extLst>
                </a:gridCol>
              </a:tblGrid>
              <a:tr h="2773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Программа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02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Возвратный лизинг 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0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914593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Инициатор 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Альфа Банк 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886028"/>
                  </a:ext>
                </a:extLst>
              </a:tr>
              <a:tr h="3279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до 59 месяцев, аванс от 0%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384177"/>
                  </a:ext>
                </a:extLst>
              </a:tr>
              <a:tr h="2506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Сумма кредита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325 млн. руб.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235162"/>
                  </a:ext>
                </a:extLst>
              </a:tr>
            </a:tbl>
          </a:graphicData>
        </a:graphic>
      </p:graphicFrame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70172026-B712-45E4-B69E-F1EE5E6AC4FF}"/>
              </a:ext>
            </a:extLst>
          </p:cNvPr>
          <p:cNvSpPr/>
          <p:nvPr/>
        </p:nvSpPr>
        <p:spPr>
          <a:xfrm>
            <a:off x="-75500" y="3292"/>
            <a:ext cx="10693064" cy="558800"/>
          </a:xfrm>
          <a:prstGeom prst="round2DiagRect">
            <a:avLst/>
          </a:prstGeom>
          <a:gradFill>
            <a:gsLst>
              <a:gs pos="21000">
                <a:srgbClr val="FF0000"/>
              </a:gs>
              <a:gs pos="0">
                <a:srgbClr val="FF0000"/>
              </a:gs>
              <a:gs pos="48000">
                <a:srgbClr val="FF0000"/>
              </a:gs>
              <a:gs pos="97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Льготные программы кредитования с гос. поддержкой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BF3DBA65-A591-4C63-9BC0-1D1A62690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048311"/>
              </p:ext>
            </p:extLst>
          </p:nvPr>
        </p:nvGraphicFramePr>
        <p:xfrm>
          <a:off x="162187" y="5737401"/>
          <a:ext cx="8705258" cy="1111710"/>
        </p:xfrm>
        <a:graphic>
          <a:graphicData uri="http://schemas.openxmlformats.org/drawingml/2006/table">
            <a:tbl>
              <a:tblPr/>
              <a:tblGrid>
                <a:gridCol w="1881935">
                  <a:extLst>
                    <a:ext uri="{9D8B030D-6E8A-4147-A177-3AD203B41FA5}">
                      <a16:colId xmlns:a16="http://schemas.microsoft.com/office/drawing/2014/main" val="1907917293"/>
                    </a:ext>
                  </a:extLst>
                </a:gridCol>
                <a:gridCol w="6823323">
                  <a:extLst>
                    <a:ext uri="{9D8B030D-6E8A-4147-A177-3AD203B41FA5}">
                      <a16:colId xmlns:a16="http://schemas.microsoft.com/office/drawing/2014/main" val="1229249938"/>
                    </a:ext>
                  </a:extLst>
                </a:gridCol>
              </a:tblGrid>
              <a:tr h="2773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Программа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02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Программа стимулирования кредитования (ПСК)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0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914593"/>
                  </a:ext>
                </a:extLst>
              </a:tr>
              <a:tr h="2557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Инициатор 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dirty="0">
                          <a:latin typeface="+mn-lt"/>
                        </a:rPr>
                        <a:t>Корпорация МСП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886028"/>
                  </a:ext>
                </a:extLst>
              </a:tr>
              <a:tr h="32799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Ставка/Условия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до 60 месяцев (льготная </a:t>
                      </a: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ставка 36мес)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10,5%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384177"/>
                  </a:ext>
                </a:extLst>
              </a:tr>
              <a:tr h="2506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Сумма кредита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150% млн. руб.</a:t>
                      </a:r>
                    </a:p>
                  </a:txBody>
                  <a:tcPr marL="1862" marR="1862" marT="18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235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82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0">
            <a:extLst>
              <a:ext uri="{FF2B5EF4-FFF2-40B4-BE49-F238E27FC236}">
                <a16:creationId xmlns:a16="http://schemas.microsoft.com/office/drawing/2014/main" id="{750DC281-5D25-476D-AF50-4AF5B93A4D9D}"/>
              </a:ext>
            </a:extLst>
          </p:cNvPr>
          <p:cNvSpPr txBox="1">
            <a:spLocks/>
          </p:cNvSpPr>
          <p:nvPr/>
        </p:nvSpPr>
        <p:spPr>
          <a:xfrm>
            <a:off x="-69067" y="1080667"/>
            <a:ext cx="3894448" cy="3489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торговому эквайрингу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для всех видов деятельности подключения комиссии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действует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04.10.22 по 11.01.23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 по терминалу до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млн. руб.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Дополнительной комиссии за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неподдержание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оборотов во время использования акции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нет.</a:t>
            </a: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3D98EE9F-4BE3-4CD8-AF4A-9EB342336F71}"/>
              </a:ext>
            </a:extLst>
          </p:cNvPr>
          <p:cNvSpPr/>
          <p:nvPr/>
        </p:nvSpPr>
        <p:spPr>
          <a:xfrm>
            <a:off x="-69066" y="3292"/>
            <a:ext cx="10686630" cy="558800"/>
          </a:xfrm>
          <a:prstGeom prst="round2DiagRect">
            <a:avLst/>
          </a:prstGeom>
          <a:gradFill>
            <a:gsLst>
              <a:gs pos="21000">
                <a:srgbClr val="FF0000"/>
              </a:gs>
              <a:gs pos="0">
                <a:srgbClr val="FF0000"/>
              </a:gs>
              <a:gs pos="48000">
                <a:srgbClr val="FF0000"/>
              </a:gs>
              <a:gs pos="97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меры поддержки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9F54A3-A738-41AA-8A60-00010936603F}"/>
              </a:ext>
            </a:extLst>
          </p:cNvPr>
          <p:cNvSpPr/>
          <p:nvPr/>
        </p:nvSpPr>
        <p:spPr>
          <a:xfrm>
            <a:off x="7302023" y="953467"/>
            <a:ext cx="488997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Кредитные каникулы 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Альфа-Банка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400" dirty="0">
                <a:cs typeface="Arial" panose="020B0604020202020204" pitchFamily="34" charset="0"/>
              </a:rPr>
              <a:t>ьготный период, в течение которого заёмщик может уменьшить или приостановить выплаты кредитного обязательства </a:t>
            </a:r>
            <a:r>
              <a:rPr lang="ru-RU" sz="1400" b="1" dirty="0">
                <a:cs typeface="Arial" panose="020B0604020202020204" pitchFamily="34" charset="0"/>
              </a:rPr>
              <a:t>на срок до 6 месяцев</a:t>
            </a:r>
            <a:r>
              <a:rPr lang="ru-RU" sz="1400" dirty="0">
                <a:cs typeface="Arial" panose="020B0604020202020204" pitchFamily="34" charset="0"/>
              </a:rPr>
              <a:t>.</a:t>
            </a:r>
          </a:p>
          <a:p>
            <a:pPr algn="ctr"/>
            <a:endParaRPr lang="ru-RU" sz="1400" dirty="0"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cs typeface="Arial" panose="020B0604020202020204" pitchFamily="34" charset="0"/>
              </a:rPr>
              <a:t>В БКИ будут передаваться нулевые платежи — как будто банк не выставлял их к оплате.  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Как воспользоваться</a:t>
            </a:r>
          </a:p>
          <a:p>
            <a:pPr algn="ctr"/>
            <a:r>
              <a:rPr lang="ru-RU" sz="1400" dirty="0"/>
              <a:t>ИП или генеральному директору компании нужно написать нам на выделенную почту: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Holiday_SME_MMB@alfabank.ru</a:t>
            </a:r>
          </a:p>
          <a:p>
            <a:pPr algn="ctr"/>
            <a:endParaRPr lang="ru-RU" sz="1200" dirty="0"/>
          </a:p>
          <a:p>
            <a:pPr algn="ctr"/>
            <a:r>
              <a:rPr lang="ru-RU" sz="1400" u="sng" dirty="0"/>
              <a:t>В теме письма укажите:</a:t>
            </a:r>
          </a:p>
          <a:p>
            <a:pPr lvl="1" algn="ctr">
              <a:buClr>
                <a:schemeClr val="accent1"/>
              </a:buClr>
            </a:pPr>
            <a:r>
              <a:rPr lang="ru-RU" sz="1000" dirty="0"/>
              <a:t>ИНН организации,</a:t>
            </a:r>
          </a:p>
          <a:p>
            <a:pPr lvl="1" algn="ctr">
              <a:buClr>
                <a:schemeClr val="accent1"/>
              </a:buClr>
            </a:pPr>
            <a:r>
              <a:rPr lang="ru-RU" sz="1000" dirty="0"/>
              <a:t>город,</a:t>
            </a:r>
          </a:p>
          <a:p>
            <a:pPr lvl="1" algn="ctr">
              <a:buClr>
                <a:schemeClr val="accent1"/>
              </a:buClr>
            </a:pPr>
            <a:r>
              <a:rPr lang="ru-RU" sz="1000" dirty="0"/>
              <a:t>название компании.</a:t>
            </a:r>
          </a:p>
          <a:p>
            <a:pPr algn="ctr"/>
            <a:endParaRPr lang="ru-RU" sz="1200" dirty="0"/>
          </a:p>
          <a:p>
            <a:pPr algn="ctr"/>
            <a:r>
              <a:rPr lang="ru-RU" sz="1400" u="sng" dirty="0"/>
              <a:t>В теле письма укажите:</a:t>
            </a:r>
          </a:p>
          <a:p>
            <a:pPr lvl="1" algn="ctr">
              <a:buClr>
                <a:schemeClr val="accent1"/>
              </a:buClr>
            </a:pPr>
            <a:r>
              <a:rPr lang="ru-RU" sz="1000" dirty="0"/>
              <a:t>название кредитного продукта,</a:t>
            </a:r>
          </a:p>
          <a:p>
            <a:pPr lvl="1" algn="ctr">
              <a:buClr>
                <a:schemeClr val="accent1"/>
              </a:buClr>
            </a:pPr>
            <a:r>
              <a:rPr lang="ru-RU" sz="1000" dirty="0"/>
              <a:t>номер кредитного договора,</a:t>
            </a:r>
          </a:p>
          <a:p>
            <a:pPr lvl="1" algn="ctr">
              <a:buClr>
                <a:schemeClr val="accent1"/>
              </a:buClr>
            </a:pPr>
            <a:r>
              <a:rPr lang="ru-RU" sz="1000" dirty="0"/>
              <a:t>фразу «</a:t>
            </a:r>
            <a:r>
              <a:rPr lang="ru-RU" sz="1000" dirty="0">
                <a:solidFill>
                  <a:schemeClr val="accent1"/>
                </a:solidFill>
              </a:rPr>
              <a:t>Кредитные каникулы</a:t>
            </a:r>
            <a:r>
              <a:rPr lang="ru-RU" sz="1000" dirty="0"/>
              <a:t>» и краткое описание вашего запроса.</a:t>
            </a:r>
          </a:p>
          <a:p>
            <a:pPr algn="ctr"/>
            <a:r>
              <a:rPr lang="ru-RU" sz="1200" dirty="0"/>
              <a:t>            </a:t>
            </a:r>
            <a:r>
              <a:rPr lang="ru-RU" sz="1400" dirty="0"/>
              <a:t>Мы свяжемся с вами и обсудим индивидуальные условия.</a:t>
            </a:r>
            <a:endParaRPr lang="ru-RU" sz="1400" dirty="0"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6F7F4D6-3E37-4A42-BA8B-80DB0892BB21}"/>
              </a:ext>
            </a:extLst>
          </p:cNvPr>
          <p:cNvSpPr/>
          <p:nvPr/>
        </p:nvSpPr>
        <p:spPr>
          <a:xfrm>
            <a:off x="3955566" y="953467"/>
            <a:ext cx="321627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Акция СБП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0% 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В Альфа-Банке можно оформить услугу по оплате через </a:t>
            </a:r>
            <a:r>
              <a:rPr lang="ru-RU" sz="1400" b="1" dirty="0"/>
              <a:t>СБП в рамках торгового-эквайринга</a:t>
            </a:r>
            <a:r>
              <a:rPr lang="ru-RU" sz="1400" dirty="0"/>
              <a:t>.</a:t>
            </a:r>
          </a:p>
          <a:p>
            <a:pPr algn="ctr"/>
            <a:br>
              <a:rPr lang="ru-RU" sz="1400" dirty="0"/>
            </a:br>
            <a:r>
              <a:rPr lang="ru-RU" sz="1400" b="1" dirty="0"/>
              <a:t>До 31.12.2022 года мы будем ежемесячно возвращать комиссию</a:t>
            </a:r>
            <a:r>
              <a:rPr lang="ru-RU" sz="1400" dirty="0"/>
              <a:t> за такие операции клиентам торгового эквайринга, у которых подключена услуга СБП </a:t>
            </a:r>
          </a:p>
          <a:p>
            <a:pPr algn="ctr"/>
            <a:r>
              <a:rPr lang="ru-RU" sz="1400" b="1" dirty="0"/>
              <a:t>Экономия клиентов:</a:t>
            </a:r>
            <a:endParaRPr lang="ru-RU" sz="1400" dirty="0"/>
          </a:p>
          <a:p>
            <a:pPr algn="ctr"/>
            <a:r>
              <a:rPr lang="ru-RU" sz="1400" dirty="0"/>
              <a:t>от 0,4 до 0,7% объёма операций — это зависит от сферы деятельности компании.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/>
              <a:t>Как получить компенсацию?</a:t>
            </a:r>
            <a:br>
              <a:rPr lang="ru-RU" sz="1400" dirty="0"/>
            </a:br>
            <a:r>
              <a:rPr lang="ru-RU" sz="1400" dirty="0"/>
              <a:t>Клиентам не нужно никаких заявлений. </a:t>
            </a:r>
            <a:br>
              <a:rPr lang="ru-RU" sz="1400" dirty="0"/>
            </a:br>
            <a:r>
              <a:rPr lang="ru-RU" sz="1400" dirty="0"/>
              <a:t>Мы всё сделаем сами — комиссия будет списываться стандартно и ежемесячно возвращаться на расчётные счета клиентов.</a:t>
            </a:r>
          </a:p>
          <a:p>
            <a:pPr algn="ctr"/>
            <a:endParaRPr lang="ru-RU" sz="1200" dirty="0"/>
          </a:p>
          <a:p>
            <a:pPr algn="ctr"/>
            <a:br>
              <a:rPr lang="ru-RU" sz="1000" dirty="0"/>
            </a:br>
            <a:endParaRPr lang="ru-RU" sz="1000" dirty="0"/>
          </a:p>
          <a:p>
            <a:br>
              <a:rPr lang="ru-RU" dirty="0"/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DF5A87-C5E9-4F73-8587-A94F8738F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5445"/>
            <a:ext cx="3408143" cy="2719263"/>
          </a:xfrm>
          <a:prstGeom prst="rect">
            <a:avLst/>
          </a:prstGeom>
        </p:spPr>
      </p:pic>
      <p:pic>
        <p:nvPicPr>
          <p:cNvPr id="10" name="Изображение" descr="Изображение">
            <a:extLst>
              <a:ext uri="{FF2B5EF4-FFF2-40B4-BE49-F238E27FC236}">
                <a16:creationId xmlns:a16="http://schemas.microsoft.com/office/drawing/2014/main" id="{26EA723B-C6DF-4440-BF1F-4A457209FD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6139" y="33163"/>
            <a:ext cx="604509" cy="9203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3479786"/>
      </p:ext>
    </p:extLst>
  </p:cSld>
  <p:clrMapOvr>
    <a:masterClrMapping/>
  </p:clrMapOvr>
</p:sld>
</file>

<file path=ppt/theme/theme1.xml><?xml version="1.0" encoding="utf-8"?>
<a:theme xmlns:a="http://schemas.openxmlformats.org/drawingml/2006/main" name="4_Обложка_1">
  <a:themeElements>
    <a:clrScheme name="Пользовательские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3024"/>
      </a:accent1>
      <a:accent2>
        <a:srgbClr val="505759"/>
      </a:accent2>
      <a:accent3>
        <a:srgbClr val="D9D9D6"/>
      </a:accent3>
      <a:accent4>
        <a:srgbClr val="561487"/>
      </a:accent4>
      <a:accent5>
        <a:srgbClr val="C82724"/>
      </a:accent5>
      <a:accent6>
        <a:srgbClr val="898989"/>
      </a:accent6>
      <a:hlink>
        <a:srgbClr val="0563C1"/>
      </a:hlink>
      <a:folHlink>
        <a:srgbClr val="954F72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444</Words>
  <Application>Microsoft Office PowerPoint</Application>
  <PresentationFormat>Широкоэкранный</PresentationFormat>
  <Paragraphs>84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4_Обложка_1</vt:lpstr>
      <vt:lpstr>Презентация PowerPoint</vt:lpstr>
      <vt:lpstr>Презентация PowerPoint</vt:lpstr>
      <vt:lpstr>Презентация PowerPoint</vt:lpstr>
    </vt:vector>
  </TitlesOfParts>
  <Company>Alfa-Bank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Посохова Елена Владимировна</dc:creator>
  <cp:lastModifiedBy>Долгопрудный Медиацентр</cp:lastModifiedBy>
  <cp:revision>226</cp:revision>
  <dcterms:created xsi:type="dcterms:W3CDTF">2020-04-07T11:40:06Z</dcterms:created>
  <dcterms:modified xsi:type="dcterms:W3CDTF">2022-11-02T07:30:49Z</dcterms:modified>
</cp:coreProperties>
</file>