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Ex1.xml" ContentType="application/vnd.ms-office.chartex+xml"/>
  <Override PartName="/ppt/charts/style5.xml" ContentType="application/vnd.ms-office.chartstyle+xml"/>
  <Override PartName="/ppt/charts/colors5.xml" ContentType="application/vnd.ms-office.chartcolorstyle+xml"/>
  <Override PartName="/ppt/charts/chartEx2.xml" ContentType="application/vnd.ms-office.chartex+xml"/>
  <Override PartName="/ppt/charts/style6.xml" ContentType="application/vnd.ms-office.chartstyle+xml"/>
  <Override PartName="/ppt/charts/colors6.xml" ContentType="application/vnd.ms-office.chartcolorstyle+xml"/>
  <Override PartName="/ppt/charts/chartEx3.xml" ContentType="application/vnd.ms-office.chartex+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20" r:id="rId2"/>
  </p:sldMasterIdLst>
  <p:notesMasterIdLst>
    <p:notesMasterId r:id="rId84"/>
  </p:notesMasterIdLst>
  <p:sldIdLst>
    <p:sldId id="256" r:id="rId3"/>
    <p:sldId id="384" r:id="rId4"/>
    <p:sldId id="258" r:id="rId5"/>
    <p:sldId id="387" r:id="rId6"/>
    <p:sldId id="316" r:id="rId7"/>
    <p:sldId id="400" r:id="rId8"/>
    <p:sldId id="399" r:id="rId9"/>
    <p:sldId id="382" r:id="rId10"/>
    <p:sldId id="383" r:id="rId11"/>
    <p:sldId id="262" r:id="rId12"/>
    <p:sldId id="389" r:id="rId13"/>
    <p:sldId id="390" r:id="rId14"/>
    <p:sldId id="391" r:id="rId15"/>
    <p:sldId id="388" r:id="rId16"/>
    <p:sldId id="257" r:id="rId17"/>
    <p:sldId id="260" r:id="rId18"/>
    <p:sldId id="266" r:id="rId19"/>
    <p:sldId id="393" r:id="rId20"/>
    <p:sldId id="264" r:id="rId21"/>
    <p:sldId id="265" r:id="rId22"/>
    <p:sldId id="376" r:id="rId23"/>
    <p:sldId id="299" r:id="rId24"/>
    <p:sldId id="378" r:id="rId25"/>
    <p:sldId id="394" r:id="rId26"/>
    <p:sldId id="395" r:id="rId27"/>
    <p:sldId id="396" r:id="rId28"/>
    <p:sldId id="397" r:id="rId29"/>
    <p:sldId id="398" r:id="rId30"/>
    <p:sldId id="323" r:id="rId31"/>
    <p:sldId id="302" r:id="rId32"/>
    <p:sldId id="285" r:id="rId33"/>
    <p:sldId id="314" r:id="rId34"/>
    <p:sldId id="294" r:id="rId35"/>
    <p:sldId id="295" r:id="rId36"/>
    <p:sldId id="401" r:id="rId37"/>
    <p:sldId id="26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07" r:id="rId79"/>
    <p:sldId id="402" r:id="rId80"/>
    <p:sldId id="403" r:id="rId81"/>
    <p:sldId id="309" r:id="rId82"/>
    <p:sldId id="310" r:id="rId8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m" initials="u" lastIdx="3" clrIdx="0">
    <p:extLst>
      <p:ext uri="{19B8F6BF-5375-455C-9EA6-DF929625EA0E}">
        <p15:presenceInfo xmlns:p15="http://schemas.microsoft.com/office/powerpoint/2012/main" userId="m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FC3"/>
    <a:srgbClr val="C7EFF9"/>
    <a:srgbClr val="FFCCFF"/>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8" autoAdjust="0"/>
    <p:restoredTop sz="91646" autoAdjust="0"/>
  </p:normalViewPr>
  <p:slideViewPr>
    <p:cSldViewPr snapToGrid="0" showGuides="1">
      <p:cViewPr varScale="1">
        <p:scale>
          <a:sx n="81" d="100"/>
          <a:sy n="81" d="100"/>
        </p:scale>
        <p:origin x="965" y="58"/>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_rels/chartEx3.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Лист2!$R$9:$V$9</c:f>
              <c:numCache>
                <c:formatCode>General</c:formatCode>
                <c:ptCount val="5"/>
                <c:pt idx="0">
                  <c:v>2021</c:v>
                </c:pt>
                <c:pt idx="1">
                  <c:v>2022</c:v>
                </c:pt>
                <c:pt idx="2">
                  <c:v>2023</c:v>
                </c:pt>
                <c:pt idx="3">
                  <c:v>2024</c:v>
                </c:pt>
                <c:pt idx="4">
                  <c:v>2025</c:v>
                </c:pt>
              </c:numCache>
            </c:numRef>
          </c:cat>
          <c:val>
            <c:numRef>
              <c:f>Лист2!$R$10:$V$10</c:f>
              <c:numCache>
                <c:formatCode>#,##0.00</c:formatCode>
                <c:ptCount val="5"/>
                <c:pt idx="0">
                  <c:v>28996.7</c:v>
                </c:pt>
                <c:pt idx="1">
                  <c:v>32023.9</c:v>
                </c:pt>
                <c:pt idx="2">
                  <c:v>34225.800000000003</c:v>
                </c:pt>
                <c:pt idx="3">
                  <c:v>37061.5</c:v>
                </c:pt>
                <c:pt idx="4">
                  <c:v>40062.9</c:v>
                </c:pt>
              </c:numCache>
            </c:numRef>
          </c:val>
          <c:extLst>
            <c:ext xmlns:c16="http://schemas.microsoft.com/office/drawing/2014/chart" uri="{C3380CC4-5D6E-409C-BE32-E72D297353CC}">
              <c16:uniqueId val="{00000000-D4A7-477D-94CA-52E5BCA63B05}"/>
            </c:ext>
          </c:extLst>
        </c:ser>
        <c:dLbls>
          <c:showLegendKey val="0"/>
          <c:showVal val="0"/>
          <c:showCatName val="0"/>
          <c:showSerName val="0"/>
          <c:showPercent val="0"/>
          <c:showBubbleSize val="0"/>
        </c:dLbls>
        <c:gapWidth val="219"/>
        <c:overlap val="-27"/>
        <c:axId val="594186144"/>
        <c:axId val="594178928"/>
      </c:barChart>
      <c:catAx>
        <c:axId val="59418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78928"/>
        <c:crosses val="autoZero"/>
        <c:auto val="1"/>
        <c:lblAlgn val="ctr"/>
        <c:lblOffset val="100"/>
        <c:noMultiLvlLbl val="0"/>
      </c:catAx>
      <c:valAx>
        <c:axId val="5941789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RU"/>
          </a:p>
        </c:txPr>
        <c:crossAx val="5941861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gradFill>
              <a:gsLst>
                <a:gs pos="0">
                  <a:schemeClr val="accent5"/>
                </a:gs>
                <a:gs pos="100000">
                  <a:schemeClr val="accent5">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ru-RU"/>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Лист3!$E$38:$E$42</c:f>
              <c:numCache>
                <c:formatCode>General</c:formatCode>
                <c:ptCount val="5"/>
                <c:pt idx="0">
                  <c:v>2021</c:v>
                </c:pt>
                <c:pt idx="1">
                  <c:v>2022</c:v>
                </c:pt>
                <c:pt idx="2">
                  <c:v>2023</c:v>
                </c:pt>
                <c:pt idx="3">
                  <c:v>2024</c:v>
                </c:pt>
                <c:pt idx="4">
                  <c:v>2025</c:v>
                </c:pt>
              </c:numCache>
            </c:numRef>
          </c:cat>
          <c:val>
            <c:numRef>
              <c:f>Лист3!$F$38:$F$42</c:f>
              <c:numCache>
                <c:formatCode>General</c:formatCode>
                <c:ptCount val="5"/>
                <c:pt idx="0">
                  <c:v>107.5</c:v>
                </c:pt>
                <c:pt idx="1">
                  <c:v>117.7</c:v>
                </c:pt>
                <c:pt idx="2">
                  <c:v>109.4</c:v>
                </c:pt>
                <c:pt idx="3">
                  <c:v>108.7</c:v>
                </c:pt>
                <c:pt idx="4">
                  <c:v>106.1</c:v>
                </c:pt>
              </c:numCache>
            </c:numRef>
          </c:val>
          <c:extLst>
            <c:ext xmlns:c16="http://schemas.microsoft.com/office/drawing/2014/chart" uri="{C3380CC4-5D6E-409C-BE32-E72D297353CC}">
              <c16:uniqueId val="{00000000-6FAA-460F-9FDC-4E0A09B7557C}"/>
            </c:ext>
          </c:extLst>
        </c:ser>
        <c:dLbls>
          <c:dLblPos val="inEnd"/>
          <c:showLegendKey val="0"/>
          <c:showVal val="1"/>
          <c:showCatName val="0"/>
          <c:showSerName val="0"/>
          <c:showPercent val="0"/>
          <c:showBubbleSize val="0"/>
        </c:dLbls>
        <c:gapWidth val="41"/>
        <c:axId val="594183848"/>
        <c:axId val="594159576"/>
      </c:barChart>
      <c:catAx>
        <c:axId val="5941838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ru-RU"/>
          </a:p>
        </c:txPr>
        <c:crossAx val="594159576"/>
        <c:crosses val="autoZero"/>
        <c:auto val="1"/>
        <c:lblAlgn val="ctr"/>
        <c:lblOffset val="100"/>
        <c:noMultiLvlLbl val="0"/>
      </c:catAx>
      <c:valAx>
        <c:axId val="594159576"/>
        <c:scaling>
          <c:orientation val="minMax"/>
        </c:scaling>
        <c:delete val="1"/>
        <c:axPos val="l"/>
        <c:numFmt formatCode="General" sourceLinked="1"/>
        <c:majorTickMark val="none"/>
        <c:minorTickMark val="none"/>
        <c:tickLblPos val="nextTo"/>
        <c:crossAx val="594183848"/>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5"/>
            </a:solidFill>
            <a:ln>
              <a:noFill/>
            </a:ln>
            <a:effectLst/>
            <a:sp3d/>
          </c:spPr>
          <c:invertIfNegative val="0"/>
          <c:cat>
            <c:numRef>
              <c:f>Лист4!$D$27:$H$27</c:f>
              <c:numCache>
                <c:formatCode>General</c:formatCode>
                <c:ptCount val="5"/>
                <c:pt idx="0">
                  <c:v>2021</c:v>
                </c:pt>
                <c:pt idx="1">
                  <c:v>2022</c:v>
                </c:pt>
                <c:pt idx="2">
                  <c:v>2023</c:v>
                </c:pt>
                <c:pt idx="3">
                  <c:v>2024</c:v>
                </c:pt>
                <c:pt idx="4">
                  <c:v>2025</c:v>
                </c:pt>
              </c:numCache>
            </c:numRef>
          </c:cat>
          <c:val>
            <c:numRef>
              <c:f>Лист4!$D$28:$H$28</c:f>
              <c:numCache>
                <c:formatCode>#,##0.00</c:formatCode>
                <c:ptCount val="5"/>
                <c:pt idx="0">
                  <c:v>13495.24</c:v>
                </c:pt>
                <c:pt idx="1">
                  <c:v>13238.29</c:v>
                </c:pt>
                <c:pt idx="2">
                  <c:v>14297.35</c:v>
                </c:pt>
                <c:pt idx="3">
                  <c:v>15403.36</c:v>
                </c:pt>
                <c:pt idx="4">
                  <c:v>16507.919999999998</c:v>
                </c:pt>
              </c:numCache>
            </c:numRef>
          </c:val>
          <c:extLst>
            <c:ext xmlns:c16="http://schemas.microsoft.com/office/drawing/2014/chart" uri="{C3380CC4-5D6E-409C-BE32-E72D297353CC}">
              <c16:uniqueId val="{00000000-82D5-4D8B-9DA2-C405D7D7842C}"/>
            </c:ext>
          </c:extLst>
        </c:ser>
        <c:dLbls>
          <c:showLegendKey val="0"/>
          <c:showVal val="0"/>
          <c:showCatName val="0"/>
          <c:showSerName val="0"/>
          <c:showPercent val="0"/>
          <c:showBubbleSize val="0"/>
        </c:dLbls>
        <c:gapWidth val="150"/>
        <c:shape val="box"/>
        <c:axId val="644784536"/>
        <c:axId val="600256136"/>
        <c:axId val="0"/>
      </c:bar3DChart>
      <c:catAx>
        <c:axId val="6447845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ru-RU"/>
          </a:p>
        </c:txPr>
        <c:crossAx val="600256136"/>
        <c:crosses val="autoZero"/>
        <c:auto val="1"/>
        <c:lblAlgn val="ctr"/>
        <c:lblOffset val="100"/>
        <c:noMultiLvlLbl val="0"/>
      </c:catAx>
      <c:valAx>
        <c:axId val="60025613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0" cap="flat" cmpd="sng" algn="ctr">
              <a:noFill/>
              <a:round/>
            </a:ln>
            <a:effectLst/>
          </c:spPr>
        </c:min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44784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stacked"/>
        <c:varyColors val="0"/>
        <c:ser>
          <c:idx val="0"/>
          <c:order val="0"/>
          <c:tx>
            <c:strRef>
              <c:f>Лист1!$B$1</c:f>
              <c:strCache>
                <c:ptCount val="1"/>
                <c:pt idx="0">
                  <c:v>налоговые и неналоговые доходы</c:v>
                </c:pt>
              </c:strCache>
            </c:strRef>
          </c:tx>
          <c:spPr>
            <a:solidFill>
              <a:schemeClr val="accent2">
                <a:shade val="76000"/>
                <a:alpha val="70000"/>
              </a:schemeClr>
            </a:solidFill>
            <a:ln>
              <a:noFill/>
            </a:ln>
            <a:effectLst/>
          </c:spPr>
          <c:invertIfNegative val="0"/>
          <c:dLbls>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51-4513-9844-BDB4C20A7970}"/>
                </c:ext>
              </c:extLst>
            </c:dLbl>
            <c:numFmt formatCode="#,##0.0" sourceLinked="0"/>
            <c:spPr>
              <a:noFill/>
              <a:ln>
                <a:noFill/>
              </a:ln>
              <a:effectLst/>
            </c:spPr>
            <c:txPr>
              <a:bodyPr rot="0" spcFirstLastPara="1" vertOverflow="ellipsis" vert="horz" wrap="square" lIns="38100" tIns="19050" rIns="38100" bIns="19050" anchor="ctr" anchorCtr="0">
                <a:spAutoFit/>
              </a:bodyPr>
              <a:lstStyle/>
              <a:p>
                <a:pPr algn="ctr" rtl="0">
                  <a:defRPr lang="ru-RU" sz="1200" b="0" i="0" u="none" strike="noStrike" kern="1200" baseline="0">
                    <a:solidFill>
                      <a:prstClr val="black">
                        <a:lumMod val="75000"/>
                        <a:lumOff val="25000"/>
                      </a:prstClr>
                    </a:solidFill>
                    <a:effectLst>
                      <a:outerShdw blurRad="38100" dist="38100" dir="2700000" algn="tl">
                        <a:srgbClr val="000000">
                          <a:alpha val="43137"/>
                        </a:srgbClr>
                      </a:outerShdw>
                    </a:effectLst>
                    <a:latin typeface="+mj-lt"/>
                    <a:ea typeface="+mn-ea"/>
                    <a:cs typeface="+mn-cs"/>
                  </a:defRPr>
                </a:pPr>
                <a:endParaRPr lang="ru-RU"/>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Лист1!$B$2:$B$8</c:f>
              <c:numCache>
                <c:formatCode>#,##0.0</c:formatCode>
                <c:ptCount val="7"/>
                <c:pt idx="0">
                  <c:v>2079244.6</c:v>
                </c:pt>
                <c:pt idx="1">
                  <c:v>2347954.4</c:v>
                </c:pt>
                <c:pt idx="2">
                  <c:v>2491584.6</c:v>
                </c:pt>
                <c:pt idx="3">
                  <c:v>2491584.6</c:v>
                </c:pt>
                <c:pt idx="4">
                  <c:v>2694091.5</c:v>
                </c:pt>
                <c:pt idx="5">
                  <c:v>2828503.9</c:v>
                </c:pt>
                <c:pt idx="6">
                  <c:v>3112993</c:v>
                </c:pt>
              </c:numCache>
            </c:numRef>
          </c:val>
          <c:extLst>
            <c:ext xmlns:c16="http://schemas.microsoft.com/office/drawing/2014/chart" uri="{C3380CC4-5D6E-409C-BE32-E72D297353CC}">
              <c16:uniqueId val="{00000007-7D51-4513-9844-BDB4C20A7970}"/>
            </c:ext>
          </c:extLst>
        </c:ser>
        <c:ser>
          <c:idx val="1"/>
          <c:order val="1"/>
          <c:tx>
            <c:strRef>
              <c:f>Лист1!$C$1</c:f>
              <c:strCache>
                <c:ptCount val="1"/>
                <c:pt idx="0">
                  <c:v>безвозмездные поступления</c:v>
                </c:pt>
              </c:strCache>
            </c:strRef>
          </c:tx>
          <c:spPr>
            <a:solidFill>
              <a:schemeClr val="accent2">
                <a:tint val="77000"/>
                <a:alpha val="70000"/>
              </a:schemeClr>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D51-4513-9844-BDB4C20A7970}"/>
                </c:ext>
              </c:extLst>
            </c:dLbl>
            <c:dLbl>
              <c:idx val="1"/>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D51-4513-9844-BDB4C20A7970}"/>
                </c:ext>
              </c:extLst>
            </c:dLbl>
            <c:dLbl>
              <c:idx val="2"/>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7D51-4513-9844-BDB4C20A7970}"/>
                </c:ext>
              </c:extLst>
            </c:dLbl>
            <c:dLbl>
              <c:idx val="3"/>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7D51-4513-9844-BDB4C20A7970}"/>
                </c:ext>
              </c:extLst>
            </c:dLbl>
            <c:dLbl>
              <c:idx val="4"/>
              <c:tx>
                <c:rich>
                  <a:bodyPr/>
                  <a:lstStyle/>
                  <a:p>
                    <a:fld id="{09B180E0-F688-4C60-B1C9-877A2FD58B7E}" type="CELLRANGE">
                      <a:rPr lang="en-US" sz="1100" b="0" baseline="0">
                        <a:effectLst/>
                      </a:rPr>
                      <a:pPr/>
                      <a:t>[ДИАПАЗОН ЯЧЕЕК]</a:t>
                    </a:fld>
                    <a:r>
                      <a:rPr lang="en-US" sz="1100" b="0" baseline="0">
                        <a:effectLst/>
                      </a:rPr>
                      <a:t> </a:t>
                    </a:r>
                    <a:fld id="{590D7E78-C669-4249-95C4-DABFE2EAA5DC}" type="VALUE">
                      <a:rPr lang="en-US" sz="1100" b="0" baseline="0">
                        <a:effectLst/>
                      </a:rPr>
                      <a:pPr/>
                      <a:t>[ЗНАЧЕНИЕ]</a:t>
                    </a:fld>
                    <a:endParaRPr lang="en-US" sz="1100" b="0" baseline="0">
                      <a:effectLst/>
                    </a:endParaRPr>
                  </a:p>
                </c:rich>
              </c:tx>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C-7D51-4513-9844-BDB4C20A7970}"/>
                </c:ext>
              </c:extLst>
            </c:dLbl>
            <c:dLbl>
              <c:idx val="5"/>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fld id="{DD76C945-3307-43B3-BB2B-5EF5F3061565}" type="CELLRANGE">
                      <a:rPr lang="ru-RU"/>
                      <a:pPr marL="0" marR="0" lvl="0" indent="0" algn="ctr" defTabSz="914400" rtl="0" eaLnBrk="1" fontAlgn="auto" latinLnBrk="0" hangingPunct="1">
                        <a:lnSpc>
                          <a:spcPct val="100000"/>
                        </a:lnSpc>
                        <a:spcBef>
                          <a:spcPts val="0"/>
                        </a:spcBef>
                        <a:spcAft>
                          <a:spcPts val="0"/>
                        </a:spcAft>
                        <a:buClrTx/>
                        <a:buSzTx/>
                        <a:buFontTx/>
                        <a:buNone/>
                        <a:tabLst/>
                        <a:defRPr sz="1100" spc="20" normalizeH="0">
                          <a:solidFill>
                            <a:schemeClr val="tx1"/>
                          </a:solidFill>
                          <a:effectLst/>
                        </a:defRPr>
                      </a:pPr>
                      <a:t>[ДИАПАЗОН ЯЧЕЕК]</a:t>
                    </a:fld>
                    <a:r>
                      <a:rPr lang="ru-RU" baseline="0"/>
                      <a:t> </a:t>
                    </a:r>
                    <a:fld id="{6A69EB57-29CF-419E-8CE0-9BC1591693A3}" type="VALUE">
                      <a:rPr lang="ru-RU" baseline="0"/>
                      <a:pPr marL="0" marR="0" lvl="0" indent="0" algn="ctr" defTabSz="914400" rtl="0" eaLnBrk="1" fontAlgn="auto" latinLnBrk="0" hangingPunct="1">
                        <a:lnSpc>
                          <a:spcPct val="100000"/>
                        </a:lnSpc>
                        <a:spcBef>
                          <a:spcPts val="0"/>
                        </a:spcBef>
                        <a:spcAft>
                          <a:spcPts val="0"/>
                        </a:spcAft>
                        <a:buClrTx/>
                        <a:buSzTx/>
                        <a:buFontTx/>
                        <a:buNone/>
                        <a:tabLst/>
                        <a:defRPr sz="1100" spc="20" normalizeH="0">
                          <a:solidFill>
                            <a:schemeClr val="tx1"/>
                          </a:solidFill>
                          <a:effectLst/>
                        </a:defRPr>
                      </a:pPr>
                      <a:t>[ЗНАЧЕНИЕ]</a:t>
                    </a:fld>
                    <a:endParaRPr lang="ru-RU" baseline="0"/>
                  </a:p>
                </c:rich>
              </c:tx>
              <c:numFmt formatCode="#,##0.0" sourceLinked="0"/>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D-7D51-4513-9844-BDB4C20A7970}"/>
                </c:ext>
              </c:extLst>
            </c:dLbl>
            <c:dLbl>
              <c:idx val="6"/>
              <c:dLblPos val="ctr"/>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E-7D51-4513-9844-BDB4C20A7970}"/>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spc="20" normalizeH="0" baseline="0">
                    <a:solidFill>
                      <a:schemeClr val="tx1"/>
                    </a:solidFill>
                    <a:effectLst/>
                    <a:latin typeface="+mn-lt"/>
                    <a:ea typeface="+mn-ea"/>
                    <a:cs typeface="+mn-cs"/>
                  </a:defRPr>
                </a:pPr>
                <a:endParaRPr lang="ru-RU"/>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1">
                          <a:lumMod val="35000"/>
                          <a:lumOff val="65000"/>
                        </a:schemeClr>
                      </a:solidFill>
                    </a:ln>
                    <a:effectLst/>
                  </c:spPr>
                </c15:leaderLines>
              </c:ext>
            </c:extLst>
          </c:dLbls>
          <c:cat>
            <c:strRef>
              <c:f>Лист1!$A$2:$A$8</c:f>
              <c:strCache>
                <c:ptCount val="7"/>
                <c:pt idx="0">
                  <c:v>исполнено в 2020 г.</c:v>
                </c:pt>
                <c:pt idx="1">
                  <c:v>исполнено в 2021 г.</c:v>
                </c:pt>
                <c:pt idx="2">
                  <c:v>уточненный план 2022 г.</c:v>
                </c:pt>
                <c:pt idx="3">
                  <c:v>ожидаемое исполнение 2022 г.</c:v>
                </c:pt>
                <c:pt idx="4">
                  <c:v>план 2023 г.</c:v>
                </c:pt>
                <c:pt idx="5">
                  <c:v>план 2024 г.</c:v>
                </c:pt>
                <c:pt idx="6">
                  <c:v>план 2025 г.</c:v>
                </c:pt>
              </c:strCache>
            </c:strRef>
          </c:cat>
          <c:val>
            <c:numRef>
              <c:f>Лист1!$C$2:$C$8</c:f>
              <c:numCache>
                <c:formatCode>#,##0.0</c:formatCode>
                <c:ptCount val="7"/>
                <c:pt idx="0">
                  <c:v>2611081.7999999998</c:v>
                </c:pt>
                <c:pt idx="1">
                  <c:v>2177125.2999999998</c:v>
                </c:pt>
                <c:pt idx="2">
                  <c:v>3754894.7</c:v>
                </c:pt>
                <c:pt idx="3">
                  <c:v>3754894.7</c:v>
                </c:pt>
                <c:pt idx="4">
                  <c:v>4036050.9</c:v>
                </c:pt>
                <c:pt idx="5">
                  <c:v>3948245.7</c:v>
                </c:pt>
                <c:pt idx="6">
                  <c:v>3084922.5</c:v>
                </c:pt>
              </c:numCache>
            </c:numRef>
          </c:val>
          <c:extLst>
            <c:ext xmlns:c15="http://schemas.microsoft.com/office/drawing/2012/chart" uri="{02D57815-91ED-43cb-92C2-25804820EDAC}">
              <c15:datalabelsRange>
                <c15:f>Лист1!$A$9:$F$9</c15:f>
                <c15:dlblRangeCache>
                  <c:ptCount val="6"/>
                </c15:dlblRangeCache>
              </c15:datalabelsRange>
            </c:ext>
            <c:ext xmlns:c16="http://schemas.microsoft.com/office/drawing/2014/chart" uri="{C3380CC4-5D6E-409C-BE32-E72D297353CC}">
              <c16:uniqueId val="{0000000F-7D51-4513-9844-BDB4C20A7970}"/>
            </c:ext>
          </c:extLst>
        </c:ser>
        <c:dLbls>
          <c:showLegendKey val="0"/>
          <c:showVal val="0"/>
          <c:showCatName val="0"/>
          <c:showSerName val="0"/>
          <c:showPercent val="0"/>
          <c:showBubbleSize val="0"/>
        </c:dLbls>
        <c:gapWidth val="50"/>
        <c:overlap val="100"/>
        <c:axId val="600877696"/>
        <c:axId val="600876712"/>
      </c:barChart>
      <c:catAx>
        <c:axId val="60087769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600876712"/>
        <c:crosses val="autoZero"/>
        <c:auto val="1"/>
        <c:lblAlgn val="ctr"/>
        <c:lblOffset val="100"/>
        <c:noMultiLvlLbl val="0"/>
      </c:catAx>
      <c:valAx>
        <c:axId val="600876712"/>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0" sourceLinked="1"/>
        <c:majorTickMark val="none"/>
        <c:minorTickMark val="none"/>
        <c:tickLblPos val="nextTo"/>
        <c:crossAx val="60087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7403059501516"/>
          <c:y val="0.15518770585872904"/>
          <c:w val="0.30648785595419764"/>
          <c:h val="0.75399107708145519"/>
        </c:manualLayout>
      </c:layout>
      <c:pieChart>
        <c:varyColors val="1"/>
        <c:ser>
          <c:idx val="0"/>
          <c:order val="0"/>
          <c:spPr>
            <a:ln>
              <a:solidFill>
                <a:schemeClr val="tx1"/>
              </a:solidFill>
            </a:ln>
            <a:effectLst>
              <a:softEdge rad="0"/>
            </a:effectLst>
            <a:scene3d>
              <a:camera prst="orthographicFront"/>
              <a:lightRig rig="threePt" dir="t"/>
            </a:scene3d>
            <a:sp3d prstMaterial="dkEdge">
              <a:bevelB prst="angle"/>
            </a:sp3d>
          </c:spPr>
          <c:dPt>
            <c:idx val="0"/>
            <c:bubble3D val="0"/>
            <c:spPr>
              <a:solidFill>
                <a:schemeClr val="accent1"/>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1-46B4-4E86-9B1B-08AF181380FF}"/>
              </c:ext>
            </c:extLst>
          </c:dPt>
          <c:dPt>
            <c:idx val="1"/>
            <c:bubble3D val="0"/>
            <c:spPr>
              <a:solidFill>
                <a:schemeClr val="accent2"/>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3-46B4-4E86-9B1B-08AF181380FF}"/>
              </c:ext>
            </c:extLst>
          </c:dPt>
          <c:dPt>
            <c:idx val="2"/>
            <c:bubble3D val="0"/>
            <c:spPr>
              <a:solidFill>
                <a:schemeClr val="accent3"/>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5-46B4-4E86-9B1B-08AF181380FF}"/>
              </c:ext>
            </c:extLst>
          </c:dPt>
          <c:dPt>
            <c:idx val="3"/>
            <c:bubble3D val="0"/>
            <c:spPr>
              <a:solidFill>
                <a:schemeClr val="accent4"/>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7-46B4-4E86-9B1B-08AF181380FF}"/>
              </c:ext>
            </c:extLst>
          </c:dPt>
          <c:dPt>
            <c:idx val="4"/>
            <c:bubble3D val="0"/>
            <c:spPr>
              <a:solidFill>
                <a:schemeClr val="accent5"/>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9-46B4-4E86-9B1B-08AF181380FF}"/>
              </c:ext>
            </c:extLst>
          </c:dPt>
          <c:dPt>
            <c:idx val="5"/>
            <c:bubble3D val="0"/>
            <c:spPr>
              <a:solidFill>
                <a:schemeClr val="accent6"/>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B-46B4-4E86-9B1B-08AF181380FF}"/>
              </c:ext>
            </c:extLst>
          </c:dPt>
          <c:dPt>
            <c:idx val="6"/>
            <c:bubble3D val="0"/>
            <c:spPr>
              <a:solidFill>
                <a:schemeClr val="accent1">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D-46B4-4E86-9B1B-08AF181380FF}"/>
              </c:ext>
            </c:extLst>
          </c:dPt>
          <c:dPt>
            <c:idx val="7"/>
            <c:bubble3D val="0"/>
            <c:spPr>
              <a:solidFill>
                <a:schemeClr val="accent2">
                  <a:lumMod val="60000"/>
                </a:schemeClr>
              </a:solidFill>
              <a:ln>
                <a:solidFill>
                  <a:schemeClr val="tx1"/>
                </a:solidFill>
              </a:ln>
              <a:effectLst>
                <a:softEdge rad="0"/>
              </a:effectLst>
              <a:scene3d>
                <a:camera prst="orthographicFront"/>
                <a:lightRig rig="threePt" dir="t"/>
              </a:scene3d>
              <a:sp3d prstMaterial="dkEdge">
                <a:bevelB prst="angle"/>
              </a:sp3d>
            </c:spPr>
            <c:extLst>
              <c:ext xmlns:c16="http://schemas.microsoft.com/office/drawing/2014/chart" uri="{C3380CC4-5D6E-409C-BE32-E72D297353CC}">
                <c16:uniqueId val="{0000000F-46B4-4E86-9B1B-08AF181380FF}"/>
              </c:ext>
            </c:extLst>
          </c:dPt>
          <c:dLbls>
            <c:dLbl>
              <c:idx val="0"/>
              <c:layout>
                <c:manualLayout>
                  <c:x val="2.5117598652088145E-2"/>
                  <c:y val="7.7239786558695837E-3"/>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1154A565-A798-4CB6-AA6E-0A21DABF06D2}" type="CATEGORYNAME">
                      <a:rPr lang="ru-RU"/>
                      <a:pPr>
                        <a:defRPr/>
                      </a:pPr>
                      <a:t>[ИМЯ КАТЕГОРИИ]</a:t>
                    </a:fld>
                    <a:r>
                      <a:rPr lang="ru-RU" baseline="0" dirty="0"/>
                      <a:t>; </a:t>
                    </a:r>
                  </a:p>
                  <a:p>
                    <a:pPr>
                      <a:defRPr/>
                    </a:pPr>
                    <a:fld id="{74E79313-6C6A-48AD-A41A-4290EEAED595}" type="VALUE">
                      <a:rPr lang="ru-RU" baseline="0" smtClean="0"/>
                      <a:pPr>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6277250493163614"/>
                      <c:h val="0.10661665204651984"/>
                    </c:manualLayout>
                  </c15:layout>
                  <c15:dlblFieldTable/>
                  <c15:showDataLabelsRange val="0"/>
                </c:ext>
                <c:ext xmlns:c16="http://schemas.microsoft.com/office/drawing/2014/chart" uri="{C3380CC4-5D6E-409C-BE32-E72D297353CC}">
                  <c16:uniqueId val="{00000001-46B4-4E86-9B1B-08AF181380FF}"/>
                </c:ext>
              </c:extLst>
            </c:dLbl>
            <c:dLbl>
              <c:idx val="1"/>
              <c:layout>
                <c:manualLayout>
                  <c:x val="3.2443564925613837E-2"/>
                  <c:y val="0"/>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ADE060B6-3060-4C60-992F-7EFEB9FCC3A6}" type="CATEGORYNAME">
                      <a:rPr lang="ru-RU"/>
                      <a:pPr>
                        <a:defRPr>
                          <a:solidFill>
                            <a:schemeClr val="accent1"/>
                          </a:solidFill>
                        </a:defRPr>
                      </a:pPr>
                      <a:t>[ИМЯ КАТЕГОРИИ]</a:t>
                    </a:fld>
                    <a:r>
                      <a:rPr lang="ru-RU" baseline="0"/>
                      <a:t>; </a:t>
                    </a:r>
                  </a:p>
                  <a:p>
                    <a:pPr>
                      <a:defRPr>
                        <a:solidFill>
                          <a:schemeClr val="accent1"/>
                        </a:solidFill>
                      </a:defRPr>
                    </a:pPr>
                    <a:r>
                      <a:rPr lang="ru-RU" baseline="0"/>
                      <a:t> </a:t>
                    </a:r>
                    <a:fld id="{CE6EB27C-A5E4-4D8D-B63A-826A9B68E6BF}" type="VALUE">
                      <a:rPr lang="ru-RU" baseline="0"/>
                      <a:pPr>
                        <a:defRPr>
                          <a:solidFill>
                            <a:schemeClr val="accent1"/>
                          </a:solidFill>
                        </a:defRPr>
                      </a:pPr>
                      <a:t>[ЗНАЧЕНИЕ]</a:t>
                    </a:fld>
                    <a:endParaRPr lang="ru-RU" baseline="0"/>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B4-4E86-9B1B-08AF181380FF}"/>
                </c:ext>
              </c:extLst>
            </c:dLbl>
            <c:dLbl>
              <c:idx val="2"/>
              <c:layout>
                <c:manualLayout>
                  <c:x val="0.10884296869579169"/>
                  <c:y val="-1.2873297759782642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C371CA2A-62C8-4109-B5AA-7911536B653B}" type="CATEGORYNAME">
                      <a:rPr lang="ru-RU"/>
                      <a:pPr>
                        <a:defRPr>
                          <a:solidFill>
                            <a:schemeClr val="accent1"/>
                          </a:solidFill>
                        </a:defRPr>
                      </a:pPr>
                      <a:t>[ИМЯ КАТЕГОРИИ]</a:t>
                    </a:fld>
                    <a:r>
                      <a:rPr lang="ru-RU" baseline="0"/>
                      <a:t>;   </a:t>
                    </a:r>
                  </a:p>
                  <a:p>
                    <a:pPr>
                      <a:defRPr>
                        <a:solidFill>
                          <a:schemeClr val="accent1"/>
                        </a:solidFill>
                      </a:defRPr>
                    </a:pPr>
                    <a:fld id="{A55E0DE4-624B-40BA-81A7-24D69F792DDA}"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332202327201549"/>
                      <c:h val="7.9871818445550316E-2"/>
                    </c:manualLayout>
                  </c15:layout>
                  <c15:dlblFieldTable/>
                  <c15:showDataLabelsRange val="0"/>
                </c:ext>
                <c:ext xmlns:c16="http://schemas.microsoft.com/office/drawing/2014/chart" uri="{C3380CC4-5D6E-409C-BE32-E72D297353CC}">
                  <c16:uniqueId val="{00000005-46B4-4E86-9B1B-08AF181380FF}"/>
                </c:ext>
              </c:extLst>
            </c:dLbl>
            <c:dLbl>
              <c:idx val="3"/>
              <c:layout>
                <c:manualLayout>
                  <c:x val="-2.5117598652088131E-2"/>
                  <c:y val="2.5746595519565284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4"/>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6B4-4E86-9B1B-08AF181380FF}"/>
                </c:ext>
              </c:extLst>
            </c:dLbl>
            <c:dLbl>
              <c:idx val="4"/>
              <c:layout>
                <c:manualLayout>
                  <c:x val="-4.4479080946406083E-2"/>
                  <c:y val="7.7239786558695858E-2"/>
                </c:manualLayout>
              </c:layout>
              <c:tx>
                <c:rich>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fld id="{B1F443D3-5F65-403A-B572-44AF4316EB02}" type="CATEGORYNAME">
                      <a:rPr lang="ru-RU"/>
                      <a:pPr>
                        <a:defRPr>
                          <a:solidFill>
                            <a:schemeClr val="accent1"/>
                          </a:solidFill>
                        </a:defRPr>
                      </a:pPr>
                      <a:t>[ИМЯ КАТЕГОРИИ]</a:t>
                    </a:fld>
                    <a:r>
                      <a:rPr lang="ru-RU" baseline="0"/>
                      <a:t>; </a:t>
                    </a:r>
                  </a:p>
                  <a:p>
                    <a:pPr>
                      <a:defRPr>
                        <a:solidFill>
                          <a:schemeClr val="accent1"/>
                        </a:solidFill>
                      </a:defRPr>
                    </a:pPr>
                    <a:fld id="{F9B36599-935B-459A-A640-2718ACE4A869}" type="VALUE">
                      <a:rPr lang="ru-RU" baseline="0" smtClean="0"/>
                      <a:pPr>
                        <a:defRPr>
                          <a:solidFill>
                            <a:schemeClr val="accent1"/>
                          </a:solidFill>
                        </a:defRPr>
                      </a:pPr>
                      <a:t>[ЗНАЧЕНИЕ]</a:t>
                    </a:fld>
                    <a:endParaRPr lang="ru-RU"/>
                  </a:p>
                </c:rich>
              </c:tx>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14752402941659759"/>
                      <c:h val="7.0571418319128443E-2"/>
                    </c:manualLayout>
                  </c15:layout>
                  <c15:dlblFieldTable/>
                  <c15:showDataLabelsRange val="0"/>
                </c:ext>
                <c:ext xmlns:c16="http://schemas.microsoft.com/office/drawing/2014/chart" uri="{C3380CC4-5D6E-409C-BE32-E72D297353CC}">
                  <c16:uniqueId val="{00000009-46B4-4E86-9B1B-08AF181380FF}"/>
                </c:ext>
              </c:extLst>
            </c:dLbl>
            <c:dLbl>
              <c:idx val="5"/>
              <c:layout>
                <c:manualLayout>
                  <c:x val="-1.6745065768058773E-2"/>
                  <c:y val="6.9515909267375553E-2"/>
                </c:manualLayout>
              </c:layout>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6"/>
                      </a:solidFill>
                      <a:effectLst>
                        <a:glow>
                          <a:schemeClr val="accent1">
                            <a:alpha val="40000"/>
                          </a:scheme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828249519279818"/>
                      <c:h val="0.18029063649030516"/>
                    </c:manualLayout>
                  </c15:layout>
                </c:ext>
                <c:ext xmlns:c16="http://schemas.microsoft.com/office/drawing/2014/chart" uri="{C3380CC4-5D6E-409C-BE32-E72D297353CC}">
                  <c16:uniqueId val="{0000000B-46B4-4E86-9B1B-08AF181380FF}"/>
                </c:ext>
              </c:extLst>
            </c:dLbl>
            <c:dLbl>
              <c:idx val="6"/>
              <c:layout>
                <c:manualLayout>
                  <c:x val="-5.7037880272450152E-2"/>
                  <c:y val="0.11585957847349447"/>
                </c:manualLayout>
              </c:layout>
              <c:tx>
                <c:rich>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fld id="{19A5C7BA-A756-4D38-AB8F-50539A011C68}" type="CATEGORYNAME">
                      <a:rPr lang="ru-RU"/>
                      <a:pPr lvl="1" algn="ctr" rtl="0">
                        <a:defRPr>
                          <a:solidFill>
                            <a:srgbClr val="5B9BD5">
                              <a:lumMod val="60000"/>
                            </a:srgbClr>
                          </a:solidFill>
                          <a:effectLst>
                            <a:glow>
                              <a:srgbClr val="5B9BD5">
                                <a:alpha val="40000"/>
                              </a:srgbClr>
                            </a:glow>
                          </a:effectLst>
                        </a:defRPr>
                      </a:pPr>
                      <a:t>[ИМЯ КАТЕГОРИИ]</a:t>
                    </a:fld>
                    <a:r>
                      <a:rPr lang="ru-RU" dirty="0"/>
                      <a:t>
</a:t>
                    </a:r>
                    <a:fld id="{D708E01B-C46F-413A-9148-9B06B0691C82}" type="VALUE">
                      <a:rPr lang="ru-RU" smtClean="0"/>
                      <a:pPr lvl="1" algn="ctr" rtl="0">
                        <a:defRPr>
                          <a:solidFill>
                            <a:srgbClr val="5B9BD5">
                              <a:lumMod val="60000"/>
                            </a:srgbClr>
                          </a:solidFill>
                          <a:effectLst>
                            <a:glow>
                              <a:srgbClr val="5B9BD5">
                                <a:alpha val="40000"/>
                              </a:srgbClr>
                            </a:glow>
                          </a:effectLst>
                        </a:defRPr>
                      </a:pPr>
                      <a:t>[ЗНАЧЕНИЕ]</a:t>
                    </a:fld>
                    <a:endParaRPr lang="ru-RU" dirty="0"/>
                  </a:p>
                </c:rich>
              </c:tx>
              <c:spPr>
                <a:noFill/>
                <a:ln>
                  <a:solidFill>
                    <a:schemeClr val="tx1"/>
                  </a:solidFill>
                </a:ln>
                <a:effectLst/>
              </c:spPr>
              <c:txPr>
                <a:bodyPr rot="0" spcFirstLastPara="1" vertOverflow="ellipsis" vert="horz" wrap="square" anchor="ctr" anchorCtr="0"/>
                <a:lstStyle/>
                <a:p>
                  <a:pPr lvl="1" algn="ctr" rtl="0">
                    <a:defRPr sz="1000" b="1" i="0" u="none" strike="noStrike" kern="1200" spc="0" baseline="0">
                      <a:solidFill>
                        <a:srgbClr val="5B9BD5">
                          <a:lumMod val="60000"/>
                        </a:srgbClr>
                      </a:solidFill>
                      <a:effectLst>
                        <a:glow>
                          <a:srgbClr val="5B9BD5">
                            <a:alpha val="40000"/>
                          </a:srgbClr>
                        </a:glow>
                      </a:effectLst>
                      <a:latin typeface="+mn-lt"/>
                      <a:ea typeface="+mn-ea"/>
                      <a:cs typeface="+mn-cs"/>
                    </a:defRPr>
                  </a:pPr>
                  <a:endParaRPr lang="ru-RU"/>
                </a:p>
              </c:txPr>
              <c:dLblPos val="bestFit"/>
              <c:showLegendKey val="0"/>
              <c:showVal val="1"/>
              <c:showCatName val="1"/>
              <c:showSerName val="0"/>
              <c:showPercent val="0"/>
              <c:showBubbleSize val="0"/>
              <c:extLst>
                <c:ext xmlns:c15="http://schemas.microsoft.com/office/drawing/2012/chart" uri="{CE6537A1-D6FC-4f65-9D91-7224C49458BB}">
                  <c15:layout>
                    <c:manualLayout>
                      <c:w val="0.20424793970589666"/>
                      <c:h val="0.19521068722934395"/>
                    </c:manualLayout>
                  </c15:layout>
                  <c15:dlblFieldTable/>
                  <c15:showDataLabelsRange val="0"/>
                </c:ext>
                <c:ext xmlns:c16="http://schemas.microsoft.com/office/drawing/2014/chart" uri="{C3380CC4-5D6E-409C-BE32-E72D297353CC}">
                  <c16:uniqueId val="{0000000D-46B4-4E86-9B1B-08AF181380FF}"/>
                </c:ext>
              </c:extLst>
            </c:dLbl>
            <c:dLbl>
              <c:idx val="7"/>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2">
                          <a:lumMod val="60000"/>
                        </a:schemeClr>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extLst>
                <c:ext xmlns:c16="http://schemas.microsoft.com/office/drawing/2014/chart" uri="{C3380CC4-5D6E-409C-BE32-E72D297353CC}">
                  <c16:uniqueId val="{0000000F-46B4-4E86-9B1B-08AF181380FF}"/>
                </c:ext>
              </c:extLst>
            </c:dLbl>
            <c:spPr>
              <a:noFill/>
              <a:ln>
                <a:solidFill>
                  <a:schemeClr val="tx1"/>
                </a:solidFill>
              </a:ln>
              <a:effectLst/>
            </c:spPr>
            <c:txPr>
              <a:bodyPr rot="0" spcFirstLastPara="1" vertOverflow="ellipsis" vert="horz" wrap="square" anchor="ctr" anchorCtr="1"/>
              <a:lstStyle/>
              <a:p>
                <a:pPr>
                  <a:defRPr sz="1000" b="1" i="0" u="none" strike="noStrike" kern="1200" spc="0" baseline="0">
                    <a:solidFill>
                      <a:schemeClr val="accent1"/>
                    </a:solidFill>
                    <a:effectLst>
                      <a:glow>
                        <a:schemeClr val="accent1">
                          <a:alpha val="40000"/>
                        </a:schemeClr>
                      </a:glow>
                    </a:effectLst>
                    <a:latin typeface="+mn-lt"/>
                    <a:ea typeface="+mn-ea"/>
                    <a:cs typeface="+mn-cs"/>
                  </a:defRPr>
                </a:pPr>
                <a:endParaRPr lang="ru-RU"/>
              </a:p>
            </c:txPr>
            <c:dLblPos val="outEnd"/>
            <c:showLegendKey val="0"/>
            <c:showVal val="1"/>
            <c:showCatName val="1"/>
            <c:showSerName val="0"/>
            <c:showPercent val="0"/>
            <c:showBubbleSize val="0"/>
            <c:showLeaderLines val="1"/>
            <c:leaderLines>
              <c:spPr>
                <a:ln w="9525" cap="flat" cmpd="sng" algn="ctr">
                  <a:solidFill>
                    <a:schemeClr val="tx1"/>
                  </a:solidFill>
                  <a:round/>
                </a:ln>
                <a:effectLst/>
              </c:spPr>
            </c:leaderLines>
            <c:extLst>
              <c:ext xmlns:c15="http://schemas.microsoft.com/office/drawing/2012/chart" uri="{CE6537A1-D6FC-4f65-9D91-7224C49458BB}"/>
            </c:extLst>
          </c:dLbls>
          <c:cat>
            <c:strRef>
              <c:f>Лист2!$I$4:$I$11</c:f>
              <c:strCache>
                <c:ptCount val="8"/>
                <c:pt idx="0">
                  <c:v>Налог на доходы физических лиц</c:v>
                </c:pt>
                <c:pt idx="1">
                  <c:v>Налоги на товары (работы, услуги), реализуемые на территории РФ</c:v>
                </c:pt>
                <c:pt idx="2">
                  <c:v>Налоги на совокупный доход</c:v>
                </c:pt>
                <c:pt idx="3">
                  <c:v>Налог на имущество физических лиц</c:v>
                </c:pt>
                <c:pt idx="4">
                  <c:v>Земельный налог</c:v>
                </c:pt>
                <c:pt idx="5">
                  <c:v>Иные доходы (акцизы, госпошлина, экология, доходы от оказания  платных услуг и компенсации затрат государства, штрафы, прочие неналоговые доходы)</c:v>
                </c:pt>
                <c:pt idx="6">
                  <c:v>Доходы от использования имущества, находящегося в государственной и муниципальной собственности</c:v>
                </c:pt>
                <c:pt idx="7">
                  <c:v>Доходы от продажи материальных и нематериальных активов</c:v>
                </c:pt>
              </c:strCache>
            </c:strRef>
          </c:cat>
          <c:val>
            <c:numRef>
              <c:f>Лист2!$J$4:$J$11</c:f>
              <c:numCache>
                <c:formatCode>0.0%</c:formatCode>
                <c:ptCount val="8"/>
                <c:pt idx="0">
                  <c:v>0.31919851274539118</c:v>
                </c:pt>
                <c:pt idx="1">
                  <c:v>4.0392095071752386E-3</c:v>
                </c:pt>
                <c:pt idx="2">
                  <c:v>0.30728206521567658</c:v>
                </c:pt>
                <c:pt idx="3">
                  <c:v>4.6823576704800113E-2</c:v>
                </c:pt>
                <c:pt idx="4">
                  <c:v>0.10020595068875723</c:v>
                </c:pt>
                <c:pt idx="5">
                  <c:v>1.7046228756521474E-2</c:v>
                </c:pt>
                <c:pt idx="6">
                  <c:v>0.161961239995004</c:v>
                </c:pt>
                <c:pt idx="7">
                  <c:v>4.3443216386674317E-2</c:v>
                </c:pt>
              </c:numCache>
            </c:numRef>
          </c:val>
          <c:extLst>
            <c:ext xmlns:c16="http://schemas.microsoft.com/office/drawing/2014/chart" uri="{C3380CC4-5D6E-409C-BE32-E72D297353CC}">
              <c16:uniqueId val="{00000010-46B4-4E86-9B1B-08AF181380FF}"/>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effectLst>
            <a:glow>
              <a:schemeClr val="accent1">
                <a:alpha val="40000"/>
              </a:schemeClr>
            </a:glow>
          </a:effectLst>
        </a:defRPr>
      </a:pPr>
      <a:endParaRPr lang="ru-RU"/>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2313416.7999999998</cx:pt>
          <cx:pt idx="1">515087.09999999998</cx:pt>
          <cx:pt idx="2">3948245.7000000002</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24</a:t>
            </a:r>
            <a:endParaRPr kumimoji="0" lang="en-US" sz="1862" b="1" i="0" u="none" strike="noStrike" kern="1200" cap="all" spc="50" normalizeH="0" baseline="0" dirty="0">
              <a:ln>
                <a:noFill/>
              </a:ln>
              <a:solidFill>
                <a:prstClr val="black">
                  <a:lumMod val="65000"/>
                  <a:lumOff val="35000"/>
                </a:prstClr>
              </a:solidFill>
              <a:effectLst/>
              <a:uLnTx/>
              <a:uFillTx/>
              <a:latin typeface="Calibri"/>
              <a:ea typeface="+mn-ea"/>
              <a:cs typeface="+mn-cs"/>
            </a:endParaRPr>
          </a:p>
        </cx:rich>
      </cx:tx>
    </cx:title>
    <cx:plotArea>
      <cx:plotAreaRegion>
        <cx:series layoutId="sunburst" uniqueId="{FE4ABAE7-9D87-4324-8850-E13B4F9A6D28}">
          <cx:tx>
            <cx:txData>
              <cx:f>Лист1!$B$1</cx:f>
              <cx:v>2024</cx:v>
            </cx:txData>
          </cx:tx>
          <cx:dataId val="0"/>
        </cx:series>
      </cx:plotAreaRegion>
    </cx:plotArea>
    <cx:legend pos="b"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4">
          <cx:pt idx="0"> Налоговые доходы</cx:pt>
          <cx:pt idx="1"> Неналоговые доходы</cx:pt>
          <cx:pt idx="2"> Безвозмездные поступления</cx:pt>
        </cx:lvl>
      </cx:strDim>
      <cx:numDim type="size">
        <cx:f>Лист1!$B$2:$B$5</cx:f>
        <cx:lvl ptCount="4" formatCode="# ##0,00">
          <cx:pt idx="0">2604002.8999999999</cx:pt>
          <cx:pt idx="1">508990.09999999998</cx:pt>
          <cx:pt idx="2">3084922.5</cx:pt>
        </cx:lvl>
      </cx:numDim>
    </cx:data>
  </cx:chartData>
  <cx:chart>
    <cx:title pos="t" align="ctr" overlay="0">
      <cx:tx>
        <cx:txData>
          <cx:v>2025</cx:v>
        </cx:txData>
      </cx:tx>
      <cx:txPr>
        <a:bodyPr rot="0" spcFirstLastPara="1" vertOverflow="ellipsis" vert="horz" wrap="square" lIns="38100" tIns="19050" rIns="38100" bIns="19050" anchor="ctr" anchorCtr="1" compatLnSpc="0"/>
        <a:lstStyle/>
        <a:p>
          <a:pPr algn="ctr" rtl="0">
            <a:defRPr kumimoji="0" lang="ru-RU" sz="1862" b="1" i="0" u="none" strike="noStrike" kern="1200" cap="all" spc="50" normalizeH="0" baseline="0" dirty="0" smtClean="0">
              <a:ln>
                <a:noFill/>
              </a:ln>
              <a:solidFill>
                <a:prstClr val="black">
                  <a:lumMod val="65000"/>
                  <a:lumOff val="35000"/>
                </a:prstClr>
              </a:solidFill>
              <a:effectLst/>
              <a:uLnTx/>
              <a:uFillTx/>
              <a:latin typeface="Calibri"/>
              <a:ea typeface="+mn-ea"/>
              <a:cs typeface="+mn-cs"/>
            </a:defRPr>
          </a:pP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2025</a:t>
          </a:r>
        </a:p>
      </cx:txPr>
    </cx:title>
    <cx:plotArea>
      <cx:plotAreaRegion>
        <cx:series layoutId="sunburst" uniqueId="{CEB07320-19DD-4674-8331-BD1EEA52EF30}">
          <cx:tx>
            <cx:txData>
              <cx:f>Лист1!$B$1</cx:f>
              <cx:v>2025</cx:v>
            </cx:txData>
          </cx:tx>
          <cx:dataId val="0"/>
        </cx:series>
      </cx:plotAreaRegion>
    </cx:plotArea>
    <cx:legend pos="b" align="ctr" overlay="0"/>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Лист1!$A$2:$A$5</cx:f>
        <cx:lvl ptCount="3">
          <cx:pt idx="0"> Налоговые доходы</cx:pt>
          <cx:pt idx="1"> Неналоговые доходы</cx:pt>
          <cx:pt idx="2"> Безвозмездные поступления</cx:pt>
        </cx:lvl>
      </cx:strDim>
      <cx:numDim type="size">
        <cx:f>Лист1!$B$2:$B$5</cx:f>
        <cx:lvl ptCount="3" formatCode="# ##0,00">
          <cx:pt idx="0">2109688</cx:pt>
          <cx:pt idx="1">584403.5</cx:pt>
          <cx:pt idx="2">4036050.8999999999</cx:pt>
        </cx:lvl>
      </cx:numDim>
    </cx:data>
  </cx:chartData>
  <cx:chart>
    <cx:title pos="t" align="ctr" overlay="0">
      <cx:tx>
        <cx:rich>
          <a:bodyPr rot="0" spcFirstLastPara="1" vertOverflow="ellipsis" vert="horz" wrap="square" lIns="38100" tIns="19050" rIns="38100" bIns="19050" anchor="ctr" anchorCtr="1" compatLnSpc="0"/>
          <a:lstStyle/>
          <a:p>
            <a:pPr algn="ctr" rtl="0">
              <a:defRPr sz="1862" b="1" i="0" u="none" strike="noStrike" kern="1200" spc="0" baseline="0">
                <a:solidFill>
                  <a:prstClr val="black"/>
                </a:solidFill>
                <a:latin typeface="+mn-lt"/>
                <a:ea typeface="+mn-ea"/>
                <a:cs typeface="+mn-cs"/>
              </a:defRPr>
            </a:pPr>
            <a:r>
              <a:rPr kumimoji="0" lang="en-US"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20</a:t>
            </a:r>
            <a:r>
              <a:rPr kumimoji="0" lang="ru-RU" sz="1862" b="1" i="0" u="none" strike="noStrike" kern="1200" cap="all" spc="50" normalizeH="0" baseline="0" noProof="0" dirty="0">
                <a:ln>
                  <a:noFill/>
                </a:ln>
                <a:solidFill>
                  <a:prstClr val="black">
                    <a:lumMod val="65000"/>
                    <a:lumOff val="35000"/>
                  </a:prstClr>
                </a:solidFill>
                <a:effectLst/>
                <a:uLnTx/>
                <a:uFillTx/>
                <a:latin typeface="Calibri"/>
                <a:ea typeface="+mn-ea"/>
                <a:cs typeface="+mn-cs"/>
              </a:rPr>
              <a:t>23</a:t>
            </a:r>
          </a:p>
        </cx:rich>
      </cx:tx>
    </cx:title>
    <cx:plotArea>
      <cx:plotAreaRegion>
        <cx:series layoutId="sunburst" uniqueId="{FE4ABAE7-9D87-4324-8850-E13B4F9A6D28}">
          <cx:tx>
            <cx:txData>
              <cx:f>Лист1!$B$1</cx:f>
              <cx:v>2023</cx:v>
            </cx:txData>
          </cx:tx>
          <cx:dataLabels>
            <cx:visibility seriesName="0" categoryName="0" value="0"/>
            <cx:separator>, </cx:separator>
          </cx:dataLabels>
          <cx:dataId val="0"/>
        </cx:series>
      </cx:plotAreaRegion>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7D4C5BD8-0531-46F7-88F9-27B0204D4881}" type="datetimeFigureOut">
              <a:rPr lang="ru-RU" smtClean="0"/>
              <a:t>23.01.2023</a:t>
            </a:fld>
            <a:endParaRPr lang="ru-RU"/>
          </a:p>
        </p:txBody>
      </p:sp>
      <p:sp>
        <p:nvSpPr>
          <p:cNvPr id="4" name="Образ слайда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430091"/>
            <a:ext cx="2945659" cy="49813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EED41EF8-81A9-4A72-8927-F2846589E185}" type="slidenum">
              <a:rPr lang="ru-RU" smtClean="0"/>
              <a:t>‹#›</a:t>
            </a:fld>
            <a:endParaRPr lang="ru-RU"/>
          </a:p>
        </p:txBody>
      </p:sp>
    </p:spTree>
    <p:extLst>
      <p:ext uri="{BB962C8B-B14F-4D97-AF65-F5344CB8AC3E}">
        <p14:creationId xmlns:p14="http://schemas.microsoft.com/office/powerpoint/2010/main" val="371662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19</a:t>
            </a:fld>
            <a:endParaRPr lang="ru-RU"/>
          </a:p>
        </p:txBody>
      </p:sp>
    </p:spTree>
    <p:extLst>
      <p:ext uri="{BB962C8B-B14F-4D97-AF65-F5344CB8AC3E}">
        <p14:creationId xmlns:p14="http://schemas.microsoft.com/office/powerpoint/2010/main" val="1337307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20</a:t>
            </a:fld>
            <a:endParaRPr lang="ru-RU"/>
          </a:p>
        </p:txBody>
      </p:sp>
    </p:spTree>
    <p:extLst>
      <p:ext uri="{BB962C8B-B14F-4D97-AF65-F5344CB8AC3E}">
        <p14:creationId xmlns:p14="http://schemas.microsoft.com/office/powerpoint/2010/main" val="1702649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29</a:t>
            </a:fld>
            <a:endParaRPr lang="ru-RU"/>
          </a:p>
        </p:txBody>
      </p:sp>
    </p:spTree>
    <p:extLst>
      <p:ext uri="{BB962C8B-B14F-4D97-AF65-F5344CB8AC3E}">
        <p14:creationId xmlns:p14="http://schemas.microsoft.com/office/powerpoint/2010/main" val="49834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F98D17B2-16C7-49C3-9124-25664BB2AC83}" type="slidenum">
              <a:rPr lang="ru-RU" smtClean="0"/>
              <a:pPr>
                <a:defRPr/>
              </a:pPr>
              <a:t>30</a:t>
            </a:fld>
            <a:endParaRPr lang="ru-RU"/>
          </a:p>
        </p:txBody>
      </p:sp>
    </p:spTree>
    <p:extLst>
      <p:ext uri="{BB962C8B-B14F-4D97-AF65-F5344CB8AC3E}">
        <p14:creationId xmlns:p14="http://schemas.microsoft.com/office/powerpoint/2010/main" val="1028245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98D17B2-16C7-49C3-9124-25664BB2AC83}"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415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FBC13ABC-28E5-454D-8B66-ED3075F422A0}" type="slidenum">
              <a:rPr lang="ru-RU" smtClean="0"/>
              <a:pPr/>
              <a:t>36</a:t>
            </a:fld>
            <a:endParaRPr lang="ru-RU"/>
          </a:p>
        </p:txBody>
      </p:sp>
    </p:spTree>
    <p:extLst>
      <p:ext uri="{BB962C8B-B14F-4D97-AF65-F5344CB8AC3E}">
        <p14:creationId xmlns:p14="http://schemas.microsoft.com/office/powerpoint/2010/main" val="4639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77</a:t>
            </a:fld>
            <a:endParaRPr lang="ru-RU"/>
          </a:p>
        </p:txBody>
      </p:sp>
    </p:spTree>
    <p:extLst>
      <p:ext uri="{BB962C8B-B14F-4D97-AF65-F5344CB8AC3E}">
        <p14:creationId xmlns:p14="http://schemas.microsoft.com/office/powerpoint/2010/main" val="388559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78</a:t>
            </a:fld>
            <a:endParaRPr lang="ru-RU"/>
          </a:p>
        </p:txBody>
      </p:sp>
    </p:spTree>
    <p:extLst>
      <p:ext uri="{BB962C8B-B14F-4D97-AF65-F5344CB8AC3E}">
        <p14:creationId xmlns:p14="http://schemas.microsoft.com/office/powerpoint/2010/main" val="56633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EED41EF8-81A9-4A72-8927-F2846589E185}" type="slidenum">
              <a:rPr lang="ru-RU" smtClean="0"/>
              <a:t>79</a:t>
            </a:fld>
            <a:endParaRPr lang="ru-RU"/>
          </a:p>
        </p:txBody>
      </p:sp>
    </p:spTree>
    <p:extLst>
      <p:ext uri="{BB962C8B-B14F-4D97-AF65-F5344CB8AC3E}">
        <p14:creationId xmlns:p14="http://schemas.microsoft.com/office/powerpoint/2010/main" val="295002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7D0D1E7B-0856-46EF-BF53-0266FA6D5C9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42277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75B40A17-BBE7-47D6-8A1B-3B459713B19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26507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BE8E63A-1337-4F08-A2D4-7FABD279D7C7}"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2021524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7F5EB76-B174-4638-B755-63878360F092}"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801433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FFE8924-FB78-4CBD-8ADB-7E6DAD50CD28}"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3296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51AA5DE-BE00-4CA0-B322-EAA66A611B83}"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64693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A3C603-0172-4CF5-9AF3-D4E8BE3DA828}"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467971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41CBCC3C-8805-4A50-BAB9-9D1591DE87BC}" type="datetime1">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57661F-B2B1-4F5C-A5BA-3FA02C8F7456}" type="slidenum">
              <a:rPr lang="ru-RU" smtClean="0"/>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487460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890E74-548A-4872-8F8C-8FA8BD08C1CF}" type="datetime1">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57661F-B2B1-4F5C-A5BA-3FA02C8F7456}" type="slidenum">
              <a:rPr lang="ru-RU" smtClean="0"/>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376327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31574-F872-4006-A66B-7070D3391486}" type="datetime1">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153462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C086E5B7-98A6-47BE-B952-BD4424489251}"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2045274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7356F6A-C413-428C-85C1-C5CCAB3599FE}"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7274601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4F80A9B-9BF6-4289-8249-3008D66EE3FE}"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452693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82700E-AE97-428C-A4D1-2B5D619FB207}"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3856271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063DBB-BEDC-4ABD-B88B-5CAC2B4BFE75}"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57661F-B2B1-4F5C-A5BA-3FA02C8F7456}" type="slidenum">
              <a:rPr lang="ru-RU" smtClean="0"/>
              <a:t>‹#›</a:t>
            </a:fld>
            <a:endParaRPr lang="ru-RU"/>
          </a:p>
        </p:txBody>
      </p:sp>
    </p:spTree>
    <p:extLst>
      <p:ext uri="{BB962C8B-B14F-4D97-AF65-F5344CB8AC3E}">
        <p14:creationId xmlns:p14="http://schemas.microsoft.com/office/powerpoint/2010/main" val="1302754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9C25D49-8A56-4291-9FD3-73D237F4EDDD}" type="datetime1">
              <a:rPr lang="ru-RU" smtClean="0"/>
              <a:t>23.01.2023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68051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A3C167B-0F33-4464-9AC7-93F41ABBF46B}"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994572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9AE57213-6B52-40ED-AE7F-AE25B1591522}" type="datetime1">
              <a:rPr lang="ru-RU" smtClean="0"/>
              <a:t>23.01.2023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4EB6E89-BA87-4003-BD23-6BDF40F3EBED}" type="slidenum">
              <a:rPr lang="ru-RU" smtClean="0"/>
              <a:pPr/>
              <a:t>‹#›</a:t>
            </a:fld>
            <a:endParaRPr lang="ru-RU"/>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4283571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B18DE9C-70F3-453D-8800-C11DAD735040}" type="datetime1">
              <a:rPr lang="ru-RU" smtClean="0"/>
              <a:t>23.01.2023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4EB6E89-BA87-4003-BD23-6BDF40F3EBED}" type="slidenum">
              <a:rPr lang="ru-RU" smtClean="0"/>
              <a:pPr/>
              <a:t>‹#›</a:t>
            </a:fld>
            <a:endParaRPr lang="ru-RU"/>
          </a:p>
        </p:txBody>
      </p:sp>
      <p:sp>
        <p:nvSpPr>
          <p:cNvPr id="6" name="Title 5"/>
          <p:cNvSpPr>
            <a:spLocks noGrp="1"/>
          </p:cNvSpPr>
          <p:nvPr>
            <p:ph type="title"/>
          </p:nvPr>
        </p:nvSpPr>
        <p:spPr/>
        <p:txBody>
          <a:bodyPr/>
          <a:lstStyle/>
          <a:p>
            <a:r>
              <a:rPr lang="ru-RU"/>
              <a:t>Образец заголовка</a:t>
            </a:r>
            <a:endParaRPr lang="en-US"/>
          </a:p>
        </p:txBody>
      </p:sp>
    </p:spTree>
    <p:extLst>
      <p:ext uri="{BB962C8B-B14F-4D97-AF65-F5344CB8AC3E}">
        <p14:creationId xmlns:p14="http://schemas.microsoft.com/office/powerpoint/2010/main" val="166185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4686E-8613-4A11-8AB0-0095880EE47A}" type="datetime1">
              <a:rPr lang="ru-RU" smtClean="0"/>
              <a:t>23.01.2023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43763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BAD1B34-FC17-4507-8E52-8DF24A989AE0}"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047493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82CF34E-8289-4FD0-B89D-9C9C68981209}" type="datetime1">
              <a:rPr lang="ru-RU" smtClean="0"/>
              <a:t>23.01.2023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4EB6E89-BA87-4003-BD23-6BDF40F3EBED}" type="slidenum">
              <a:rPr lang="ru-RU" smtClean="0"/>
              <a:pPr/>
              <a:t>‹#›</a:t>
            </a:fld>
            <a:endParaRPr lang="ru-RU"/>
          </a:p>
        </p:txBody>
      </p:sp>
    </p:spTree>
    <p:extLst>
      <p:ext uri="{BB962C8B-B14F-4D97-AF65-F5344CB8AC3E}">
        <p14:creationId xmlns:p14="http://schemas.microsoft.com/office/powerpoint/2010/main" val="376692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40796745-3B40-4461-B640-8AE9DE0C3B28}" type="datetime1">
              <a:rPr lang="ru-RU" smtClean="0"/>
              <a:t>23.01.2023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4EB6E89-BA87-4003-BD23-6BDF40F3EBED}" type="slidenum">
              <a:rPr lang="ru-RU" smtClean="0"/>
              <a:pPr/>
              <a:t>‹#›</a:t>
            </a:fld>
            <a:endParaRPr lang="ru-RU"/>
          </a:p>
        </p:txBody>
      </p:sp>
    </p:spTree>
    <p:extLst>
      <p:ext uri="{BB962C8B-B14F-4D97-AF65-F5344CB8AC3E}">
        <p14:creationId xmlns:p14="http://schemas.microsoft.com/office/powerpoint/2010/main" val="309274583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C87C552A-DBAE-4BE7-A89F-CBAE99D7898D}" type="datetime1">
              <a:rPr lang="ru-RU" smtClean="0"/>
              <a:t>23.01.2023</a:t>
            </a:fld>
            <a:endParaRPr lang="ru-R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57661F-B2B1-4F5C-A5BA-3FA02C8F7456}" type="slidenum">
              <a:rPr lang="ru-RU" smtClean="0"/>
              <a:t>‹#›</a:t>
            </a:fld>
            <a:endParaRPr lang="ru-RU"/>
          </a:p>
        </p:txBody>
      </p:sp>
    </p:spTree>
    <p:extLst>
      <p:ext uri="{BB962C8B-B14F-4D97-AF65-F5344CB8AC3E}">
        <p14:creationId xmlns:p14="http://schemas.microsoft.com/office/powerpoint/2010/main" val="40033585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microsoft.com/office/2014/relationships/chartEx" Target="../charts/chartEx1.xml"/><Relationship Id="rId7" Type="http://schemas.microsoft.com/office/2014/relationships/chartEx" Target="../charts/chartEx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14/relationships/chartEx" Target="../charts/chartEx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F%D0%B0%D0%B2%D0%B5%D0%BB%D1%8C%D1%86%D0%B5%D0%B2%D0%BE_(%D0%BC%D0%B8%D0%BA%D1%80%D0%BE%D1%80%D0%B0%D0%B9%D0%BE%D0%BD_%D0%94%D0%BE%D0%BB%D0%B3%D0%BE%D0%BF%D1%80%D1%83%D0%B4%D0%BD%D0%BE%D0%B3%D0%BE)" TargetMode="External"/><Relationship Id="rId2" Type="http://schemas.openxmlformats.org/officeDocument/2006/relationships/hyperlink" Target="https://ru.wikipedia.org/wiki/%D0%A5%D0%BB%D0%B5%D0%B1%D0%BD%D0%B8%D0%BA%D0%BE%D0%B2%D0%BE_(%D0%BC%D0%B8%D0%BA%D1%80%D0%BE%D1%80%D0%B0%D0%B9%D0%BE%D0%BD_%D0%94%D0%BE%D0%BB%D0%B3%D0%BE%D0%BF%D1%80%D1%83%D0%B4%D0%BD%D0%BE%D0%B3%D0%BE)" TargetMode="Externa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ru.wikipedia.org/wiki/%D0%A8%D0%B5%D1%80%D0%B5%D0%BC%D0%B5%D1%82%D1%8C%D0%B5%D0%B2%D1%81%D0%BA%D0%B8%D0%B9_(%D0%BC%D0%B8%D0%BA%D1%80%D0%BE%D1%80%D0%B0%D0%B9%D0%BE%D0%BD_%D0%94%D0%BE%D0%BB%D0%B3%D0%BE%D0%BF%D1%80%D1%83%D0%B4%D0%BD%D0%BE%D0%B3%D0%BE)"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6.png"/><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hart" Target="../charts/chart3.xml"/><Relationship Id="rId4" Type="http://schemas.microsoft.com/office/2007/relationships/hdphoto" Target="../media/hdphoto1.wdp"/></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dolgopfu@yandex.r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7CCA48-5D75-46BE-A785-924B0B2AC1F6}"/>
              </a:ext>
            </a:extLst>
          </p:cNvPr>
          <p:cNvSpPr>
            <a:spLocks noGrp="1"/>
          </p:cNvSpPr>
          <p:nvPr>
            <p:ph type="ctrTitle"/>
          </p:nvPr>
        </p:nvSpPr>
        <p:spPr>
          <a:xfrm>
            <a:off x="1561707" y="2337444"/>
            <a:ext cx="9068586" cy="1388537"/>
          </a:xfrm>
        </p:spPr>
        <p:txBody>
          <a:bodyPr>
            <a:normAutofit fontScale="90000"/>
          </a:bodyPr>
          <a:lstStyle/>
          <a:p>
            <a:r>
              <a:rPr lang="ru-RU" dirty="0">
                <a:latin typeface="Century Gothic" panose="020B0502020202020204" pitchFamily="34" charset="0"/>
              </a:rPr>
              <a:t>БЮДЖЕТ ДЛЯ ГРАЖДАН</a:t>
            </a:r>
          </a:p>
        </p:txBody>
      </p:sp>
      <p:sp>
        <p:nvSpPr>
          <p:cNvPr id="3" name="Подзаголовок 2">
            <a:extLst>
              <a:ext uri="{FF2B5EF4-FFF2-40B4-BE49-F238E27FC236}">
                <a16:creationId xmlns:a16="http://schemas.microsoft.com/office/drawing/2014/main" id="{7E5A73B4-16B2-446C-870A-BF4DF75C6C55}"/>
              </a:ext>
            </a:extLst>
          </p:cNvPr>
          <p:cNvSpPr>
            <a:spLocks noGrp="1"/>
          </p:cNvSpPr>
          <p:nvPr>
            <p:ph type="subTitle" idx="1"/>
          </p:nvPr>
        </p:nvSpPr>
        <p:spPr>
          <a:xfrm>
            <a:off x="1562100" y="4307840"/>
            <a:ext cx="9070848" cy="1540700"/>
          </a:xfrm>
        </p:spPr>
        <p:txBody>
          <a:bodyPr>
            <a:normAutofit/>
          </a:bodyPr>
          <a:lstStyle/>
          <a:p>
            <a:pPr>
              <a:lnSpc>
                <a:spcPct val="100000"/>
              </a:lnSpc>
            </a:pPr>
            <a:r>
              <a:rPr lang="ru-RU" sz="2000" dirty="0">
                <a:latin typeface="Century Gothic" panose="020B0502020202020204" pitchFamily="34" charset="0"/>
              </a:rPr>
              <a:t>На </a:t>
            </a:r>
            <a:r>
              <a:rPr lang="ru-RU" sz="2000">
                <a:latin typeface="Century Gothic" panose="020B0502020202020204" pitchFamily="34" charset="0"/>
              </a:rPr>
              <a:t>основании решения </a:t>
            </a:r>
            <a:r>
              <a:rPr lang="ru-RU" sz="2000" dirty="0">
                <a:latin typeface="Century Gothic" panose="020B0502020202020204" pitchFamily="34" charset="0"/>
              </a:rPr>
              <a:t>Совета депутатов городского округа Долгопрудный Московской </a:t>
            </a:r>
            <a:r>
              <a:rPr lang="ru-RU" sz="2000">
                <a:latin typeface="Century Gothic" panose="020B0502020202020204" pitchFamily="34" charset="0"/>
              </a:rPr>
              <a:t>области от 21.12.2022 № 106-нр</a:t>
            </a:r>
            <a:endParaRPr lang="ru-RU" sz="2000" dirty="0">
              <a:latin typeface="Century Gothic" panose="020B0502020202020204" pitchFamily="34" charset="0"/>
            </a:endParaRPr>
          </a:p>
          <a:p>
            <a:pPr>
              <a:lnSpc>
                <a:spcPct val="100000"/>
              </a:lnSpc>
            </a:pPr>
            <a:r>
              <a:rPr lang="ru-RU" sz="2000" dirty="0">
                <a:latin typeface="Century Gothic" panose="020B0502020202020204" pitchFamily="34" charset="0"/>
              </a:rPr>
              <a:t>«О бюджете городского округа Долгопрудный на 2023 год и плановый период 2024 и 2025 годов»</a:t>
            </a:r>
          </a:p>
          <a:p>
            <a:endParaRPr lang="ru-RU" sz="2000" dirty="0">
              <a:latin typeface="Century Gothic" panose="020B0502020202020204" pitchFamily="34" charset="0"/>
            </a:endParaRPr>
          </a:p>
        </p:txBody>
      </p:sp>
      <p:pic>
        <p:nvPicPr>
          <p:cNvPr id="6" name="Рисунок 5">
            <a:extLst>
              <a:ext uri="{FF2B5EF4-FFF2-40B4-BE49-F238E27FC236}">
                <a16:creationId xmlns:a16="http://schemas.microsoft.com/office/drawing/2014/main" id="{74E3E947-420D-4791-BCA8-3817510FC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7725" y="573387"/>
            <a:ext cx="2876550" cy="1981200"/>
          </a:xfrm>
          <a:prstGeom prst="rect">
            <a:avLst/>
          </a:prstGeom>
        </p:spPr>
      </p:pic>
    </p:spTree>
    <p:extLst>
      <p:ext uri="{BB962C8B-B14F-4D97-AF65-F5344CB8AC3E}">
        <p14:creationId xmlns:p14="http://schemas.microsoft.com/office/powerpoint/2010/main" val="2816103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На сегодняшний день городской округ Долгопрудный достиг стабильного темпа экономического развития. И в этом, в первую очередь, заслуга предприятий городского округа Долгопрудный. Анализ тенденций социально-экономического развития города свидетельствует о позитивном характере развития экономики и социальной сферы, который выражается в:</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устойчивом росте объема производства товаров и услуг предприятий и организаций городского округа Долгопрудный;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средней заработной платы сотрудников на крупных, средних и малых предприятиях города;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объема розничного товарооборота;</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размера прибыли в целом по городу;</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росте доходов городского бюджета.</a:t>
            </a:r>
          </a:p>
          <a:p>
            <a:pPr marL="0" indent="457200">
              <a:lnSpc>
                <a:spcPct val="100000"/>
              </a:lnSpc>
              <a:spcBef>
                <a:spcPts val="600"/>
              </a:spcBef>
              <a:buNone/>
            </a:pPr>
            <a:r>
              <a:rPr lang="ru-RU" sz="1250" b="1" dirty="0">
                <a:solidFill>
                  <a:schemeClr val="accent5">
                    <a:lumMod val="50000"/>
                  </a:schemeClr>
                </a:solidFill>
              </a:rPr>
              <a:t>Одним из важнейших показателей уровня жизни людей является демографическая ситуация. </a:t>
            </a:r>
            <a:r>
              <a:rPr lang="ru-RU" sz="1250" dirty="0">
                <a:solidFill>
                  <a:schemeClr val="accent5">
                    <a:lumMod val="50000"/>
                  </a:schemeClr>
                </a:solidFill>
              </a:rPr>
              <a:t>Численность населения городского округа на конец 2021 года составила 120 301 человек, рост к 2020 году – 2,1% (численность населения на конец 2020 года составляла 117 778 человек). По сравнению с 2020 годом население городского округа увеличилось на 2 523 человек. Рост численности населения городского округа происходит в основном за счет миграционного прироста, т.к. последние 2 года уровень смертности в городском округе Долгопрудный превышал рождаемость.</a:t>
            </a:r>
          </a:p>
          <a:p>
            <a:pPr marL="0" indent="457200">
              <a:lnSpc>
                <a:spcPct val="100000"/>
              </a:lnSpc>
              <a:buNone/>
            </a:pPr>
            <a:r>
              <a:rPr lang="ru-RU" sz="1250" b="1" dirty="0">
                <a:solidFill>
                  <a:schemeClr val="accent5">
                    <a:lumMod val="50000"/>
                  </a:schemeClr>
                </a:solidFill>
              </a:rPr>
              <a:t>На территории городского округа Долгопрудный расположено 92 промышленных предприятия различной формы собственности </a:t>
            </a:r>
            <a:r>
              <a:rPr lang="ru-RU" sz="1250" dirty="0">
                <a:solidFill>
                  <a:schemeClr val="accent5">
                    <a:lumMod val="50000"/>
                  </a:schemeClr>
                </a:solidFill>
              </a:rPr>
              <a:t>(из них крупных и средних – 20, малых – 72 предприятия). По итогам работы промышленности в 2021 году общий 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составил 27 707,0 млн. рублей, снижение на 30,8% (в 2020 году – 40 040,8 млн. рублей). Проведенный анализ показателей деятельности крупных предприятий показал, что на объем отгруженных товаров по промышленным видам деятельности муниципального образования, значительное влияние оказывают предприятия, выполняющие Госзаказ. По оценке в 2022 году показатель вырастет на 8,3% к уровню 2021 года. </a:t>
            </a:r>
          </a:p>
          <a:p>
            <a:pPr marL="0" indent="457200">
              <a:lnSpc>
                <a:spcPct val="100000"/>
              </a:lnSpc>
              <a:buNone/>
            </a:pPr>
            <a:r>
              <a:rPr lang="ru-RU" sz="1250" dirty="0">
                <a:solidFill>
                  <a:schemeClr val="accent5">
                    <a:lumMod val="50000"/>
                  </a:schemeClr>
                </a:solidFill>
              </a:rPr>
              <a:t>На крупных и средних промышленных предприятиях городского округа Долгопрудный работают около 5,2 тыс. человек. Средняя начисленная заработная плата работников крупных и средних предприятий промышленности за 2021 год составила 70,4 тыс. руб. (</a:t>
            </a:r>
            <a:r>
              <a:rPr lang="ru-RU" sz="1250" dirty="0" err="1">
                <a:solidFill>
                  <a:schemeClr val="accent5">
                    <a:lumMod val="50000"/>
                  </a:schemeClr>
                </a:solidFill>
              </a:rPr>
              <a:t>справочно</a:t>
            </a:r>
            <a:r>
              <a:rPr lang="ru-RU" sz="1250" dirty="0">
                <a:solidFill>
                  <a:schemeClr val="accent5">
                    <a:lumMod val="50000"/>
                  </a:schemeClr>
                </a:solidFill>
              </a:rPr>
              <a:t>: за 2020 год – 67,2 тыс. рублей).  Средняя начисленная заработная плата работников крупных и средних предприятий промышленности в 1 полугодии 2022 года составила 73,2 тыс. рублей (</a:t>
            </a:r>
            <a:r>
              <a:rPr lang="ru-RU" sz="1250" dirty="0" err="1">
                <a:solidFill>
                  <a:schemeClr val="accent5">
                    <a:lumMod val="50000"/>
                  </a:schemeClr>
                </a:solidFill>
              </a:rPr>
              <a:t>справочно</a:t>
            </a:r>
            <a:r>
              <a:rPr lang="ru-RU" sz="1250" dirty="0">
                <a:solidFill>
                  <a:schemeClr val="accent5">
                    <a:lumMod val="50000"/>
                  </a:schemeClr>
                </a:solidFill>
              </a:rPr>
              <a:t>: в 1 полугодии 2021 года – 67,6 тыс. рублей). </a:t>
            </a:r>
          </a:p>
          <a:p>
            <a:pPr marL="0" indent="457200">
              <a:lnSpc>
                <a:spcPct val="100000"/>
              </a:lnSpc>
              <a:buNone/>
            </a:pPr>
            <a:r>
              <a:rPr lang="ru-RU" sz="1250" dirty="0">
                <a:solidFill>
                  <a:schemeClr val="accent5">
                    <a:lumMod val="50000"/>
                  </a:schemeClr>
                </a:solidFill>
              </a:rPr>
              <a:t>В целях достижения более эффективных результатов в решении городских вопросов в городе работает Совет директоров предприятий и организаций города – коллегиальный совещательный орган при главе городского округа, куда входят руководители предприятий и организаций города. </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10</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98895686"/>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dirty="0">
                <a:solidFill>
                  <a:schemeClr val="accent5">
                    <a:lumMod val="50000"/>
                  </a:schemeClr>
                </a:solidFill>
              </a:rPr>
              <a:t>Данный орган создан для координации взаимодействия органов местного самоуправления и предприятий города в целях обеспечения комплексного социально-экономического и научно-технического развития города. </a:t>
            </a:r>
          </a:p>
          <a:p>
            <a:pPr marL="0" indent="457200">
              <a:lnSpc>
                <a:spcPct val="100000"/>
              </a:lnSpc>
              <a:spcBef>
                <a:spcPts val="600"/>
              </a:spcBef>
              <a:buNone/>
            </a:pPr>
            <a:r>
              <a:rPr lang="ru-RU" sz="1250" dirty="0">
                <a:solidFill>
                  <a:schemeClr val="accent5">
                    <a:lumMod val="50000"/>
                  </a:schemeClr>
                </a:solidFill>
              </a:rPr>
              <a:t>По состоянию на 01.01.2022 года на территории городского округа Долгопрудный зарегистрирован 2341 субъект малого и среднего предпринимательства (далее МСП), в том числе 19 средних предприятий. Количество предприятий малого и среднего предпринимательства в 2021 году увеличилось на 2,4% в сравнении с 2020 годом.  По оценке в 2022 году  планируется  увеличение количества малых предприятий на 1,1%. </a:t>
            </a:r>
          </a:p>
          <a:p>
            <a:pPr marL="0" indent="457200">
              <a:lnSpc>
                <a:spcPct val="100000"/>
              </a:lnSpc>
              <a:spcBef>
                <a:spcPts val="600"/>
              </a:spcBef>
              <a:buNone/>
            </a:pPr>
            <a:r>
              <a:rPr lang="ru-RU" sz="1250" b="1" dirty="0">
                <a:solidFill>
                  <a:schemeClr val="accent5">
                    <a:lumMod val="50000"/>
                  </a:schemeClr>
                </a:solidFill>
              </a:rPr>
              <a:t>Одним из критериев комфортности проживания жителей является транспортная доступность. </a:t>
            </a:r>
            <a:r>
              <a:rPr lang="ru-RU" sz="1250" dirty="0">
                <a:solidFill>
                  <a:schemeClr val="accent5">
                    <a:lumMod val="50000"/>
                  </a:schemeClr>
                </a:solidFill>
              </a:rPr>
              <a:t>На 01.01.2022 года протяженность автомобильных дорог общего пользования местного значения составила 99,136 км (увеличение по сравнению с 2020 годом на 3,966 км), из них 98,553 км – дороги с твердым покрытием. </a:t>
            </a:r>
          </a:p>
          <a:p>
            <a:pPr marL="0" indent="457200">
              <a:lnSpc>
                <a:spcPct val="100000"/>
              </a:lnSpc>
              <a:spcBef>
                <a:spcPts val="600"/>
              </a:spcBef>
              <a:buNone/>
            </a:pPr>
            <a:r>
              <a:rPr lang="ru-RU" sz="1250" b="1" dirty="0">
                <a:solidFill>
                  <a:schemeClr val="accent5">
                    <a:lumMod val="50000"/>
                  </a:schemeClr>
                </a:solidFill>
              </a:rPr>
              <a:t>По итогам 2021 года объем инвестиций в основной капитал за счет всех источников финансирования составил 13,5 млрд. рублей.</a:t>
            </a:r>
            <a:r>
              <a:rPr lang="ru-RU" sz="1250" dirty="0">
                <a:solidFill>
                  <a:schemeClr val="accent5">
                    <a:lumMod val="50000"/>
                  </a:schemeClr>
                </a:solidFill>
              </a:rPr>
              <a:t> Наибольший удельный вес инвестиций в основной капитал по полному кругу организаций приходился на жилищное строительство – 40,47%, доля инвестиций в развитие производственной сферы составила – 35,3%, инвестиции в развитие МФТИ в общем объеме в отчетном периоде составили 8,7%. </a:t>
            </a:r>
          </a:p>
          <a:p>
            <a:pPr marL="0" indent="457200">
              <a:lnSpc>
                <a:spcPct val="100000"/>
              </a:lnSpc>
              <a:spcBef>
                <a:spcPts val="600"/>
              </a:spcBef>
              <a:buNone/>
            </a:pPr>
            <a:r>
              <a:rPr lang="ru-RU" sz="1250" dirty="0">
                <a:solidFill>
                  <a:schemeClr val="accent5">
                    <a:lumMod val="50000"/>
                  </a:schemeClr>
                </a:solidFill>
              </a:rPr>
              <a:t>Инвестиции в основной капитал предприятий и организаций малого бизнеса в 2021 составили 3,1 млрд. рублей. Основная доля средств субъектов малого бизнеса в отчетном году направлялась на строительство производственно-складских и торговых объектов. </a:t>
            </a:r>
          </a:p>
          <a:p>
            <a:pPr marL="0" indent="457200">
              <a:lnSpc>
                <a:spcPct val="100000"/>
              </a:lnSpc>
              <a:spcBef>
                <a:spcPts val="600"/>
              </a:spcBef>
              <a:buNone/>
            </a:pPr>
            <a:r>
              <a:rPr lang="ru-RU" sz="1250" dirty="0">
                <a:solidFill>
                  <a:schemeClr val="accent5">
                    <a:lumMod val="50000"/>
                  </a:schemeClr>
                </a:solidFill>
              </a:rPr>
              <a:t>По итогам 1 полугодия 2022 года объем инвестиций по крупным и средним предприятиям и организациям оценивается на уровне 9,5 млрд рублей. </a:t>
            </a:r>
          </a:p>
          <a:p>
            <a:pPr marL="0" indent="457200">
              <a:lnSpc>
                <a:spcPct val="100000"/>
              </a:lnSpc>
              <a:spcBef>
                <a:spcPts val="600"/>
              </a:spcBef>
              <a:buNone/>
            </a:pPr>
            <a:r>
              <a:rPr lang="ru-RU" sz="1250" dirty="0">
                <a:solidFill>
                  <a:schemeClr val="accent5">
                    <a:lumMod val="50000"/>
                  </a:schemeClr>
                </a:solidFill>
              </a:rPr>
              <a:t>Основной объем средств инвесторов в 2022 году направляется на жилищное строительство и строительство социальных объектов, модернизацию и реконструкцию действующих производств и строительство новых объектов в сфере промышленности и развития общественно-делового пространства.</a:t>
            </a:r>
          </a:p>
          <a:p>
            <a:pPr marL="0" indent="457200">
              <a:lnSpc>
                <a:spcPct val="100000"/>
              </a:lnSpc>
              <a:spcBef>
                <a:spcPts val="600"/>
              </a:spcBef>
              <a:buNone/>
            </a:pPr>
            <a:r>
              <a:rPr lang="ru-RU" sz="1250" dirty="0">
                <a:solidFill>
                  <a:schemeClr val="accent5">
                    <a:lumMod val="50000"/>
                  </a:schemeClr>
                </a:solidFill>
              </a:rPr>
              <a:t>На плановый период до 2025 года прогнозируется умеренный рост объема инвестиций по полному кругу организаций в связи с ограниченными земельными ресурсами территории городского округа Долгопрудный для размещения крупных промышленных производств и деловых центров, что влияет на общий объем инвестиций, привлеченных в основной капитал</a:t>
            </a:r>
            <a:r>
              <a:rPr lang="ru-RU" sz="1250" b="1" dirty="0">
                <a:solidFill>
                  <a:schemeClr val="accent5">
                    <a:lumMod val="50000"/>
                  </a:schemeClr>
                </a:solidFill>
              </a:rPr>
              <a:t>. К перспективным инвестиционным проектам в рамках программы поддержки импортозамещения в Московской области можно отнести:</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организацию высокотехнологичного производства фармацевтических субстанций для производства высокоактивных препаратов ООО «</a:t>
            </a:r>
            <a:r>
              <a:rPr lang="ru-RU" sz="1250" dirty="0" err="1">
                <a:solidFill>
                  <a:schemeClr val="accent5">
                    <a:lumMod val="50000"/>
                  </a:schemeClr>
                </a:solidFill>
              </a:rPr>
              <a:t>ГлобалХимФарм</a:t>
            </a:r>
            <a:r>
              <a:rPr lang="ru-RU" sz="1250" dirty="0">
                <a:solidFill>
                  <a:schemeClr val="accent5">
                    <a:lumMod val="50000"/>
                  </a:schemeClr>
                </a:solidFill>
              </a:rPr>
              <a:t>». Объем инвестиций – 650,0 млн. рублей. Срок реализации – 2022-2024 годы. Рабочие места -120;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расширение действующего производства компании по переработке листового стекла и изготовлении высокотехнологичных изделий ООО «</a:t>
            </a:r>
            <a:r>
              <a:rPr lang="ru-RU" sz="1250" dirty="0" err="1">
                <a:solidFill>
                  <a:schemeClr val="accent5">
                    <a:lumMod val="50000"/>
                  </a:schemeClr>
                </a:solidFill>
              </a:rPr>
              <a:t>Мосавтостекло</a:t>
            </a:r>
            <a:r>
              <a:rPr lang="ru-RU" sz="1250" dirty="0">
                <a:solidFill>
                  <a:schemeClr val="accent5">
                    <a:lumMod val="50000"/>
                  </a:schemeClr>
                </a:solidFill>
              </a:rPr>
              <a:t>». В рамках проекта запланировано строительство производственно-складского комплекса. Объем инвестиций - 500,0 млн. рублей. Срок реализации 2022- 2025 годы. Рабочие места – 40;</a:t>
            </a: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11</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73732309"/>
      </p:ext>
    </p:extLst>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производственно-складского комплекса по выпуску средств гигиены полости рта, дезинфицирующих средств и сопутствующих товаров. Инициатор проекта: ООО «</a:t>
            </a:r>
            <a:r>
              <a:rPr lang="ru-RU" sz="1250" dirty="0" err="1">
                <a:solidFill>
                  <a:schemeClr val="accent5">
                    <a:lumMod val="50000"/>
                  </a:schemeClr>
                </a:solidFill>
              </a:rPr>
              <a:t>ДенталГрупп</a:t>
            </a:r>
            <a:r>
              <a:rPr lang="ru-RU" sz="1250" dirty="0">
                <a:solidFill>
                  <a:schemeClr val="accent5">
                    <a:lumMod val="50000"/>
                  </a:schemeClr>
                </a:solidFill>
              </a:rPr>
              <a:t>». Общий инвестиций – 400,0 млн. рублей. Количество создаваемых рабочих мест 150-200;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производственного комплекса полного цикла собственных изделий: фасадные декоративные и защитные металлоизделия, а также сопутствующие материалы, на территории Москвы и Московской области: конструкции витражей, двери типа метро, ревизионные лючки, поручни, вентиляционные решётки, панели колонн. Инициатор проекта: ООО «</a:t>
            </a:r>
            <a:r>
              <a:rPr lang="ru-RU" sz="1250" dirty="0" err="1">
                <a:solidFill>
                  <a:schemeClr val="accent5">
                    <a:lumMod val="50000"/>
                  </a:schemeClr>
                </a:solidFill>
              </a:rPr>
              <a:t>Стройэнергоальянс</a:t>
            </a:r>
            <a:r>
              <a:rPr lang="ru-RU" sz="1250" dirty="0">
                <a:solidFill>
                  <a:schemeClr val="accent5">
                    <a:lumMod val="50000"/>
                  </a:schemeClr>
                </a:solidFill>
              </a:rPr>
              <a:t>». Объем инвестиций – 50,0 млн. рублей. Рабочие места – 20.</a:t>
            </a:r>
          </a:p>
          <a:p>
            <a:pPr marL="0" indent="457200">
              <a:lnSpc>
                <a:spcPct val="100000"/>
              </a:lnSpc>
              <a:spcBef>
                <a:spcPts val="600"/>
              </a:spcBef>
              <a:buNone/>
            </a:pPr>
            <a:r>
              <a:rPr lang="ru-RU" sz="1250" dirty="0">
                <a:solidFill>
                  <a:schemeClr val="accent5">
                    <a:lumMod val="50000"/>
                  </a:schemeClr>
                </a:solidFill>
              </a:rPr>
              <a:t> </a:t>
            </a:r>
            <a:r>
              <a:rPr lang="ru-RU" sz="1250" b="1" dirty="0">
                <a:solidFill>
                  <a:schemeClr val="accent5">
                    <a:lumMod val="50000"/>
                  </a:schemeClr>
                </a:solidFill>
              </a:rPr>
              <a:t>В рамках программы поддержки предпринимательства Московской области в соответствии с Законом Московской области №27/2015-ОЗ:</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спортивного комплекса на бале ледовой арены ООО «Валдай тур». Объем инвестиций – 250,0 млн. рублей. Количество создаваемых рабочих мест – 30.  Заработная плата - 55 тыс. рублей;</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объекта бытового обслуживания населения в целях технического обслуживания и ремонта транспортных средств (</a:t>
            </a:r>
            <a:r>
              <a:rPr lang="ru-RU" sz="1250" dirty="0" err="1">
                <a:solidFill>
                  <a:schemeClr val="accent5">
                    <a:lumMod val="50000"/>
                  </a:schemeClr>
                </a:solidFill>
              </a:rPr>
              <a:t>техсервис</a:t>
            </a:r>
            <a:r>
              <a:rPr lang="ru-RU" sz="1250" dirty="0">
                <a:solidFill>
                  <a:schemeClr val="accent5">
                    <a:lumMod val="50000"/>
                  </a:schemeClr>
                </a:solidFill>
              </a:rPr>
              <a:t>, шиномонтаж для грузовых и легковых автомобилей). Инвестор – ООО «Ритм». Объем инвестиций – 140,0 млн. рублей, Количество рабочих мест – 45; </a:t>
            </a:r>
          </a:p>
          <a:p>
            <a:pPr>
              <a:lnSpc>
                <a:spcPct val="100000"/>
              </a:lnSpc>
              <a:spcBef>
                <a:spcPts val="600"/>
              </a:spcBef>
              <a:buFont typeface="Wingdings" panose="05000000000000000000" pitchFamily="2" charset="2"/>
              <a:buChar char="v"/>
            </a:pPr>
            <a:r>
              <a:rPr lang="ru-RU" sz="1250" dirty="0">
                <a:solidFill>
                  <a:schemeClr val="accent5">
                    <a:lumMod val="50000"/>
                  </a:schemeClr>
                </a:solidFill>
              </a:rPr>
              <a:t>строительство теннисного центра ООО «</a:t>
            </a:r>
            <a:r>
              <a:rPr lang="ru-RU" sz="1250" dirty="0" err="1">
                <a:solidFill>
                  <a:schemeClr val="accent5">
                    <a:lumMod val="50000"/>
                  </a:schemeClr>
                </a:solidFill>
              </a:rPr>
              <a:t>ДСпорт</a:t>
            </a:r>
            <a:r>
              <a:rPr lang="ru-RU" sz="1250" dirty="0">
                <a:solidFill>
                  <a:schemeClr val="accent5">
                    <a:lumMod val="50000"/>
                  </a:schemeClr>
                </a:solidFill>
              </a:rPr>
              <a:t>». Общий объем инвестиций – 110,0 млн. рублей. Количество создаваемых рабочих мест - 35.</a:t>
            </a:r>
          </a:p>
          <a:p>
            <a:pPr marL="0" indent="457200">
              <a:lnSpc>
                <a:spcPct val="100000"/>
              </a:lnSpc>
              <a:spcBef>
                <a:spcPts val="600"/>
              </a:spcBef>
              <a:buNone/>
            </a:pPr>
            <a:r>
              <a:rPr lang="ru-RU" sz="1250" b="1" dirty="0">
                <a:solidFill>
                  <a:schemeClr val="accent5">
                    <a:lumMod val="50000"/>
                  </a:schemeClr>
                </a:solidFill>
              </a:rPr>
              <a:t>Одной из приоритетных задач социально-экономического развития городского округа Долгопрудный является повышение доступности жилья для населения и обеспечение комфортных условий проживания жителей городского округа Долгопрудный. </a:t>
            </a:r>
          </a:p>
          <a:p>
            <a:pPr marL="0" indent="457200">
              <a:lnSpc>
                <a:spcPct val="100000"/>
              </a:lnSpc>
              <a:spcBef>
                <a:spcPts val="600"/>
              </a:spcBef>
              <a:buNone/>
            </a:pPr>
            <a:r>
              <a:rPr lang="ru-RU" sz="1250" dirty="0">
                <a:solidFill>
                  <a:schemeClr val="accent5">
                    <a:lumMod val="50000"/>
                  </a:schemeClr>
                </a:solidFill>
              </a:rPr>
              <a:t>В 2021 году введено в эксплуатацию 6 многоквартирных жилых домов общей площадью 103,84 тыс. </a:t>
            </a:r>
            <a:r>
              <a:rPr lang="ru-RU" sz="1250" dirty="0" err="1">
                <a:solidFill>
                  <a:schemeClr val="accent5">
                    <a:lumMod val="50000"/>
                  </a:schemeClr>
                </a:solidFill>
              </a:rPr>
              <a:t>кв.м</a:t>
            </a:r>
            <a:r>
              <a:rPr lang="ru-RU" sz="1250" dirty="0">
                <a:solidFill>
                  <a:schemeClr val="accent5">
                    <a:lumMod val="50000"/>
                  </a:schemeClr>
                </a:solidFill>
              </a:rPr>
              <a:t>. В первом полугодии 2022 года в эксплуатацию введено 11 494 </a:t>
            </a:r>
            <a:r>
              <a:rPr lang="ru-RU" sz="1250" dirty="0" err="1">
                <a:solidFill>
                  <a:schemeClr val="accent5">
                    <a:lumMod val="50000"/>
                  </a:schemeClr>
                </a:solidFill>
              </a:rPr>
              <a:t>кв.м</a:t>
            </a:r>
            <a:r>
              <a:rPr lang="ru-RU" sz="1250" dirty="0">
                <a:solidFill>
                  <a:schemeClr val="accent5">
                    <a:lumMod val="50000"/>
                  </a:schemeClr>
                </a:solidFill>
              </a:rPr>
              <a:t>. жилья. Общая площадь жилищного фонда в городском округе Долгопрудный по состоянию на 01.01.2022 составляет 3 692,1 тыс. кв. метров, к концу 2022 года по оценке объем жилищного фонда составит 3 768,9 тыс. кв. метров. Общая площадь жилых помещений, приходящихся на одного жителя городского округа Долгопрудный, в 2021 году составила 30,69 </a:t>
            </a:r>
            <a:r>
              <a:rPr lang="ru-RU" sz="1250" dirty="0" err="1">
                <a:solidFill>
                  <a:schemeClr val="accent5">
                    <a:lumMod val="50000"/>
                  </a:schemeClr>
                </a:solidFill>
              </a:rPr>
              <a:t>кв.м</a:t>
            </a:r>
            <a:r>
              <a:rPr lang="ru-RU" sz="1250" dirty="0">
                <a:solidFill>
                  <a:schemeClr val="accent5">
                    <a:lumMod val="50000"/>
                  </a:schemeClr>
                </a:solidFill>
              </a:rPr>
              <a:t>., по оценке 2022 года уровень обеспеченности населения жильем составит 31,67 </a:t>
            </a:r>
            <a:r>
              <a:rPr lang="ru-RU" sz="1250" dirty="0" err="1">
                <a:solidFill>
                  <a:schemeClr val="accent5">
                    <a:lumMod val="50000"/>
                  </a:schemeClr>
                </a:solidFill>
              </a:rPr>
              <a:t>кв.м</a:t>
            </a:r>
            <a:r>
              <a:rPr lang="ru-RU" sz="1250" dirty="0">
                <a:solidFill>
                  <a:schemeClr val="accent5">
                    <a:lumMod val="50000"/>
                  </a:schemeClr>
                </a:solidFill>
              </a:rPr>
              <a:t>. на человека. </a:t>
            </a:r>
          </a:p>
          <a:p>
            <a:pPr marL="0" indent="457200">
              <a:lnSpc>
                <a:spcPct val="100000"/>
              </a:lnSpc>
              <a:spcBef>
                <a:spcPts val="600"/>
              </a:spcBef>
              <a:buNone/>
            </a:pPr>
            <a:r>
              <a:rPr lang="ru-RU" sz="1250" dirty="0">
                <a:solidFill>
                  <a:schemeClr val="accent5">
                    <a:lumMod val="50000"/>
                  </a:schemeClr>
                </a:solidFill>
              </a:rPr>
              <a:t>Также в прогнозном периоде 2023-2025 годов, планируется ввод в эксплуатацию жилых домов:</a:t>
            </a:r>
          </a:p>
          <a:p>
            <a:r>
              <a:rPr lang="ru-RU" sz="1250" dirty="0">
                <a:solidFill>
                  <a:schemeClr val="accent5">
                    <a:lumMod val="50000"/>
                  </a:schemeClr>
                </a:solidFill>
              </a:rPr>
              <a:t>2023 г.: 2 многоквартирных дома площадью 61,0 тыс. </a:t>
            </a:r>
            <a:r>
              <a:rPr lang="ru-RU" sz="1250" dirty="0" err="1">
                <a:solidFill>
                  <a:schemeClr val="accent5">
                    <a:lumMod val="50000"/>
                  </a:schemeClr>
                </a:solidFill>
              </a:rPr>
              <a:t>кв.м</a:t>
            </a:r>
            <a:r>
              <a:rPr lang="ru-RU" sz="1250" dirty="0">
                <a:solidFill>
                  <a:schemeClr val="accent5">
                    <a:lumMod val="50000"/>
                  </a:schemeClr>
                </a:solidFill>
              </a:rPr>
              <a:t>. по ул. Заводская д. 2: корпус 4 (17254,0 </a:t>
            </a:r>
            <a:r>
              <a:rPr lang="ru-RU" sz="1250" dirty="0" err="1">
                <a:solidFill>
                  <a:schemeClr val="accent5">
                    <a:lumMod val="50000"/>
                  </a:schemeClr>
                </a:solidFill>
              </a:rPr>
              <a:t>кв.м</a:t>
            </a:r>
            <a:r>
              <a:rPr lang="ru-RU" sz="1250" dirty="0">
                <a:solidFill>
                  <a:schemeClr val="accent5">
                    <a:lumMod val="50000"/>
                  </a:schemeClr>
                </a:solidFill>
              </a:rPr>
              <a:t>.) и корпус 5 (38747,9 </a:t>
            </a:r>
            <a:r>
              <a:rPr lang="ru-RU" sz="1250" dirty="0" err="1">
                <a:solidFill>
                  <a:schemeClr val="accent5">
                    <a:lumMod val="50000"/>
                  </a:schemeClr>
                </a:solidFill>
              </a:rPr>
              <a:t>кв.м</a:t>
            </a:r>
            <a:r>
              <a:rPr lang="ru-RU" sz="1250" dirty="0">
                <a:solidFill>
                  <a:schemeClr val="accent5">
                    <a:lumMod val="50000"/>
                  </a:schemeClr>
                </a:solidFill>
              </a:rPr>
              <a:t>).</a:t>
            </a:r>
          </a:p>
          <a:p>
            <a:r>
              <a:rPr lang="ru-RU" sz="1250" dirty="0">
                <a:solidFill>
                  <a:schemeClr val="accent5">
                    <a:lumMod val="50000"/>
                  </a:schemeClr>
                </a:solidFill>
              </a:rPr>
              <a:t>2024 г.: вторая очередь строительства </a:t>
            </a:r>
            <a:r>
              <a:rPr lang="ru-RU" sz="1250" dirty="0" err="1">
                <a:solidFill>
                  <a:schemeClr val="accent5">
                    <a:lumMod val="50000"/>
                  </a:schemeClr>
                </a:solidFill>
              </a:rPr>
              <a:t>мкр</a:t>
            </a:r>
            <a:r>
              <a:rPr lang="ru-RU" sz="1250" dirty="0">
                <a:solidFill>
                  <a:schemeClr val="accent5">
                    <a:lumMod val="50000"/>
                  </a:schemeClr>
                </a:solidFill>
              </a:rPr>
              <a:t>. по ул. Заводская (20,63 </a:t>
            </a:r>
            <a:r>
              <a:rPr lang="ru-RU" sz="1250" dirty="0" err="1">
                <a:solidFill>
                  <a:schemeClr val="accent5">
                    <a:lumMod val="50000"/>
                  </a:schemeClr>
                </a:solidFill>
              </a:rPr>
              <a:t>тыс.кв.м</a:t>
            </a:r>
            <a:r>
              <a:rPr lang="ru-RU" sz="1250" dirty="0">
                <a:solidFill>
                  <a:schemeClr val="accent5">
                    <a:lumMod val="50000"/>
                  </a:schemeClr>
                </a:solidFill>
              </a:rPr>
              <a:t>.).</a:t>
            </a:r>
          </a:p>
          <a:p>
            <a:r>
              <a:rPr lang="ru-RU" sz="1250" dirty="0">
                <a:solidFill>
                  <a:schemeClr val="accent5">
                    <a:lumMod val="50000"/>
                  </a:schemeClr>
                </a:solidFill>
              </a:rPr>
              <a:t>2025 г.: планируется строительство многоэтажной жилой застройки общей площадью квартир 41,24 тыс. кв. м по ул. Парковой в рамках масштабного инвестиционного проекта реновации жилого фонда.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12</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866384"/>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latin typeface="Century Gothic" panose="020B0502020202020204" pitchFamily="34" charset="0"/>
              </a:rPr>
              <a:t>Социально-экономическое развитие городского округа Долгопрудный</a:t>
            </a:r>
            <a:endParaRPr lang="ru-RU" sz="2800" dirty="0"/>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marL="0" indent="457200">
              <a:lnSpc>
                <a:spcPct val="100000"/>
              </a:lnSpc>
              <a:spcBef>
                <a:spcPts val="600"/>
              </a:spcBef>
              <a:buNone/>
            </a:pPr>
            <a:r>
              <a:rPr lang="ru-RU" sz="1250" b="1" dirty="0">
                <a:solidFill>
                  <a:schemeClr val="accent5">
                    <a:lumMod val="50000"/>
                  </a:schemeClr>
                </a:solidFill>
              </a:rPr>
              <a:t>В 2021 году в городском округе Долгопрудный создано 1 107 новых рабочих мест</a:t>
            </a:r>
            <a:r>
              <a:rPr lang="ru-RU" sz="1250" dirty="0">
                <a:solidFill>
                  <a:schemeClr val="accent5">
                    <a:lumMod val="50000"/>
                  </a:schemeClr>
                </a:solidFill>
              </a:rPr>
              <a:t>, на прогнозный период 2022-2025 годов планируется к созданию еще около 6,0 тысяч рабочих мест. Большое значение для создания в городском округе новых рабочих мест имеет создание и развитие в городе высокотехнологичных и наукоемких производств. В январе-июне 2022 года создано 750 новых рабочих мест, до конца 2022 года планируется создание еще 590 новых рабочих мест. </a:t>
            </a:r>
          </a:p>
          <a:p>
            <a:pPr marL="0" indent="457200">
              <a:lnSpc>
                <a:spcPct val="100000"/>
              </a:lnSpc>
              <a:spcBef>
                <a:spcPts val="600"/>
              </a:spcBef>
              <a:buNone/>
            </a:pPr>
            <a:r>
              <a:rPr lang="ru-RU" sz="1250" dirty="0">
                <a:solidFill>
                  <a:schemeClr val="accent5">
                    <a:lumMod val="50000"/>
                  </a:schemeClr>
                </a:solidFill>
              </a:rPr>
              <a:t>До конца 2022 года запланировано создание рабочих мест  за счет  расширения производственных мощностей, увеличения штатного расписания в рамках выполнения гособоронзаказа и ввода новых производств таких компаний как ПАО ДНПП, АО «ДКБА», ООО «</a:t>
            </a:r>
            <a:r>
              <a:rPr lang="ru-RU" sz="1250" dirty="0" err="1">
                <a:solidFill>
                  <a:schemeClr val="accent5">
                    <a:lumMod val="50000"/>
                  </a:schemeClr>
                </a:solidFill>
              </a:rPr>
              <a:t>Могунция-интеррус</a:t>
            </a:r>
            <a:r>
              <a:rPr lang="ru-RU" sz="1250" dirty="0">
                <a:solidFill>
                  <a:schemeClr val="accent5">
                    <a:lumMod val="50000"/>
                  </a:schemeClr>
                </a:solidFill>
              </a:rPr>
              <a:t>»,ООО «</a:t>
            </a:r>
            <a:r>
              <a:rPr lang="ru-RU" sz="1250" dirty="0" err="1">
                <a:solidFill>
                  <a:schemeClr val="accent5">
                    <a:lumMod val="50000"/>
                  </a:schemeClr>
                </a:solidFill>
              </a:rPr>
              <a:t>Бетас</a:t>
            </a:r>
            <a:r>
              <a:rPr lang="ru-RU" sz="1250" dirty="0">
                <a:solidFill>
                  <a:schemeClr val="accent5">
                    <a:lumMod val="50000"/>
                  </a:schemeClr>
                </a:solidFill>
              </a:rPr>
              <a:t>» и другие.</a:t>
            </a:r>
          </a:p>
          <a:p>
            <a:pPr marL="0" indent="457200">
              <a:lnSpc>
                <a:spcPct val="100000"/>
              </a:lnSpc>
              <a:spcBef>
                <a:spcPts val="600"/>
              </a:spcBef>
              <a:buNone/>
            </a:pPr>
            <a:r>
              <a:rPr lang="ru-RU" sz="1250" dirty="0">
                <a:solidFill>
                  <a:schemeClr val="accent5">
                    <a:lumMod val="50000"/>
                  </a:schemeClr>
                </a:solidFill>
              </a:rPr>
              <a:t>На прогнозный период до 2025 года запланировано увеличение количества новых рабочих мест за счет модернизации и расширения действующих предприятий и организаций (ПАО ДНПП,  АО «НИОПИК», ООО «</a:t>
            </a:r>
            <a:r>
              <a:rPr lang="ru-RU" sz="1250" dirty="0" err="1">
                <a:solidFill>
                  <a:schemeClr val="accent5">
                    <a:lumMod val="50000"/>
                  </a:schemeClr>
                </a:solidFill>
              </a:rPr>
              <a:t>Мосавтостекло</a:t>
            </a:r>
            <a:r>
              <a:rPr lang="ru-RU" sz="1250" dirty="0">
                <a:solidFill>
                  <a:schemeClr val="accent5">
                    <a:lumMod val="50000"/>
                  </a:schemeClr>
                </a:solidFill>
              </a:rPr>
              <a:t>», ЗАО «ФМ </a:t>
            </a:r>
            <a:r>
              <a:rPr lang="ru-RU" sz="1250" dirty="0" err="1">
                <a:solidFill>
                  <a:schemeClr val="accent5">
                    <a:lumMod val="50000"/>
                  </a:schemeClr>
                </a:solidFill>
              </a:rPr>
              <a:t>Ложистик</a:t>
            </a:r>
            <a:r>
              <a:rPr lang="ru-RU" sz="1250" dirty="0">
                <a:solidFill>
                  <a:schemeClr val="accent5">
                    <a:lumMod val="50000"/>
                  </a:schemeClr>
                </a:solidFill>
              </a:rPr>
              <a:t> Восток», ООО ТД «ЛИТ» и пр.), ввода новых  производственных, торговых и общественно-деловых объектов (таких как молокоперерабатывающий завод – ООО «Чистая линия», научно-производственный центр ООО «</a:t>
            </a:r>
            <a:r>
              <a:rPr lang="ru-RU" sz="1250" dirty="0" err="1">
                <a:solidFill>
                  <a:schemeClr val="accent5">
                    <a:lumMod val="50000"/>
                  </a:schemeClr>
                </a:solidFill>
              </a:rPr>
              <a:t>Глобалхимфарм</a:t>
            </a:r>
            <a:r>
              <a:rPr lang="ru-RU" sz="1250" dirty="0">
                <a:solidFill>
                  <a:schemeClr val="accent5">
                    <a:lumMod val="50000"/>
                  </a:schemeClr>
                </a:solidFill>
              </a:rPr>
              <a:t>»), за счет создания новых рабочих мест в субъектах малого бизнеса и пр.</a:t>
            </a:r>
          </a:p>
          <a:p>
            <a:pPr marL="0" indent="457200">
              <a:lnSpc>
                <a:spcPct val="100000"/>
              </a:lnSpc>
              <a:spcBef>
                <a:spcPts val="600"/>
              </a:spcBef>
              <a:buNone/>
            </a:pPr>
            <a:r>
              <a:rPr lang="ru-RU" sz="1250" b="1" dirty="0">
                <a:solidFill>
                  <a:schemeClr val="accent5">
                    <a:lumMod val="50000"/>
                  </a:schemeClr>
                </a:solidFill>
              </a:rPr>
              <a:t>Обеспеченность населения площадью торговых объектов </a:t>
            </a:r>
            <a:r>
              <a:rPr lang="ru-RU" sz="1250" dirty="0">
                <a:solidFill>
                  <a:schemeClr val="accent5">
                    <a:lumMod val="50000"/>
                  </a:schemeClr>
                </a:solidFill>
              </a:rPr>
              <a:t>в 2021 году составила 783,8 кв. метров на 1000 человек, что выше норматива установленного постановлением правительства Московской области от 28.03.2017 №221/10 «О нормативах минимальной обеспеченности населения Московской области площадью торговых объектов». По оценке в 2022 году планируется увеличение обеспеченности до 808,9 кв. метров на 1000 человек. Прогнозируемая величина обеспеченности населения площадью торговых объектов на 2023 год – 823,7/828,4 кв. метров на 1000 человек; на 2024 год – 832,4/843,7 кв. метров на 1000 человек; на 2025 год – 848,9/851,9 кв. метров на 1000 человек.</a:t>
            </a:r>
          </a:p>
          <a:p>
            <a:pPr marL="0" indent="457200">
              <a:lnSpc>
                <a:spcPct val="100000"/>
              </a:lnSpc>
              <a:spcBef>
                <a:spcPts val="600"/>
              </a:spcBef>
              <a:buNone/>
            </a:pPr>
            <a:r>
              <a:rPr lang="ru-RU" sz="1250" dirty="0">
                <a:solidFill>
                  <a:schemeClr val="accent5">
                    <a:lumMod val="50000"/>
                  </a:schemeClr>
                </a:solidFill>
              </a:rPr>
              <a:t>По оценке в 2022 году предполагается увеличение объема розничного товарооборота по крупным и средним предприятиям до 22 472,0 млн. рублей. За январь-июнь 2022 года объем розничного товарооборота по крупным и средним предприятиям городского округа составил 10 434,2 млн. рублей, темп роста к аналогичному периоду 2021 года составил 115,0%.</a:t>
            </a:r>
          </a:p>
          <a:p>
            <a:pPr marL="0" indent="457200">
              <a:lnSpc>
                <a:spcPct val="100000"/>
              </a:lnSpc>
              <a:spcBef>
                <a:spcPts val="600"/>
              </a:spcBef>
              <a:buNone/>
            </a:pPr>
            <a:r>
              <a:rPr lang="ru-RU" sz="1250" dirty="0">
                <a:solidFill>
                  <a:schemeClr val="accent5">
                    <a:lumMod val="50000"/>
                  </a:schemeClr>
                </a:solidFill>
              </a:rPr>
              <a:t>В прогнозном периоде рост оборота розничной торговли может быть увеличен за счет прироста торговых площадей, стабилизации ситуации в экономике в связи с пандемией новой </a:t>
            </a:r>
            <a:r>
              <a:rPr lang="ru-RU" sz="1250" dirty="0" err="1">
                <a:solidFill>
                  <a:schemeClr val="accent5">
                    <a:lumMod val="50000"/>
                  </a:schemeClr>
                </a:solidFill>
              </a:rPr>
              <a:t>коронавирусной</a:t>
            </a:r>
            <a:r>
              <a:rPr lang="ru-RU" sz="1250" dirty="0">
                <a:solidFill>
                  <a:schemeClr val="accent5">
                    <a:lumMod val="50000"/>
                  </a:schemeClr>
                </a:solidFill>
              </a:rPr>
              <a:t> инфекции COVID-2019, дополнительный рост товарооборота прогнозируется за счет услуги «доставка товаров по интернет-заказу». Прогнозируемая величина оборота розничной торговли по крупным и средним организациям на 2023 год – 24 719,2/25 842,8 млн. рублей; на 2024 год – 26 449,5/27 910,2 млн. рублей; на 2025 год – 28 036,5/29 863,9. </a:t>
            </a: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a:p>
            <a:pPr marL="0" indent="457200">
              <a:lnSpc>
                <a:spcPct val="100000"/>
              </a:lnSpc>
              <a:spcBef>
                <a:spcPts val="600"/>
              </a:spcBef>
              <a:buNone/>
            </a:pP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13</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354689035"/>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6C73AF-0C2D-49B8-A3F0-C9E73E0CE68E}"/>
              </a:ext>
            </a:extLst>
          </p:cNvPr>
          <p:cNvSpPr>
            <a:spLocks noGrp="1"/>
          </p:cNvSpPr>
          <p:nvPr>
            <p:ph type="title"/>
          </p:nvPr>
        </p:nvSpPr>
        <p:spPr>
          <a:xfrm>
            <a:off x="137160" y="0"/>
            <a:ext cx="11917680" cy="1023041"/>
          </a:xfrm>
        </p:spPr>
        <p:txBody>
          <a:bodyPr vert="horz" lIns="91440" tIns="45720" rIns="91440" bIns="45720" rtlCol="0" anchor="ctr">
            <a:noAutofit/>
          </a:bodyPr>
          <a:lstStyle/>
          <a:p>
            <a:pPr algn="ctr"/>
            <a:r>
              <a:rPr lang="ru-RU" sz="2800" dirty="0"/>
              <a:t>Основные задачи и приоритеты  бюджетной политики </a:t>
            </a:r>
            <a:br>
              <a:rPr lang="ru-RU" sz="2800" dirty="0"/>
            </a:br>
            <a:r>
              <a:rPr lang="ru-RU" sz="2800" dirty="0"/>
              <a:t>на 2023 год и на плановый период 2024 и 2025 годов:</a:t>
            </a:r>
          </a:p>
        </p:txBody>
      </p:sp>
      <p:sp>
        <p:nvSpPr>
          <p:cNvPr id="3" name="Объект 2">
            <a:extLst>
              <a:ext uri="{FF2B5EF4-FFF2-40B4-BE49-F238E27FC236}">
                <a16:creationId xmlns:a16="http://schemas.microsoft.com/office/drawing/2014/main" id="{C1E81DAF-54F0-426F-A98B-95DE6F76A757}"/>
              </a:ext>
            </a:extLst>
          </p:cNvPr>
          <p:cNvSpPr>
            <a:spLocks noGrp="1"/>
          </p:cNvSpPr>
          <p:nvPr>
            <p:ph idx="1"/>
          </p:nvPr>
        </p:nvSpPr>
        <p:spPr>
          <a:xfrm>
            <a:off x="137160" y="998913"/>
            <a:ext cx="11805716" cy="5493962"/>
          </a:xfrm>
          <a:gradFill>
            <a:gsLst>
              <a:gs pos="63760">
                <a:schemeClr val="accent1">
                  <a:lumMod val="40000"/>
                  <a:lumOff val="60000"/>
                </a:schemeClr>
              </a:gs>
              <a:gs pos="20000">
                <a:schemeClr val="accent6">
                  <a:tint val="9000"/>
                </a:schemeClr>
              </a:gs>
              <a:gs pos="100000">
                <a:schemeClr val="accent4">
                  <a:lumMod val="20000"/>
                  <a:lumOff val="80000"/>
                </a:schemeClr>
              </a:gs>
            </a:gsLst>
          </a:gra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Autofit/>
          </a:bodyPr>
          <a:lstStyle/>
          <a:p>
            <a:pPr>
              <a:lnSpc>
                <a:spcPct val="100000"/>
              </a:lnSpc>
              <a:spcBef>
                <a:spcPts val="600"/>
              </a:spcBef>
            </a:pPr>
            <a:r>
              <a:rPr lang="ru-RU" sz="1250" dirty="0"/>
              <a:t>неукоснительное исполнение основных социальных обязательств, в том числе публичных нормативных обязательств и сохранение показателей оплаты труда работников бюджетной сферы;</a:t>
            </a:r>
          </a:p>
          <a:p>
            <a:pPr>
              <a:lnSpc>
                <a:spcPct val="100000"/>
              </a:lnSpc>
              <a:spcBef>
                <a:spcPts val="600"/>
              </a:spcBef>
            </a:pPr>
            <a:r>
              <a:rPr lang="ru-RU" sz="1250" dirty="0"/>
              <a:t>повышение эффективности распределения бюджетных средств, ответственного подхода к принятию новых расходных обязательств с учетом их социально-экономической значимости и обеспеченности источниками финансирования;</a:t>
            </a:r>
          </a:p>
          <a:p>
            <a:pPr>
              <a:lnSpc>
                <a:spcPct val="100000"/>
              </a:lnSpc>
              <a:spcBef>
                <a:spcPts val="600"/>
              </a:spcBef>
            </a:pPr>
            <a:r>
              <a:rPr lang="ru-RU" sz="1250" dirty="0"/>
              <a:t>формирование мероприятий и показателей муниципальных программ городского округа Долгопрудный, позволяющих участвовать в федеральных проектах, входящих в состав национальных проектов, мероприятий государственных программ, с целью привлечения бюджетных средств других уровней на решение вопросов местного значения;</a:t>
            </a:r>
          </a:p>
          <a:p>
            <a:pPr>
              <a:lnSpc>
                <a:spcPct val="100000"/>
              </a:lnSpc>
              <a:spcBef>
                <a:spcPts val="600"/>
              </a:spcBef>
            </a:pPr>
            <a:r>
              <a:rPr lang="ru-RU" sz="1250" dirty="0"/>
              <a:t>проведение оценки целесообразности и актуальности мероприятий муниципальных программ городского округа Долгопрудный и их финансового обеспечения;</a:t>
            </a:r>
          </a:p>
          <a:p>
            <a:pPr>
              <a:lnSpc>
                <a:spcPct val="100000"/>
              </a:lnSpc>
              <a:spcBef>
                <a:spcPts val="600"/>
              </a:spcBef>
            </a:pPr>
            <a:r>
              <a:rPr lang="ru-RU" sz="1250" dirty="0"/>
              <a:t>осуществление закупок товаров, работ, услуг для обеспечения нужд городского округа Долгопрудный конкурентными способами, обеспечивающими наименьшие затраты при сохранении качественных характеристик приобретаемых товаров, работ, услуг;</a:t>
            </a:r>
          </a:p>
          <a:p>
            <a:pPr>
              <a:lnSpc>
                <a:spcPct val="100000"/>
              </a:lnSpc>
              <a:spcBef>
                <a:spcPts val="600"/>
              </a:spcBef>
            </a:pPr>
            <a:r>
              <a:rPr lang="ru-RU" sz="1250" dirty="0"/>
              <a:t>ведение претензионной работы с подрядными организациями, допустившими нарушения при исполнении муниципальных контрактов, устранение замечаний по объектам в рамках исполнения гарантийных обязательств;</a:t>
            </a:r>
          </a:p>
          <a:p>
            <a:pPr>
              <a:lnSpc>
                <a:spcPct val="100000"/>
              </a:lnSpc>
              <a:spcBef>
                <a:spcPts val="600"/>
              </a:spcBef>
            </a:pPr>
            <a:r>
              <a:rPr lang="ru-RU" sz="1250" dirty="0"/>
              <a:t>недопущение образования просроченной кредиторской задолженности по принятым обязательствам, в том числе по заработной плате и социальным выплатам;</a:t>
            </a:r>
          </a:p>
          <a:p>
            <a:pPr>
              <a:lnSpc>
                <a:spcPct val="100000"/>
              </a:lnSpc>
              <a:spcBef>
                <a:spcPts val="600"/>
              </a:spcBef>
            </a:pPr>
            <a:r>
              <a:rPr lang="ru-RU" sz="1250" dirty="0"/>
              <a:t>усиление контроля за расходованием средств в рамках осуществления внутреннего муниципального финансового контроля и систематического ведомственного контроля в отношении подведомственных учреждений;</a:t>
            </a:r>
          </a:p>
          <a:p>
            <a:pPr>
              <a:lnSpc>
                <a:spcPct val="100000"/>
              </a:lnSpc>
              <a:spcBef>
                <a:spcPts val="600"/>
              </a:spcBef>
            </a:pPr>
            <a:r>
              <a:rPr lang="ru-RU" sz="1250" dirty="0"/>
              <a:t>совершенствование деятельности муниципальных учреждений городского округа Долгопрудный;</a:t>
            </a:r>
          </a:p>
          <a:p>
            <a:pPr>
              <a:lnSpc>
                <a:spcPct val="100000"/>
              </a:lnSpc>
              <a:spcBef>
                <a:spcPts val="600"/>
              </a:spcBef>
            </a:pPr>
            <a:r>
              <a:rPr lang="ru-RU" sz="1250" dirty="0"/>
              <a:t>обеспечение органами, осуществляющими функции и полномочия учредителя, контроля за достижением показателей объема и качества муниципальных услуг (работ), оказываемых (выполняемых) муниципальными учреждениями городского округа Долгопрудный;</a:t>
            </a:r>
          </a:p>
          <a:p>
            <a:pPr>
              <a:lnSpc>
                <a:spcPct val="100000"/>
              </a:lnSpc>
              <a:spcBef>
                <a:spcPts val="600"/>
              </a:spcBef>
            </a:pPr>
            <a:r>
              <a:rPr lang="ru-RU" sz="1250" dirty="0"/>
              <a:t>повышение качества финансового менеджмента главных администраторов бюджетных средств городского округа Долгопрудный;</a:t>
            </a:r>
          </a:p>
          <a:p>
            <a:pPr>
              <a:lnSpc>
                <a:spcPct val="100000"/>
              </a:lnSpc>
              <a:spcBef>
                <a:spcPts val="600"/>
              </a:spcBef>
            </a:pPr>
            <a:r>
              <a:rPr lang="ru-RU" sz="1250" dirty="0"/>
              <a:t>создание условий для повышения качества предоставления муниципальных услуг и обеспечение их доступности в электронном виде;</a:t>
            </a:r>
          </a:p>
          <a:p>
            <a:pPr>
              <a:lnSpc>
                <a:spcPct val="100000"/>
              </a:lnSpc>
              <a:spcBef>
                <a:spcPts val="600"/>
              </a:spcBef>
            </a:pPr>
            <a:r>
              <a:rPr lang="ru-RU" sz="1250" dirty="0"/>
              <a:t>дальнейшее вовлечение институтов гражданского общества в бюджетный процесс;</a:t>
            </a:r>
          </a:p>
          <a:p>
            <a:pPr>
              <a:lnSpc>
                <a:spcPct val="100000"/>
              </a:lnSpc>
              <a:spcBef>
                <a:spcPts val="600"/>
              </a:spcBef>
            </a:pPr>
            <a:r>
              <a:rPr lang="ru-RU" sz="1250" dirty="0"/>
              <a:t>обеспечение высокого уровня открытости бюджетных данных, характеризующих прозрачность бюджетного процесса городского округа Долгопрудный.</a:t>
            </a:r>
            <a:endParaRPr lang="ru-RU" sz="1250" dirty="0">
              <a:solidFill>
                <a:schemeClr val="accent5">
                  <a:lumMod val="50000"/>
                </a:schemeClr>
              </a:solidFill>
            </a:endParaRPr>
          </a:p>
        </p:txBody>
      </p:sp>
      <p:sp>
        <p:nvSpPr>
          <p:cNvPr id="14" name="Номер слайда 13">
            <a:extLst>
              <a:ext uri="{FF2B5EF4-FFF2-40B4-BE49-F238E27FC236}">
                <a16:creationId xmlns:a16="http://schemas.microsoft.com/office/drawing/2014/main" id="{C01AFC23-D631-4528-B753-64AF47C1C452}"/>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14</a:t>
            </a:fld>
            <a:endParaRPr lang="ru-RU" dirty="0"/>
          </a:p>
        </p:txBody>
      </p:sp>
      <p:pic>
        <p:nvPicPr>
          <p:cNvPr id="5" name="Объект 6">
            <a:extLst>
              <a:ext uri="{FF2B5EF4-FFF2-40B4-BE49-F238E27FC236}">
                <a16:creationId xmlns:a16="http://schemas.microsoft.com/office/drawing/2014/main" id="{1722C189-B12A-41CD-ADD8-524011164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425356650"/>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C869C6-B09A-4555-9DB6-EA48C33B2418}"/>
              </a:ext>
            </a:extLst>
          </p:cNvPr>
          <p:cNvSpPr>
            <a:spLocks noGrp="1"/>
          </p:cNvSpPr>
          <p:nvPr>
            <p:ph type="title"/>
          </p:nvPr>
        </p:nvSpPr>
        <p:spPr>
          <a:xfrm>
            <a:off x="852054" y="116137"/>
            <a:ext cx="10515600" cy="1325562"/>
          </a:xfrm>
        </p:spPr>
        <p:txBody>
          <a:bodyPr>
            <a:noAutofit/>
          </a:bodyPr>
          <a:lstStyle/>
          <a:p>
            <a:pPr algn="ctr"/>
            <a:r>
              <a:rPr lang="ru-RU" sz="3600" dirty="0"/>
              <a:t>Основные направления бюджетной и налоговой политики на 2023 год </a:t>
            </a:r>
            <a:br>
              <a:rPr lang="ru-RU" sz="3600" dirty="0"/>
            </a:br>
            <a:r>
              <a:rPr lang="ru-RU" sz="3600" dirty="0"/>
              <a:t>и на плановый период 2024 и 2025 годов </a:t>
            </a:r>
          </a:p>
        </p:txBody>
      </p:sp>
      <p:sp>
        <p:nvSpPr>
          <p:cNvPr id="6" name="Номер слайда 5">
            <a:extLst>
              <a:ext uri="{FF2B5EF4-FFF2-40B4-BE49-F238E27FC236}">
                <a16:creationId xmlns:a16="http://schemas.microsoft.com/office/drawing/2014/main" id="{6FABAF7D-E536-42A0-B214-2A2A148A0383}"/>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15</a:t>
            </a:fld>
            <a:endParaRPr lang="ru-RU" dirty="0"/>
          </a:p>
        </p:txBody>
      </p:sp>
      <p:sp>
        <p:nvSpPr>
          <p:cNvPr id="4" name="Прямоугольник 3">
            <a:extLst>
              <a:ext uri="{FF2B5EF4-FFF2-40B4-BE49-F238E27FC236}">
                <a16:creationId xmlns:a16="http://schemas.microsoft.com/office/drawing/2014/main" id="{9FD866B0-9F79-4235-AB18-995EEBEFE3DC}"/>
              </a:ext>
            </a:extLst>
          </p:cNvPr>
          <p:cNvSpPr/>
          <p:nvPr/>
        </p:nvSpPr>
        <p:spPr>
          <a:xfrm>
            <a:off x="13854" y="4712677"/>
            <a:ext cx="12192000" cy="464871"/>
          </a:xfrm>
          <a:prstGeom prst="rect">
            <a:avLst/>
          </a:prstGeom>
        </p:spPr>
        <p:txBody>
          <a:bodyPr wrap="square">
            <a:spAutoFit/>
          </a:bodyPr>
          <a:lstStyle/>
          <a:p>
            <a:pPr>
              <a:lnSpc>
                <a:spcPct val="150000"/>
              </a:lnSpc>
              <a:spcAft>
                <a:spcPts val="0"/>
              </a:spcAft>
            </a:pPr>
            <a:r>
              <a:rPr lang="ru-RU" dirty="0">
                <a:ea typeface="Times New Roman" panose="02020603050405020304" pitchFamily="18" charset="0"/>
              </a:rPr>
              <a:t>         </a:t>
            </a:r>
            <a:endParaRPr lang="ru-RU" dirty="0">
              <a:solidFill>
                <a:srgbClr val="FF5050"/>
              </a:solidFill>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255B2AE3-5284-42EC-A6B8-423CCFFA3DB2}"/>
              </a:ext>
            </a:extLst>
          </p:cNvPr>
          <p:cNvSpPr/>
          <p:nvPr/>
        </p:nvSpPr>
        <p:spPr>
          <a:xfrm>
            <a:off x="284480" y="2044690"/>
            <a:ext cx="11623040" cy="4154984"/>
          </a:xfrm>
          <a:prstGeom prst="rect">
            <a:avLst/>
          </a:prstGeom>
          <a:solidFill>
            <a:schemeClr val="accent1">
              <a:lumMod val="20000"/>
              <a:lumOff val="80000"/>
            </a:schemeClr>
          </a:solidFill>
          <a:effectLst>
            <a:outerShdw blurRad="50800" dist="38100" dir="5400000" algn="t" rotWithShape="0">
              <a:prstClr val="black">
                <a:alpha val="40000"/>
              </a:prstClr>
            </a:outerShdw>
          </a:effectLst>
        </p:spPr>
        <p:txBody>
          <a:bodyPr wrap="square">
            <a:spAutoFit/>
          </a:bodyPr>
          <a:lstStyle/>
          <a:p>
            <a:pPr algn="ctr"/>
            <a:r>
              <a:rPr lang="ru-RU" sz="2400" dirty="0"/>
              <a:t>Основные направления бюджетной и налоговой  политики городского округа Долгопрудный  на 2023 год и плановый период 2024 и 2025 годов подготовлены:</a:t>
            </a:r>
          </a:p>
          <a:p>
            <a:pPr marL="342900" indent="-342900">
              <a:buFont typeface="Wingdings" panose="05000000000000000000" pitchFamily="2" charset="2"/>
              <a:buChar char="Ø"/>
            </a:pPr>
            <a:r>
              <a:rPr lang="ru-RU" sz="2400" dirty="0"/>
              <a:t> в соответствии со статьями 172, 184.2 Бюджетного кодекса Российской Федерации;</a:t>
            </a:r>
          </a:p>
          <a:p>
            <a:pPr marL="342900" indent="-342900">
              <a:buFont typeface="Wingdings" panose="05000000000000000000" pitchFamily="2" charset="2"/>
              <a:buChar char="Ø"/>
            </a:pPr>
            <a:r>
              <a:rPr lang="ru-RU" sz="2400" dirty="0"/>
              <a:t> с учетом итогов реализации бюджетной и налоговой политики на период 2022-2024 годов;</a:t>
            </a:r>
          </a:p>
          <a:p>
            <a:pPr marL="342900" indent="-342900">
              <a:buFont typeface="Wingdings" panose="05000000000000000000" pitchFamily="2" charset="2"/>
              <a:buChar char="Ø"/>
            </a:pPr>
            <a:r>
              <a:rPr lang="ru-RU" sz="2400" dirty="0"/>
              <a:t>в соответствии с Положением о бюджетном процессе в городском округе Долгопрудный, утвержденным решением Совета депутатов  городского округа Долгопрудный от 17.09.2021 № 69-нр;</a:t>
            </a:r>
          </a:p>
          <a:p>
            <a:pPr marL="342900" indent="-342900">
              <a:buFont typeface="Wingdings" panose="05000000000000000000" pitchFamily="2" charset="2"/>
              <a:buChar char="Ø"/>
            </a:pPr>
            <a:r>
              <a:rPr lang="ru-RU" sz="2400" dirty="0"/>
              <a:t>с учетом прогноза социально-экономического развития городского округа Долгопрудный на 2023-2025 годы, утвержденного постановлением администрации городского округа Долгопрудный  от 25.10.2022 № 667-ПА.</a:t>
            </a:r>
          </a:p>
        </p:txBody>
      </p:sp>
      <p:pic>
        <p:nvPicPr>
          <p:cNvPr id="8" name="Объект 6">
            <a:extLst>
              <a:ext uri="{FF2B5EF4-FFF2-40B4-BE49-F238E27FC236}">
                <a16:creationId xmlns:a16="http://schemas.microsoft.com/office/drawing/2014/main" id="{49810A4C-763E-4D60-B5AA-F65970928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844603834"/>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CBFDF32E-C0DB-4E97-8579-255528AD337C}"/>
              </a:ext>
            </a:extLst>
          </p:cNvPr>
          <p:cNvSpPr txBox="1">
            <a:spLocks/>
          </p:cNvSpPr>
          <p:nvPr/>
        </p:nvSpPr>
        <p:spPr>
          <a:xfrm>
            <a:off x="250824" y="877675"/>
            <a:ext cx="11698241" cy="788164"/>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lgn="ctr">
              <a:lnSpc>
                <a:spcPct val="120000"/>
              </a:lnSpc>
              <a:spcBef>
                <a:spcPts val="0"/>
              </a:spcBef>
              <a:spcAft>
                <a:spcPts val="0"/>
              </a:spcAft>
              <a:buNone/>
            </a:pPr>
            <a:r>
              <a:rPr lang="ru-RU" dirty="0">
                <a:latin typeface="Century Gothic" panose="020B0502020202020204" pitchFamily="34" charset="0"/>
              </a:rPr>
              <a:t>Проект бюджета на 2023 год и плановый период 2024 и 2025 годов внесен в Совет депутатов городского округа Долгопрудный Московской области 01.11.2022</a:t>
            </a:r>
          </a:p>
          <a:p>
            <a:pPr marL="201168" lvl="1" indent="0">
              <a:lnSpc>
                <a:spcPct val="120000"/>
              </a:lnSpc>
              <a:spcBef>
                <a:spcPts val="0"/>
              </a:spcBef>
              <a:spcAft>
                <a:spcPts val="0"/>
              </a:spcAft>
              <a:buNone/>
            </a:pPr>
            <a:endParaRPr lang="ru-RU" dirty="0">
              <a:latin typeface="Century Gothic" panose="020B0502020202020204" pitchFamily="34" charset="0"/>
            </a:endParaRPr>
          </a:p>
        </p:txBody>
      </p:sp>
      <p:sp>
        <p:nvSpPr>
          <p:cNvPr id="4" name="Заголовок 1">
            <a:extLst>
              <a:ext uri="{FF2B5EF4-FFF2-40B4-BE49-F238E27FC236}">
                <a16:creationId xmlns:a16="http://schemas.microsoft.com/office/drawing/2014/main" id="{244DC4D9-D3C8-4F75-BA18-0149785A45C9}"/>
              </a:ext>
            </a:extLst>
          </p:cNvPr>
          <p:cNvSpPr txBox="1">
            <a:spLocks/>
          </p:cNvSpPr>
          <p:nvPr/>
        </p:nvSpPr>
        <p:spPr>
          <a:xfrm>
            <a:off x="873760" y="160760"/>
            <a:ext cx="11075306" cy="461665"/>
          </a:xfrm>
          <a:prstGeom prst="rect">
            <a:avLst/>
          </a:prstGeom>
          <a:noFill/>
          <a:effectLst>
            <a:softEdge rad="12700"/>
          </a:effectLst>
          <a:scene3d>
            <a:camera prst="orthographicFront"/>
            <a:lightRig rig="threePt" dir="t"/>
          </a:scene3d>
          <a:sp3d prstMaterial="plastic">
            <a:bevelT/>
            <a:bevelB/>
          </a:sp3d>
        </p:spPr>
        <p:txBody>
          <a:bodyPr wrap="square">
            <a:spAutoFit/>
          </a:bodyPr>
          <a:lstStyle>
            <a:defPPr>
              <a:defRPr lang="en-US"/>
            </a:defPPr>
            <a:lvl1pPr algn="ctr">
              <a:defRPr sz="2400">
                <a:effectLst>
                  <a:outerShdw blurRad="38100" dist="38100" dir="2700000" algn="tl">
                    <a:srgbClr val="000000">
                      <a:alpha val="43137"/>
                    </a:srgbClr>
                  </a:outerShdw>
                </a:effectLst>
                <a:latin typeface="+mj-lt"/>
                <a:cs typeface="Arial" panose="020B0604020202020204" pitchFamily="34" charset="0"/>
              </a:defRPr>
            </a:lvl1pPr>
          </a:lstStyle>
          <a:p>
            <a:r>
              <a:rPr lang="ru-RU" dirty="0">
                <a:effectLst/>
                <a:latin typeface="Century Gothic" panose="020B0502020202020204" pitchFamily="34" charset="0"/>
              </a:rPr>
              <a:t>Основные характеристики бюджета городского округа Долгопрудный</a:t>
            </a:r>
          </a:p>
        </p:txBody>
      </p:sp>
      <p:graphicFrame>
        <p:nvGraphicFramePr>
          <p:cNvPr id="5" name="Объект 11">
            <a:extLst>
              <a:ext uri="{FF2B5EF4-FFF2-40B4-BE49-F238E27FC236}">
                <a16:creationId xmlns:a16="http://schemas.microsoft.com/office/drawing/2014/main" id="{D40406BB-36E1-4F07-8368-58E61D7448B9}"/>
              </a:ext>
            </a:extLst>
          </p:cNvPr>
          <p:cNvGraphicFramePr>
            <a:graphicFrameLocks/>
          </p:cNvGraphicFramePr>
          <p:nvPr>
            <p:extLst>
              <p:ext uri="{D42A27DB-BD31-4B8C-83A1-F6EECF244321}">
                <p14:modId xmlns:p14="http://schemas.microsoft.com/office/powerpoint/2010/main" val="2676558449"/>
              </p:ext>
            </p:extLst>
          </p:nvPr>
        </p:nvGraphicFramePr>
        <p:xfrm>
          <a:off x="250824" y="2359412"/>
          <a:ext cx="11706132" cy="2679303"/>
        </p:xfrm>
        <a:graphic>
          <a:graphicData uri="http://schemas.openxmlformats.org/drawingml/2006/table">
            <a:tbl>
              <a:tblPr firstRow="1" bandRow="1">
                <a:tableStyleId>{21E4AEA4-8DFA-4A89-87EB-49C32662AFE0}</a:tableStyleId>
              </a:tblPr>
              <a:tblGrid>
                <a:gridCol w="2063387">
                  <a:extLst>
                    <a:ext uri="{9D8B030D-6E8A-4147-A177-3AD203B41FA5}">
                      <a16:colId xmlns:a16="http://schemas.microsoft.com/office/drawing/2014/main" val="3431088041"/>
                    </a:ext>
                  </a:extLst>
                </a:gridCol>
                <a:gridCol w="1117599">
                  <a:extLst>
                    <a:ext uri="{9D8B030D-6E8A-4147-A177-3AD203B41FA5}">
                      <a16:colId xmlns:a16="http://schemas.microsoft.com/office/drawing/2014/main" val="2950022372"/>
                    </a:ext>
                  </a:extLst>
                </a:gridCol>
                <a:gridCol w="1137920">
                  <a:extLst>
                    <a:ext uri="{9D8B030D-6E8A-4147-A177-3AD203B41FA5}">
                      <a16:colId xmlns:a16="http://schemas.microsoft.com/office/drawing/2014/main" val="1973147019"/>
                    </a:ext>
                  </a:extLst>
                </a:gridCol>
                <a:gridCol w="1066800">
                  <a:extLst>
                    <a:ext uri="{9D8B030D-6E8A-4147-A177-3AD203B41FA5}">
                      <a16:colId xmlns:a16="http://schemas.microsoft.com/office/drawing/2014/main" val="2066423679"/>
                    </a:ext>
                  </a:extLst>
                </a:gridCol>
                <a:gridCol w="1066800">
                  <a:extLst>
                    <a:ext uri="{9D8B030D-6E8A-4147-A177-3AD203B41FA5}">
                      <a16:colId xmlns:a16="http://schemas.microsoft.com/office/drawing/2014/main" val="594510457"/>
                    </a:ext>
                  </a:extLst>
                </a:gridCol>
                <a:gridCol w="1076962">
                  <a:extLst>
                    <a:ext uri="{9D8B030D-6E8A-4147-A177-3AD203B41FA5}">
                      <a16:colId xmlns:a16="http://schemas.microsoft.com/office/drawing/2014/main" val="2544822589"/>
                    </a:ext>
                  </a:extLst>
                </a:gridCol>
                <a:gridCol w="1046480">
                  <a:extLst>
                    <a:ext uri="{9D8B030D-6E8A-4147-A177-3AD203B41FA5}">
                      <a16:colId xmlns:a16="http://schemas.microsoft.com/office/drawing/2014/main" val="1883531635"/>
                    </a:ext>
                  </a:extLst>
                </a:gridCol>
                <a:gridCol w="1005840">
                  <a:extLst>
                    <a:ext uri="{9D8B030D-6E8A-4147-A177-3AD203B41FA5}">
                      <a16:colId xmlns:a16="http://schemas.microsoft.com/office/drawing/2014/main" val="2520791032"/>
                    </a:ext>
                  </a:extLst>
                </a:gridCol>
                <a:gridCol w="1158240">
                  <a:extLst>
                    <a:ext uri="{9D8B030D-6E8A-4147-A177-3AD203B41FA5}">
                      <a16:colId xmlns:a16="http://schemas.microsoft.com/office/drawing/2014/main" val="228933895"/>
                    </a:ext>
                  </a:extLst>
                </a:gridCol>
                <a:gridCol w="966104">
                  <a:extLst>
                    <a:ext uri="{9D8B030D-6E8A-4147-A177-3AD203B41FA5}">
                      <a16:colId xmlns:a16="http://schemas.microsoft.com/office/drawing/2014/main" val="2537692044"/>
                    </a:ext>
                  </a:extLst>
                </a:gridCol>
              </a:tblGrid>
              <a:tr h="658108">
                <a:tc rowSpan="2">
                  <a:txBody>
                    <a:bodyPr/>
                    <a:lstStyle/>
                    <a:p>
                      <a:pPr algn="ctr" rtl="0" fontAlgn="ctr"/>
                      <a:r>
                        <a:rPr lang="ru-RU" sz="1400" u="none" strike="noStrike" dirty="0">
                          <a:effectLst>
                            <a:outerShdw blurRad="38100" dist="38100" dir="2700000" algn="tl">
                              <a:srgbClr val="000000">
                                <a:alpha val="43137"/>
                              </a:srgbClr>
                            </a:outerShdw>
                          </a:effectLst>
                        </a:rPr>
                        <a:t>Параметры бюджета</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2020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38100" dist="38100" dir="2700000" algn="tl">
                              <a:srgbClr val="000000">
                                <a:alpha val="43137"/>
                              </a:srgbClr>
                            </a:outerShdw>
                          </a:effectLst>
                        </a:rPr>
                        <a:t>Исполнено в</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p>
                      <a:pPr marL="0" algn="ctr" defTabSz="914400" rtl="0" eaLnBrk="1" fontAlgn="ctr" latinLnBrk="0" hangingPunct="1"/>
                      <a:r>
                        <a:rPr lang="ru-RU" sz="1400" u="none" strike="noStrike" kern="1200" dirty="0">
                          <a:effectLst>
                            <a:outerShdw blurRad="38100" dist="38100" dir="2700000" algn="tl">
                              <a:srgbClr val="000000">
                                <a:alpha val="43137"/>
                              </a:srgbClr>
                            </a:outerShdw>
                          </a:effectLst>
                        </a:rPr>
                        <a:t>2021 г.</a:t>
                      </a:r>
                      <a:endPar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Уточненный план</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Ожидаемое исполнение</a:t>
                      </a:r>
                    </a:p>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pPr algn="ctr" rtl="0" fontAlgn="ctr"/>
                      <a:endParaRPr lang="ru-RU" sz="1400" b="1" i="0" u="none" strike="noStrike" dirty="0">
                        <a:solidFill>
                          <a:srgbClr val="FF0000"/>
                        </a:solidFill>
                        <a:effectLst/>
                        <a:latin typeface="Calibri" panose="020F0502020204030204" pitchFamily="34" charset="0"/>
                      </a:endParaRPr>
                    </a:p>
                  </a:txBody>
                  <a:tcPr marL="8313" marR="8313" marT="831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tcPr>
                </a:tc>
                <a:tc gridSpan="3">
                  <a:txBody>
                    <a:bodyPr/>
                    <a:lstStyle/>
                    <a:p>
                      <a:pPr algn="ctr" rtl="0" fontAlgn="ctr"/>
                      <a:r>
                        <a:rPr lang="ru-RU" sz="1400" u="none" strike="noStrike" dirty="0">
                          <a:effectLst>
                            <a:outerShdw blurRad="38100" dist="38100" dir="2700000" algn="tl">
                              <a:srgbClr val="000000">
                                <a:alpha val="43137"/>
                              </a:srgbClr>
                            </a:outerShdw>
                          </a:effectLst>
                        </a:rPr>
                        <a:t>План</a:t>
                      </a:r>
                      <a:endParaRPr lang="ru-RU" sz="1400" b="1" i="0" u="none" strike="noStrike" dirty="0">
                        <a:solidFill>
                          <a:srgbClr val="FFFFFF"/>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tc h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lnB w="25400" cmpd="sng">
                      <a:noFill/>
                    </a:lnB>
                  </a:tcPr>
                </a:tc>
                <a:extLst>
                  <a:ext uri="{0D108BD9-81ED-4DB2-BD59-A6C34878D82A}">
                    <a16:rowId xmlns:a16="http://schemas.microsoft.com/office/drawing/2014/main" val="3029156917"/>
                  </a:ext>
                </a:extLst>
              </a:tr>
              <a:tr h="230511">
                <a:tc vMerge="1">
                  <a:txBody>
                    <a:bodyPr/>
                    <a:lstStyle/>
                    <a:p>
                      <a:pPr algn="ctr" rtl="0" fontAlgn="ctr"/>
                      <a:endParaRPr lang="ru-RU" sz="1800" b="1" i="0" u="none" strike="noStrike" dirty="0">
                        <a:solidFill>
                          <a:srgbClr val="FFFFFF"/>
                        </a:solidFill>
                        <a:effectLst/>
                        <a:latin typeface="Calibri" panose="020F0502020204030204" pitchFamily="34" charset="0"/>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chemeClr val="lt1"/>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vMerge="1">
                  <a:txBody>
                    <a:bodyPr/>
                    <a:lstStyle/>
                    <a:p>
                      <a:pPr marL="0" algn="ctr" defTabSz="914400" rtl="0" eaLnBrk="1" fontAlgn="ctr" latinLnBrk="0" hangingPunct="1"/>
                      <a:endParaRPr lang="ru-RU" sz="1400" b="1" u="none" strike="noStrike" kern="1200" dirty="0">
                        <a:solidFill>
                          <a:srgbClr val="FF0000"/>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абсолютные значения</a:t>
                      </a:r>
                    </a:p>
                  </a:txBody>
                  <a:tcPr marL="8313" marR="8313" marT="8313" marB="0" anchor="ctr"/>
                </a:tc>
                <a:tc>
                  <a:txBody>
                    <a:bodyPr/>
                    <a:lstStyle/>
                    <a:p>
                      <a:pPr marL="0" algn="ctr" defTabSz="914400" rtl="0" eaLnBrk="1" fontAlgn="ctr" latinLnBrk="0" hangingPunct="1"/>
                      <a:r>
                        <a:rPr lang="ru-RU" sz="1400" u="none" strike="noStrike" kern="1200" dirty="0">
                          <a:solidFill>
                            <a:schemeClr val="dk1"/>
                          </a:solidFill>
                          <a:effectLst/>
                          <a:latin typeface="+mn-lt"/>
                          <a:ea typeface="+mn-ea"/>
                          <a:cs typeface="+mn-cs"/>
                        </a:rPr>
                        <a:t>в %</a:t>
                      </a:r>
                    </a:p>
                  </a:txBody>
                  <a:tcPr marL="8313" marR="8313" marT="8313" marB="0" anchor="ctr"/>
                </a:tc>
                <a:tc>
                  <a:txBody>
                    <a:bodyPr/>
                    <a:lstStyle/>
                    <a:p>
                      <a:pPr marL="0" algn="ctr" defTabSz="914400" rtl="0" eaLnBrk="1" fontAlgn="ctr" latinLnBrk="0" hangingPunct="1"/>
                      <a:r>
                        <a:rPr lang="ru-RU" sz="1400" u="none" strike="noStrike" kern="1200" dirty="0">
                          <a:effectLst/>
                        </a:rPr>
                        <a:t>2023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2024 г.</a:t>
                      </a:r>
                      <a:endParaRPr lang="ru-RU" sz="1400" b="1" u="none" strike="noStrike" kern="1200" dirty="0">
                        <a:solidFill>
                          <a:schemeClr val="lt1"/>
                        </a:solidFill>
                        <a:effectLst/>
                        <a:latin typeface="+mn-lt"/>
                        <a:ea typeface="+mn-ea"/>
                        <a:cs typeface="+mn-cs"/>
                      </a:endParaRPr>
                    </a:p>
                  </a:txBody>
                  <a:tcPr marL="8313" marR="8313" marT="8313" marB="0" anchor="ctr"/>
                </a:tc>
                <a:tc>
                  <a:txBody>
                    <a:bodyPr/>
                    <a:lstStyle/>
                    <a:p>
                      <a:pPr marL="0" algn="ctr" defTabSz="914400" rtl="0" eaLnBrk="1" fontAlgn="ctr" latinLnBrk="0" hangingPunct="1"/>
                      <a:r>
                        <a:rPr lang="ru-RU" sz="1400" u="none" strike="noStrike" kern="1200" dirty="0">
                          <a:effectLst/>
                        </a:rPr>
                        <a:t>2025 г.</a:t>
                      </a:r>
                      <a:endParaRPr lang="ru-RU" sz="1400" b="1" u="none" strike="noStrike" kern="1200" dirty="0">
                        <a:solidFill>
                          <a:schemeClr val="lt1"/>
                        </a:solidFill>
                        <a:effectLst/>
                        <a:latin typeface="+mn-lt"/>
                        <a:ea typeface="+mn-ea"/>
                        <a:cs typeface="+mn-cs"/>
                      </a:endParaRPr>
                    </a:p>
                  </a:txBody>
                  <a:tcPr marL="8313" marR="8313" marT="8313" marB="0" anchor="ctr"/>
                </a:tc>
                <a:extLst>
                  <a:ext uri="{0D108BD9-81ED-4DB2-BD59-A6C34878D82A}">
                    <a16:rowId xmlns:a16="http://schemas.microsoft.com/office/drawing/2014/main" val="2062652111"/>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доходов</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4 690 326,4</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4 525 079,7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6 246 479,3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6 246 479,3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1091864798"/>
                  </a:ext>
                </a:extLst>
              </a:tr>
              <a:tr h="452377">
                <a:tc>
                  <a:txBody>
                    <a:bodyPr/>
                    <a:lstStyle/>
                    <a:p>
                      <a:pPr algn="l" rtl="0" fontAlgn="ctr"/>
                      <a:r>
                        <a:rPr lang="ru-RU" sz="1400" u="none" strike="noStrike" dirty="0">
                          <a:effectLst>
                            <a:outerShdw blurRad="38100" dist="38100" dir="2700000" algn="tl">
                              <a:srgbClr val="000000">
                                <a:alpha val="43137"/>
                              </a:srgbClr>
                            </a:outerShdw>
                          </a:effectLst>
                        </a:rPr>
                        <a:t>Общий объем  расходов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4 641 687,1</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4 430 397,9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6 631 449,3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6 631 449,3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 </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2846770848"/>
                  </a:ext>
                </a:extLst>
              </a:tr>
              <a:tr h="681408">
                <a:tc>
                  <a:txBody>
                    <a:bodyPr/>
                    <a:lstStyle/>
                    <a:p>
                      <a:pPr algn="l" rtl="0" fontAlgn="ctr"/>
                      <a:r>
                        <a:rPr lang="ru-RU" sz="1400" u="none" strike="noStrike" dirty="0">
                          <a:effectLst>
                            <a:outerShdw blurRad="38100" dist="38100" dir="2700000" algn="tl">
                              <a:srgbClr val="000000">
                                <a:alpha val="43137"/>
                              </a:srgbClr>
                            </a:outerShdw>
                          </a:effectLst>
                        </a:rPr>
                        <a:t>Дефицит «-» / Профицит «+» </a:t>
                      </a:r>
                      <a:endParaRPr lang="ru-RU" sz="1400" b="1" i="0"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48 639,3</a:t>
                      </a:r>
                    </a:p>
                  </a:txBody>
                  <a:tcPr marL="8313" marR="8313" marT="83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94 681,8 </a:t>
                      </a:r>
                    </a:p>
                  </a:txBody>
                  <a:tcPr marL="8313" marR="8313" marT="8313"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- 384 970,0  </a:t>
                      </a:r>
                    </a:p>
                  </a:txBody>
                  <a:tcPr marL="6161" marR="6161" marT="6161" marB="0" anchor="ctr"/>
                </a:tc>
                <a:tc>
                  <a:txBody>
                    <a:bodyPr/>
                    <a:lstStyle/>
                    <a:p>
                      <a:pPr marL="0" algn="ctr" defTabSz="914400" rtl="0" eaLnBrk="1" fontAlgn="b" latinLnBrk="0" hangingPunct="1"/>
                      <a:r>
                        <a:rPr lang="ru-RU" sz="1400" u="none" strike="noStrike" kern="1200" dirty="0">
                          <a:solidFill>
                            <a:srgbClr val="FF0000"/>
                          </a:solidFill>
                          <a:effectLst>
                            <a:outerShdw blurRad="50800" dist="38100" algn="tr" rotWithShape="0">
                              <a:prstClr val="black">
                                <a:alpha val="40000"/>
                              </a:prstClr>
                            </a:outerShdw>
                          </a:effectLst>
                          <a:latin typeface="+mn-lt"/>
                          <a:ea typeface="+mn-ea"/>
                          <a:cs typeface="+mn-cs"/>
                        </a:rPr>
                        <a:t>- 384 970,0  </a:t>
                      </a:r>
                    </a:p>
                  </a:txBody>
                  <a:tcPr marL="6161" marR="6161" marT="6161"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0,00</a:t>
                      </a:r>
                    </a:p>
                  </a:txBody>
                  <a:tcPr marL="8313" marR="8313" marT="8313" marB="0" anchor="ct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0,0</a:t>
                      </a: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solidFill>
                            <a:schemeClr val="tx1"/>
                          </a:solidFill>
                          <a:effectLst>
                            <a:outerShdw blurRad="38100" dist="38100" dir="2700000" algn="tl">
                              <a:srgbClr val="000000">
                                <a:alpha val="43137"/>
                              </a:srgbClr>
                            </a:outerShdw>
                          </a:effectLst>
                        </a:rPr>
                        <a:t>0,0</a:t>
                      </a:r>
                      <a:endParaRPr lang="ru-RU" sz="1400" b="0" i="0" u="none" strike="noStrike"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3023402707"/>
                  </a:ext>
                </a:extLst>
              </a:tr>
            </a:tbl>
          </a:graphicData>
        </a:graphic>
      </p:graphicFrame>
      <p:sp>
        <p:nvSpPr>
          <p:cNvPr id="7" name="Прямоугольник 28">
            <a:extLst>
              <a:ext uri="{FF2B5EF4-FFF2-40B4-BE49-F238E27FC236}">
                <a16:creationId xmlns:a16="http://schemas.microsoft.com/office/drawing/2014/main" id="{6DF0AF8A-B17B-4784-A4B8-39C244D8AA56}"/>
              </a:ext>
            </a:extLst>
          </p:cNvPr>
          <p:cNvSpPr>
            <a:spLocks noChangeArrowheads="1"/>
          </p:cNvSpPr>
          <p:nvPr/>
        </p:nvSpPr>
        <p:spPr bwMode="auto">
          <a:xfrm>
            <a:off x="242933" y="5395550"/>
            <a:ext cx="11706132" cy="830997"/>
          </a:xfrm>
          <a:prstGeom prst="rect">
            <a:avLst/>
          </a:prstGeom>
          <a:solidFill>
            <a:srgbClr val="FFFFCC"/>
          </a:solidFill>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ctr"/>
            <a:r>
              <a:rPr lang="ru-RU" altLang="ru-RU" sz="1600" dirty="0"/>
              <a:t>Муниципальный долг в 2020-2022 гг. отсутствует</a:t>
            </a:r>
          </a:p>
          <a:p>
            <a:pPr algn="ctr"/>
            <a:r>
              <a:rPr lang="ru-RU" altLang="ru-RU" sz="1600" dirty="0"/>
              <a:t>При формировании трехлетнего бюджета муниципальные заимствования в 2023 году и плановом периоде 2024 и 2025 годов не запланированы</a:t>
            </a:r>
          </a:p>
        </p:txBody>
      </p:sp>
      <p:sp>
        <p:nvSpPr>
          <p:cNvPr id="3" name="Прямоугольник 2">
            <a:extLst>
              <a:ext uri="{FF2B5EF4-FFF2-40B4-BE49-F238E27FC236}">
                <a16:creationId xmlns:a16="http://schemas.microsoft.com/office/drawing/2014/main" id="{6E08222F-98E2-4E0E-9265-F6EE77CD0740}"/>
              </a:ext>
            </a:extLst>
          </p:cNvPr>
          <p:cNvSpPr/>
          <p:nvPr/>
        </p:nvSpPr>
        <p:spPr>
          <a:xfrm>
            <a:off x="250824" y="1737353"/>
            <a:ext cx="11706132" cy="367472"/>
          </a:xfrm>
          <a:prstGeom prst="rect">
            <a:avLst/>
          </a:prstGeom>
          <a:solidFill>
            <a:schemeClr val="accent3">
              <a:lumMod val="20000"/>
              <a:lumOff val="80000"/>
              <a:alpha val="66000"/>
            </a:schemeClr>
          </a:solidFill>
          <a:scene3d>
            <a:camera prst="orthographicFront"/>
            <a:lightRig rig="threePt" dir="t"/>
          </a:scene3d>
          <a:sp3d prstMaterial="matte">
            <a:bevelT/>
            <a:bevelB/>
          </a:sp3d>
        </p:spPr>
        <p:txBody>
          <a:bodyPr>
            <a:normAutofit/>
          </a:bodyPr>
          <a:lstStyle/>
          <a:p>
            <a:pPr lvl="1" algn="ctr"/>
            <a:r>
              <a:rPr lang="ru-RU" dirty="0">
                <a:solidFill>
                  <a:schemeClr val="tx1">
                    <a:lumMod val="75000"/>
                    <a:lumOff val="25000"/>
                  </a:schemeClr>
                </a:solidFill>
                <a:latin typeface="Century Gothic" panose="020B0502020202020204" pitchFamily="34" charset="0"/>
              </a:rPr>
              <a:t>Основные характеристики бюджета городского округа Долгопрудный 2023-2025 гг.</a:t>
            </a:r>
          </a:p>
        </p:txBody>
      </p:sp>
      <p:sp>
        <p:nvSpPr>
          <p:cNvPr id="9" name="Прямоугольник 8">
            <a:extLst>
              <a:ext uri="{FF2B5EF4-FFF2-40B4-BE49-F238E27FC236}">
                <a16:creationId xmlns:a16="http://schemas.microsoft.com/office/drawing/2014/main" id="{9C7A5D47-7D2C-4782-8867-2225B4DBDD46}"/>
              </a:ext>
            </a:extLst>
          </p:cNvPr>
          <p:cNvSpPr/>
          <p:nvPr/>
        </p:nvSpPr>
        <p:spPr>
          <a:xfrm>
            <a:off x="10997783" y="2086689"/>
            <a:ext cx="959173" cy="307777"/>
          </a:xfrm>
          <a:prstGeom prst="rect">
            <a:avLst/>
          </a:prstGeom>
        </p:spPr>
        <p:txBody>
          <a:bodyPr wrap="none">
            <a:spAutoFit/>
          </a:bodyPr>
          <a:lstStyle/>
          <a:p>
            <a:r>
              <a:rPr lang="ru-RU" sz="1400" dirty="0"/>
              <a:t>(тыс. руб.)</a:t>
            </a:r>
          </a:p>
        </p:txBody>
      </p:sp>
      <p:sp>
        <p:nvSpPr>
          <p:cNvPr id="10" name="Номер слайда 9">
            <a:extLst>
              <a:ext uri="{FF2B5EF4-FFF2-40B4-BE49-F238E27FC236}">
                <a16:creationId xmlns:a16="http://schemas.microsoft.com/office/drawing/2014/main" id="{A94F6C35-E26A-45C2-A35F-8D8AF88FF22E}"/>
              </a:ext>
            </a:extLst>
          </p:cNvPr>
          <p:cNvSpPr>
            <a:spLocks noGrp="1"/>
          </p:cNvSpPr>
          <p:nvPr>
            <p:ph type="sldNum" sz="quarter" idx="12"/>
          </p:nvPr>
        </p:nvSpPr>
        <p:spPr/>
        <p:txBody>
          <a:bodyPr/>
          <a:lstStyle/>
          <a:p>
            <a:fld id="{E4EB6E89-BA87-4003-BD23-6BDF40F3EBED}" type="slidenum">
              <a:rPr lang="ru-RU" smtClean="0"/>
              <a:pPr/>
              <a:t>16</a:t>
            </a:fld>
            <a:endParaRPr lang="ru-RU" dirty="0"/>
          </a:p>
        </p:txBody>
      </p:sp>
      <p:pic>
        <p:nvPicPr>
          <p:cNvPr id="11" name="Объект 6">
            <a:extLst>
              <a:ext uri="{FF2B5EF4-FFF2-40B4-BE49-F238E27FC236}">
                <a16:creationId xmlns:a16="http://schemas.microsoft.com/office/drawing/2014/main" id="{29F8EF1A-B159-49C7-B3A0-AC30357252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1487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2A690AA4-EBC1-452D-8A72-C4412AB31F33}"/>
              </a:ext>
            </a:extLst>
          </p:cNvPr>
          <p:cNvSpPr>
            <a:spLocks noGrp="1"/>
          </p:cNvSpPr>
          <p:nvPr>
            <p:ph type="sldNum" sz="quarter" idx="12"/>
          </p:nvPr>
        </p:nvSpPr>
        <p:spPr/>
        <p:txBody>
          <a:bodyPr/>
          <a:lstStyle/>
          <a:p>
            <a:fld id="{E4EB6E89-BA87-4003-BD23-6BDF40F3EBED}" type="slidenum">
              <a:rPr lang="ru-RU" smtClean="0"/>
              <a:pPr/>
              <a:t>17</a:t>
            </a:fld>
            <a:endParaRPr lang="ru-RU"/>
          </a:p>
        </p:txBody>
      </p:sp>
      <p:graphicFrame>
        <p:nvGraphicFramePr>
          <p:cNvPr id="7" name="Таблица 6">
            <a:extLst>
              <a:ext uri="{FF2B5EF4-FFF2-40B4-BE49-F238E27FC236}">
                <a16:creationId xmlns:a16="http://schemas.microsoft.com/office/drawing/2014/main" id="{21D9CF2A-49DE-4BE6-8521-E311DE40FE39}"/>
              </a:ext>
            </a:extLst>
          </p:cNvPr>
          <p:cNvGraphicFramePr>
            <a:graphicFrameLocks noGrp="1"/>
          </p:cNvGraphicFramePr>
          <p:nvPr>
            <p:extLst>
              <p:ext uri="{D42A27DB-BD31-4B8C-83A1-F6EECF244321}">
                <p14:modId xmlns:p14="http://schemas.microsoft.com/office/powerpoint/2010/main" val="2934803597"/>
              </p:ext>
            </p:extLst>
          </p:nvPr>
        </p:nvGraphicFramePr>
        <p:xfrm>
          <a:off x="274318" y="1594871"/>
          <a:ext cx="11673841" cy="2176377"/>
        </p:xfrm>
        <a:graphic>
          <a:graphicData uri="http://schemas.openxmlformats.org/drawingml/2006/table">
            <a:tbl>
              <a:tblPr firstRow="1" firstCol="1" bandRow="1">
                <a:tableStyleId>{21E4AEA4-8DFA-4A89-87EB-49C32662AFE0}</a:tableStyleId>
              </a:tblPr>
              <a:tblGrid>
                <a:gridCol w="2009507">
                  <a:extLst>
                    <a:ext uri="{9D8B030D-6E8A-4147-A177-3AD203B41FA5}">
                      <a16:colId xmlns:a16="http://schemas.microsoft.com/office/drawing/2014/main" val="4161677615"/>
                    </a:ext>
                  </a:extLst>
                </a:gridCol>
                <a:gridCol w="1140279">
                  <a:extLst>
                    <a:ext uri="{9D8B030D-6E8A-4147-A177-3AD203B41FA5}">
                      <a16:colId xmlns:a16="http://schemas.microsoft.com/office/drawing/2014/main" val="2787440657"/>
                    </a:ext>
                  </a:extLst>
                </a:gridCol>
                <a:gridCol w="1158972">
                  <a:extLst>
                    <a:ext uri="{9D8B030D-6E8A-4147-A177-3AD203B41FA5}">
                      <a16:colId xmlns:a16="http://schemas.microsoft.com/office/drawing/2014/main" val="2205677832"/>
                    </a:ext>
                  </a:extLst>
                </a:gridCol>
                <a:gridCol w="1196358">
                  <a:extLst>
                    <a:ext uri="{9D8B030D-6E8A-4147-A177-3AD203B41FA5}">
                      <a16:colId xmlns:a16="http://schemas.microsoft.com/office/drawing/2014/main" val="283380301"/>
                    </a:ext>
                  </a:extLst>
                </a:gridCol>
                <a:gridCol w="1079528">
                  <a:extLst>
                    <a:ext uri="{9D8B030D-6E8A-4147-A177-3AD203B41FA5}">
                      <a16:colId xmlns:a16="http://schemas.microsoft.com/office/drawing/2014/main" val="885610543"/>
                    </a:ext>
                  </a:extLst>
                </a:gridCol>
                <a:gridCol w="1030773">
                  <a:extLst>
                    <a:ext uri="{9D8B030D-6E8A-4147-A177-3AD203B41FA5}">
                      <a16:colId xmlns:a16="http://schemas.microsoft.com/office/drawing/2014/main" val="1517910416"/>
                    </a:ext>
                  </a:extLst>
                </a:gridCol>
                <a:gridCol w="674971">
                  <a:extLst>
                    <a:ext uri="{9D8B030D-6E8A-4147-A177-3AD203B41FA5}">
                      <a16:colId xmlns:a16="http://schemas.microsoft.com/office/drawing/2014/main" val="2168018087"/>
                    </a:ext>
                  </a:extLst>
                </a:gridCol>
                <a:gridCol w="1086483">
                  <a:extLst>
                    <a:ext uri="{9D8B030D-6E8A-4147-A177-3AD203B41FA5}">
                      <a16:colId xmlns:a16="http://schemas.microsoft.com/office/drawing/2014/main" val="1742181491"/>
                    </a:ext>
                  </a:extLst>
                </a:gridCol>
                <a:gridCol w="1148485">
                  <a:extLst>
                    <a:ext uri="{9D8B030D-6E8A-4147-A177-3AD203B41FA5}">
                      <a16:colId xmlns:a16="http://schemas.microsoft.com/office/drawing/2014/main" val="745138396"/>
                    </a:ext>
                  </a:extLst>
                </a:gridCol>
                <a:gridCol w="1148485">
                  <a:extLst>
                    <a:ext uri="{9D8B030D-6E8A-4147-A177-3AD203B41FA5}">
                      <a16:colId xmlns:a16="http://schemas.microsoft.com/office/drawing/2014/main" val="3387468951"/>
                    </a:ext>
                  </a:extLst>
                </a:gridCol>
              </a:tblGrid>
              <a:tr h="413700">
                <a:tc rowSpan="2">
                  <a:txBody>
                    <a:bodyPr/>
                    <a:lstStyle/>
                    <a:p>
                      <a:pPr algn="ctr" rtl="0" fontAlgn="ctr"/>
                      <a:r>
                        <a:rPr lang="ru-RU" sz="1400" u="none" strike="noStrike" dirty="0">
                          <a:effectLst>
                            <a:outerShdw blurRad="50800" dist="38100" algn="tr" rotWithShape="0">
                              <a:prstClr val="black">
                                <a:alpha val="40000"/>
                              </a:prstClr>
                            </a:outerShdw>
                          </a:effectLst>
                        </a:rPr>
                        <a:t>Показатели</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2020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algn="ctr" rtl="0" fontAlgn="ctr"/>
                      <a:r>
                        <a:rPr lang="ru-RU" sz="1400" u="none" strike="noStrike" dirty="0">
                          <a:effectLst>
                            <a:outerShdw blurRad="50800" dist="38100" algn="tr" rotWithShape="0">
                              <a:prstClr val="black">
                                <a:alpha val="40000"/>
                              </a:prstClr>
                            </a:outerShdw>
                          </a:effectLst>
                        </a:rPr>
                        <a:t>Исполнено в 2021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Уточненный план 2022 г. </a:t>
                      </a:r>
                    </a:p>
                  </a:txBody>
                  <a:tcPr marL="8313" marR="8313" marT="8313" marB="0" anchor="ctr">
                    <a:solidFill>
                      <a:schemeClr val="accent1">
                        <a:lumMod val="60000"/>
                        <a:lumOff val="40000"/>
                      </a:schemeClr>
                    </a:solidFill>
                  </a:tcPr>
                </a:tc>
                <a:tc row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Ожидаемое исполнение 2022 г.</a:t>
                      </a:r>
                    </a:p>
                  </a:txBody>
                  <a:tcPr marL="8313" marR="8313" marT="8313" marB="0" anchor="ctr">
                    <a:solidFill>
                      <a:schemeClr val="accent1">
                        <a:lumMod val="60000"/>
                        <a:lumOff val="40000"/>
                      </a:schemeClr>
                    </a:solidFill>
                  </a:tcPr>
                </a:tc>
                <a:tc gridSpan="2">
                  <a:txBody>
                    <a:bodyPr/>
                    <a:lstStyle/>
                    <a:p>
                      <a:pPr marL="0" algn="ctr" defTabSz="914400" rtl="0" eaLnBrk="1" fontAlgn="ctr" latinLnBrk="0" hangingPunct="1"/>
                      <a:r>
                        <a:rPr lang="ru-RU" sz="1400" b="1" u="none" strike="noStrike" kern="1200" dirty="0">
                          <a:solidFill>
                            <a:schemeClr val="lt1"/>
                          </a:solidFill>
                          <a:effectLst>
                            <a:outerShdw blurRad="50800" dist="38100" algn="tr" rotWithShape="0">
                              <a:prstClr val="black">
                                <a:alpha val="40000"/>
                              </a:prstClr>
                            </a:outerShdw>
                          </a:effectLst>
                          <a:latin typeface="+mn-lt"/>
                          <a:ea typeface="+mn-ea"/>
                          <a:cs typeface="+mn-cs"/>
                        </a:rPr>
                        <a:t>Отклонения от плана в 2022 г.</a:t>
                      </a:r>
                    </a:p>
                  </a:txBody>
                  <a:tcPr marL="8313" marR="8313" marT="8313" marB="0" anchor="ctr">
                    <a:solidFill>
                      <a:schemeClr val="accent1">
                        <a:lumMod val="60000"/>
                        <a:lumOff val="40000"/>
                      </a:schemeClr>
                    </a:solidFill>
                  </a:tcPr>
                </a:tc>
                <a:tc hMerge="1">
                  <a:txBody>
                    <a:bodyPr/>
                    <a:lstStyle/>
                    <a:p>
                      <a:endParaRPr lang="ru-RU"/>
                    </a:p>
                  </a:txBody>
                  <a:tcPr/>
                </a:tc>
                <a:tc gridSpan="3">
                  <a:txBody>
                    <a:bodyPr/>
                    <a:lstStyle/>
                    <a:p>
                      <a:pPr algn="ctr" rtl="0" fontAlgn="ctr"/>
                      <a:r>
                        <a:rPr lang="ru-RU" sz="1400" u="none" strike="noStrike" dirty="0">
                          <a:effectLst>
                            <a:outerShdw blurRad="50800" dist="38100" algn="tr" rotWithShape="0">
                              <a:prstClr val="black">
                                <a:alpha val="40000"/>
                              </a:prstClr>
                            </a:outerShdw>
                          </a:effectLst>
                        </a:rPr>
                        <a:t>План</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solidFill>
                      <a:schemeClr val="accent1">
                        <a:lumMod val="60000"/>
                        <a:lumOff val="4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952382078"/>
                  </a:ext>
                </a:extLst>
              </a:tr>
              <a:tr h="413700">
                <a:tc vMerge="1">
                  <a:txBody>
                    <a:bodyPr/>
                    <a:lstStyle/>
                    <a:p>
                      <a:endParaRPr lang="ru-RU"/>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абсолютные значения</a:t>
                      </a:r>
                      <a:endParaRPr lang="ru-RU" dirty="0"/>
                    </a:p>
                  </a:txBody>
                  <a:tcPr marL="8313" marR="8313" marT="8313" marB="0" anchor="ctr"/>
                </a:tc>
                <a:tc>
                  <a:txBody>
                    <a:bodyPr/>
                    <a:lstStyle/>
                    <a:p>
                      <a:pPr algn="ct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в %</a:t>
                      </a:r>
                      <a:endParaRPr lang="ru-RU" dirty="0"/>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2023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2024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tc>
                  <a:txBody>
                    <a:bodyPr/>
                    <a:lstStyle/>
                    <a:p>
                      <a:pPr algn="ctr" rtl="0" fontAlgn="ctr"/>
                      <a:r>
                        <a:rPr lang="ru-RU" sz="1400" u="none" strike="noStrike" dirty="0">
                          <a:effectLst>
                            <a:outerShdw blurRad="50800" dist="38100" algn="tr" rotWithShape="0">
                              <a:prstClr val="black">
                                <a:alpha val="40000"/>
                              </a:prstClr>
                            </a:outerShdw>
                          </a:effectLst>
                        </a:rPr>
                        <a:t>2025 г.</a:t>
                      </a:r>
                      <a:endParaRPr lang="ru-RU" sz="140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endParaRPr>
                    </a:p>
                  </a:txBody>
                  <a:tcPr marL="8313" marR="8313" marT="8313" marB="0" anchor="ctr"/>
                </a:tc>
                <a:extLst>
                  <a:ext uri="{0D108BD9-81ED-4DB2-BD59-A6C34878D82A}">
                    <a16:rowId xmlns:a16="http://schemas.microsoft.com/office/drawing/2014/main" val="2729211327"/>
                  </a:ext>
                </a:extLst>
              </a:tr>
              <a:tr h="373308">
                <a:tc>
                  <a:txBody>
                    <a:bodyPr/>
                    <a:lstStyle/>
                    <a:p>
                      <a:pPr algn="l" rtl="0" fontAlgn="ctr"/>
                      <a:r>
                        <a:rPr lang="ru-RU" sz="1400" b="1" u="none" strike="noStrike" dirty="0">
                          <a:effectLst>
                            <a:outerShdw blurRad="38100" dist="38100" dir="2700000" algn="tl">
                              <a:srgbClr val="000000">
                                <a:alpha val="43137"/>
                              </a:srgbClr>
                            </a:outerShdw>
                          </a:effectLst>
                        </a:rPr>
                        <a:t>Доходы (всего)</a:t>
                      </a:r>
                      <a:endParaRPr lang="ru-RU" sz="1400" b="1" i="1" u="none" strike="noStrike" dirty="0">
                        <a:solidFill>
                          <a:srgbClr val="000000"/>
                        </a:solidFill>
                        <a:effectLst>
                          <a:outerShdw blurRad="38100" dist="38100" dir="2700000" algn="tl">
                            <a:srgbClr val="000000">
                              <a:alpha val="43137"/>
                            </a:srgbClr>
                          </a:outerShdw>
                        </a:effectLst>
                        <a:latin typeface="Calibri" panose="020F050202020403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4 690 326,4</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4 525 079,7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6 246 479,3 </a:t>
                      </a:r>
                    </a:p>
                  </a:txBody>
                  <a:tcPr marL="6161" marR="6161" marT="6161"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6 246 479,3 </a:t>
                      </a:r>
                    </a:p>
                  </a:txBody>
                  <a:tcPr marL="6161" marR="6161" marT="6161"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a:t>
                      </a:r>
                    </a:p>
                  </a:txBody>
                  <a:tcPr marL="8313" marR="8313" marT="8313" marB="0" anchor="ctr"/>
                </a:tc>
                <a:tc>
                  <a:txBody>
                    <a:bodyPr/>
                    <a:lstStyle/>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tc>
                <a:extLst>
                  <a:ext uri="{0D108BD9-81ED-4DB2-BD59-A6C34878D82A}">
                    <a16:rowId xmlns:a16="http://schemas.microsoft.com/office/drawing/2014/main" val="1661959642"/>
                  </a:ext>
                </a:extLst>
              </a:tr>
              <a:tr h="413700">
                <a:tc>
                  <a:txBody>
                    <a:bodyPr/>
                    <a:lstStyle/>
                    <a:p>
                      <a:pPr algn="l" rtl="0" fontAlgn="b"/>
                      <a:r>
                        <a:rPr lang="ru-RU" sz="1400" b="1" u="none" strike="noStrike" dirty="0">
                          <a:effectLst>
                            <a:outerShdw blurRad="38100" dist="38100" dir="2700000" algn="tl">
                              <a:srgbClr val="000000">
                                <a:alpha val="43137"/>
                              </a:srgbClr>
                            </a:outerShdw>
                          </a:effectLst>
                        </a:rPr>
                        <a:t>в том числе налоговые и неналоговые до</a:t>
                      </a:r>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х</a:t>
                      </a:r>
                      <a:r>
                        <a:rPr lang="ru-RU" sz="1400" b="1" u="none" strike="noStrike" dirty="0">
                          <a:effectLst>
                            <a:outerShdw blurRad="38100" dist="38100" dir="2700000" algn="tl">
                              <a:srgbClr val="000000">
                                <a:alpha val="43137"/>
                              </a:srgbClr>
                            </a:outerShdw>
                          </a:effectLst>
                        </a:rPr>
                        <a:t>оды</a:t>
                      </a:r>
                      <a:endParaRPr lang="ru-RU" sz="1400" b="1" i="0" u="none" strike="noStrike" dirty="0">
                        <a:solidFill>
                          <a:srgbClr val="000000"/>
                        </a:solidFill>
                        <a:effectLst>
                          <a:outerShdw blurRad="38100" dist="38100" dir="2700000" algn="tl">
                            <a:srgbClr val="000000">
                              <a:alpha val="43137"/>
                            </a:srgbClr>
                          </a:outerShdw>
                        </a:effectLst>
                        <a:latin typeface="Arial" panose="020B060402020202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2 079 244,6</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2 347 954,4 </a:t>
                      </a:r>
                    </a:p>
                  </a:txBody>
                  <a:tcPr marL="8313" marR="8313" marT="8313"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2 491 584,6</a:t>
                      </a:r>
                    </a:p>
                  </a:txBody>
                  <a:tcPr marL="8313" marR="8313" marT="831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2 491 584,6</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2 694 091,5 </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2 828 503,9</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3 112 993,0 </a:t>
                      </a:r>
                    </a:p>
                  </a:txBody>
                  <a:tcPr marL="8313" marR="8313" marT="8313" marB="0" anchor="b"/>
                </a:tc>
                <a:extLst>
                  <a:ext uri="{0D108BD9-81ED-4DB2-BD59-A6C34878D82A}">
                    <a16:rowId xmlns:a16="http://schemas.microsoft.com/office/drawing/2014/main" val="1483463138"/>
                  </a:ext>
                </a:extLst>
              </a:tr>
              <a:tr h="414853">
                <a:tc>
                  <a:txBody>
                    <a:bodyPr/>
                    <a:lstStyle/>
                    <a:p>
                      <a:pPr algn="l" rtl="0" fontAlgn="b"/>
                      <a:r>
                        <a:rPr lang="ru-RU" sz="1400" b="1" u="none" strike="noStrike" kern="1200" dirty="0">
                          <a:solidFill>
                            <a:schemeClr val="lt1"/>
                          </a:solidFill>
                          <a:effectLst>
                            <a:outerShdw blurRad="38100" dist="38100" dir="2700000" algn="tl">
                              <a:srgbClr val="000000">
                                <a:alpha val="43137"/>
                              </a:srgbClr>
                            </a:outerShdw>
                          </a:effectLst>
                          <a:latin typeface="+mn-lt"/>
                          <a:ea typeface="+mn-ea"/>
                          <a:cs typeface="+mn-cs"/>
                        </a:rPr>
                        <a:t>Безвозмездные поступления</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2 611 081,8</a:t>
                      </a:r>
                    </a:p>
                  </a:txBody>
                  <a:tcPr marL="8313" marR="8313" marT="8313" marB="0" anchor="b"/>
                </a:tc>
                <a:tc>
                  <a:txBody>
                    <a:bodyPr/>
                    <a:lstStyle/>
                    <a:p>
                      <a:pPr marL="0" algn="ctr" defTabSz="914400" rtl="0" eaLnBrk="1" fontAlgn="b" latinLnBrk="0" hangingPunct="1"/>
                      <a:endPar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endParaRPr>
                    </a:p>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2 177 125,3</a:t>
                      </a:r>
                    </a:p>
                  </a:txBody>
                  <a:tcPr marL="9525" marR="9525" marT="9525" marB="0" anchor="ctr"/>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3 754 894,7</a:t>
                      </a:r>
                    </a:p>
                  </a:txBody>
                  <a:tcPr marL="8313" marR="8313" marT="8313"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3 754 894,7</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0,00</a:t>
                      </a:r>
                    </a:p>
                  </a:txBody>
                  <a:tcPr marL="8313" marR="8313" marT="8313" marB="0" anchor="b"/>
                </a:tc>
                <a:tc>
                  <a:txBody>
                    <a:bodyPr/>
                    <a:lstStyle/>
                    <a:p>
                      <a:pPr marL="0" algn="ctr" defTabSz="914400" rtl="0" eaLnBrk="1" fontAlgn="b" latinLnBrk="0" hangingPunct="1"/>
                      <a:r>
                        <a:rPr lang="ru-RU" sz="1400" u="none" strike="noStrike" kern="1200" dirty="0">
                          <a:solidFill>
                            <a:schemeClr val="tx1"/>
                          </a:solidFill>
                          <a:effectLst>
                            <a:outerShdw blurRad="38100" dist="38100" dir="2700000" algn="tl">
                              <a:srgbClr val="000000">
                                <a:alpha val="43137"/>
                              </a:srgbClr>
                            </a:outerShdw>
                          </a:effectLst>
                          <a:latin typeface="Calibri" panose="020F0502020204030204"/>
                          <a:ea typeface="+mn-ea"/>
                          <a:cs typeface="+mn-cs"/>
                        </a:rPr>
                        <a:t>0,0</a:t>
                      </a:r>
                    </a:p>
                  </a:txBody>
                  <a:tcPr marL="8313" marR="8313" marT="8313"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4 036 050,9</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3 948 245,7</a:t>
                      </a:r>
                    </a:p>
                  </a:txBody>
                  <a:tcPr marL="9525" marR="9525" marT="9525" marB="0" anchor="b"/>
                </a:tc>
                <a:tc>
                  <a:txBody>
                    <a:bodyPr/>
                    <a:lstStyle/>
                    <a:p>
                      <a:pPr marL="0" algn="ctr" defTabSz="914400" rtl="0" eaLnBrk="1" fontAlgn="b" latinLnBrk="0" hangingPunct="1"/>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3 084 922,5</a:t>
                      </a:r>
                    </a:p>
                  </a:txBody>
                  <a:tcPr marL="9525" marR="9525" marT="9525" marB="0" anchor="b"/>
                </a:tc>
                <a:extLst>
                  <a:ext uri="{0D108BD9-81ED-4DB2-BD59-A6C34878D82A}">
                    <a16:rowId xmlns:a16="http://schemas.microsoft.com/office/drawing/2014/main" val="269821288"/>
                  </a:ext>
                </a:extLst>
              </a:tr>
            </a:tbl>
          </a:graphicData>
        </a:graphic>
      </p:graphicFrame>
      <p:graphicFrame>
        <p:nvGraphicFramePr>
          <p:cNvPr id="8" name="Диаграмма 7">
            <a:extLst>
              <a:ext uri="{FF2B5EF4-FFF2-40B4-BE49-F238E27FC236}">
                <a16:creationId xmlns:a16="http://schemas.microsoft.com/office/drawing/2014/main" id="{7BC95A5B-0887-4ED5-90B1-72FCD29D8989}"/>
              </a:ext>
            </a:extLst>
          </p:cNvPr>
          <p:cNvGraphicFramePr/>
          <p:nvPr>
            <p:extLst>
              <p:ext uri="{D42A27DB-BD31-4B8C-83A1-F6EECF244321}">
                <p14:modId xmlns:p14="http://schemas.microsoft.com/office/powerpoint/2010/main" val="2400772761"/>
              </p:ext>
            </p:extLst>
          </p:nvPr>
        </p:nvGraphicFramePr>
        <p:xfrm>
          <a:off x="1173479" y="3771248"/>
          <a:ext cx="9875520" cy="2912709"/>
        </p:xfrm>
        <a:graphic>
          <a:graphicData uri="http://schemas.openxmlformats.org/drawingml/2006/chart">
            <c:chart xmlns:c="http://schemas.openxmlformats.org/drawingml/2006/chart" xmlns:r="http://schemas.openxmlformats.org/officeDocument/2006/relationships" r:id="rId2"/>
          </a:graphicData>
        </a:graphic>
      </p:graphicFrame>
      <p:sp>
        <p:nvSpPr>
          <p:cNvPr id="9" name="Прямоугольник 8">
            <a:extLst>
              <a:ext uri="{FF2B5EF4-FFF2-40B4-BE49-F238E27FC236}">
                <a16:creationId xmlns:a16="http://schemas.microsoft.com/office/drawing/2014/main" id="{A6F2E1BC-0795-4F76-85B7-D5CFAE15D137}"/>
              </a:ext>
            </a:extLst>
          </p:cNvPr>
          <p:cNvSpPr/>
          <p:nvPr/>
        </p:nvSpPr>
        <p:spPr>
          <a:xfrm>
            <a:off x="11048999" y="1288647"/>
            <a:ext cx="959173" cy="307777"/>
          </a:xfrm>
          <a:prstGeom prst="rect">
            <a:avLst/>
          </a:prstGeom>
        </p:spPr>
        <p:txBody>
          <a:bodyPr wrap="none">
            <a:spAutoFit/>
          </a:bodyPr>
          <a:lstStyle/>
          <a:p>
            <a:r>
              <a:rPr lang="ru-RU" sz="1400" dirty="0"/>
              <a:t>(тыс. руб.)</a:t>
            </a:r>
          </a:p>
        </p:txBody>
      </p:sp>
      <p:sp>
        <p:nvSpPr>
          <p:cNvPr id="3" name="Заголовок 2">
            <a:extLst>
              <a:ext uri="{FF2B5EF4-FFF2-40B4-BE49-F238E27FC236}">
                <a16:creationId xmlns:a16="http://schemas.microsoft.com/office/drawing/2014/main" id="{A1706DF7-1D40-4CF9-ACE7-73EFF93E7744}"/>
              </a:ext>
            </a:extLst>
          </p:cNvPr>
          <p:cNvSpPr>
            <a:spLocks noGrp="1"/>
          </p:cNvSpPr>
          <p:nvPr>
            <p:ph type="title"/>
          </p:nvPr>
        </p:nvSpPr>
        <p:spPr>
          <a:xfrm>
            <a:off x="543208" y="792480"/>
            <a:ext cx="11404951" cy="369332"/>
          </a:xfrm>
        </p:spPr>
        <p:txBody>
          <a:bodyPr>
            <a:noAutofit/>
          </a:bodyPr>
          <a:lstStyle/>
          <a:p>
            <a:pPr algn="ctr"/>
            <a:r>
              <a:rPr lang="ru-RU" sz="3600" dirty="0"/>
              <a:t>Динамика доходной части бюджета городского округа 2020-2025 гг.</a:t>
            </a:r>
            <a:br>
              <a:rPr lang="ru-RU" sz="3600" dirty="0"/>
            </a:br>
            <a:endParaRPr lang="ru-RU" sz="3600" dirty="0"/>
          </a:p>
        </p:txBody>
      </p:sp>
      <p:pic>
        <p:nvPicPr>
          <p:cNvPr id="10" name="Объект 6">
            <a:extLst>
              <a:ext uri="{FF2B5EF4-FFF2-40B4-BE49-F238E27FC236}">
                <a16:creationId xmlns:a16="http://schemas.microsoft.com/office/drawing/2014/main" id="{28FDD45D-6C7D-46A1-AB15-39EEB4276B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p:spPr>
      </p:pic>
    </p:spTree>
    <p:extLst>
      <p:ext uri="{BB962C8B-B14F-4D97-AF65-F5344CB8AC3E}">
        <p14:creationId xmlns:p14="http://schemas.microsoft.com/office/powerpoint/2010/main" val="3917708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3">
            <a:extLst>
              <a:ext uri="{FF2B5EF4-FFF2-40B4-BE49-F238E27FC236}">
                <a16:creationId xmlns:a16="http://schemas.microsoft.com/office/drawing/2014/main" id="{2EC007FA-AD0B-42EF-8536-C4124DE04336}"/>
              </a:ext>
            </a:extLst>
          </p:cNvPr>
          <p:cNvSpPr txBox="1">
            <a:spLocks/>
          </p:cNvSpPr>
          <p:nvPr/>
        </p:nvSpPr>
        <p:spPr>
          <a:xfrm>
            <a:off x="1013989" y="169326"/>
            <a:ext cx="10971318" cy="357919"/>
          </a:xfrm>
          <a:prstGeom prst="rect">
            <a:avLst/>
          </a:prstGeom>
          <a:noFill/>
          <a:scene3d>
            <a:camera prst="orthographicFront"/>
            <a:lightRig rig="threePt" dir="t"/>
          </a:scene3d>
          <a:sp3d prstMaterial="matte">
            <a:bevelT/>
            <a:bevelB/>
          </a:sp3d>
        </p:spPr>
        <p:txBody>
          <a:bodyPr>
            <a:normAutofit fontScale="92500"/>
          </a:bodyPr>
          <a:lstStyle>
            <a:defPPr>
              <a:defRPr lang="en-US"/>
            </a:defPPr>
            <a:lvl1pPr algn="ctr">
              <a:defRPr>
                <a:latin typeface="Century Gothic" panose="020B0502020202020204" pitchFamily="34" charset="0"/>
              </a:defRPr>
            </a:lvl1pPr>
          </a:lstStyle>
          <a:p>
            <a:r>
              <a:rPr lang="ru-RU" dirty="0"/>
              <a:t>Основные источники формирования доходной части бюджета городского округа Долгопрудный</a:t>
            </a:r>
          </a:p>
        </p:txBody>
      </p:sp>
      <p:sp>
        <p:nvSpPr>
          <p:cNvPr id="5" name="Прямоугольник 4">
            <a:extLst>
              <a:ext uri="{FF2B5EF4-FFF2-40B4-BE49-F238E27FC236}">
                <a16:creationId xmlns:a16="http://schemas.microsoft.com/office/drawing/2014/main" id="{67C9514B-8BCF-4E42-BE21-AF63FE6259C3}"/>
              </a:ext>
            </a:extLst>
          </p:cNvPr>
          <p:cNvSpPr/>
          <p:nvPr/>
        </p:nvSpPr>
        <p:spPr>
          <a:xfrm>
            <a:off x="11098457" y="490227"/>
            <a:ext cx="795411" cy="261610"/>
          </a:xfrm>
          <a:prstGeom prst="rect">
            <a:avLst/>
          </a:prstGeom>
        </p:spPr>
        <p:txBody>
          <a:bodyPr wrap="none">
            <a:spAutoFit/>
          </a:bodyPr>
          <a:lstStyle/>
          <a:p>
            <a:r>
              <a:rPr lang="ru-RU" sz="1100" dirty="0"/>
              <a:t>(тыс. руб.)</a:t>
            </a:r>
          </a:p>
        </p:txBody>
      </p:sp>
      <p:sp>
        <p:nvSpPr>
          <p:cNvPr id="4" name="Номер слайда 3">
            <a:extLst>
              <a:ext uri="{FF2B5EF4-FFF2-40B4-BE49-F238E27FC236}">
                <a16:creationId xmlns:a16="http://schemas.microsoft.com/office/drawing/2014/main" id="{4A8BF1CC-BA41-448D-B47F-92C06713E680}"/>
              </a:ext>
            </a:extLst>
          </p:cNvPr>
          <p:cNvSpPr>
            <a:spLocks noGrp="1"/>
          </p:cNvSpPr>
          <p:nvPr>
            <p:ph type="sldNum" sz="quarter" idx="12"/>
          </p:nvPr>
        </p:nvSpPr>
        <p:spPr>
          <a:xfrm>
            <a:off x="9448800" y="6506112"/>
            <a:ext cx="2743200" cy="365125"/>
          </a:xfrm>
        </p:spPr>
        <p:txBody>
          <a:bodyPr/>
          <a:lstStyle/>
          <a:p>
            <a:fld id="{E4EB6E89-BA87-4003-BD23-6BDF40F3EBED}" type="slidenum">
              <a:rPr lang="ru-RU" smtClean="0"/>
              <a:pPr/>
              <a:t>18</a:t>
            </a:fld>
            <a:endParaRPr lang="ru-RU" dirty="0"/>
          </a:p>
        </p:txBody>
      </p:sp>
      <p:pic>
        <p:nvPicPr>
          <p:cNvPr id="6" name="Объект 6">
            <a:extLst>
              <a:ext uri="{FF2B5EF4-FFF2-40B4-BE49-F238E27FC236}">
                <a16:creationId xmlns:a16="http://schemas.microsoft.com/office/drawing/2014/main" id="{ACAAC61C-5841-4FE7-9DF9-A44C0C410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Таблица 6">
            <a:extLst>
              <a:ext uri="{FF2B5EF4-FFF2-40B4-BE49-F238E27FC236}">
                <a16:creationId xmlns:a16="http://schemas.microsoft.com/office/drawing/2014/main" id="{0ECE2E0C-31A3-40EE-B542-B4E1302F079C}"/>
              </a:ext>
            </a:extLst>
          </p:cNvPr>
          <p:cNvGraphicFramePr>
            <a:graphicFrameLocks noGrp="1"/>
          </p:cNvGraphicFramePr>
          <p:nvPr>
            <p:extLst>
              <p:ext uri="{D42A27DB-BD31-4B8C-83A1-F6EECF244321}">
                <p14:modId xmlns:p14="http://schemas.microsoft.com/office/powerpoint/2010/main" val="879816585"/>
              </p:ext>
            </p:extLst>
          </p:nvPr>
        </p:nvGraphicFramePr>
        <p:xfrm>
          <a:off x="153911" y="751836"/>
          <a:ext cx="11739956" cy="5788432"/>
        </p:xfrm>
        <a:graphic>
          <a:graphicData uri="http://schemas.openxmlformats.org/drawingml/2006/table">
            <a:tbl>
              <a:tblPr>
                <a:tableStyleId>{5C22544A-7EE6-4342-B048-85BDC9FD1C3A}</a:tableStyleId>
              </a:tblPr>
              <a:tblGrid>
                <a:gridCol w="5420128">
                  <a:extLst>
                    <a:ext uri="{9D8B030D-6E8A-4147-A177-3AD203B41FA5}">
                      <a16:colId xmlns:a16="http://schemas.microsoft.com/office/drawing/2014/main" val="450692675"/>
                    </a:ext>
                  </a:extLst>
                </a:gridCol>
                <a:gridCol w="1069709">
                  <a:extLst>
                    <a:ext uri="{9D8B030D-6E8A-4147-A177-3AD203B41FA5}">
                      <a16:colId xmlns:a16="http://schemas.microsoft.com/office/drawing/2014/main" val="3642554721"/>
                    </a:ext>
                  </a:extLst>
                </a:gridCol>
                <a:gridCol w="1595900">
                  <a:extLst>
                    <a:ext uri="{9D8B030D-6E8A-4147-A177-3AD203B41FA5}">
                      <a16:colId xmlns:a16="http://schemas.microsoft.com/office/drawing/2014/main" val="2227538986"/>
                    </a:ext>
                  </a:extLst>
                </a:gridCol>
                <a:gridCol w="1230285">
                  <a:extLst>
                    <a:ext uri="{9D8B030D-6E8A-4147-A177-3AD203B41FA5}">
                      <a16:colId xmlns:a16="http://schemas.microsoft.com/office/drawing/2014/main" val="947434691"/>
                    </a:ext>
                  </a:extLst>
                </a:gridCol>
                <a:gridCol w="1270194">
                  <a:extLst>
                    <a:ext uri="{9D8B030D-6E8A-4147-A177-3AD203B41FA5}">
                      <a16:colId xmlns:a16="http://schemas.microsoft.com/office/drawing/2014/main" val="3222299380"/>
                    </a:ext>
                  </a:extLst>
                </a:gridCol>
                <a:gridCol w="1153740">
                  <a:extLst>
                    <a:ext uri="{9D8B030D-6E8A-4147-A177-3AD203B41FA5}">
                      <a16:colId xmlns:a16="http://schemas.microsoft.com/office/drawing/2014/main" val="53286319"/>
                    </a:ext>
                  </a:extLst>
                </a:gridCol>
              </a:tblGrid>
              <a:tr h="310012">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2021 год (отчет)</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Уточненный план </a:t>
                      </a:r>
                    </a:p>
                    <a:p>
                      <a:pPr algn="ctr" fontAlgn="ctr"/>
                      <a:r>
                        <a:rPr lang="ru-RU" sz="1000" b="1" u="none" strike="noStrike" dirty="0">
                          <a:effectLst/>
                          <a:latin typeface="Arial" panose="020B0604020202020204" pitchFamily="34" charset="0"/>
                          <a:cs typeface="Arial" panose="020B0604020202020204" pitchFamily="34" charset="0"/>
                        </a:rPr>
                        <a:t>2022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2023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2024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2025 год</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extLst>
                  <a:ext uri="{0D108BD9-81ED-4DB2-BD59-A6C34878D82A}">
                    <a16:rowId xmlns:a16="http://schemas.microsoft.com/office/drawing/2014/main" val="1763846108"/>
                  </a:ext>
                </a:extLst>
              </a:tr>
              <a:tr h="143607">
                <a:tc>
                  <a:txBody>
                    <a:bodyPr/>
                    <a:lstStyle/>
                    <a:p>
                      <a:pPr algn="l" fontAlgn="b"/>
                      <a:r>
                        <a:rPr lang="ru-RU" sz="900" b="1" u="none" strike="noStrike" dirty="0">
                          <a:effectLst/>
                          <a:latin typeface="Arial" panose="020B0604020202020204" pitchFamily="34" charset="0"/>
                          <a:cs typeface="Arial" panose="020B0604020202020204" pitchFamily="34" charset="0"/>
                        </a:rPr>
                        <a:t>Налоговые и неналоговые доходы</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b="1" u="none" strike="noStrike" dirty="0">
                          <a:effectLst/>
                          <a:latin typeface="Arial" panose="020B0604020202020204" pitchFamily="34" charset="0"/>
                          <a:cs typeface="Arial" panose="020B0604020202020204" pitchFamily="34" charset="0"/>
                        </a:rPr>
                        <a:t>2 347 954,4</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2 491 584,6</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marL="0" algn="r" defTabSz="914400" rtl="0" eaLnBrk="1" fontAlgn="b" latinLnBrk="0" hangingPunct="1"/>
                      <a:r>
                        <a:rPr lang="ru-RU" sz="900" b="1" i="0" u="none" strike="noStrike" kern="1200" dirty="0">
                          <a:solidFill>
                            <a:schemeClr val="dk1"/>
                          </a:solidFill>
                          <a:effectLst/>
                          <a:latin typeface="Arial" panose="020B0604020202020204" pitchFamily="34" charset="0"/>
                          <a:ea typeface="+mn-ea"/>
                          <a:cs typeface="Arial" panose="020B0604020202020204" pitchFamily="34" charset="0"/>
                        </a:rPr>
                        <a:t>2 694 091,5</a:t>
                      </a:r>
                    </a:p>
                  </a:txBody>
                  <a:tcPr marL="9525" marR="9525" marT="9525"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2 828 503,9</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u="none" strike="noStrike" dirty="0">
                          <a:effectLst/>
                          <a:latin typeface="Arial" panose="020B0604020202020204" pitchFamily="34" charset="0"/>
                          <a:cs typeface="Arial" panose="020B0604020202020204" pitchFamily="34" charset="0"/>
                        </a:rPr>
                        <a:t>3 112 993,0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1910271615"/>
                  </a:ext>
                </a:extLst>
              </a:tr>
              <a:tr h="150946">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прибыль, доходы</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701 167,7</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794 864,0</a:t>
                      </a:r>
                    </a:p>
                  </a:txBody>
                  <a:tcPr marL="4127" marR="4127" marT="4127" marB="0" anchor="b"/>
                </a:tc>
                <a:tc>
                  <a:txBody>
                    <a:bodyPr/>
                    <a:lstStyle/>
                    <a:p>
                      <a:pPr marL="0" algn="r" defTabSz="914400" rtl="0" eaLnBrk="1" fontAlgn="b" latinLnBrk="0" hangingPunct="1"/>
                      <a:r>
                        <a:rPr lang="ru-RU" sz="900" b="1" i="1" u="none" strike="noStrike" kern="1200" dirty="0">
                          <a:solidFill>
                            <a:schemeClr val="dk1"/>
                          </a:solidFill>
                          <a:effectLst/>
                          <a:latin typeface="Arial" panose="020B0604020202020204" pitchFamily="34" charset="0"/>
                          <a:ea typeface="+mn-ea"/>
                          <a:cs typeface="Arial" panose="020B0604020202020204" pitchFamily="34" charset="0"/>
                        </a:rPr>
                        <a:t>859 950,0</a:t>
                      </a:r>
                    </a:p>
                  </a:txBody>
                  <a:tcPr marL="9525" marR="9525" marT="9525"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920 146,5</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975 355,3</a:t>
                      </a:r>
                    </a:p>
                  </a:txBody>
                  <a:tcPr marL="4127" marR="4127" marT="4127" marB="0" anchor="b"/>
                </a:tc>
                <a:extLst>
                  <a:ext uri="{0D108BD9-81ED-4DB2-BD59-A6C34878D82A}">
                    <a16:rowId xmlns:a16="http://schemas.microsoft.com/office/drawing/2014/main" val="486598750"/>
                  </a:ext>
                </a:extLst>
              </a:tr>
              <a:tr h="143607">
                <a:tc>
                  <a:txBody>
                    <a:bodyPr/>
                    <a:lstStyle/>
                    <a:p>
                      <a:pPr algn="l" fontAlgn="b"/>
                      <a:r>
                        <a:rPr lang="ru-RU" sz="900" b="0" u="none" strike="noStrike" dirty="0">
                          <a:effectLst/>
                          <a:latin typeface="Arial" panose="020B0604020202020204" pitchFamily="34" charset="0"/>
                          <a:cs typeface="Arial" panose="020B0604020202020204" pitchFamily="34" charset="0"/>
                        </a:rPr>
                        <a:t>Налог на доходы физических лиц  </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701 167,7</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794 864,0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marL="0" algn="r" defTabSz="914400" rtl="0" eaLnBrk="1" fontAlgn="b" latinLnBrk="0" hangingPunct="1"/>
                      <a:r>
                        <a:rPr lang="ru-RU" sz="900" i="0" u="none" strike="noStrike" kern="1200" dirty="0">
                          <a:solidFill>
                            <a:schemeClr val="dk1"/>
                          </a:solidFill>
                          <a:effectLst/>
                          <a:latin typeface="Arial" panose="020B0604020202020204" pitchFamily="34" charset="0"/>
                          <a:ea typeface="+mn-ea"/>
                          <a:cs typeface="Arial" panose="020B0604020202020204" pitchFamily="34" charset="0"/>
                        </a:rPr>
                        <a:t>859 950,0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920 146,5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975 355,3</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881496669"/>
                  </a:ext>
                </a:extLst>
              </a:tr>
              <a:tr h="143607">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товары (работы, услуги), реализуемые на территории РФ</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9 971,3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9 778,0</a:t>
                      </a:r>
                    </a:p>
                  </a:txBody>
                  <a:tcPr marL="4127" marR="4127" marT="4127" marB="0" anchor="b"/>
                </a:tc>
                <a:tc>
                  <a:txBody>
                    <a:bodyPr/>
                    <a:lstStyle/>
                    <a:p>
                      <a:pPr marL="0" algn="r" defTabSz="914400" rtl="0" eaLnBrk="1" fontAlgn="b" latinLnBrk="0" hangingPunct="1"/>
                      <a:r>
                        <a:rPr lang="ru-RU" sz="900" b="1" i="1" u="none" strike="noStrike" kern="1200" dirty="0">
                          <a:solidFill>
                            <a:schemeClr val="dk1"/>
                          </a:solidFill>
                          <a:effectLst/>
                          <a:latin typeface="Arial" panose="020B0604020202020204" pitchFamily="34" charset="0"/>
                          <a:ea typeface="+mn-ea"/>
                          <a:cs typeface="Arial" panose="020B0604020202020204" pitchFamily="34" charset="0"/>
                        </a:rPr>
                        <a:t>10 882,0</a:t>
                      </a:r>
                    </a:p>
                  </a:txBody>
                  <a:tcPr marL="9525" marR="9525" marT="9525"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11 864,0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12 555,0</a:t>
                      </a:r>
                    </a:p>
                  </a:txBody>
                  <a:tcPr marL="4127" marR="4127" marT="4127" marB="0" anchor="b"/>
                </a:tc>
                <a:extLst>
                  <a:ext uri="{0D108BD9-81ED-4DB2-BD59-A6C34878D82A}">
                    <a16:rowId xmlns:a16="http://schemas.microsoft.com/office/drawing/2014/main" val="1497612072"/>
                  </a:ext>
                </a:extLst>
              </a:tr>
              <a:tr h="283019">
                <a:tc>
                  <a:txBody>
                    <a:bodyPr/>
                    <a:lstStyle/>
                    <a:p>
                      <a:pPr algn="l" fontAlgn="b"/>
                      <a:r>
                        <a:rPr lang="ru-RU" sz="900" b="0" u="none" strike="noStrike" dirty="0">
                          <a:effectLst/>
                          <a:latin typeface="Arial" panose="020B0604020202020204" pitchFamily="34" charset="0"/>
                          <a:cs typeface="Arial" panose="020B0604020202020204" pitchFamily="34" charset="0"/>
                        </a:rPr>
                        <a:t>Доходы от уплаты акцизов на дизельное топливо, моторные масла, автомобильный бензин, прямогонный бензин</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9 971,3</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9 778,0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ctr"/>
                      <a:endParaRPr lang="ru-RU" sz="900" b="0" i="0" u="none" strike="noStrike" dirty="0">
                        <a:effectLst/>
                        <a:latin typeface="Arial" panose="020B0604020202020204" pitchFamily="34" charset="0"/>
                      </a:endParaRPr>
                    </a:p>
                    <a:p>
                      <a:pPr algn="r" fontAlgn="ctr"/>
                      <a:r>
                        <a:rPr lang="ru-RU" sz="900" b="0" i="0" u="none" strike="noStrike" dirty="0">
                          <a:effectLst/>
                          <a:latin typeface="Arial" panose="020B0604020202020204" pitchFamily="34" charset="0"/>
                        </a:rPr>
                        <a:t>10 882,0</a:t>
                      </a:r>
                    </a:p>
                  </a:txBody>
                  <a:tcPr marL="9525" marR="9525" marT="9525" marB="0" anchor="ctr"/>
                </a:tc>
                <a:tc>
                  <a:txBody>
                    <a:bodyPr/>
                    <a:lstStyle/>
                    <a:p>
                      <a:pPr algn="r" fontAlgn="b"/>
                      <a:r>
                        <a:rPr lang="ru-RU" sz="900" u="none" strike="noStrike">
                          <a:effectLst/>
                          <a:latin typeface="Arial" panose="020B0604020202020204" pitchFamily="34" charset="0"/>
                          <a:cs typeface="Arial" panose="020B0604020202020204" pitchFamily="34" charset="0"/>
                        </a:rPr>
                        <a:t>11 864,0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12 555,0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474526086"/>
                  </a:ext>
                </a:extLst>
              </a:tr>
              <a:tr h="155005">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совокупный доход</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556 029,3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633 097,0</a:t>
                      </a:r>
                    </a:p>
                  </a:txBody>
                  <a:tcPr marL="4127" marR="4127" marT="4127" marB="0" anchor="b"/>
                </a:tc>
                <a:tc>
                  <a:txBody>
                    <a:bodyPr/>
                    <a:lstStyle/>
                    <a:p>
                      <a:pPr algn="r" fontAlgn="b"/>
                      <a:r>
                        <a:rPr lang="ru-RU" sz="900" b="1" i="1" u="none" strike="noStrike" dirty="0">
                          <a:effectLst/>
                          <a:latin typeface="Arial" panose="020B0604020202020204" pitchFamily="34" charset="0"/>
                        </a:rPr>
                        <a:t>827 846,0</a:t>
                      </a:r>
                    </a:p>
                  </a:txBody>
                  <a:tcPr marL="9525" marR="9525" marT="9525"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962 862,3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1 192 571,6</a:t>
                      </a:r>
                    </a:p>
                  </a:txBody>
                  <a:tcPr marL="4127" marR="4127" marT="4127" marB="0" anchor="b"/>
                </a:tc>
                <a:extLst>
                  <a:ext uri="{0D108BD9-81ED-4DB2-BD59-A6C34878D82A}">
                    <a16:rowId xmlns:a16="http://schemas.microsoft.com/office/drawing/2014/main" val="2140198210"/>
                  </a:ext>
                </a:extLst>
              </a:tr>
              <a:tr h="142323">
                <a:tc>
                  <a:txBody>
                    <a:bodyPr/>
                    <a:lstStyle/>
                    <a:p>
                      <a:pPr algn="l" fontAlgn="b"/>
                      <a:r>
                        <a:rPr lang="ru-RU" sz="900" b="0" u="none" strike="noStrike" dirty="0">
                          <a:effectLst/>
                          <a:latin typeface="Arial" panose="020B0604020202020204" pitchFamily="34" charset="0"/>
                          <a:cs typeface="Arial" panose="020B0604020202020204" pitchFamily="34" charset="0"/>
                        </a:rPr>
                        <a:t>Налог, взимаемый в связи с применением упрощенной системы налогообложения</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512 632,8</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584 865,0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0" i="0" u="none" strike="noStrike" dirty="0">
                          <a:effectLst/>
                          <a:latin typeface="Arial" panose="020B0604020202020204" pitchFamily="34" charset="0"/>
                        </a:rPr>
                        <a:t>780 200,0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912 834,0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1 141 042,5</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18521288"/>
                  </a:ext>
                </a:extLst>
              </a:tr>
              <a:tr h="164035">
                <a:tc>
                  <a:txBody>
                    <a:bodyPr/>
                    <a:lstStyle/>
                    <a:p>
                      <a:pPr algn="l" fontAlgn="b"/>
                      <a:r>
                        <a:rPr lang="ru-RU" sz="900" b="0" u="none" strike="noStrike" dirty="0">
                          <a:effectLst/>
                          <a:latin typeface="Arial" panose="020B0604020202020204" pitchFamily="34" charset="0"/>
                          <a:cs typeface="Arial" panose="020B0604020202020204" pitchFamily="34" charset="0"/>
                        </a:rPr>
                        <a:t>Единый налог на вмененный доход для отдельных видов деятельности</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5 168,0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0" i="0" u="none" strike="noStrike" dirty="0">
                          <a:effectLst/>
                          <a:latin typeface="Arial" panose="020B0604020202020204" pitchFamily="34" charset="0"/>
                        </a:rPr>
                        <a:t>47 646,0</a:t>
                      </a:r>
                    </a:p>
                  </a:txBody>
                  <a:tcPr marL="9525" marR="9525" marT="9525"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08310443"/>
                  </a:ext>
                </a:extLst>
              </a:tr>
              <a:tr h="143607">
                <a:tc>
                  <a:txBody>
                    <a:bodyPr/>
                    <a:lstStyle/>
                    <a:p>
                      <a:pPr algn="l" fontAlgn="b"/>
                      <a:r>
                        <a:rPr lang="ru-RU" sz="900" b="0" u="none" strike="noStrike" dirty="0">
                          <a:effectLst/>
                          <a:latin typeface="Arial" panose="020B0604020202020204" pitchFamily="34" charset="0"/>
                          <a:cs typeface="Arial" panose="020B0604020202020204" pitchFamily="34" charset="0"/>
                        </a:rPr>
                        <a:t>Налог, взимаемый в связи с применением патентной системы налогообложения</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38 228,5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48 232,0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i="1" u="none" strike="noStrike" dirty="0">
                          <a:effectLst/>
                          <a:latin typeface="Arial" panose="020B0604020202020204" pitchFamily="34" charset="0"/>
                        </a:rPr>
                        <a:t>396 111,0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50 028,3</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51 529,1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688629117"/>
                  </a:ext>
                </a:extLst>
              </a:tr>
              <a:tr h="143607">
                <a:tc>
                  <a:txBody>
                    <a:bodyPr/>
                    <a:lstStyle/>
                    <a:p>
                      <a:pPr algn="l" fontAlgn="b"/>
                      <a:r>
                        <a:rPr lang="ru-RU" sz="900" b="1" i="1" u="none" strike="noStrike" dirty="0">
                          <a:effectLst/>
                          <a:latin typeface="Arial" panose="020B0604020202020204" pitchFamily="34" charset="0"/>
                          <a:cs typeface="Arial" panose="020B0604020202020204" pitchFamily="34" charset="0"/>
                        </a:rPr>
                        <a:t>Налоги на имущество</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379 349,4</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380 026,0</a:t>
                      </a:r>
                    </a:p>
                  </a:txBody>
                  <a:tcPr marL="4127" marR="4127" marT="4127" marB="0" anchor="b"/>
                </a:tc>
                <a:tc>
                  <a:txBody>
                    <a:bodyPr/>
                    <a:lstStyle/>
                    <a:p>
                      <a:pPr algn="r" fontAlgn="b"/>
                      <a:r>
                        <a:rPr lang="ru-RU" sz="900" b="0" i="0" u="none" strike="noStrike" dirty="0">
                          <a:effectLst/>
                          <a:latin typeface="Arial" panose="020B0604020202020204" pitchFamily="34" charset="0"/>
                        </a:rPr>
                        <a:t>126 147,0</a:t>
                      </a:r>
                    </a:p>
                  </a:txBody>
                  <a:tcPr marL="9525" marR="9525" marT="9525"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402 544,0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406 521,0</a:t>
                      </a:r>
                    </a:p>
                  </a:txBody>
                  <a:tcPr marL="4127" marR="4127" marT="4127" marB="0" anchor="b"/>
                </a:tc>
                <a:extLst>
                  <a:ext uri="{0D108BD9-81ED-4DB2-BD59-A6C34878D82A}">
                    <a16:rowId xmlns:a16="http://schemas.microsoft.com/office/drawing/2014/main" val="3637856640"/>
                  </a:ext>
                </a:extLst>
              </a:tr>
              <a:tr h="143607">
                <a:tc>
                  <a:txBody>
                    <a:bodyPr/>
                    <a:lstStyle/>
                    <a:p>
                      <a:pPr algn="l" fontAlgn="b"/>
                      <a:r>
                        <a:rPr lang="ru-RU" sz="900" b="0" u="none" strike="noStrike" dirty="0">
                          <a:effectLst/>
                          <a:latin typeface="Arial" panose="020B0604020202020204" pitchFamily="34" charset="0"/>
                          <a:cs typeface="Arial" panose="020B0604020202020204" pitchFamily="34" charset="0"/>
                        </a:rPr>
                        <a:t>Налог на имущество физических лиц</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112 080,9</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120 026,0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1" i="1" u="none" strike="noStrike" dirty="0">
                          <a:effectLst/>
                          <a:latin typeface="Arial" panose="020B0604020202020204" pitchFamily="34" charset="0"/>
                        </a:rPr>
                        <a:t>269 964,0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132 580,0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136 557,0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3870599485"/>
                  </a:ext>
                </a:extLst>
              </a:tr>
              <a:tr h="165903">
                <a:tc>
                  <a:txBody>
                    <a:bodyPr/>
                    <a:lstStyle/>
                    <a:p>
                      <a:pPr algn="l" fontAlgn="b"/>
                      <a:r>
                        <a:rPr lang="ru-RU" sz="900" b="0" u="none" strike="noStrike" dirty="0">
                          <a:effectLst/>
                          <a:latin typeface="Arial" panose="020B0604020202020204" pitchFamily="34" charset="0"/>
                          <a:cs typeface="Arial" panose="020B0604020202020204" pitchFamily="34" charset="0"/>
                        </a:rPr>
                        <a:t>Земельный налог с организаций</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dirty="0">
                          <a:effectLst/>
                          <a:latin typeface="Arial" panose="020B0604020202020204" pitchFamily="34" charset="0"/>
                          <a:cs typeface="Arial" panose="020B0604020202020204" pitchFamily="34" charset="0"/>
                        </a:rPr>
                        <a:t>231 557,4</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224 900,0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0" i="0" u="none" strike="noStrike" dirty="0">
                          <a:effectLst/>
                          <a:latin typeface="Arial" panose="020B0604020202020204" pitchFamily="34" charset="0"/>
                        </a:rPr>
                        <a:t>234 864,0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234 864,0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234 864,0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405046647"/>
                  </a:ext>
                </a:extLst>
              </a:tr>
              <a:tr h="152455">
                <a:tc>
                  <a:txBody>
                    <a:bodyPr/>
                    <a:lstStyle/>
                    <a:p>
                      <a:pPr algn="l" fontAlgn="b"/>
                      <a:r>
                        <a:rPr lang="ru-RU" sz="900" b="0" u="none" strike="noStrike" dirty="0">
                          <a:effectLst/>
                          <a:latin typeface="Arial" panose="020B0604020202020204" pitchFamily="34" charset="0"/>
                          <a:cs typeface="Arial" panose="020B0604020202020204" pitchFamily="34" charset="0"/>
                        </a:rPr>
                        <a:t>Земельный налог с физических лиц</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dirty="0">
                          <a:effectLst/>
                          <a:latin typeface="Arial" panose="020B0604020202020204" pitchFamily="34" charset="0"/>
                          <a:cs typeface="Arial" panose="020B0604020202020204" pitchFamily="34" charset="0"/>
                        </a:rPr>
                        <a:t>35 711,1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35 100,0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0" i="0" u="none" strike="noStrike" dirty="0">
                          <a:effectLst/>
                          <a:latin typeface="Arial" panose="020B0604020202020204" pitchFamily="34" charset="0"/>
                        </a:rPr>
                        <a:t>35 100,0</a:t>
                      </a:r>
                    </a:p>
                  </a:txBody>
                  <a:tcPr marL="9525" marR="9525" marT="9525" marB="0" anchor="b"/>
                </a:tc>
                <a:tc>
                  <a:txBody>
                    <a:bodyPr/>
                    <a:lstStyle/>
                    <a:p>
                      <a:pPr algn="r" fontAlgn="b"/>
                      <a:r>
                        <a:rPr lang="ru-RU" sz="900" u="none" strike="noStrike">
                          <a:effectLst/>
                          <a:latin typeface="Arial" panose="020B0604020202020204" pitchFamily="34" charset="0"/>
                          <a:cs typeface="Arial" panose="020B0604020202020204" pitchFamily="34" charset="0"/>
                        </a:rPr>
                        <a:t>35 100,0</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35 100,0</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721099205"/>
                  </a:ext>
                </a:extLst>
              </a:tr>
              <a:tr h="143607">
                <a:tc>
                  <a:txBody>
                    <a:bodyPr/>
                    <a:lstStyle/>
                    <a:p>
                      <a:pPr algn="l" fontAlgn="b"/>
                      <a:r>
                        <a:rPr lang="ru-RU" sz="900" b="1" i="1" u="none" strike="noStrike" dirty="0">
                          <a:effectLst/>
                          <a:latin typeface="Arial" panose="020B0604020202020204" pitchFamily="34" charset="0"/>
                          <a:cs typeface="Arial" panose="020B0604020202020204" pitchFamily="34" charset="0"/>
                        </a:rPr>
                        <a:t>Государственная пошлина, сборы</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14 227,0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17 588,0</a:t>
                      </a:r>
                    </a:p>
                  </a:txBody>
                  <a:tcPr marL="4127" marR="4127" marT="4127" marB="0" anchor="b"/>
                </a:tc>
                <a:tc>
                  <a:txBody>
                    <a:bodyPr/>
                    <a:lstStyle/>
                    <a:p>
                      <a:pPr algn="r" fontAlgn="b"/>
                      <a:r>
                        <a:rPr lang="ru-RU" sz="900" b="1" i="1" u="none" strike="noStrike" dirty="0">
                          <a:effectLst/>
                          <a:latin typeface="Arial" panose="020B0604020202020204" pitchFamily="34" charset="0"/>
                        </a:rPr>
                        <a:t>14 899,0</a:t>
                      </a:r>
                    </a:p>
                  </a:txBody>
                  <a:tcPr marL="9525" marR="9525" marT="9525" marB="0" anchor="b"/>
                </a:tc>
                <a:tc>
                  <a:txBody>
                    <a:bodyPr/>
                    <a:lstStyle/>
                    <a:p>
                      <a:pPr algn="l" fontAlgn="b"/>
                      <a:r>
                        <a:rPr lang="ru-RU" sz="900" b="1" i="1" u="none" strike="noStrike" dirty="0">
                          <a:effectLst/>
                          <a:latin typeface="Arial" panose="020B0604020202020204" pitchFamily="34" charset="0"/>
                          <a:cs typeface="Arial" panose="020B0604020202020204" pitchFamily="34" charset="0"/>
                        </a:rPr>
                        <a:t>                         16 000,0   </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17 000,0</a:t>
                      </a:r>
                    </a:p>
                  </a:txBody>
                  <a:tcPr marL="4127" marR="4127" marT="4127" marB="0" anchor="b"/>
                </a:tc>
                <a:extLst>
                  <a:ext uri="{0D108BD9-81ED-4DB2-BD59-A6C34878D82A}">
                    <a16:rowId xmlns:a16="http://schemas.microsoft.com/office/drawing/2014/main" val="439031618"/>
                  </a:ext>
                </a:extLst>
              </a:tr>
              <a:tr h="270166">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от использования имущества, находящегося в государственной и муниципальной собственности</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489 232,1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426 932,1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436 338,4</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415 422,0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413 655,0</a:t>
                      </a:r>
                    </a:p>
                  </a:txBody>
                  <a:tcPr marL="4127" marR="4127" marT="4127" marB="0" anchor="b"/>
                </a:tc>
                <a:extLst>
                  <a:ext uri="{0D108BD9-81ED-4DB2-BD59-A6C34878D82A}">
                    <a16:rowId xmlns:a16="http://schemas.microsoft.com/office/drawing/2014/main" val="3544774697"/>
                  </a:ext>
                </a:extLst>
              </a:tr>
              <a:tr h="143607">
                <a:tc>
                  <a:txBody>
                    <a:bodyPr/>
                    <a:lstStyle/>
                    <a:p>
                      <a:pPr algn="l" fontAlgn="b"/>
                      <a:r>
                        <a:rPr lang="ru-RU" sz="900" b="1" i="1" u="none" strike="noStrike" dirty="0">
                          <a:effectLst/>
                          <a:latin typeface="Arial" panose="020B0604020202020204" pitchFamily="34" charset="0"/>
                          <a:cs typeface="Arial" panose="020B0604020202020204" pitchFamily="34" charset="0"/>
                        </a:rPr>
                        <a:t>Платежи при пользовании природными ресурсами</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1 080,5</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1 217,4</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3 652,1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3 652,1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3 652,1</a:t>
                      </a:r>
                    </a:p>
                  </a:txBody>
                  <a:tcPr marL="4127" marR="4127" marT="4127" marB="0" anchor="b"/>
                </a:tc>
                <a:extLst>
                  <a:ext uri="{0D108BD9-81ED-4DB2-BD59-A6C34878D82A}">
                    <a16:rowId xmlns:a16="http://schemas.microsoft.com/office/drawing/2014/main" val="856176667"/>
                  </a:ext>
                </a:extLst>
              </a:tr>
              <a:tr h="137085">
                <a:tc>
                  <a:txBody>
                    <a:bodyPr/>
                    <a:lstStyle/>
                    <a:p>
                      <a:pPr algn="l" fontAlgn="b"/>
                      <a:r>
                        <a:rPr lang="ru-RU" sz="900" b="0" u="none" strike="noStrike" dirty="0">
                          <a:effectLst/>
                          <a:latin typeface="Arial" panose="020B0604020202020204" pitchFamily="34" charset="0"/>
                          <a:cs typeface="Arial" panose="020B0604020202020204" pitchFamily="34" charset="0"/>
                        </a:rPr>
                        <a:t>Плата за негативное воздействие на окружающую среду</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1 080,5</a:t>
                      </a:r>
                      <a:endParaRPr lang="ru-RU" sz="900" b="0"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1 217,4</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3 652,1</a:t>
                      </a: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3 652,1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3 652,1</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596465198"/>
                  </a:ext>
                </a:extLst>
              </a:tr>
              <a:tr h="173089">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от оказания  платных услуг и компенсации затрат государства</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14 428,8</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12 692,8</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10 948</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10 948,0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10 948,0</a:t>
                      </a:r>
                    </a:p>
                  </a:txBody>
                  <a:tcPr marL="4127" marR="4127" marT="4127" marB="0" anchor="b"/>
                </a:tc>
                <a:extLst>
                  <a:ext uri="{0D108BD9-81ED-4DB2-BD59-A6C34878D82A}">
                    <a16:rowId xmlns:a16="http://schemas.microsoft.com/office/drawing/2014/main" val="3935431349"/>
                  </a:ext>
                </a:extLst>
              </a:tr>
              <a:tr h="143607">
                <a:tc>
                  <a:txBody>
                    <a:bodyPr/>
                    <a:lstStyle/>
                    <a:p>
                      <a:pPr algn="l" fontAlgn="b"/>
                      <a:r>
                        <a:rPr lang="ru-RU" sz="900" b="1" i="1" u="none" strike="noStrike">
                          <a:effectLst/>
                          <a:latin typeface="Arial" panose="020B0604020202020204" pitchFamily="34" charset="0"/>
                          <a:cs typeface="Arial" panose="020B0604020202020204" pitchFamily="34" charset="0"/>
                        </a:rPr>
                        <a:t>Доходы от продажи материальных и нематериальных активов</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134 946,5</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190 753,3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117 040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72 940,0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68 110,0</a:t>
                      </a:r>
                    </a:p>
                  </a:txBody>
                  <a:tcPr marL="4127" marR="4127" marT="4127" marB="0" anchor="b"/>
                </a:tc>
                <a:extLst>
                  <a:ext uri="{0D108BD9-81ED-4DB2-BD59-A6C34878D82A}">
                    <a16:rowId xmlns:a16="http://schemas.microsoft.com/office/drawing/2014/main" val="499242736"/>
                  </a:ext>
                </a:extLst>
              </a:tr>
              <a:tr h="155005">
                <a:tc>
                  <a:txBody>
                    <a:bodyPr/>
                    <a:lstStyle/>
                    <a:p>
                      <a:pPr algn="l" fontAlgn="b"/>
                      <a:r>
                        <a:rPr lang="ru-RU" sz="900" b="1" i="1" u="none" strike="noStrike" dirty="0">
                          <a:effectLst/>
                          <a:latin typeface="Arial" panose="020B0604020202020204" pitchFamily="34" charset="0"/>
                          <a:cs typeface="Arial" panose="020B0604020202020204" pitchFamily="34" charset="0"/>
                        </a:rPr>
                        <a:t>Штрафы, санкции, </a:t>
                      </a:r>
                      <a:r>
                        <a:rPr lang="ru-RU" sz="900" b="1" i="1" u="none" strike="noStrike" kern="1200" dirty="0">
                          <a:solidFill>
                            <a:schemeClr val="dk1"/>
                          </a:solidFill>
                          <a:effectLst/>
                          <a:latin typeface="Arial" panose="020B0604020202020204" pitchFamily="34" charset="0"/>
                          <a:ea typeface="+mn-ea"/>
                          <a:cs typeface="Arial" panose="020B0604020202020204" pitchFamily="34" charset="0"/>
                        </a:rPr>
                        <a:t>возмещение</a:t>
                      </a:r>
                      <a:r>
                        <a:rPr lang="ru-RU" sz="900" b="1" i="1" u="none" strike="noStrike" dirty="0">
                          <a:effectLst/>
                          <a:latin typeface="Arial" panose="020B0604020202020204" pitchFamily="34" charset="0"/>
                          <a:cs typeface="Arial" panose="020B0604020202020204" pitchFamily="34" charset="0"/>
                        </a:rPr>
                        <a:t> ущерба</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12 511,0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23 476,6</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16 300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12 000,0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12 500,0</a:t>
                      </a:r>
                    </a:p>
                  </a:txBody>
                  <a:tcPr marL="4127" marR="4127" marT="4127" marB="0" anchor="b"/>
                </a:tc>
                <a:extLst>
                  <a:ext uri="{0D108BD9-81ED-4DB2-BD59-A6C34878D82A}">
                    <a16:rowId xmlns:a16="http://schemas.microsoft.com/office/drawing/2014/main" val="2203838503"/>
                  </a:ext>
                </a:extLst>
              </a:tr>
              <a:tr h="143607">
                <a:tc>
                  <a:txBody>
                    <a:bodyPr/>
                    <a:lstStyle/>
                    <a:p>
                      <a:pPr algn="l" fontAlgn="b"/>
                      <a:r>
                        <a:rPr lang="ru-RU" sz="900" b="1" i="1" u="none" strike="noStrike" dirty="0">
                          <a:effectLst/>
                          <a:latin typeface="Arial" panose="020B0604020202020204" pitchFamily="34" charset="0"/>
                          <a:cs typeface="Arial" panose="020B0604020202020204" pitchFamily="34" charset="0"/>
                        </a:rPr>
                        <a:t>Прочие неналоговые доходы </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35 009,3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1 159,4</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125,0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125,0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125,0</a:t>
                      </a:r>
                    </a:p>
                  </a:txBody>
                  <a:tcPr marL="4127" marR="4127" marT="4127" marB="0" anchor="b"/>
                </a:tc>
                <a:extLst>
                  <a:ext uri="{0D108BD9-81ED-4DB2-BD59-A6C34878D82A}">
                    <a16:rowId xmlns:a16="http://schemas.microsoft.com/office/drawing/2014/main" val="3045607104"/>
                  </a:ext>
                </a:extLst>
              </a:tr>
              <a:tr h="143607">
                <a:tc>
                  <a:txBody>
                    <a:bodyPr/>
                    <a:lstStyle/>
                    <a:p>
                      <a:pPr algn="l" fontAlgn="b"/>
                      <a:r>
                        <a:rPr lang="ru-RU" sz="900" b="1" u="none" strike="noStrike" dirty="0">
                          <a:effectLst/>
                          <a:latin typeface="Arial" panose="020B0604020202020204" pitchFamily="34" charset="0"/>
                          <a:cs typeface="Arial" panose="020B0604020202020204" pitchFamily="34" charset="0"/>
                        </a:rPr>
                        <a:t>Безвозмездные поступления</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b="1" u="none" strike="noStrike">
                          <a:effectLst/>
                          <a:latin typeface="Arial" panose="020B0604020202020204" pitchFamily="34" charset="0"/>
                          <a:cs typeface="Arial" panose="020B0604020202020204" pitchFamily="34" charset="0"/>
                        </a:rPr>
                        <a:t>2 177 125,3</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u-RU" sz="900" b="1" i="0" u="none" strike="noStrike" kern="1200" dirty="0">
                          <a:solidFill>
                            <a:schemeClr val="dk1"/>
                          </a:solidFill>
                          <a:effectLst/>
                          <a:latin typeface="Arial" panose="020B0604020202020204" pitchFamily="34" charset="0"/>
                          <a:ea typeface="+mn-ea"/>
                          <a:cs typeface="+mn-cs"/>
                        </a:rPr>
                        <a:t>3 754 894,7</a:t>
                      </a:r>
                    </a:p>
                  </a:txBody>
                  <a:tcPr marL="4127" marR="4127" marT="4127" marB="0" anchor="b"/>
                </a:tc>
                <a:tc>
                  <a:txBody>
                    <a:bodyPr/>
                    <a:lstStyle/>
                    <a:p>
                      <a:pPr algn="r" fontAlgn="b"/>
                      <a:r>
                        <a:rPr lang="ru-RU" sz="900" b="1" i="0" u="none" strike="noStrike" dirty="0">
                          <a:effectLst/>
                          <a:latin typeface="Arial" panose="020B0604020202020204" pitchFamily="34" charset="0"/>
                        </a:rPr>
                        <a:t>4 036 050,9</a:t>
                      </a:r>
                    </a:p>
                  </a:txBody>
                  <a:tcPr marL="9525" marR="9525" marT="9525" marB="0" anchor="b"/>
                </a:tc>
                <a:tc>
                  <a:txBody>
                    <a:bodyPr/>
                    <a:lstStyle/>
                    <a:p>
                      <a:pPr algn="r" fontAlgn="b"/>
                      <a:r>
                        <a:rPr lang="ru-RU" sz="900" b="1" i="0" u="none" strike="noStrike" dirty="0">
                          <a:effectLst/>
                          <a:latin typeface="Arial" panose="020B0604020202020204" pitchFamily="34" charset="0"/>
                        </a:rPr>
                        <a:t>3 948 245,7</a:t>
                      </a:r>
                    </a:p>
                  </a:txBody>
                  <a:tcPr marL="0" marR="0" marT="0" marB="0" anchor="b"/>
                </a:tc>
                <a:tc>
                  <a:txBody>
                    <a:bodyPr/>
                    <a:lstStyle/>
                    <a:p>
                      <a:pPr algn="r" fontAlgn="b"/>
                      <a:r>
                        <a:rPr lang="ru-RU" sz="900" b="1" i="0" u="none" strike="noStrike" dirty="0">
                          <a:effectLst/>
                          <a:latin typeface="Arial" panose="020B0604020202020204" pitchFamily="34" charset="0"/>
                        </a:rPr>
                        <a:t>3 084 922,5</a:t>
                      </a:r>
                    </a:p>
                  </a:txBody>
                  <a:tcPr marL="0" marR="0" marT="0" marB="0" anchor="b"/>
                </a:tc>
                <a:extLst>
                  <a:ext uri="{0D108BD9-81ED-4DB2-BD59-A6C34878D82A}">
                    <a16:rowId xmlns:a16="http://schemas.microsoft.com/office/drawing/2014/main" val="3323244781"/>
                  </a:ext>
                </a:extLst>
              </a:tr>
              <a:tr h="303291">
                <a:tc>
                  <a:txBody>
                    <a:bodyPr/>
                    <a:lstStyle/>
                    <a:p>
                      <a:pPr algn="l" fontAlgn="b"/>
                      <a:r>
                        <a:rPr lang="ru-RU" sz="900" b="1" i="1" u="none" strike="noStrike" dirty="0">
                          <a:effectLst/>
                          <a:latin typeface="Arial" panose="020B0604020202020204" pitchFamily="34" charset="0"/>
                          <a:cs typeface="Arial" panose="020B0604020202020204" pitchFamily="34" charset="0"/>
                        </a:rPr>
                        <a:t>Безвозмездные поступления от других бюджетов бюджетной системы Российской Федерации, кроме бюджетов государственных внебюджетных фондов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2 183 403,8</a:t>
                      </a:r>
                    </a:p>
                  </a:txBody>
                  <a:tcPr marL="4127" marR="4127" marT="4127" marB="0" anchor="b"/>
                </a:tc>
                <a:tc>
                  <a:txBody>
                    <a:bodyPr/>
                    <a:lstStyle/>
                    <a:p>
                      <a:pPr marL="0" algn="r" defTabSz="914400" rtl="0" eaLnBrk="1" fontAlgn="b" latinLnBrk="0" hangingPunct="1"/>
                      <a:r>
                        <a:rPr lang="ru-RU" sz="900" b="1" i="1" u="none" strike="noStrike" kern="1200" dirty="0">
                          <a:solidFill>
                            <a:schemeClr val="dk1"/>
                          </a:solidFill>
                          <a:effectLst/>
                          <a:latin typeface="Arial" panose="020B0604020202020204" pitchFamily="34" charset="0"/>
                          <a:ea typeface="+mn-ea"/>
                          <a:cs typeface="+mn-cs"/>
                        </a:rPr>
                        <a:t>3 762 460,9</a:t>
                      </a:r>
                    </a:p>
                  </a:txBody>
                  <a:tcPr marL="4127" marR="4127" marT="4127" marB="0" anchor="b"/>
                </a:tc>
                <a:tc>
                  <a:txBody>
                    <a:bodyPr/>
                    <a:lstStyle/>
                    <a:p>
                      <a:pPr algn="r" fontAlgn="b"/>
                      <a:r>
                        <a:rPr lang="ru-RU" sz="900" b="1" i="1" u="none" strike="noStrike" dirty="0">
                          <a:effectLst/>
                          <a:latin typeface="Arial" panose="020B0604020202020204" pitchFamily="34" charset="0"/>
                        </a:rPr>
                        <a:t>4 036 050,9</a:t>
                      </a:r>
                    </a:p>
                  </a:txBody>
                  <a:tcPr marL="9525" marR="9525" marT="9525" marB="0" anchor="b"/>
                </a:tc>
                <a:tc>
                  <a:txBody>
                    <a:bodyPr/>
                    <a:lstStyle/>
                    <a:p>
                      <a:pPr algn="r" fontAlgn="b"/>
                      <a:r>
                        <a:rPr lang="ru-RU" sz="900" b="1" i="1" u="none" strike="noStrike" dirty="0">
                          <a:effectLst/>
                          <a:latin typeface="Arial" panose="020B0604020202020204" pitchFamily="34" charset="0"/>
                        </a:rPr>
                        <a:t>3 948 245,7</a:t>
                      </a:r>
                    </a:p>
                  </a:txBody>
                  <a:tcPr marL="0" marR="0" marT="0" marB="0" anchor="b"/>
                </a:tc>
                <a:tc>
                  <a:txBody>
                    <a:bodyPr/>
                    <a:lstStyle/>
                    <a:p>
                      <a:pPr algn="r" fontAlgn="b"/>
                      <a:r>
                        <a:rPr lang="ru-RU" sz="900" b="1" i="1" u="none" strike="noStrike" dirty="0">
                          <a:effectLst/>
                          <a:latin typeface="Arial" panose="020B0604020202020204" pitchFamily="34" charset="0"/>
                        </a:rPr>
                        <a:t>3 084 922,5</a:t>
                      </a:r>
                    </a:p>
                  </a:txBody>
                  <a:tcPr marL="0" marR="0" marT="0" marB="0" anchor="b"/>
                </a:tc>
                <a:extLst>
                  <a:ext uri="{0D108BD9-81ED-4DB2-BD59-A6C34878D82A}">
                    <a16:rowId xmlns:a16="http://schemas.microsoft.com/office/drawing/2014/main" val="3030856771"/>
                  </a:ext>
                </a:extLst>
              </a:tr>
              <a:tr h="143607">
                <a:tc>
                  <a:txBody>
                    <a:bodyPr/>
                    <a:lstStyle/>
                    <a:p>
                      <a:pPr algn="l" fontAlgn="b"/>
                      <a:r>
                        <a:rPr lang="ru-RU" sz="900" b="0" u="none" strike="noStrike" dirty="0">
                          <a:effectLst/>
                          <a:latin typeface="Arial" panose="020B0604020202020204" pitchFamily="34" charset="0"/>
                          <a:cs typeface="Arial" panose="020B0604020202020204" pitchFamily="34" charset="0"/>
                        </a:rPr>
                        <a:t>Дотации бюджетам бюджетной системы Российской Федерации</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dirty="0">
                          <a:effectLst/>
                          <a:latin typeface="Arial" panose="020B0604020202020204" pitchFamily="34" charset="0"/>
                          <a:cs typeface="Arial" panose="020B0604020202020204" pitchFamily="34" charset="0"/>
                        </a:rPr>
                        <a:t>66 720,1</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14 696,8</a:t>
                      </a: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tc>
                  <a:txBody>
                    <a:bodyPr/>
                    <a:lstStyle/>
                    <a:p>
                      <a:pPr algn="r" fontAlgn="b"/>
                      <a:r>
                        <a:rPr lang="ru-RU" sz="900" u="none" strike="noStrike" dirty="0">
                          <a:effectLst/>
                          <a:latin typeface="Arial" panose="020B0604020202020204" pitchFamily="34" charset="0"/>
                          <a:cs typeface="Arial" panose="020B0604020202020204" pitchFamily="34" charset="0"/>
                        </a:rPr>
                        <a:t>0,0</a:t>
                      </a:r>
                      <a:endParaRPr lang="ru-RU" sz="900" b="1" i="0" u="none" strike="noStrike" dirty="0">
                        <a:effectLst/>
                        <a:latin typeface="Arial" panose="020B0604020202020204" pitchFamily="34" charset="0"/>
                        <a:cs typeface="Arial" panose="020B0604020202020204" pitchFamily="34" charset="0"/>
                      </a:endParaRPr>
                    </a:p>
                  </a:txBody>
                  <a:tcPr marL="4127" marR="4127" marT="4127" marB="0" anchor="b"/>
                </a:tc>
                <a:extLst>
                  <a:ext uri="{0D108BD9-81ED-4DB2-BD59-A6C34878D82A}">
                    <a16:rowId xmlns:a16="http://schemas.microsoft.com/office/drawing/2014/main" val="2242048379"/>
                  </a:ext>
                </a:extLst>
              </a:tr>
              <a:tr h="137085">
                <a:tc>
                  <a:txBody>
                    <a:bodyPr/>
                    <a:lstStyle/>
                    <a:p>
                      <a:pPr algn="l" fontAlgn="b"/>
                      <a:r>
                        <a:rPr lang="ru-RU" sz="900" b="0" u="none" strike="noStrike" dirty="0">
                          <a:effectLst/>
                          <a:latin typeface="Arial" panose="020B0604020202020204" pitchFamily="34" charset="0"/>
                          <a:cs typeface="Arial" panose="020B0604020202020204" pitchFamily="34" charset="0"/>
                        </a:rPr>
                        <a:t>Субсидии от других бюджетов бюджетной системы, в том числе:</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298 602,7</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1 618 065,1</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1 782 711,9</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1 680 810,6</a:t>
                      </a:r>
                    </a:p>
                  </a:txBody>
                  <a:tcPr marL="0" marR="0" marT="0"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823 282,8</a:t>
                      </a:r>
                    </a:p>
                  </a:txBody>
                  <a:tcPr marL="0" marR="0" marT="0" marB="0" anchor="b"/>
                </a:tc>
                <a:extLst>
                  <a:ext uri="{0D108BD9-81ED-4DB2-BD59-A6C34878D82A}">
                    <a16:rowId xmlns:a16="http://schemas.microsoft.com/office/drawing/2014/main" val="415473455"/>
                  </a:ext>
                </a:extLst>
              </a:tr>
              <a:tr h="137085">
                <a:tc>
                  <a:txBody>
                    <a:bodyPr/>
                    <a:lstStyle/>
                    <a:p>
                      <a:pPr algn="l" fontAlgn="b"/>
                      <a:r>
                        <a:rPr lang="ru-RU" sz="900" b="0" u="none" strike="noStrike" dirty="0">
                          <a:effectLst/>
                          <a:latin typeface="Arial" panose="020B0604020202020204" pitchFamily="34" charset="0"/>
                          <a:cs typeface="Arial" panose="020B0604020202020204" pitchFamily="34" charset="0"/>
                        </a:rPr>
                        <a:t>Субвенции от других бюджетов бюджетной системы, в том числе:</a:t>
                      </a:r>
                      <a:endParaRPr lang="ru-RU" sz="900" b="0" i="0" u="none" strike="noStrike" dirty="0">
                        <a:effectLst/>
                        <a:latin typeface="Arial" panose="020B0604020202020204" pitchFamily="34" charset="0"/>
                        <a:cs typeface="Arial" panose="020B0604020202020204" pitchFamily="34" charset="0"/>
                      </a:endParaRPr>
                    </a:p>
                  </a:txBody>
                  <a:tcPr marL="4127" marR="4127" marT="4127" marB="0" anchor="b">
                    <a:solidFill>
                      <a:schemeClr val="accent2">
                        <a:lumMod val="40000"/>
                        <a:lumOff val="60000"/>
                      </a:schemeClr>
                    </a:solidFill>
                  </a:tcPr>
                </a:tc>
                <a:tc>
                  <a:txBody>
                    <a:bodyPr/>
                    <a:lstStyle/>
                    <a:p>
                      <a:pPr algn="r" fontAlgn="b"/>
                      <a:r>
                        <a:rPr lang="ru-RU" sz="900" u="none" strike="noStrike">
                          <a:effectLst/>
                          <a:latin typeface="Arial" panose="020B0604020202020204" pitchFamily="34" charset="0"/>
                          <a:cs typeface="Arial" panose="020B0604020202020204" pitchFamily="34" charset="0"/>
                        </a:rPr>
                        <a:t>1 818 081,0</a:t>
                      </a:r>
                      <a:endParaRPr lang="ru-RU" sz="900" b="1" i="0" u="none" strike="noStrike">
                        <a:effectLst/>
                        <a:latin typeface="Arial" panose="020B0604020202020204" pitchFamily="34" charset="0"/>
                        <a:cs typeface="Arial" panose="020B0604020202020204" pitchFamily="34" charset="0"/>
                      </a:endParaRP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2 115 662,0</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2 250 163,0</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2 267 435,1</a:t>
                      </a:r>
                    </a:p>
                  </a:txBody>
                  <a:tcPr marL="0" marR="0" marT="0"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2 261 639,7</a:t>
                      </a:r>
                    </a:p>
                  </a:txBody>
                  <a:tcPr marL="0" marR="0" marT="0" marB="0" anchor="b"/>
                </a:tc>
                <a:extLst>
                  <a:ext uri="{0D108BD9-81ED-4DB2-BD59-A6C34878D82A}">
                    <a16:rowId xmlns:a16="http://schemas.microsoft.com/office/drawing/2014/main" val="1313290444"/>
                  </a:ext>
                </a:extLst>
              </a:tr>
              <a:tr h="167482">
                <a:tc>
                  <a:txBody>
                    <a:bodyPr/>
                    <a:lstStyle/>
                    <a:p>
                      <a:pPr algn="l" fontAlgn="b"/>
                      <a:r>
                        <a:rPr lang="ru-RU" sz="900" b="0" i="0" u="none" strike="noStrike" dirty="0">
                          <a:effectLst/>
                          <a:latin typeface="Arial" panose="020B0604020202020204" pitchFamily="34" charset="0"/>
                          <a:cs typeface="Arial" panose="020B0604020202020204" pitchFamily="34" charset="0"/>
                        </a:rPr>
                        <a:t>Иные межбюджетные трансферты</a:t>
                      </a:r>
                    </a:p>
                  </a:txBody>
                  <a:tcPr marL="4127" marR="4127" marT="4127" marB="0" anchor="b">
                    <a:solidFill>
                      <a:schemeClr val="accent2">
                        <a:lumMod val="40000"/>
                        <a:lumOff val="60000"/>
                      </a:schemeClr>
                    </a:solidFill>
                  </a:tcPr>
                </a:tc>
                <a:tc>
                  <a:txBody>
                    <a:bodyPr/>
                    <a:lstStyle/>
                    <a:p>
                      <a:pPr algn="r" fontAlgn="b"/>
                      <a:r>
                        <a:rPr lang="ru-RU" sz="900" b="0" i="0"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14 037,0</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3 176,0</a:t>
                      </a:r>
                    </a:p>
                  </a:txBody>
                  <a:tcPr marL="4127" marR="4127" marT="4127" marB="0" anchor="b"/>
                </a:tc>
                <a:tc>
                  <a:txBody>
                    <a:bodyPr/>
                    <a:lstStyle/>
                    <a:p>
                      <a:pPr marL="0" algn="r" defTabSz="914400" rtl="0" eaLnBrk="1" fontAlgn="b" latinLnBrk="0" hangingPunct="1"/>
                      <a:r>
                        <a:rPr lang="ru-RU" sz="9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4127" marR="4127" marT="4127" marB="0" anchor="b"/>
                </a:tc>
                <a:tc>
                  <a:txBody>
                    <a:bodyPr/>
                    <a:lstStyle/>
                    <a:p>
                      <a:pPr algn="r" fontAlgn="b"/>
                      <a:r>
                        <a:rPr lang="ru-RU" sz="900" b="0" i="0"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3913305434"/>
                  </a:ext>
                </a:extLst>
              </a:tr>
              <a:tr h="159434">
                <a:tc>
                  <a:txBody>
                    <a:bodyPr/>
                    <a:lstStyle/>
                    <a:p>
                      <a:pPr algn="l" fontAlgn="b"/>
                      <a:r>
                        <a:rPr lang="ru-RU" sz="900" b="1" i="1" u="none" strike="noStrike" dirty="0">
                          <a:effectLst/>
                          <a:latin typeface="Arial" panose="020B0604020202020204" pitchFamily="34" charset="0"/>
                          <a:cs typeface="Arial" panose="020B0604020202020204" pitchFamily="34" charset="0"/>
                        </a:rPr>
                        <a:t>Прочие безвозмездные поступления в бюджеты городских округов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1 887,1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902,1</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2494776007"/>
                  </a:ext>
                </a:extLst>
              </a:tr>
              <a:tr h="271955">
                <a:tc>
                  <a:txBody>
                    <a:bodyPr/>
                    <a:lstStyle/>
                    <a:p>
                      <a:pPr algn="l" fontAlgn="b"/>
                      <a:r>
                        <a:rPr lang="ru-RU" sz="900" b="1" i="1" u="none" strike="noStrike" dirty="0">
                          <a:effectLst/>
                          <a:latin typeface="Arial" panose="020B0604020202020204" pitchFamily="34" charset="0"/>
                          <a:cs typeface="Arial" panose="020B0604020202020204" pitchFamily="34" charset="0"/>
                        </a:rPr>
                        <a:t>Доходы бюджетов городских округов от возврата организациями остатков субсидий прошлых лет</a:t>
                      </a:r>
                    </a:p>
                  </a:txBody>
                  <a:tcPr marL="4127" marR="4127" marT="4127" marB="0" anchor="b">
                    <a:solidFill>
                      <a:schemeClr val="accent2">
                        <a:lumMod val="40000"/>
                        <a:lumOff val="60000"/>
                      </a:schemeClr>
                    </a:solidFill>
                  </a:tcPr>
                </a:tc>
                <a:tc>
                  <a:txBody>
                    <a:bodyPr/>
                    <a:lstStyle/>
                    <a:p>
                      <a:pPr algn="r" fontAlgn="b"/>
                      <a:r>
                        <a:rPr lang="ru-RU" sz="900" b="1" i="1" u="none" strike="noStrike">
                          <a:effectLst/>
                          <a:latin typeface="Arial" panose="020B0604020202020204" pitchFamily="34" charset="0"/>
                          <a:cs typeface="Arial" panose="020B0604020202020204" pitchFamily="34" charset="0"/>
                        </a:rPr>
                        <a:t>2 359,0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3 796,0</a:t>
                      </a:r>
                    </a:p>
                  </a:txBody>
                  <a:tcPr marL="4127" marR="4127" marT="4127" marB="0" anchor="b"/>
                </a:tc>
                <a:tc>
                  <a:txBody>
                    <a:bodyPr/>
                    <a:lstStyle/>
                    <a:p>
                      <a:pPr algn="r" fontAlgn="b"/>
                      <a:r>
                        <a:rPr lang="ru-RU" sz="900" b="1" i="1" u="none" strike="noStrike">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363694974"/>
                  </a:ext>
                </a:extLst>
              </a:tr>
              <a:tr h="242566">
                <a:tc>
                  <a:txBody>
                    <a:bodyPr/>
                    <a:lstStyle/>
                    <a:p>
                      <a:pPr algn="l" fontAlgn="b"/>
                      <a:r>
                        <a:rPr lang="ru-RU" sz="900" b="1" i="1" u="none" strike="noStrike" dirty="0">
                          <a:effectLst/>
                          <a:latin typeface="Arial" panose="020B0604020202020204" pitchFamily="34" charset="0"/>
                          <a:cs typeface="Arial" panose="020B0604020202020204" pitchFamily="34" charset="0"/>
                        </a:rPr>
                        <a:t>Возврат остатков субсидий, субвенций и иных межбюджетных трансфертов , имеющих целевое назначение, прошлых лет из бюджетов городских округов</a:t>
                      </a:r>
                    </a:p>
                  </a:txBody>
                  <a:tcPr marL="4127" marR="4127" marT="4127" marB="0" anchor="b">
                    <a:solidFill>
                      <a:schemeClr val="accent2">
                        <a:lumMod val="40000"/>
                        <a:lumOff val="60000"/>
                      </a:schemeClr>
                    </a:solidFill>
                  </a:tcPr>
                </a:tc>
                <a:tc>
                  <a:txBody>
                    <a:bodyPr/>
                    <a:lstStyle/>
                    <a:p>
                      <a:pPr algn="r" fontAlgn="b"/>
                      <a:r>
                        <a:rPr lang="ru-RU" sz="900" b="1" i="1" u="none" strike="noStrike" dirty="0">
                          <a:effectLst/>
                          <a:latin typeface="Arial" panose="020B0604020202020204" pitchFamily="34" charset="0"/>
                          <a:cs typeface="Arial" panose="020B0604020202020204" pitchFamily="34" charset="0"/>
                        </a:rPr>
                        <a:t>-10 524,6</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-12 264,3</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tc>
                  <a:txBody>
                    <a:bodyPr/>
                    <a:lstStyle/>
                    <a:p>
                      <a:pPr algn="r" fontAlgn="b"/>
                      <a:r>
                        <a:rPr lang="ru-RU" sz="900" b="1" i="1" u="none" strike="noStrike" dirty="0">
                          <a:effectLst/>
                          <a:latin typeface="Arial" panose="020B0604020202020204" pitchFamily="34" charset="0"/>
                          <a:cs typeface="Arial" panose="020B0604020202020204" pitchFamily="34" charset="0"/>
                        </a:rPr>
                        <a:t>0,0</a:t>
                      </a:r>
                    </a:p>
                  </a:txBody>
                  <a:tcPr marL="4127" marR="4127" marT="4127" marB="0" anchor="b"/>
                </a:tc>
                <a:extLst>
                  <a:ext uri="{0D108BD9-81ED-4DB2-BD59-A6C34878D82A}">
                    <a16:rowId xmlns:a16="http://schemas.microsoft.com/office/drawing/2014/main" val="2419924700"/>
                  </a:ext>
                </a:extLst>
              </a:tr>
              <a:tr h="294135">
                <a:tc>
                  <a:txBody>
                    <a:bodyPr/>
                    <a:lstStyle/>
                    <a:p>
                      <a:pPr algn="l" fontAlgn="b"/>
                      <a:r>
                        <a:rPr lang="ru-RU" sz="1000" b="1" u="none" strike="noStrike" dirty="0">
                          <a:effectLst/>
                          <a:latin typeface="Arial" panose="020B0604020202020204" pitchFamily="34" charset="0"/>
                          <a:cs typeface="Arial" panose="020B0604020202020204" pitchFamily="34" charset="0"/>
                        </a:rPr>
                        <a:t>Всего доходов                          </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algn="r" fontAlgn="b"/>
                      <a:r>
                        <a:rPr lang="ru-RU" sz="1000" b="1" u="none" strike="noStrike" dirty="0">
                          <a:effectLst/>
                          <a:latin typeface="Arial" panose="020B0604020202020204" pitchFamily="34" charset="0"/>
                          <a:cs typeface="Arial" panose="020B0604020202020204" pitchFamily="34" charset="0"/>
                        </a:rPr>
                        <a:t>4 525 079,7</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ru-RU" sz="1000" b="1" u="none" strike="noStrike" kern="1200" dirty="0">
                          <a:solidFill>
                            <a:schemeClr val="dk1"/>
                          </a:solidFill>
                          <a:effectLst/>
                          <a:latin typeface="Arial" panose="020B0604020202020204" pitchFamily="34" charset="0"/>
                          <a:ea typeface="+mn-ea"/>
                          <a:cs typeface="Arial" panose="020B0604020202020204" pitchFamily="34" charset="0"/>
                        </a:rPr>
                        <a:t>6 246 479,3 </a:t>
                      </a:r>
                    </a:p>
                  </a:txBody>
                  <a:tcPr marL="4127" marR="4127" marT="4127" marB="0" anchor="ctr">
                    <a:solidFill>
                      <a:schemeClr val="accent2">
                        <a:lumMod val="40000"/>
                        <a:lumOff val="60000"/>
                      </a:schemeClr>
                    </a:solidFill>
                  </a:tcPr>
                </a:tc>
                <a:tc>
                  <a:txBody>
                    <a:bodyPr/>
                    <a:lstStyle/>
                    <a:p>
                      <a:pPr algn="r" fontAlgn="b"/>
                      <a:r>
                        <a:rPr lang="ru-RU" sz="1000" b="1" u="none" strike="noStrike" dirty="0">
                          <a:effectLst/>
                          <a:latin typeface="Arial" panose="020B0604020202020204" pitchFamily="34" charset="0"/>
                          <a:cs typeface="Arial" panose="020B0604020202020204" pitchFamily="34" charset="0"/>
                        </a:rPr>
                        <a:t>6 730 142,4</a:t>
                      </a:r>
                      <a:endParaRPr lang="ru-RU" sz="1000" b="1" i="0" u="none" strike="noStrike" dirty="0">
                        <a:effectLst/>
                        <a:latin typeface="Arial" panose="020B0604020202020204" pitchFamily="34" charset="0"/>
                        <a:cs typeface="Arial" panose="020B0604020202020204" pitchFamily="34" charset="0"/>
                      </a:endParaRPr>
                    </a:p>
                  </a:txBody>
                  <a:tcPr marL="4127" marR="4127" marT="4127" marB="0" anchor="ctr">
                    <a:solidFill>
                      <a:schemeClr val="accent2">
                        <a:lumMod val="40000"/>
                        <a:lumOff val="60000"/>
                      </a:schemeClr>
                    </a:solidFill>
                  </a:tcPr>
                </a:tc>
                <a:tc>
                  <a:txBody>
                    <a:bodyPr/>
                    <a:lstStyle/>
                    <a:p>
                      <a:pPr marL="0" algn="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6 776 749,6</a:t>
                      </a:r>
                    </a:p>
                  </a:txBody>
                  <a:tcPr marL="8313" marR="8313" marT="8313" marB="0" anchor="ctr">
                    <a:solidFill>
                      <a:schemeClr val="accent2">
                        <a:lumMod val="40000"/>
                        <a:lumOff val="60000"/>
                      </a:schemeClr>
                    </a:solidFill>
                  </a:tcPr>
                </a:tc>
                <a:tc>
                  <a:txBody>
                    <a:bodyPr/>
                    <a:lstStyle/>
                    <a:p>
                      <a:pPr marL="0" algn="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6 197 915,5 </a:t>
                      </a:r>
                    </a:p>
                  </a:txBody>
                  <a:tcPr marL="8313" marR="8313" marT="8313" marB="0" anchor="ctr">
                    <a:solidFill>
                      <a:schemeClr val="accent2">
                        <a:lumMod val="40000"/>
                        <a:lumOff val="60000"/>
                      </a:schemeClr>
                    </a:solidFill>
                  </a:tcPr>
                </a:tc>
                <a:extLst>
                  <a:ext uri="{0D108BD9-81ED-4DB2-BD59-A6C34878D82A}">
                    <a16:rowId xmlns:a16="http://schemas.microsoft.com/office/drawing/2014/main" val="3848990305"/>
                  </a:ext>
                </a:extLst>
              </a:tr>
            </a:tbl>
          </a:graphicData>
        </a:graphic>
      </p:graphicFrame>
    </p:spTree>
    <p:extLst>
      <p:ext uri="{BB962C8B-B14F-4D97-AF65-F5344CB8AC3E}">
        <p14:creationId xmlns:p14="http://schemas.microsoft.com/office/powerpoint/2010/main" val="20750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8ED300D6-4E93-42D5-8838-81EB3D31B728}"/>
              </a:ext>
            </a:extLst>
          </p:cNvPr>
          <p:cNvSpPr/>
          <p:nvPr/>
        </p:nvSpPr>
        <p:spPr>
          <a:xfrm>
            <a:off x="0" y="6210579"/>
            <a:ext cx="12192000" cy="646331"/>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wrap="square">
            <a:spAutoFit/>
          </a:bodyPr>
          <a:lstStyle/>
          <a:p>
            <a:pPr algn="ctr"/>
            <a:r>
              <a:rPr lang="ru-RU" i="1" dirty="0">
                <a:ea typeface="Times New Roman" panose="02020603050405020304" pitchFamily="18" charset="0"/>
              </a:rPr>
              <a:t>Налоговые и неналоговые доходы бюджета городского округа в 2023 году составят 40,0 % от общих доходов, </a:t>
            </a:r>
          </a:p>
          <a:p>
            <a:pPr algn="ctr"/>
            <a:r>
              <a:rPr lang="ru-RU" i="1" dirty="0">
                <a:ea typeface="Times New Roman" panose="02020603050405020304" pitchFamily="18" charset="0"/>
              </a:rPr>
              <a:t>в 2024 году 41,7 %, в 2025 году 50,2 %.</a:t>
            </a:r>
            <a:endParaRPr lang="ru-RU" i="1" dirty="0"/>
          </a:p>
        </p:txBody>
      </p:sp>
      <p:sp>
        <p:nvSpPr>
          <p:cNvPr id="2" name="Заголовок 1">
            <a:extLst>
              <a:ext uri="{FF2B5EF4-FFF2-40B4-BE49-F238E27FC236}">
                <a16:creationId xmlns:a16="http://schemas.microsoft.com/office/drawing/2014/main" id="{24436F0B-EC3F-4428-8D30-E8DE68323277}"/>
              </a:ext>
            </a:extLst>
          </p:cNvPr>
          <p:cNvSpPr>
            <a:spLocks noGrp="1"/>
          </p:cNvSpPr>
          <p:nvPr>
            <p:ph type="title"/>
          </p:nvPr>
        </p:nvSpPr>
        <p:spPr>
          <a:xfrm>
            <a:off x="831850" y="81280"/>
            <a:ext cx="10515600" cy="1158240"/>
          </a:xfrm>
        </p:spPr>
        <p:txBody>
          <a:bodyPr>
            <a:normAutofit fontScale="90000"/>
          </a:bodyPr>
          <a:lstStyle/>
          <a:p>
            <a:pPr algn="ctr"/>
            <a:r>
              <a:rPr lang="ru-RU" dirty="0"/>
              <a:t>Доходная часть бюджета городского округа Долгопрудный</a:t>
            </a:r>
          </a:p>
        </p:txBody>
      </p:sp>
      <p:graphicFrame>
        <p:nvGraphicFramePr>
          <p:cNvPr id="5" name="Объект 4">
            <a:extLst>
              <a:ext uri="{FF2B5EF4-FFF2-40B4-BE49-F238E27FC236}">
                <a16:creationId xmlns:a16="http://schemas.microsoft.com/office/drawing/2014/main" id="{AAAA984F-8BB7-4A45-972C-9E75C320BD0D}"/>
              </a:ext>
            </a:extLst>
          </p:cNvPr>
          <p:cNvGraphicFramePr>
            <a:graphicFrameLocks noGrp="1"/>
          </p:cNvGraphicFramePr>
          <p:nvPr>
            <p:ph idx="1"/>
            <p:extLst>
              <p:ext uri="{D42A27DB-BD31-4B8C-83A1-F6EECF244321}">
                <p14:modId xmlns:p14="http://schemas.microsoft.com/office/powerpoint/2010/main" val="1384498432"/>
              </p:ext>
            </p:extLst>
          </p:nvPr>
        </p:nvGraphicFramePr>
        <p:xfrm>
          <a:off x="844550" y="1239520"/>
          <a:ext cx="10515600" cy="1922769"/>
        </p:xfrm>
        <a:graphic>
          <a:graphicData uri="http://schemas.openxmlformats.org/drawingml/2006/table">
            <a:tbl>
              <a:tblPr firstRow="1" bandRow="1">
                <a:tableStyleId>{21E4AEA4-8DFA-4A89-87EB-49C32662AFE0}</a:tableStyleId>
              </a:tblPr>
              <a:tblGrid>
                <a:gridCol w="2628900">
                  <a:extLst>
                    <a:ext uri="{9D8B030D-6E8A-4147-A177-3AD203B41FA5}">
                      <a16:colId xmlns:a16="http://schemas.microsoft.com/office/drawing/2014/main" val="1509199974"/>
                    </a:ext>
                  </a:extLst>
                </a:gridCol>
                <a:gridCol w="2628900">
                  <a:extLst>
                    <a:ext uri="{9D8B030D-6E8A-4147-A177-3AD203B41FA5}">
                      <a16:colId xmlns:a16="http://schemas.microsoft.com/office/drawing/2014/main" val="2562768725"/>
                    </a:ext>
                  </a:extLst>
                </a:gridCol>
                <a:gridCol w="2628900">
                  <a:extLst>
                    <a:ext uri="{9D8B030D-6E8A-4147-A177-3AD203B41FA5}">
                      <a16:colId xmlns:a16="http://schemas.microsoft.com/office/drawing/2014/main" val="2674852515"/>
                    </a:ext>
                  </a:extLst>
                </a:gridCol>
                <a:gridCol w="2628900">
                  <a:extLst>
                    <a:ext uri="{9D8B030D-6E8A-4147-A177-3AD203B41FA5}">
                      <a16:colId xmlns:a16="http://schemas.microsoft.com/office/drawing/2014/main" val="3383207555"/>
                    </a:ext>
                  </a:extLst>
                </a:gridCol>
              </a:tblGrid>
              <a:tr h="318594">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Наименование дохода</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2023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2024 год</a:t>
                      </a:r>
                    </a:p>
                  </a:txBody>
                  <a:tcPr marL="8313" marR="8313" marT="8317" marB="0" anchor="ctr">
                    <a:solidFill>
                      <a:schemeClr val="accent5">
                        <a:lumMod val="20000"/>
                        <a:lumOff val="80000"/>
                      </a:schemeClr>
                    </a:solidFill>
                  </a:tcPr>
                </a:tc>
                <a:tc>
                  <a:txBody>
                    <a:bodyPr/>
                    <a:lstStyle/>
                    <a:p>
                      <a:pPr marL="0" algn="ctr" defTabSz="914400" rtl="0" eaLnBrk="1" fontAlgn="ctr" latinLnBrk="0" hangingPunct="1"/>
                      <a:r>
                        <a:rPr lang="ru-RU" sz="2000" u="none" strike="noStrike" kern="1200" dirty="0">
                          <a:solidFill>
                            <a:schemeClr val="tx1"/>
                          </a:solidFill>
                          <a:effectLst>
                            <a:outerShdw blurRad="50800" dist="38100" algn="tr" rotWithShape="0">
                              <a:prstClr val="black">
                                <a:alpha val="40000"/>
                              </a:prstClr>
                            </a:outerShdw>
                          </a:effectLst>
                          <a:latin typeface="+mn-lt"/>
                          <a:ea typeface="+mn-ea"/>
                          <a:cs typeface="Arial" panose="020B0604020202020204" pitchFamily="34" charset="0"/>
                        </a:rPr>
                        <a:t>2025 год</a:t>
                      </a:r>
                    </a:p>
                  </a:txBody>
                  <a:tcPr marL="8313" marR="8313" marT="8317" marB="0" anchor="ctr">
                    <a:solidFill>
                      <a:schemeClr val="accent5">
                        <a:lumMod val="20000"/>
                        <a:lumOff val="80000"/>
                      </a:schemeClr>
                    </a:solidFill>
                  </a:tcPr>
                </a:tc>
                <a:extLst>
                  <a:ext uri="{0D108BD9-81ED-4DB2-BD59-A6C34878D82A}">
                    <a16:rowId xmlns:a16="http://schemas.microsoft.com/office/drawing/2014/main" val="2754664638"/>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2 109 688,0</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2 313 416,8</a:t>
                      </a:r>
                    </a:p>
                  </a:txBody>
                  <a:tcPr anchor="ctr" horzOverflow="overflow">
                    <a:solidFill>
                      <a:schemeClr val="accent6">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2 604 002,9</a:t>
                      </a:r>
                    </a:p>
                  </a:txBody>
                  <a:tcPr anchor="ctr" horzOverflow="overflow">
                    <a:solidFill>
                      <a:schemeClr val="accent6">
                        <a:lumMod val="60000"/>
                        <a:lumOff val="40000"/>
                      </a:schemeClr>
                    </a:solidFill>
                  </a:tcPr>
                </a:tc>
                <a:extLst>
                  <a:ext uri="{0D108BD9-81ED-4DB2-BD59-A6C34878D82A}">
                    <a16:rowId xmlns:a16="http://schemas.microsoft.com/office/drawing/2014/main" val="1069246911"/>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Неналоговые доходы</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584 403,5</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515 087,1</a:t>
                      </a:r>
                    </a:p>
                  </a:txBody>
                  <a:tcPr horzOverflow="overflow">
                    <a:solidFill>
                      <a:srgbClr val="0070C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508 990,1</a:t>
                      </a:r>
                    </a:p>
                  </a:txBody>
                  <a:tcPr horzOverflow="overflow">
                    <a:solidFill>
                      <a:srgbClr val="0070C0"/>
                    </a:solidFill>
                  </a:tcPr>
                </a:tc>
                <a:extLst>
                  <a:ext uri="{0D108BD9-81ED-4DB2-BD59-A6C34878D82A}">
                    <a16:rowId xmlns:a16="http://schemas.microsoft.com/office/drawing/2014/main" val="4148879808"/>
                  </a:ext>
                </a:extLst>
              </a:tr>
              <a:tr h="31859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Безвозмездные поступления</a:t>
                      </a:r>
                      <a:endParaRPr lang="ru-RU" sz="1600" b="0"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4 036 050,9</a:t>
                      </a:r>
                    </a:p>
                  </a:txBody>
                  <a:tcPr marL="7313" marR="7313" marT="7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3 948 245,7</a:t>
                      </a:r>
                    </a:p>
                  </a:txBody>
                  <a:tcPr marL="8313" marR="8313" marT="8313" marB="0" anchor="ctr" horzOverflow="overflow">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ru-RU" sz="1400" u="none" strike="noStrike" kern="1200" dirty="0">
                          <a:solidFill>
                            <a:schemeClr val="dk1"/>
                          </a:solidFill>
                          <a:effectLst>
                            <a:outerShdw blurRad="50800" dist="38100" algn="tr" rotWithShape="0">
                              <a:prstClr val="black">
                                <a:alpha val="40000"/>
                              </a:prstClr>
                            </a:outerShdw>
                          </a:effectLst>
                          <a:latin typeface="+mn-lt"/>
                          <a:ea typeface="+mn-ea"/>
                          <a:cs typeface="+mn-cs"/>
                        </a:rPr>
                        <a:t>3 084 922,5</a:t>
                      </a:r>
                    </a:p>
                  </a:txBody>
                  <a:tcPr marL="8313" marR="8313" marT="8313" marB="0" anchor="ctr" horzOverflow="overflow">
                    <a:solidFill>
                      <a:srgbClr val="FFC000"/>
                    </a:solidFill>
                  </a:tcPr>
                </a:tc>
                <a:extLst>
                  <a:ext uri="{0D108BD9-81ED-4DB2-BD59-A6C34878D82A}">
                    <a16:rowId xmlns:a16="http://schemas.microsoft.com/office/drawing/2014/main" val="2686908056"/>
                  </a:ext>
                </a:extLst>
              </a:tr>
              <a:tr h="557044">
                <a:tc>
                  <a:txBody>
                    <a:bodyPr/>
                    <a:lstStyle/>
                    <a:p>
                      <a:pPr algn="l" rtl="0" fontAlgn="ctr"/>
                      <a:r>
                        <a:rPr lang="ru-RU" sz="160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rPr>
                        <a:t>ИТОГО доходов</a:t>
                      </a:r>
                      <a:endParaRPr lang="ru-RU" sz="1600" b="1" i="0" u="none" strike="noStrike" dirty="0">
                        <a:solidFill>
                          <a:schemeClr val="tx1"/>
                        </a:solidFill>
                        <a:effectLst>
                          <a:outerShdw blurRad="50800" dist="38100" algn="tr" rotWithShape="0">
                            <a:prstClr val="black">
                              <a:alpha val="40000"/>
                            </a:prstClr>
                          </a:outerShdw>
                        </a:effectLst>
                        <a:latin typeface="+mn-lt"/>
                        <a:cs typeface="Arial" panose="020B0604020202020204" pitchFamily="34" charset="0"/>
                      </a:endParaRPr>
                    </a:p>
                  </a:txBody>
                  <a:tcPr marL="8313" marR="8313" marT="8317" marB="0" anchor="ctr">
                    <a:solidFill>
                      <a:schemeClr val="accent5">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6 730 142,4</a:t>
                      </a:r>
                    </a:p>
                    <a:p>
                      <a:pPr marL="0" algn="ctr" defTabSz="914400" rtl="0" eaLnBrk="1" fontAlgn="ctr" latinLnBrk="0" hangingPunct="1"/>
                      <a:endPar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endParaRP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6 776 749,6</a:t>
                      </a:r>
                    </a:p>
                  </a:txBody>
                  <a:tcPr marL="8313" marR="8313" marT="8313" marB="0" anchor="ctr">
                    <a:solidFill>
                      <a:schemeClr val="accent5">
                        <a:lumMod val="20000"/>
                        <a:lumOff val="80000"/>
                      </a:schemeClr>
                    </a:solidFill>
                  </a:tcPr>
                </a:tc>
                <a:tc>
                  <a:txBody>
                    <a:bodyPr/>
                    <a:lstStyle/>
                    <a:p>
                      <a:pPr marL="0" algn="ctr" defTabSz="914400" rtl="0" eaLnBrk="1" fontAlgn="ctr" latinLnBrk="0" hangingPunct="1"/>
                      <a:r>
                        <a:rPr lang="ru-RU" sz="1400" u="none" strike="noStrike" kern="1200" dirty="0">
                          <a:solidFill>
                            <a:schemeClr val="tx1"/>
                          </a:solidFill>
                          <a:effectLst>
                            <a:outerShdw blurRad="38100" dist="38100" dir="2700000" algn="tl">
                              <a:srgbClr val="000000">
                                <a:alpha val="43137"/>
                              </a:srgbClr>
                            </a:outerShdw>
                          </a:effectLst>
                          <a:latin typeface="+mn-lt"/>
                          <a:ea typeface="+mn-ea"/>
                          <a:cs typeface="+mn-cs"/>
                        </a:rPr>
                        <a:t>6 197 915,5 </a:t>
                      </a:r>
                    </a:p>
                  </a:txBody>
                  <a:tcPr marL="8313" marR="8313" marT="8313" marB="0" anchor="ctr">
                    <a:solidFill>
                      <a:schemeClr val="accent5">
                        <a:lumMod val="20000"/>
                        <a:lumOff val="80000"/>
                      </a:schemeClr>
                    </a:solidFill>
                  </a:tcPr>
                </a:tc>
                <a:extLst>
                  <a:ext uri="{0D108BD9-81ED-4DB2-BD59-A6C34878D82A}">
                    <a16:rowId xmlns:a16="http://schemas.microsoft.com/office/drawing/2014/main" val="470763922"/>
                  </a:ext>
                </a:extLst>
              </a:tr>
            </a:tbl>
          </a:graphicData>
        </a:graphic>
      </p:graphicFrame>
      <p:sp>
        <p:nvSpPr>
          <p:cNvPr id="4" name="Номер слайда 3">
            <a:extLst>
              <a:ext uri="{FF2B5EF4-FFF2-40B4-BE49-F238E27FC236}">
                <a16:creationId xmlns:a16="http://schemas.microsoft.com/office/drawing/2014/main" id="{AA042ABB-4B41-47A9-A49C-47AD3AF9C32C}"/>
              </a:ext>
            </a:extLst>
          </p:cNvPr>
          <p:cNvSpPr>
            <a:spLocks noGrp="1"/>
          </p:cNvSpPr>
          <p:nvPr>
            <p:ph type="sldNum" sz="quarter" idx="12"/>
          </p:nvPr>
        </p:nvSpPr>
        <p:spPr>
          <a:xfrm>
            <a:off x="9448800" y="6491785"/>
            <a:ext cx="2743200" cy="365125"/>
          </a:xfrm>
        </p:spPr>
        <p:txBody>
          <a:bodyPr/>
          <a:lstStyle/>
          <a:p>
            <a:fld id="{E4EB6E89-BA87-4003-BD23-6BDF40F3EBED}" type="slidenum">
              <a:rPr lang="ru-RU" smtClean="0"/>
              <a:pPr/>
              <a:t>19</a:t>
            </a:fld>
            <a:endParaRPr lang="ru-RU"/>
          </a:p>
        </p:txBody>
      </p:sp>
      <p:sp>
        <p:nvSpPr>
          <p:cNvPr id="6" name="Прямоугольник 5">
            <a:extLst>
              <a:ext uri="{FF2B5EF4-FFF2-40B4-BE49-F238E27FC236}">
                <a16:creationId xmlns:a16="http://schemas.microsoft.com/office/drawing/2014/main" id="{9E88DBFE-FDE9-4263-88B4-EFD69876DA62}"/>
              </a:ext>
            </a:extLst>
          </p:cNvPr>
          <p:cNvSpPr/>
          <p:nvPr/>
        </p:nvSpPr>
        <p:spPr>
          <a:xfrm>
            <a:off x="10015482" y="900966"/>
            <a:ext cx="1069652" cy="338554"/>
          </a:xfrm>
          <a:prstGeom prst="rect">
            <a:avLst/>
          </a:prstGeom>
        </p:spPr>
        <p:txBody>
          <a:bodyPr wrap="none">
            <a:spAutoFit/>
          </a:bodyPr>
          <a:lstStyle/>
          <a:p>
            <a:r>
              <a:rPr lang="ru-RU" sz="1600" dirty="0"/>
              <a:t>(тыс. руб.)</a:t>
            </a:r>
          </a:p>
        </p:txBody>
      </p:sp>
      <mc:AlternateContent xmlns:mc="http://schemas.openxmlformats.org/markup-compatibility/2006" xmlns:cx1="http://schemas.microsoft.com/office/drawing/2015/9/8/chartex">
        <mc:Choice Requires="cx1">
          <p:graphicFrame>
            <p:nvGraphicFramePr>
              <p:cNvPr id="8" name="Диаграмма 7">
                <a:extLst>
                  <a:ext uri="{FF2B5EF4-FFF2-40B4-BE49-F238E27FC236}">
                    <a16:creationId xmlns:a16="http://schemas.microsoft.com/office/drawing/2014/main" id="{CA9F1DB2-DDB8-416E-85B4-6F4D801BAF28}"/>
                  </a:ext>
                </a:extLst>
              </p:cNvPr>
              <p:cNvGraphicFramePr/>
              <p:nvPr>
                <p:extLst>
                  <p:ext uri="{D42A27DB-BD31-4B8C-83A1-F6EECF244321}">
                    <p14:modId xmlns:p14="http://schemas.microsoft.com/office/powerpoint/2010/main" val="2007986477"/>
                  </p:ext>
                </p:extLst>
              </p:nvPr>
            </p:nvGraphicFramePr>
            <p:xfrm>
              <a:off x="4217553" y="3093720"/>
              <a:ext cx="3220829" cy="300850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Диаграмма 7">
                <a:extLst>
                  <a:ext uri="{FF2B5EF4-FFF2-40B4-BE49-F238E27FC236}">
                    <a16:creationId xmlns:a16="http://schemas.microsoft.com/office/drawing/2014/main" id="{CA9F1DB2-DDB8-416E-85B4-6F4D801BAF28}"/>
                  </a:ext>
                </a:extLst>
              </p:cNvPr>
              <p:cNvPicPr>
                <a:picLocks noGrp="1" noRot="1" noChangeAspect="1" noMove="1" noResize="1" noEditPoints="1" noAdjustHandles="1" noChangeArrowheads="1" noChangeShapeType="1"/>
              </p:cNvPicPr>
              <p:nvPr/>
            </p:nvPicPr>
            <p:blipFill>
              <a:blip r:embed="rId4"/>
              <a:stretch>
                <a:fillRect/>
              </a:stretch>
            </p:blipFill>
            <p:spPr>
              <a:xfrm>
                <a:off x="4217553" y="3093720"/>
                <a:ext cx="3220829" cy="3008500"/>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Диаграмма 8">
                <a:extLst>
                  <a:ext uri="{FF2B5EF4-FFF2-40B4-BE49-F238E27FC236}">
                    <a16:creationId xmlns:a16="http://schemas.microsoft.com/office/drawing/2014/main" id="{D537BC05-6BA2-4D94-A64F-9092461B20E8}"/>
                  </a:ext>
                </a:extLst>
              </p:cNvPr>
              <p:cNvGraphicFramePr/>
              <p:nvPr>
                <p:extLst>
                  <p:ext uri="{D42A27DB-BD31-4B8C-83A1-F6EECF244321}">
                    <p14:modId xmlns:p14="http://schemas.microsoft.com/office/powerpoint/2010/main" val="3466718459"/>
                  </p:ext>
                </p:extLst>
              </p:nvPr>
            </p:nvGraphicFramePr>
            <p:xfrm>
              <a:off x="7865706" y="3093720"/>
              <a:ext cx="3823258" cy="3232559"/>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9" name="Диаграмма 8">
                <a:extLst>
                  <a:ext uri="{FF2B5EF4-FFF2-40B4-BE49-F238E27FC236}">
                    <a16:creationId xmlns:a16="http://schemas.microsoft.com/office/drawing/2014/main" id="{D537BC05-6BA2-4D94-A64F-9092461B20E8}"/>
                  </a:ext>
                </a:extLst>
              </p:cNvPr>
              <p:cNvPicPr>
                <a:picLocks noGrp="1" noRot="1" noChangeAspect="1" noMove="1" noResize="1" noEditPoints="1" noAdjustHandles="1" noChangeArrowheads="1" noChangeShapeType="1"/>
              </p:cNvPicPr>
              <p:nvPr/>
            </p:nvPicPr>
            <p:blipFill>
              <a:blip r:embed="rId6"/>
              <a:stretch>
                <a:fillRect/>
              </a:stretch>
            </p:blipFill>
            <p:spPr>
              <a:xfrm>
                <a:off x="7865706" y="3093720"/>
                <a:ext cx="3823258" cy="3232559"/>
              </a:xfrm>
              <a:prstGeom prst="rect">
                <a:avLst/>
              </a:prstGeom>
            </p:spPr>
          </p:pic>
        </mc:Fallback>
      </mc:AlternateContent>
      <p:sp>
        <p:nvSpPr>
          <p:cNvPr id="14" name="TextBox 13">
            <a:extLst>
              <a:ext uri="{FF2B5EF4-FFF2-40B4-BE49-F238E27FC236}">
                <a16:creationId xmlns:a16="http://schemas.microsoft.com/office/drawing/2014/main" id="{97B9997E-5F48-430E-83CB-47C5A962232A}"/>
              </a:ext>
            </a:extLst>
          </p:cNvPr>
          <p:cNvSpPr txBox="1"/>
          <p:nvPr/>
        </p:nvSpPr>
        <p:spPr>
          <a:xfrm>
            <a:off x="6197315" y="4174832"/>
            <a:ext cx="651311" cy="307777"/>
          </a:xfrm>
          <a:prstGeom prst="rect">
            <a:avLst/>
          </a:prstGeom>
          <a:noFill/>
        </p:spPr>
        <p:txBody>
          <a:bodyPr wrap="square" rtlCol="0">
            <a:spAutoFit/>
          </a:bodyPr>
          <a:lstStyle/>
          <a:p>
            <a:r>
              <a:rPr lang="ru-RU" sz="1200" b="1" dirty="0"/>
              <a:t>58,3</a:t>
            </a:r>
            <a:r>
              <a:rPr lang="ru-RU" sz="1400" b="1" dirty="0"/>
              <a:t>%</a:t>
            </a:r>
          </a:p>
        </p:txBody>
      </p:sp>
      <p:sp>
        <p:nvSpPr>
          <p:cNvPr id="15" name="TextBox 14">
            <a:extLst>
              <a:ext uri="{FF2B5EF4-FFF2-40B4-BE49-F238E27FC236}">
                <a16:creationId xmlns:a16="http://schemas.microsoft.com/office/drawing/2014/main" id="{9604E1F6-0BC2-4518-A684-EA2E84E84260}"/>
              </a:ext>
            </a:extLst>
          </p:cNvPr>
          <p:cNvSpPr txBox="1"/>
          <p:nvPr/>
        </p:nvSpPr>
        <p:spPr>
          <a:xfrm>
            <a:off x="5477070" y="3601940"/>
            <a:ext cx="1021660" cy="276999"/>
          </a:xfrm>
          <a:prstGeom prst="rect">
            <a:avLst/>
          </a:prstGeom>
          <a:noFill/>
        </p:spPr>
        <p:txBody>
          <a:bodyPr wrap="square" rtlCol="0">
            <a:spAutoFit/>
          </a:bodyPr>
          <a:lstStyle/>
          <a:p>
            <a:r>
              <a:rPr lang="ru-RU" sz="1200" b="1" dirty="0"/>
              <a:t>7,6%</a:t>
            </a:r>
          </a:p>
        </p:txBody>
      </p:sp>
      <p:sp>
        <p:nvSpPr>
          <p:cNvPr id="16" name="TextBox 15">
            <a:extLst>
              <a:ext uri="{FF2B5EF4-FFF2-40B4-BE49-F238E27FC236}">
                <a16:creationId xmlns:a16="http://schemas.microsoft.com/office/drawing/2014/main" id="{7B35C854-520F-4D6B-A8DC-4FA97D3BBBC9}"/>
              </a:ext>
            </a:extLst>
          </p:cNvPr>
          <p:cNvSpPr txBox="1"/>
          <p:nvPr/>
        </p:nvSpPr>
        <p:spPr>
          <a:xfrm>
            <a:off x="4956249" y="4133448"/>
            <a:ext cx="651311" cy="307777"/>
          </a:xfrm>
          <a:prstGeom prst="rect">
            <a:avLst/>
          </a:prstGeom>
          <a:noFill/>
        </p:spPr>
        <p:txBody>
          <a:bodyPr wrap="square" rtlCol="0">
            <a:spAutoFit/>
          </a:bodyPr>
          <a:lstStyle/>
          <a:p>
            <a:r>
              <a:rPr lang="ru-RU" sz="1200" b="1" dirty="0"/>
              <a:t>34,1</a:t>
            </a:r>
            <a:r>
              <a:rPr lang="ru-RU" sz="1400" b="1" dirty="0"/>
              <a:t>%</a:t>
            </a:r>
          </a:p>
        </p:txBody>
      </p:sp>
      <p:sp>
        <p:nvSpPr>
          <p:cNvPr id="17" name="TextBox 16">
            <a:extLst>
              <a:ext uri="{FF2B5EF4-FFF2-40B4-BE49-F238E27FC236}">
                <a16:creationId xmlns:a16="http://schemas.microsoft.com/office/drawing/2014/main" id="{1F3D1E53-BCE9-45E8-8CC5-B2C133536BBE}"/>
              </a:ext>
            </a:extLst>
          </p:cNvPr>
          <p:cNvSpPr txBox="1"/>
          <p:nvPr/>
        </p:nvSpPr>
        <p:spPr>
          <a:xfrm>
            <a:off x="10167259" y="4251960"/>
            <a:ext cx="653142" cy="276999"/>
          </a:xfrm>
          <a:prstGeom prst="rect">
            <a:avLst/>
          </a:prstGeom>
          <a:noFill/>
        </p:spPr>
        <p:txBody>
          <a:bodyPr wrap="square" rtlCol="0">
            <a:spAutoFit/>
          </a:bodyPr>
          <a:lstStyle/>
          <a:p>
            <a:r>
              <a:rPr lang="ru-RU" sz="1200" b="1" dirty="0"/>
              <a:t>49,8%</a:t>
            </a:r>
          </a:p>
        </p:txBody>
      </p:sp>
      <p:sp>
        <p:nvSpPr>
          <p:cNvPr id="18" name="TextBox 17">
            <a:extLst>
              <a:ext uri="{FF2B5EF4-FFF2-40B4-BE49-F238E27FC236}">
                <a16:creationId xmlns:a16="http://schemas.microsoft.com/office/drawing/2014/main" id="{B204E125-BBC2-45EE-9D67-F8F92AD0753F}"/>
              </a:ext>
            </a:extLst>
          </p:cNvPr>
          <p:cNvSpPr txBox="1"/>
          <p:nvPr/>
        </p:nvSpPr>
        <p:spPr>
          <a:xfrm>
            <a:off x="9362338" y="3618205"/>
            <a:ext cx="653143" cy="276999"/>
          </a:xfrm>
          <a:prstGeom prst="rect">
            <a:avLst/>
          </a:prstGeom>
          <a:noFill/>
        </p:spPr>
        <p:txBody>
          <a:bodyPr wrap="square" rtlCol="0">
            <a:spAutoFit/>
          </a:bodyPr>
          <a:lstStyle/>
          <a:p>
            <a:r>
              <a:rPr lang="ru-RU" sz="1200" b="1" dirty="0"/>
              <a:t>8,2%</a:t>
            </a:r>
          </a:p>
        </p:txBody>
      </p:sp>
      <p:sp>
        <p:nvSpPr>
          <p:cNvPr id="19" name="TextBox 18">
            <a:extLst>
              <a:ext uri="{FF2B5EF4-FFF2-40B4-BE49-F238E27FC236}">
                <a16:creationId xmlns:a16="http://schemas.microsoft.com/office/drawing/2014/main" id="{7A595E75-9AAC-4D3C-B38D-7966B247DB1A}"/>
              </a:ext>
            </a:extLst>
          </p:cNvPr>
          <p:cNvSpPr txBox="1"/>
          <p:nvPr/>
        </p:nvSpPr>
        <p:spPr>
          <a:xfrm>
            <a:off x="8884731" y="4190222"/>
            <a:ext cx="653143" cy="276999"/>
          </a:xfrm>
          <a:prstGeom prst="rect">
            <a:avLst/>
          </a:prstGeom>
          <a:noFill/>
        </p:spPr>
        <p:txBody>
          <a:bodyPr wrap="square" rtlCol="0">
            <a:spAutoFit/>
          </a:bodyPr>
          <a:lstStyle/>
          <a:p>
            <a:r>
              <a:rPr lang="ru-RU" sz="1200" b="1" dirty="0"/>
              <a:t>42,0%</a:t>
            </a:r>
          </a:p>
        </p:txBody>
      </p:sp>
      <mc:AlternateContent xmlns:mc="http://schemas.openxmlformats.org/markup-compatibility/2006" xmlns:cx1="http://schemas.microsoft.com/office/drawing/2015/9/8/chartex">
        <mc:Choice Requires="cx1">
          <p:graphicFrame>
            <p:nvGraphicFramePr>
              <p:cNvPr id="21" name="Диаграмма 20">
                <a:extLst>
                  <a:ext uri="{FF2B5EF4-FFF2-40B4-BE49-F238E27FC236}">
                    <a16:creationId xmlns:a16="http://schemas.microsoft.com/office/drawing/2014/main" id="{A8D75209-BBB0-4928-9BF2-EF41FAAEE41D}"/>
                  </a:ext>
                </a:extLst>
              </p:cNvPr>
              <p:cNvGraphicFramePr/>
              <p:nvPr>
                <p:extLst>
                  <p:ext uri="{D42A27DB-BD31-4B8C-83A1-F6EECF244321}">
                    <p14:modId xmlns:p14="http://schemas.microsoft.com/office/powerpoint/2010/main" val="2628487631"/>
                  </p:ext>
                </p:extLst>
              </p:nvPr>
            </p:nvGraphicFramePr>
            <p:xfrm>
              <a:off x="844550" y="3070941"/>
              <a:ext cx="3044189" cy="3124200"/>
            </p:xfrm>
            <a:graphic>
              <a:graphicData uri="http://schemas.microsoft.com/office/drawing/2014/chartex">
                <cx:chart xmlns:cx="http://schemas.microsoft.com/office/drawing/2014/chartex" xmlns:r="http://schemas.openxmlformats.org/officeDocument/2006/relationships" r:id="rId7"/>
              </a:graphicData>
            </a:graphic>
          </p:graphicFrame>
        </mc:Choice>
        <mc:Fallback xmlns="">
          <p:pic>
            <p:nvPicPr>
              <p:cNvPr id="21" name="Диаграмма 20">
                <a:extLst>
                  <a:ext uri="{FF2B5EF4-FFF2-40B4-BE49-F238E27FC236}">
                    <a16:creationId xmlns:a16="http://schemas.microsoft.com/office/drawing/2014/main" id="{A8D75209-BBB0-4928-9BF2-EF41FAAEE41D}"/>
                  </a:ext>
                </a:extLst>
              </p:cNvPr>
              <p:cNvPicPr>
                <a:picLocks noGrp="1" noRot="1" noChangeAspect="1" noMove="1" noResize="1" noEditPoints="1" noAdjustHandles="1" noChangeArrowheads="1" noChangeShapeType="1"/>
              </p:cNvPicPr>
              <p:nvPr/>
            </p:nvPicPr>
            <p:blipFill>
              <a:blip r:embed="rId8"/>
              <a:stretch>
                <a:fillRect/>
              </a:stretch>
            </p:blipFill>
            <p:spPr>
              <a:xfrm>
                <a:off x="844550" y="3070941"/>
                <a:ext cx="3044189" cy="3124200"/>
              </a:xfrm>
              <a:prstGeom prst="rect">
                <a:avLst/>
              </a:prstGeom>
            </p:spPr>
          </p:pic>
        </mc:Fallback>
      </mc:AlternateContent>
      <p:sp>
        <p:nvSpPr>
          <p:cNvPr id="22" name="TextBox 21">
            <a:extLst>
              <a:ext uri="{FF2B5EF4-FFF2-40B4-BE49-F238E27FC236}">
                <a16:creationId xmlns:a16="http://schemas.microsoft.com/office/drawing/2014/main" id="{97EFA26A-BE16-48C2-9F5A-71230549F9C8}"/>
              </a:ext>
            </a:extLst>
          </p:cNvPr>
          <p:cNvSpPr txBox="1"/>
          <p:nvPr/>
        </p:nvSpPr>
        <p:spPr>
          <a:xfrm>
            <a:off x="2763118" y="4174832"/>
            <a:ext cx="611849" cy="276999"/>
          </a:xfrm>
          <a:prstGeom prst="rect">
            <a:avLst/>
          </a:prstGeom>
          <a:noFill/>
        </p:spPr>
        <p:txBody>
          <a:bodyPr wrap="square" rtlCol="0">
            <a:spAutoFit/>
          </a:bodyPr>
          <a:lstStyle/>
          <a:p>
            <a:r>
              <a:rPr lang="ru-RU" sz="1200" b="1" dirty="0"/>
              <a:t>60.0%</a:t>
            </a:r>
          </a:p>
        </p:txBody>
      </p:sp>
      <p:sp>
        <p:nvSpPr>
          <p:cNvPr id="23" name="TextBox 22">
            <a:extLst>
              <a:ext uri="{FF2B5EF4-FFF2-40B4-BE49-F238E27FC236}">
                <a16:creationId xmlns:a16="http://schemas.microsoft.com/office/drawing/2014/main" id="{8F8B0F18-0BFF-4549-9ED9-F3F62E6EC3C5}"/>
              </a:ext>
            </a:extLst>
          </p:cNvPr>
          <p:cNvSpPr txBox="1"/>
          <p:nvPr/>
        </p:nvSpPr>
        <p:spPr>
          <a:xfrm>
            <a:off x="1975091" y="3662696"/>
            <a:ext cx="507958" cy="276999"/>
          </a:xfrm>
          <a:prstGeom prst="rect">
            <a:avLst/>
          </a:prstGeom>
          <a:noFill/>
        </p:spPr>
        <p:txBody>
          <a:bodyPr wrap="square" rtlCol="0">
            <a:spAutoFit/>
          </a:bodyPr>
          <a:lstStyle/>
          <a:p>
            <a:r>
              <a:rPr lang="ru-RU" sz="1200" b="1" dirty="0"/>
              <a:t>8,7%</a:t>
            </a:r>
          </a:p>
        </p:txBody>
      </p:sp>
      <p:sp>
        <p:nvSpPr>
          <p:cNvPr id="24" name="TextBox 23">
            <a:extLst>
              <a:ext uri="{FF2B5EF4-FFF2-40B4-BE49-F238E27FC236}">
                <a16:creationId xmlns:a16="http://schemas.microsoft.com/office/drawing/2014/main" id="{F6B42969-D633-4886-ABC2-C62ADB005C43}"/>
              </a:ext>
            </a:extLst>
          </p:cNvPr>
          <p:cNvSpPr txBox="1"/>
          <p:nvPr/>
        </p:nvSpPr>
        <p:spPr>
          <a:xfrm>
            <a:off x="1412573" y="4133447"/>
            <a:ext cx="611849" cy="276999"/>
          </a:xfrm>
          <a:prstGeom prst="rect">
            <a:avLst/>
          </a:prstGeom>
          <a:noFill/>
        </p:spPr>
        <p:txBody>
          <a:bodyPr wrap="square" rtlCol="0">
            <a:spAutoFit/>
          </a:bodyPr>
          <a:lstStyle/>
          <a:p>
            <a:r>
              <a:rPr lang="ru-RU" sz="1200" b="1" dirty="0"/>
              <a:t>31,3%</a:t>
            </a:r>
          </a:p>
        </p:txBody>
      </p:sp>
    </p:spTree>
    <p:extLst>
      <p:ext uri="{BB962C8B-B14F-4D97-AF65-F5344CB8AC3E}">
        <p14:creationId xmlns:p14="http://schemas.microsoft.com/office/powerpoint/2010/main" val="3604614512"/>
      </p:ext>
    </p:extLst>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par>
                          <p:cTn id="18" fill="hold">
                            <p:stCondLst>
                              <p:cond delay="2000"/>
                            </p:stCondLst>
                            <p:childTnLst>
                              <p:par>
                                <p:cTn id="19" presetID="31" presetClass="entr" presetSubtype="0" fill="hold" nodeType="afterEffect">
                                  <p:stCondLst>
                                    <p:cond delay="0"/>
                                  </p:stCondLst>
                                  <p:iterate type="lt">
                                    <p:tmPct val="0"/>
                                  </p:iterate>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ppt_w</p:attrName>
                                        </p:attrNameLst>
                                      </p:cBhvr>
                                      <p:tavLst>
                                        <p:tav tm="0">
                                          <p:val>
                                            <p:fltVal val="0"/>
                                          </p:val>
                                        </p:tav>
                                        <p:tav tm="100000">
                                          <p:val>
                                            <p:strVal val="#ppt_w"/>
                                          </p:val>
                                        </p:tav>
                                      </p:tavLst>
                                    </p:anim>
                                    <p:anim calcmode="lin" valueType="num">
                                      <p:cBhvr>
                                        <p:cTn id="22" dur="1000" fill="hold"/>
                                        <p:tgtEl>
                                          <p:spTgt spid="21"/>
                                        </p:tgtEl>
                                        <p:attrNameLst>
                                          <p:attrName>ppt_h</p:attrName>
                                        </p:attrNameLst>
                                      </p:cBhvr>
                                      <p:tavLst>
                                        <p:tav tm="0">
                                          <p:val>
                                            <p:fltVal val="0"/>
                                          </p:val>
                                        </p:tav>
                                        <p:tav tm="100000">
                                          <p:val>
                                            <p:strVal val="#ppt_h"/>
                                          </p:val>
                                        </p:tav>
                                      </p:tavLst>
                                    </p:anim>
                                    <p:anim calcmode="lin" valueType="num">
                                      <p:cBhvr>
                                        <p:cTn id="23" dur="1000" fill="hold"/>
                                        <p:tgtEl>
                                          <p:spTgt spid="21"/>
                                        </p:tgtEl>
                                        <p:attrNameLst>
                                          <p:attrName>style.rotation</p:attrName>
                                        </p:attrNameLst>
                                      </p:cBhvr>
                                      <p:tavLst>
                                        <p:tav tm="0">
                                          <p:val>
                                            <p:fltVal val="90"/>
                                          </p:val>
                                        </p:tav>
                                        <p:tav tm="100000">
                                          <p:val>
                                            <p:fltVal val="0"/>
                                          </p:val>
                                        </p:tav>
                                      </p:tavLst>
                                    </p:anim>
                                    <p:animEffect transition="in" filter="fade">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
              <a:schemeClr val="accent1">
                <a:lumMod val="5000"/>
                <a:lumOff val="95000"/>
              </a:schemeClr>
            </a:gs>
            <a:gs pos="1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C65700-C419-4AF5-9133-AE37F5BF66E7}"/>
              </a:ext>
            </a:extLst>
          </p:cNvPr>
          <p:cNvSpPr>
            <a:spLocks noGrp="1"/>
          </p:cNvSpPr>
          <p:nvPr>
            <p:ph type="title"/>
          </p:nvPr>
        </p:nvSpPr>
        <p:spPr>
          <a:xfrm>
            <a:off x="1379913" y="365760"/>
            <a:ext cx="9980814" cy="464816"/>
          </a:xfrm>
          <a:solidFill>
            <a:schemeClr val="accent1">
              <a:lumMod val="60000"/>
              <a:lumOff val="40000"/>
            </a:schemeClr>
          </a:solidFill>
          <a:ln>
            <a:solidFill>
              <a:schemeClr val="accent1">
                <a:lumMod val="50000"/>
              </a:schemeClr>
            </a:solidFill>
          </a:ln>
        </p:spPr>
        <p:txBody>
          <a:bodyPr>
            <a:normAutofit/>
          </a:bodyPr>
          <a:lstStyle/>
          <a:p>
            <a:pPr algn="ctr"/>
            <a:r>
              <a:rPr lang="ru-RU" sz="1400" b="1" dirty="0">
                <a:latin typeface="Arial" panose="020B0604020202020204" pitchFamily="34" charset="0"/>
                <a:cs typeface="Arial" panose="020B0604020202020204" pitchFamily="34" charset="0"/>
              </a:rPr>
              <a:t>СОДЕРЖАНИЕ</a:t>
            </a:r>
          </a:p>
        </p:txBody>
      </p:sp>
      <p:sp>
        <p:nvSpPr>
          <p:cNvPr id="3" name="Объект 2">
            <a:extLst>
              <a:ext uri="{FF2B5EF4-FFF2-40B4-BE49-F238E27FC236}">
                <a16:creationId xmlns:a16="http://schemas.microsoft.com/office/drawing/2014/main" id="{6886C43B-5D5B-4261-8C39-B80F0F17CCDD}"/>
              </a:ext>
            </a:extLst>
          </p:cNvPr>
          <p:cNvSpPr>
            <a:spLocks noGrp="1"/>
          </p:cNvSpPr>
          <p:nvPr>
            <p:ph idx="1"/>
          </p:nvPr>
        </p:nvSpPr>
        <p:spPr>
          <a:xfrm>
            <a:off x="1379913" y="1091682"/>
            <a:ext cx="9980814" cy="5264668"/>
          </a:xfrm>
          <a:solidFill>
            <a:schemeClr val="accent1">
              <a:lumMod val="20000"/>
              <a:lumOff val="80000"/>
            </a:schemeClr>
          </a:solidFill>
          <a:ln>
            <a:solidFill>
              <a:schemeClr val="accent1">
                <a:lumMod val="75000"/>
              </a:schemeClr>
            </a:solidFill>
          </a:ln>
        </p:spPr>
        <p:txBody>
          <a:bodyPr>
            <a:normAutofit lnSpcReduction="10000"/>
          </a:bodyPr>
          <a:lstStyle/>
          <a:p>
            <a:pPr>
              <a:buFont typeface="Wingdings" panose="05000000000000000000" pitchFamily="2" charset="2"/>
              <a:buChar char="q"/>
            </a:pPr>
            <a:r>
              <a:rPr lang="ru-RU" sz="800" dirty="0">
                <a:latin typeface="Arial" panose="020B0604020202020204" pitchFamily="34" charset="0"/>
                <a:cs typeface="Arial" panose="020B0604020202020204" pitchFamily="34" charset="0"/>
              </a:rPr>
              <a:t>3</a:t>
            </a:r>
            <a:r>
              <a:rPr lang="ru-RU" sz="800" b="1" dirty="0">
                <a:latin typeface="Arial" panose="020B0604020202020204" pitchFamily="34" charset="0"/>
                <a:cs typeface="Arial" panose="020B0604020202020204" pitchFamily="34" charset="0"/>
              </a:rPr>
              <a:t>.Основные понятия и определения</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4.Описание административно-территориального образования города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5. Основные показатели социально-экономического развития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10. Социально-экономическое развитие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14. Основные задачи и приоритеты  бюджетной политики  на 2023 год и на плановый период 2024 и 2025 годов</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15. Основные направления бюджетной и налоговой политики на 2023 год и на плановый период 2024 и 2025 годов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16. Основные характеристики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17.</a:t>
            </a:r>
            <a:r>
              <a:rPr lang="ru-RU" sz="800" dirty="0"/>
              <a:t> </a:t>
            </a:r>
            <a:r>
              <a:rPr lang="ru-RU" sz="800" b="1" dirty="0">
                <a:latin typeface="Arial" panose="020B0604020202020204" pitchFamily="34" charset="0"/>
                <a:cs typeface="Arial" panose="020B0604020202020204" pitchFamily="34" charset="0"/>
              </a:rPr>
              <a:t>Динамика доходной части бюджета городского округа 2020-2025 гг.</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18.</a:t>
            </a:r>
            <a:r>
              <a:rPr lang="ru-RU" sz="800" dirty="0"/>
              <a:t> </a:t>
            </a:r>
            <a:r>
              <a:rPr lang="ru-RU" sz="800" b="1" dirty="0">
                <a:latin typeface="Arial" panose="020B0604020202020204" pitchFamily="34" charset="0"/>
                <a:cs typeface="Arial" panose="020B0604020202020204" pitchFamily="34" charset="0"/>
              </a:rPr>
              <a:t>Основные источники формирования доходной части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19. Доходная часть бюджета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20.</a:t>
            </a:r>
            <a:r>
              <a:rPr lang="ru-RU" sz="800" dirty="0"/>
              <a:t> </a:t>
            </a:r>
            <a:r>
              <a:rPr lang="ru-RU" sz="800" b="1" dirty="0">
                <a:latin typeface="Arial" panose="020B0604020202020204" pitchFamily="34" charset="0"/>
                <a:cs typeface="Arial" panose="020B0604020202020204" pitchFamily="34" charset="0"/>
              </a:rPr>
              <a:t>Структура налоговых и неналоговых доходов бюджета городского округа Долгопрудный в 2023 году</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21. Информация о межбюджетных трансфертах в 2021 году</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24. Информация о межбюджетных трансфертах в 2022-2025 гг.</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30. 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31. </a:t>
            </a:r>
            <a:r>
              <a:rPr lang="ru-RU" sz="800" b="1" dirty="0">
                <a:latin typeface="Arial" panose="020B0604020202020204" pitchFamily="34" charset="0"/>
                <a:cs typeface="Arial" panose="020B0604020202020204" pitchFamily="34" charset="0"/>
              </a:rPr>
              <a:t>Информация о ставках налогов</a:t>
            </a:r>
          </a:p>
          <a:p>
            <a:pPr>
              <a:buFont typeface="Wingdings" panose="05000000000000000000" pitchFamily="2" charset="2"/>
              <a:buChar char="q"/>
            </a:pPr>
            <a:r>
              <a:rPr lang="ru-RU" altLang="ru-RU" sz="800" b="1" dirty="0">
                <a:latin typeface="Arial" panose="020B0604020202020204" pitchFamily="34" charset="0"/>
                <a:cs typeface="Arial" panose="020B0604020202020204" pitchFamily="34" charset="0"/>
              </a:rPr>
              <a:t>35.</a:t>
            </a:r>
            <a:r>
              <a:rPr lang="ru-RU" sz="800" dirty="0"/>
              <a:t> </a:t>
            </a:r>
            <a:r>
              <a:rPr lang="ru-RU" sz="800" b="1" dirty="0">
                <a:latin typeface="Arial" panose="020B0604020202020204" pitchFamily="34" charset="0"/>
                <a:cs typeface="Arial" panose="020B0604020202020204" pitchFamily="34" charset="0"/>
              </a:rPr>
              <a:t>Информация об объемах предоставленных льгот, установленных решением Совета депутатов городского округа Долгопрудный Московской области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36. Расходы бюджета городского округа Долгопрудный на 2021-2025 гг. по разделам бюджетной классификации </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37. Расходы бюджета городского округа Долгопрудный на</a:t>
            </a:r>
            <a:r>
              <a:rPr lang="en-US" sz="800" b="1" dirty="0">
                <a:latin typeface="Arial" panose="020B0604020202020204" pitchFamily="34" charset="0"/>
                <a:cs typeface="Arial" panose="020B0604020202020204" pitchFamily="34" charset="0"/>
              </a:rPr>
              <a:t> </a:t>
            </a:r>
            <a:r>
              <a:rPr lang="ru-RU" sz="800" b="1" dirty="0">
                <a:latin typeface="Arial" panose="020B0604020202020204" pitchFamily="34" charset="0"/>
                <a:cs typeface="Arial" panose="020B0604020202020204" pitchFamily="34" charset="0"/>
              </a:rPr>
              <a:t>2021 - 2025 гг., сформированные по муниципальным программам и непрограммным направлениям деятельности</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38. Реализация муниципальных программ городского округа Долгопрудный в разрезе целевых показателей в динамике</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77. Информация о расходах бюджета с учетом интересов целевых групп пользователей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80. Информация об общественно значимых проектах, реализуемых на территории городского округа Долгопрудный</a:t>
            </a:r>
          </a:p>
          <a:p>
            <a:pPr>
              <a:buFont typeface="Wingdings" panose="05000000000000000000" pitchFamily="2" charset="2"/>
              <a:buChar char="q"/>
            </a:pPr>
            <a:r>
              <a:rPr lang="ru-RU" sz="800" b="1" dirty="0">
                <a:latin typeface="Arial" panose="020B0604020202020204" pitchFamily="34" charset="0"/>
                <a:cs typeface="Arial" panose="020B0604020202020204" pitchFamily="34" charset="0"/>
              </a:rPr>
              <a:t>81.Контактная информация</a:t>
            </a:r>
          </a:p>
        </p:txBody>
      </p:sp>
      <p:sp>
        <p:nvSpPr>
          <p:cNvPr id="4" name="Номер слайда 3">
            <a:extLst>
              <a:ext uri="{FF2B5EF4-FFF2-40B4-BE49-F238E27FC236}">
                <a16:creationId xmlns:a16="http://schemas.microsoft.com/office/drawing/2014/main" id="{05BB84A4-7868-463F-B21C-75CF103FA099}"/>
              </a:ext>
            </a:extLst>
          </p:cNvPr>
          <p:cNvSpPr>
            <a:spLocks noGrp="1"/>
          </p:cNvSpPr>
          <p:nvPr>
            <p:ph type="sldNum" sz="quarter" idx="12"/>
          </p:nvPr>
        </p:nvSpPr>
        <p:spPr/>
        <p:txBody>
          <a:bodyPr/>
          <a:lstStyle/>
          <a:p>
            <a:fld id="{5C57661F-B2B1-4F5C-A5BA-3FA02C8F7456}" type="slidenum">
              <a:rPr lang="ru-RU" smtClean="0"/>
              <a:t>2</a:t>
            </a:fld>
            <a:endParaRPr lang="ru-RU"/>
          </a:p>
        </p:txBody>
      </p:sp>
      <p:pic>
        <p:nvPicPr>
          <p:cNvPr id="5" name="Объект 6">
            <a:extLst>
              <a:ext uri="{FF2B5EF4-FFF2-40B4-BE49-F238E27FC236}">
                <a16:creationId xmlns:a16="http://schemas.microsoft.com/office/drawing/2014/main" id="{1487A3D4-87C1-473C-89FA-2FF9C47C2739}"/>
              </a:ext>
            </a:extLst>
          </p:cNvPr>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7115" y="365760"/>
            <a:ext cx="1026420" cy="464817"/>
          </a:xfrm>
        </p:spPr>
      </p:pic>
    </p:spTree>
    <p:extLst>
      <p:ext uri="{BB962C8B-B14F-4D97-AF65-F5344CB8AC3E}">
        <p14:creationId xmlns:p14="http://schemas.microsoft.com/office/powerpoint/2010/main" val="1554943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3DA343-B600-4B02-861D-8ED118BD1D58}"/>
              </a:ext>
            </a:extLst>
          </p:cNvPr>
          <p:cNvSpPr>
            <a:spLocks noGrp="1"/>
          </p:cNvSpPr>
          <p:nvPr>
            <p:ph type="title"/>
          </p:nvPr>
        </p:nvSpPr>
        <p:spPr>
          <a:xfrm>
            <a:off x="914400" y="254379"/>
            <a:ext cx="10765443" cy="721360"/>
          </a:xfrm>
        </p:spPr>
        <p:txBody>
          <a:bodyPr>
            <a:noAutofit/>
          </a:bodyPr>
          <a:lstStyle/>
          <a:p>
            <a:pPr algn="ctr"/>
            <a:r>
              <a:rPr lang="ru-RU" sz="3600" dirty="0"/>
              <a:t>Структура налоговых и неналоговых доходов бюджета городского округа Долгопрудный в 2023 году</a:t>
            </a:r>
          </a:p>
        </p:txBody>
      </p:sp>
      <p:sp>
        <p:nvSpPr>
          <p:cNvPr id="3" name="Объект 2">
            <a:extLst>
              <a:ext uri="{FF2B5EF4-FFF2-40B4-BE49-F238E27FC236}">
                <a16:creationId xmlns:a16="http://schemas.microsoft.com/office/drawing/2014/main" id="{93A38509-4130-49B6-9031-B6CDF5045E4A}"/>
              </a:ext>
            </a:extLst>
          </p:cNvPr>
          <p:cNvSpPr>
            <a:spLocks noGrp="1"/>
          </p:cNvSpPr>
          <p:nvPr>
            <p:ph idx="1"/>
          </p:nvPr>
        </p:nvSpPr>
        <p:spPr>
          <a:xfrm>
            <a:off x="0" y="6024024"/>
            <a:ext cx="12191999" cy="794068"/>
          </a:xfrm>
          <a:blipFill>
            <a:blip r:embed="rId3"/>
            <a:tile tx="0" ty="0" sx="100000" sy="100000" flip="none" algn="tl"/>
          </a:blipFill>
          <a:ln>
            <a:noFill/>
          </a:ln>
          <a:effectLst/>
          <a:scene3d>
            <a:camera prst="orthographicFront"/>
            <a:lightRig rig="glow" dir="t"/>
          </a:scene3d>
          <a:sp3d extrusionH="76200" prstMaterial="metal">
            <a:bevelT/>
            <a:bevelB/>
            <a:extrusionClr>
              <a:srgbClr val="FBD8D5"/>
            </a:extrusionClr>
          </a:sp3d>
        </p:spPr>
        <p:txBody>
          <a:bodyPr>
            <a:normAutofit fontScale="70000" lnSpcReduction="20000"/>
          </a:bodyPr>
          <a:lstStyle/>
          <a:p>
            <a:pPr marL="0" indent="0" algn="ctr">
              <a:buNone/>
            </a:pPr>
            <a:r>
              <a:rPr lang="ru-RU" i="1" dirty="0"/>
              <a:t>Основными доходными источниками бюджета городского округа являются налог на доходы физических лиц, налог, взимаемый в связи с применением упрощенной системы налогообложения, земельный налог, доходы от арендной платы за земельные участки.</a:t>
            </a:r>
          </a:p>
        </p:txBody>
      </p:sp>
      <p:sp>
        <p:nvSpPr>
          <p:cNvPr id="4" name="Номер слайда 3">
            <a:extLst>
              <a:ext uri="{FF2B5EF4-FFF2-40B4-BE49-F238E27FC236}">
                <a16:creationId xmlns:a16="http://schemas.microsoft.com/office/drawing/2014/main" id="{A84A3C70-E7DD-4239-8476-755C1E46F17B}"/>
              </a:ext>
            </a:extLst>
          </p:cNvPr>
          <p:cNvSpPr>
            <a:spLocks noGrp="1"/>
          </p:cNvSpPr>
          <p:nvPr>
            <p:ph type="sldNum" sz="quarter" idx="12"/>
          </p:nvPr>
        </p:nvSpPr>
        <p:spPr>
          <a:xfrm>
            <a:off x="9448800" y="6421058"/>
            <a:ext cx="2743200" cy="365125"/>
          </a:xfrm>
        </p:spPr>
        <p:txBody>
          <a:bodyPr/>
          <a:lstStyle/>
          <a:p>
            <a:fld id="{E4EB6E89-BA87-4003-BD23-6BDF40F3EBED}" type="slidenum">
              <a:rPr lang="ru-RU" smtClean="0"/>
              <a:pPr/>
              <a:t>20</a:t>
            </a:fld>
            <a:endParaRPr lang="ru-RU" dirty="0"/>
          </a:p>
        </p:txBody>
      </p:sp>
      <p:pic>
        <p:nvPicPr>
          <p:cNvPr id="7" name="Объект 6">
            <a:extLst>
              <a:ext uri="{FF2B5EF4-FFF2-40B4-BE49-F238E27FC236}">
                <a16:creationId xmlns:a16="http://schemas.microsoft.com/office/drawing/2014/main" id="{17992DD1-DBDB-44D2-9281-58ACF842DB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9" name="Диаграмма 8">
            <a:extLst>
              <a:ext uri="{FF2B5EF4-FFF2-40B4-BE49-F238E27FC236}">
                <a16:creationId xmlns:a16="http://schemas.microsoft.com/office/drawing/2014/main" id="{B9C7A337-02B7-41B6-90E5-80666C8560D3}"/>
              </a:ext>
            </a:extLst>
          </p:cNvPr>
          <p:cNvGraphicFramePr>
            <a:graphicFrameLocks/>
          </p:cNvGraphicFramePr>
          <p:nvPr>
            <p:extLst>
              <p:ext uri="{D42A27DB-BD31-4B8C-83A1-F6EECF244321}">
                <p14:modId xmlns:p14="http://schemas.microsoft.com/office/powerpoint/2010/main" val="2224795037"/>
              </p:ext>
            </p:extLst>
          </p:nvPr>
        </p:nvGraphicFramePr>
        <p:xfrm>
          <a:off x="0" y="1091333"/>
          <a:ext cx="12163459" cy="49326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10995799"/>
      </p:ext>
    </p:extLst>
  </p:cSld>
  <p:clrMapOvr>
    <a:masterClrMapping/>
  </p:clrMapOvr>
  <p:transition spd="slow">
    <p:wheel spokes="8"/>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ED788C8-25CA-4F0B-8FD1-EA70857AA47E}"/>
              </a:ext>
            </a:extLst>
          </p:cNvPr>
          <p:cNvSpPr>
            <a:spLocks noGrp="1"/>
          </p:cNvSpPr>
          <p:nvPr>
            <p:ph type="sldNum" sz="quarter" idx="12"/>
          </p:nvPr>
        </p:nvSpPr>
        <p:spPr>
          <a:xfrm>
            <a:off x="9517811" y="6548945"/>
            <a:ext cx="2743200" cy="365125"/>
          </a:xfrm>
        </p:spPr>
        <p:txBody>
          <a:bodyPr/>
          <a:lstStyle/>
          <a:p>
            <a:fld id="{F203300F-B5E5-4D9E-9381-383162CC59FB}" type="slidenum">
              <a:rPr lang="ru-RU" smtClean="0"/>
              <a:pPr/>
              <a:t>21</a:t>
            </a:fld>
            <a:endParaRPr lang="ru-RU" dirty="0"/>
          </a:p>
        </p:txBody>
      </p:sp>
      <p:sp>
        <p:nvSpPr>
          <p:cNvPr id="6" name="Заголовок 1">
            <a:extLst>
              <a:ext uri="{FF2B5EF4-FFF2-40B4-BE49-F238E27FC236}">
                <a16:creationId xmlns:a16="http://schemas.microsoft.com/office/drawing/2014/main" id="{BDEE2288-0290-4346-88F0-8E135A839CAE}"/>
              </a:ext>
            </a:extLst>
          </p:cNvPr>
          <p:cNvSpPr txBox="1">
            <a:spLocks/>
          </p:cNvSpPr>
          <p:nvPr/>
        </p:nvSpPr>
        <p:spPr>
          <a:xfrm>
            <a:off x="836499" y="93615"/>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dirty="0"/>
              <a:t>Информация о межбюджетных трансфертах в 2021 году</a:t>
            </a:r>
          </a:p>
        </p:txBody>
      </p:sp>
      <p:sp>
        <p:nvSpPr>
          <p:cNvPr id="7" name="Прямоугольник 6">
            <a:extLst>
              <a:ext uri="{FF2B5EF4-FFF2-40B4-BE49-F238E27FC236}">
                <a16:creationId xmlns:a16="http://schemas.microsoft.com/office/drawing/2014/main" id="{56FB33D3-D565-40CF-98DB-610432BCCCAF}"/>
              </a:ext>
            </a:extLst>
          </p:cNvPr>
          <p:cNvSpPr/>
          <p:nvPr/>
        </p:nvSpPr>
        <p:spPr>
          <a:xfrm>
            <a:off x="11187780" y="391024"/>
            <a:ext cx="708848" cy="261610"/>
          </a:xfrm>
          <a:prstGeom prst="rect">
            <a:avLst/>
          </a:prstGeom>
        </p:spPr>
        <p:txBody>
          <a:bodyPr wrap="none">
            <a:spAutoFit/>
          </a:bodyPr>
          <a:lstStyle/>
          <a:p>
            <a:r>
              <a:rPr lang="ru-RU" sz="1100" dirty="0"/>
              <a:t>тыс. руб.</a:t>
            </a:r>
          </a:p>
        </p:txBody>
      </p:sp>
      <p:graphicFrame>
        <p:nvGraphicFramePr>
          <p:cNvPr id="10" name="Таблица 9">
            <a:extLst>
              <a:ext uri="{FF2B5EF4-FFF2-40B4-BE49-F238E27FC236}">
                <a16:creationId xmlns:a16="http://schemas.microsoft.com/office/drawing/2014/main" id="{AE72B2D8-8714-463B-9C02-C3D3C2DC62B3}"/>
              </a:ext>
            </a:extLst>
          </p:cNvPr>
          <p:cNvGraphicFramePr>
            <a:graphicFrameLocks noGrp="1"/>
          </p:cNvGraphicFramePr>
          <p:nvPr/>
        </p:nvGraphicFramePr>
        <p:xfrm>
          <a:off x="268161" y="735291"/>
          <a:ext cx="11628467" cy="5937543"/>
        </p:xfrm>
        <a:graphic>
          <a:graphicData uri="http://schemas.openxmlformats.org/drawingml/2006/table">
            <a:tbl>
              <a:tblPr>
                <a:tableStyleId>{5C22544A-7EE6-4342-B048-85BDC9FD1C3A}</a:tableStyleId>
              </a:tblPr>
              <a:tblGrid>
                <a:gridCol w="9313954">
                  <a:extLst>
                    <a:ext uri="{9D8B030D-6E8A-4147-A177-3AD203B41FA5}">
                      <a16:colId xmlns:a16="http://schemas.microsoft.com/office/drawing/2014/main" val="536101537"/>
                    </a:ext>
                  </a:extLst>
                </a:gridCol>
                <a:gridCol w="827928">
                  <a:extLst>
                    <a:ext uri="{9D8B030D-6E8A-4147-A177-3AD203B41FA5}">
                      <a16:colId xmlns:a16="http://schemas.microsoft.com/office/drawing/2014/main" val="2594326414"/>
                    </a:ext>
                  </a:extLst>
                </a:gridCol>
                <a:gridCol w="877803">
                  <a:extLst>
                    <a:ext uri="{9D8B030D-6E8A-4147-A177-3AD203B41FA5}">
                      <a16:colId xmlns:a16="http://schemas.microsoft.com/office/drawing/2014/main" val="1916915950"/>
                    </a:ext>
                  </a:extLst>
                </a:gridCol>
                <a:gridCol w="608782">
                  <a:extLst>
                    <a:ext uri="{9D8B030D-6E8A-4147-A177-3AD203B41FA5}">
                      <a16:colId xmlns:a16="http://schemas.microsoft.com/office/drawing/2014/main" val="1469207226"/>
                    </a:ext>
                  </a:extLst>
                </a:gridCol>
              </a:tblGrid>
              <a:tr h="463538">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План                           на 2021 год</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Исполнено                за 2021 год</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tc>
                  <a:txBody>
                    <a:bodyPr/>
                    <a:lstStyle/>
                    <a:p>
                      <a:pPr algn="ctr" fontAlgn="ctr"/>
                      <a:r>
                        <a:rPr lang="ru-RU" sz="1000" b="1" u="none" strike="noStrike" dirty="0">
                          <a:effectLst/>
                          <a:latin typeface="Arial" panose="020B0604020202020204" pitchFamily="34" charset="0"/>
                          <a:cs typeface="Arial" panose="020B0604020202020204" pitchFamily="34" charset="0"/>
                        </a:rPr>
                        <a:t>%                исполнения</a:t>
                      </a:r>
                      <a:endParaRPr lang="ru-RU" sz="1000" b="1" i="0" u="none" strike="noStrike" dirty="0">
                        <a:effectLst/>
                        <a:latin typeface="Arial" panose="020B0604020202020204" pitchFamily="34" charset="0"/>
                        <a:cs typeface="Arial" panose="020B0604020202020204" pitchFamily="34" charset="0"/>
                      </a:endParaRPr>
                    </a:p>
                  </a:txBody>
                  <a:tcPr marL="2422" marR="2422" marT="2422" marB="0" anchor="ctr">
                    <a:solidFill>
                      <a:schemeClr val="accent1">
                        <a:lumMod val="40000"/>
                        <a:lumOff val="60000"/>
                      </a:schemeClr>
                    </a:solidFill>
                  </a:tcPr>
                </a:tc>
                <a:extLst>
                  <a:ext uri="{0D108BD9-81ED-4DB2-BD59-A6C34878D82A}">
                    <a16:rowId xmlns:a16="http://schemas.microsoft.com/office/drawing/2014/main" val="3091655170"/>
                  </a:ext>
                </a:extLst>
              </a:tr>
              <a:tr h="158809">
                <a:tc>
                  <a:txBody>
                    <a:bodyPr/>
                    <a:lstStyle/>
                    <a:p>
                      <a:pPr algn="l" fontAlgn="b"/>
                      <a:r>
                        <a:rPr lang="ru-RU" sz="900" b="1" u="none" strike="noStrike" dirty="0">
                          <a:effectLst/>
                          <a:latin typeface="Arial" panose="020B0604020202020204" pitchFamily="34" charset="0"/>
                          <a:cs typeface="Arial" panose="020B0604020202020204" pitchFamily="34" charset="0"/>
                        </a:rPr>
                        <a:t>Субсидии от других бюджетов бюджетной системы, в том числе:</a:t>
                      </a:r>
                      <a:endParaRPr lang="ru-RU" sz="900" b="1" i="0" u="none" strike="noStrike" dirty="0">
                        <a:effectLst/>
                        <a:latin typeface="Arial" panose="020B0604020202020204" pitchFamily="34" charset="0"/>
                        <a:cs typeface="Arial" panose="020B0604020202020204" pitchFamily="34" charset="0"/>
                      </a:endParaRPr>
                    </a:p>
                  </a:txBody>
                  <a:tcPr marL="2422" marR="2422" marT="2422" marB="0" anchor="b">
                    <a:solidFill>
                      <a:schemeClr val="accent1">
                        <a:lumMod val="40000"/>
                        <a:lumOff val="60000"/>
                      </a:schemeClr>
                    </a:solidFill>
                  </a:tcPr>
                </a:tc>
                <a:tc>
                  <a:txBody>
                    <a:bodyPr/>
                    <a:lstStyle/>
                    <a:p>
                      <a:pPr algn="ctr" fontAlgn="ctr"/>
                      <a:r>
                        <a:rPr lang="ru-RU" sz="900" b="1" i="0" u="none" strike="noStrike" dirty="0">
                          <a:solidFill>
                            <a:srgbClr val="000000"/>
                          </a:solidFill>
                          <a:effectLst/>
                          <a:latin typeface="Arial" panose="020B0604020202020204" pitchFamily="34" charset="0"/>
                          <a:cs typeface="Arial" panose="020B0604020202020204" pitchFamily="34" charset="0"/>
                        </a:rPr>
                        <a:t>361 598,5</a:t>
                      </a:r>
                    </a:p>
                  </a:txBody>
                  <a:tcPr marL="9525" marR="9525" marT="9525" marB="0" anchor="ctr">
                    <a:solidFill>
                      <a:schemeClr val="accent1">
                        <a:lumMod val="40000"/>
                        <a:lumOff val="60000"/>
                      </a:schemeClr>
                    </a:solidFill>
                  </a:tcPr>
                </a:tc>
                <a:tc>
                  <a:txBody>
                    <a:bodyPr/>
                    <a:lstStyle/>
                    <a:p>
                      <a:pPr algn="ctr" fontAlgn="ctr"/>
                      <a:r>
                        <a:rPr lang="ru-RU" sz="900" b="1" i="0" u="none" strike="noStrike" dirty="0">
                          <a:solidFill>
                            <a:srgbClr val="000000"/>
                          </a:solidFill>
                          <a:effectLst/>
                          <a:latin typeface="Arial" panose="020B0604020202020204" pitchFamily="34" charset="0"/>
                          <a:cs typeface="Arial" panose="020B0604020202020204" pitchFamily="34" charset="0"/>
                        </a:rPr>
                        <a:t>298 602,7</a:t>
                      </a:r>
                    </a:p>
                  </a:txBody>
                  <a:tcPr marL="9525" marR="9525" marT="9525" marB="0" anchor="ctr">
                    <a:solidFill>
                      <a:schemeClr val="accent1">
                        <a:lumMod val="40000"/>
                        <a:lumOff val="60000"/>
                      </a:schemeClr>
                    </a:solidFill>
                  </a:tcPr>
                </a:tc>
                <a:tc>
                  <a:txBody>
                    <a:bodyPr/>
                    <a:lstStyle/>
                    <a:p>
                      <a:pPr marL="0" algn="ctr" defTabSz="914400" rtl="0" eaLnBrk="1" fontAlgn="ctr"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82,6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13840789"/>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a:t>
                      </a:r>
                      <a:r>
                        <a:rPr lang="ru-RU" sz="800" b="0" i="0" u="none" strike="noStrike" dirty="0" err="1">
                          <a:effectLst/>
                          <a:latin typeface="Arial" panose="020B0604020202020204" pitchFamily="34" charset="0"/>
                          <a:cs typeface="Arial" panose="020B0604020202020204" pitchFamily="34" charset="0"/>
                        </a:rPr>
                        <a:t>софинансирование</a:t>
                      </a:r>
                      <a:r>
                        <a:rPr lang="ru-RU" sz="800" b="0" i="0" u="none" strike="noStrike" dirty="0">
                          <a:effectLst/>
                          <a:latin typeface="Arial" panose="020B0604020202020204" pitchFamily="34" charset="0"/>
                          <a:cs typeface="Arial" panose="020B0604020202020204" pitchFamily="34" charset="0"/>
                        </a:rPr>
                        <a:t> работ по капитальному ремонту и ремонту автомобильных дорог общего пользования местного значения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37 525,0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27 772,8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74,0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068210654"/>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проектов граждан, сформированных в рамках практик инициативного бюджетирования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9 023,0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7 883,3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87,4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75791610"/>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мероприятий по обеспечению жильем молодых семей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3 128,3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3 128,2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744250062"/>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и ремонт пешеходных коммуникаций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3 441,9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481,7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14,0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619102335"/>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улучшение архитектурно-художественного облика улиц городов</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25 247,0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15 588,2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61,7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4183788075"/>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установку, монтаж и настройку </a:t>
                      </a:r>
                      <a:r>
                        <a:rPr lang="ru-RU" sz="800" b="0" i="0" u="none" strike="noStrike" dirty="0" err="1">
                          <a:effectLst/>
                          <a:latin typeface="Arial" panose="020B0604020202020204" pitchFamily="34" charset="0"/>
                          <a:cs typeface="Arial" panose="020B0604020202020204" pitchFamily="34" charset="0"/>
                        </a:rPr>
                        <a:t>ip</a:t>
                      </a:r>
                      <a:r>
                        <a:rPr lang="ru-RU" sz="800" b="0" i="0" u="none" strike="noStrike" dirty="0">
                          <a:effectLst/>
                          <a:latin typeface="Arial" panose="020B0604020202020204" pitchFamily="34" charset="0"/>
                          <a:cs typeface="Arial" panose="020B0604020202020204" pitchFamily="34" charset="0"/>
                        </a:rPr>
                        <a:t>-камер,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405,0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38213342"/>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устройство контейнерных площадок</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9 681,4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8 094,7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83,6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511347847"/>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ремонт подъездов многоквартирных домов</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1 004,0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1 003,9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195010141"/>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дооснащение материально-техническими средствами - приобретение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 а также их техническая поддержка</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163,0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154,1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94,5</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04202824"/>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деятельности многофункциональных центров предоставления государственных и муниципальных услуг</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3 622,0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7 136,9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197,0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087435640"/>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ремонт дворовых территорий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5 842,3</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4 987,9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85,4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771194197"/>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транспортного обслуживания населения по муниципальным маршрутам регулярных перевозок по регулярным тарифам</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29 975,0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29 975,0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117146787"/>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обустройство и установку детских игровых площадок на территории муниципальных образований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11 000,0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10 969,7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99,7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986584988"/>
                  </a:ext>
                </a:extLst>
              </a:tr>
              <a:tr h="149318">
                <a:tc>
                  <a:txBody>
                    <a:bodyPr/>
                    <a:lstStyle/>
                    <a:p>
                      <a:pPr marL="171450" indent="-171450" algn="l" fontAlgn="ctr">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комплексное благоустройство территории муниципальных образований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840,1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652,2</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77,6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43662301"/>
                  </a:ext>
                </a:extLst>
              </a:tr>
              <a:tr h="240754">
                <a:tc>
                  <a:txBody>
                    <a:bodyPr/>
                    <a:lstStyle/>
                    <a:p>
                      <a:pPr marL="171450" marR="0" lvl="0" indent="-171450" algn="l" defTabSz="914400" rtl="0" eaLnBrk="1" fontAlgn="b" latinLnBrk="0" hangingPunct="1">
                        <a:lnSpc>
                          <a:spcPct val="100000"/>
                        </a:lnSpc>
                        <a:spcBef>
                          <a:spcPts val="0"/>
                        </a:spcBef>
                        <a:spcAft>
                          <a:spcPts val="0"/>
                        </a:spcAft>
                        <a:buClrTx/>
                        <a:buSzTx/>
                        <a:buFont typeface="Wingdings" panose="05000000000000000000" pitchFamily="2" charset="2"/>
                        <a:buChar char="Ø"/>
                        <a:tabLst/>
                        <a:defRPr/>
                      </a:pPr>
                      <a:r>
                        <a:rPr lang="ru-RU" sz="800" b="0" i="0" u="none" strike="noStrike" dirty="0">
                          <a:effectLst/>
                          <a:latin typeface="Arial" panose="020B0604020202020204" pitchFamily="34" charset="0"/>
                          <a:cs typeface="Arial" panose="020B0604020202020204" pitchFamily="34" charset="0"/>
                        </a:rPr>
                        <a:t>на проведение капитального ремонта (ремонта) зданий (помещений), находящихся в собственности муниципальных образований Московской области, в которых располагаются городские (районные) суды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21 060,0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17 914,7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85,0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735584881"/>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64 956,5</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45 528,4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70,1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24421134"/>
                  </a:ext>
                </a:extLst>
              </a:tr>
              <a:tr h="240754">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государственную поддержку частных дошкольных образовательных организаций в Московской области с целью возмещения расходов на присмотр и уход, содержание имущества и арендную плату за использование помещений</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40 795,0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41 476,0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101,7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70917705"/>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мероприятия по организации отдыха детей в каникулярное время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5 744,0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5 744,0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98214140"/>
                  </a:ext>
                </a:extLst>
              </a:tr>
              <a:tr h="16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и содержание дополнительных мест для детей в возрасте от 1,5 до 7 лет в организациях, осуществляющих присмотр и уход за детьми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22 772,0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19 614,4</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86,1</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68901948"/>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 в Московской области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37 422,0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27 154,1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72,6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235905215"/>
                  </a:ext>
                </a:extLst>
              </a:tr>
              <a:tr h="35994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1 852,0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1 809,6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97,7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052134630"/>
                  </a:ext>
                </a:extLst>
              </a:tr>
              <a:tr h="254250">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17 020,9</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12 743,7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74,9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399818164"/>
                  </a:ext>
                </a:extLst>
              </a:tr>
              <a:tr h="237506">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2 206,7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2 206,7</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971406487"/>
                  </a:ext>
                </a:extLst>
              </a:tr>
              <a:tr h="240754">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мероприятий по обеспечению доступности приоритетных объектов и услуг в приоритетных социальных сферах жизнедеятельности инвалидов и других маломобильных групп населения</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316,8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307,8</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97,2</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113203803"/>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поддержку отрасли культуры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554,6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554,6</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266975659"/>
                  </a:ext>
                </a:extLst>
              </a:tr>
              <a:tr h="149318">
                <a:tc>
                  <a:txBody>
                    <a:bodyPr/>
                    <a:lstStyle/>
                    <a:p>
                      <a:pPr marL="171450" indent="-171450" algn="l" fontAlgn="b">
                        <a:buFont typeface="Wingdings" panose="05000000000000000000" pitchFamily="2" charset="2"/>
                        <a:buChar char="Ø"/>
                      </a:pPr>
                      <a:r>
                        <a:rPr lang="ru-RU" sz="800" b="0" i="0" u="none" strike="noStrike" dirty="0">
                          <a:effectLst/>
                          <a:latin typeface="Arial" panose="020B0604020202020204" pitchFamily="34" charset="0"/>
                          <a:cs typeface="Arial" panose="020B0604020202020204" pitchFamily="34" charset="0"/>
                        </a:rPr>
                        <a:t>на реализацию программ формирования современной городской среды</a:t>
                      </a:r>
                    </a:p>
                  </a:txBody>
                  <a:tcPr marL="2422" marR="2422" marT="2422"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6 000,0</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5 720,1</a:t>
                      </a:r>
                    </a:p>
                  </a:txBody>
                  <a:tcPr marL="9525" marR="9525" marT="9525" marB="0" anchor="ctr">
                    <a:solidFill>
                      <a:schemeClr val="accent1">
                        <a:lumMod val="40000"/>
                        <a:lumOff val="60000"/>
                      </a:schemeClr>
                    </a:solidFill>
                  </a:tcP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95,3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85891531"/>
                  </a:ext>
                </a:extLst>
              </a:tr>
            </a:tbl>
          </a:graphicData>
        </a:graphic>
      </p:graphicFrame>
      <p:pic>
        <p:nvPicPr>
          <p:cNvPr id="8" name="Объект 6">
            <a:extLst>
              <a:ext uri="{FF2B5EF4-FFF2-40B4-BE49-F238E27FC236}">
                <a16:creationId xmlns:a16="http://schemas.microsoft.com/office/drawing/2014/main" id="{ABAD0E50-48F3-4E5C-981C-B0C7A8E689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283162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C8ABA3-5FC4-474E-897A-0FBA13C31D4B}"/>
              </a:ext>
            </a:extLst>
          </p:cNvPr>
          <p:cNvSpPr>
            <a:spLocks noGrp="1"/>
          </p:cNvSpPr>
          <p:nvPr>
            <p:ph type="title"/>
          </p:nvPr>
        </p:nvSpPr>
        <p:spPr>
          <a:xfrm>
            <a:off x="845126" y="127962"/>
            <a:ext cx="10826413" cy="336430"/>
          </a:xfrm>
        </p:spPr>
        <p:txBody>
          <a:bodyPr>
            <a:noAutofit/>
          </a:bodyPr>
          <a:lstStyle/>
          <a:p>
            <a:pPr algn="ctr"/>
            <a:r>
              <a:rPr lang="ru-RU" sz="2400" dirty="0"/>
              <a:t>Информация о межбюджетных трансфертах в 2021 году</a:t>
            </a:r>
          </a:p>
        </p:txBody>
      </p:sp>
      <p:sp>
        <p:nvSpPr>
          <p:cNvPr id="4" name="Номер слайда 3">
            <a:extLst>
              <a:ext uri="{FF2B5EF4-FFF2-40B4-BE49-F238E27FC236}">
                <a16:creationId xmlns:a16="http://schemas.microsoft.com/office/drawing/2014/main" id="{32D0EA11-38EC-45A4-AA75-B5641FA3E215}"/>
              </a:ext>
            </a:extLst>
          </p:cNvPr>
          <p:cNvSpPr>
            <a:spLocks noGrp="1"/>
          </p:cNvSpPr>
          <p:nvPr>
            <p:ph type="sldNum" sz="quarter" idx="12"/>
          </p:nvPr>
        </p:nvSpPr>
        <p:spPr>
          <a:xfrm>
            <a:off x="9512060" y="6521570"/>
            <a:ext cx="2743200" cy="365125"/>
          </a:xfrm>
        </p:spPr>
        <p:txBody>
          <a:bodyPr/>
          <a:lstStyle/>
          <a:p>
            <a:fld id="{F203300F-B5E5-4D9E-9381-383162CC59FB}" type="slidenum">
              <a:rPr lang="ru-RU" smtClean="0"/>
              <a:pPr/>
              <a:t>22</a:t>
            </a:fld>
            <a:endParaRPr lang="ru-RU" dirty="0"/>
          </a:p>
        </p:txBody>
      </p:sp>
      <p:sp>
        <p:nvSpPr>
          <p:cNvPr id="11" name="Прямоугольник 10">
            <a:extLst>
              <a:ext uri="{FF2B5EF4-FFF2-40B4-BE49-F238E27FC236}">
                <a16:creationId xmlns:a16="http://schemas.microsoft.com/office/drawing/2014/main" id="{DBA5B3D7-D8B9-4F60-B23D-42C033438D22}"/>
              </a:ext>
            </a:extLst>
          </p:cNvPr>
          <p:cNvSpPr/>
          <p:nvPr/>
        </p:nvSpPr>
        <p:spPr>
          <a:xfrm>
            <a:off x="11143787" y="351271"/>
            <a:ext cx="708848" cy="261610"/>
          </a:xfrm>
          <a:prstGeom prst="rect">
            <a:avLst/>
          </a:prstGeom>
        </p:spPr>
        <p:txBody>
          <a:bodyPr wrap="none">
            <a:spAutoFit/>
          </a:bodyPr>
          <a:lstStyle/>
          <a:p>
            <a:r>
              <a:rPr lang="ru-RU" sz="1100" dirty="0"/>
              <a:t>тыс. руб.</a:t>
            </a:r>
          </a:p>
        </p:txBody>
      </p:sp>
      <p:graphicFrame>
        <p:nvGraphicFramePr>
          <p:cNvPr id="21" name="Объект 4">
            <a:extLst>
              <a:ext uri="{FF2B5EF4-FFF2-40B4-BE49-F238E27FC236}">
                <a16:creationId xmlns:a16="http://schemas.microsoft.com/office/drawing/2014/main" id="{6096626F-ED33-4547-8C44-8088DCA5A135}"/>
              </a:ext>
            </a:extLst>
          </p:cNvPr>
          <p:cNvGraphicFramePr>
            <a:graphicFrameLocks noGrp="1"/>
          </p:cNvGraphicFramePr>
          <p:nvPr>
            <p:ph idx="1"/>
            <p:extLst>
              <p:ext uri="{D42A27DB-BD31-4B8C-83A1-F6EECF244321}">
                <p14:modId xmlns:p14="http://schemas.microsoft.com/office/powerpoint/2010/main" val="3785668712"/>
              </p:ext>
            </p:extLst>
          </p:nvPr>
        </p:nvGraphicFramePr>
        <p:xfrm>
          <a:off x="290647" y="679501"/>
          <a:ext cx="11610706" cy="6024631"/>
        </p:xfrm>
        <a:graphic>
          <a:graphicData uri="http://schemas.openxmlformats.org/drawingml/2006/table">
            <a:tbl>
              <a:tblPr>
                <a:tableStyleId>{5C22544A-7EE6-4342-B048-85BDC9FD1C3A}</a:tableStyleId>
              </a:tblPr>
              <a:tblGrid>
                <a:gridCol w="9323475">
                  <a:extLst>
                    <a:ext uri="{9D8B030D-6E8A-4147-A177-3AD203B41FA5}">
                      <a16:colId xmlns:a16="http://schemas.microsoft.com/office/drawing/2014/main" val="2248754805"/>
                    </a:ext>
                  </a:extLst>
                </a:gridCol>
                <a:gridCol w="785100">
                  <a:extLst>
                    <a:ext uri="{9D8B030D-6E8A-4147-A177-3AD203B41FA5}">
                      <a16:colId xmlns:a16="http://schemas.microsoft.com/office/drawing/2014/main" val="1420018074"/>
                    </a:ext>
                  </a:extLst>
                </a:gridCol>
                <a:gridCol w="773083">
                  <a:extLst>
                    <a:ext uri="{9D8B030D-6E8A-4147-A177-3AD203B41FA5}">
                      <a16:colId xmlns:a16="http://schemas.microsoft.com/office/drawing/2014/main" val="1134892666"/>
                    </a:ext>
                  </a:extLst>
                </a:gridCol>
                <a:gridCol w="729048">
                  <a:extLst>
                    <a:ext uri="{9D8B030D-6E8A-4147-A177-3AD203B41FA5}">
                      <a16:colId xmlns:a16="http://schemas.microsoft.com/office/drawing/2014/main" val="2980944674"/>
                    </a:ext>
                  </a:extLst>
                </a:gridCol>
              </a:tblGrid>
              <a:tr h="516679">
                <a:tc>
                  <a:txBody>
                    <a:bodyPr/>
                    <a:lstStyle/>
                    <a:p>
                      <a:pPr algn="ctr" fontAlgn="b"/>
                      <a:r>
                        <a:rPr lang="ru-RU" sz="1000" b="1" u="none" strike="noStrike" dirty="0">
                          <a:effectLst/>
                          <a:latin typeface="Arial" panose="020B0604020202020204" pitchFamily="34" charset="0"/>
                          <a:cs typeface="Arial" panose="020B0604020202020204" pitchFamily="34" charset="0"/>
                        </a:rPr>
                        <a:t>Наименование доходов</a:t>
                      </a:r>
                      <a:endParaRPr lang="ru-RU" sz="10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План                           на 2021 год</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Исполнено                за 2021 год</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ctr"/>
                      <a:r>
                        <a:rPr lang="ru-RU" sz="900" b="1" u="none" strike="noStrike" dirty="0">
                          <a:effectLst/>
                          <a:latin typeface="Arial" panose="020B0604020202020204" pitchFamily="34" charset="0"/>
                          <a:cs typeface="Arial" panose="020B0604020202020204" pitchFamily="34" charset="0"/>
                        </a:rPr>
                        <a:t>%                исполнения</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extLst>
                  <a:ext uri="{0D108BD9-81ED-4DB2-BD59-A6C34878D82A}">
                    <a16:rowId xmlns:a16="http://schemas.microsoft.com/office/drawing/2014/main" val="2973539316"/>
                  </a:ext>
                </a:extLst>
              </a:tr>
              <a:tr h="182107">
                <a:tc>
                  <a:txBody>
                    <a:bodyPr/>
                    <a:lstStyle/>
                    <a:p>
                      <a:pPr algn="l" fontAlgn="b"/>
                      <a:r>
                        <a:rPr lang="ru-RU" sz="900" b="1" u="none" strike="noStrike" dirty="0">
                          <a:effectLst/>
                          <a:latin typeface="Arial" panose="020B0604020202020204" pitchFamily="34" charset="0"/>
                          <a:cs typeface="Arial" panose="020B0604020202020204" pitchFamily="34" charset="0"/>
                        </a:rPr>
                        <a:t>Субвенции от других бюджетов бюджетной системы, в том числе:</a:t>
                      </a:r>
                      <a:endParaRPr lang="ru-RU" sz="900" b="1"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marL="0" algn="ctr" defTabSz="914400" rtl="0" eaLnBrk="1" fontAlgn="b"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1 855 706,0</a:t>
                      </a:r>
                    </a:p>
                  </a:txBody>
                  <a:tcPr marL="9525" marR="9525" marT="9525" marB="0" anchor="ctr">
                    <a:solidFill>
                      <a:schemeClr val="accent1">
                        <a:lumMod val="40000"/>
                        <a:lumOff val="60000"/>
                      </a:schemeClr>
                    </a:solidFill>
                  </a:tcPr>
                </a:tc>
                <a:tc>
                  <a:txBody>
                    <a:bodyPr/>
                    <a:lstStyle/>
                    <a:p>
                      <a:pPr marL="0" algn="ctr" defTabSz="914400" rtl="0" eaLnBrk="1" fontAlgn="b" latinLnBrk="0" hangingPunct="1"/>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1 818 081,0</a:t>
                      </a:r>
                    </a:p>
                  </a:txBody>
                  <a:tcPr marL="9525" marR="9525" marT="9525" marB="0" anchor="ctr">
                    <a:solidFill>
                      <a:schemeClr val="accent1">
                        <a:lumMod val="40000"/>
                        <a:lumOff val="60000"/>
                      </a:schemeClr>
                    </a:solidFill>
                  </a:tcPr>
                </a:tc>
                <a:tc>
                  <a:txBody>
                    <a:bodyPr/>
                    <a:lstStyle/>
                    <a:p>
                      <a:pPr algn="ctr" fontAlgn="b"/>
                      <a:r>
                        <a:rPr lang="ru-RU" sz="900" b="1" i="0" u="none" strike="noStrike" kern="1200" dirty="0">
                          <a:solidFill>
                            <a:srgbClr val="000000"/>
                          </a:solidFill>
                          <a:effectLst/>
                          <a:latin typeface="Arial" panose="020B0604020202020204" pitchFamily="34" charset="0"/>
                          <a:ea typeface="+mn-ea"/>
                          <a:cs typeface="Arial" panose="020B0604020202020204" pitchFamily="34" charset="0"/>
                        </a:rPr>
                        <a:t>98,0</a:t>
                      </a:r>
                    </a:p>
                  </a:txBody>
                  <a:tcPr marL="2220" marR="2220" marT="2220" marB="0" anchor="ctr">
                    <a:solidFill>
                      <a:schemeClr val="accent1">
                        <a:lumMod val="40000"/>
                        <a:lumOff val="60000"/>
                      </a:schemeClr>
                    </a:solidFill>
                  </a:tcPr>
                </a:tc>
                <a:extLst>
                  <a:ext uri="{0D108BD9-81ED-4DB2-BD59-A6C34878D82A}">
                    <a16:rowId xmlns:a16="http://schemas.microsoft.com/office/drawing/2014/main" val="2242141223"/>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полномочий по первичному воинскому учету на территориях, где отсутствуют военные комиссариаты</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7 890,0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7 863,9</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99,7</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313822620"/>
                  </a:ext>
                </a:extLst>
              </a:tr>
              <a:tr h="199087">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предоставление гражданам субсидий на оплату жилого помещения и коммунальных услуг </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50 626,0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42 650,6</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84,3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60254663"/>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переданных государственных полномочий в сфере образования и организации деятельности комиссий по делам несовершеннолетних и защите их прав</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5 457,0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5 457,0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82534879"/>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1 686,0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1 686,0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970784663"/>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239,0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787727775"/>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государственных полномочий  Московской области  в области земельных отношений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2 952,0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2 952,0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1455145310"/>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переданных полномочий Московской области по организации мероприятий при осуществлении деятельности по обращению с животными без владельцев</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2 703,0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2 703,0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402537269"/>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отдельных государственных полномочий в части присвоения адресов объектам адресации, изменения и аннулирования адресов, присвоения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местного значения муниципального района), наименований элементам планировочной структуры, изменения, аннулирования таких наименований, согласования переустройства и перепланировки помещений в многоквартирном доме</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956,0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956,0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064725566"/>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324,0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323,5</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99,9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556184462"/>
                  </a:ext>
                </a:extLst>
              </a:tr>
              <a:tr h="199087">
                <a:tc>
                  <a:txBody>
                    <a:bodyPr/>
                    <a:lstStyle/>
                    <a:p>
                      <a:pPr marL="171450" indent="-171450" algn="l" fontAlgn="ctr">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15 711,0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15 710,7</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0442678"/>
                  </a:ext>
                </a:extLst>
              </a:tr>
              <a:tr h="183272">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687413997"/>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проведение Всероссийской переписи населения 2020 года</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1 194,0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517,1</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43,3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860065241"/>
                  </a:ext>
                </a:extLst>
              </a:tr>
              <a:tr h="1478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создание административных комиссий, уполномоченных рассматривать дела об административных правонарушениях в сфере благоустройства</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662,0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662,0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100,0</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988762242"/>
                  </a:ext>
                </a:extLst>
              </a:tr>
              <a:tr h="550958">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государственных гарантий реализации прав граждан на получение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804 993,0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795 864,3</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98,9</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510414106"/>
                  </a:ext>
                </a:extLst>
              </a:tr>
              <a:tr h="413843">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финансовое обеспечение получения гражданами дошкольного, начального общего, основного общего, среднего  общего образования в частных  общеобразовательных организациях в Московской области,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94 358,0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89 043,5</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94,4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929314383"/>
                  </a:ext>
                </a:extLst>
              </a:tr>
              <a:tr h="413843">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обеспечение государственных гарантий реализации прав граждан на получение общедоступного и бесплатного дошкольного образования в муниципальных дошкольных 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714 746,0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726 251,9</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101,6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317638369"/>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финансовое обеспечение получения гражданами дошкольного образования в частных дошкольных 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65 242,0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61 058,8</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93,6</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24138658"/>
                  </a:ext>
                </a:extLst>
              </a:tr>
              <a:tr h="276726">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 на выплату компенсации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47 278,0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27 147,1</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57,4</a:t>
                      </a:r>
                    </a:p>
                  </a:txBody>
                  <a:tcPr marL="9525" marR="9525" marT="9525" marB="0" anchor="ctr">
                    <a:solidFill>
                      <a:schemeClr val="accent1">
                        <a:lumMod val="40000"/>
                        <a:lumOff val="60000"/>
                      </a:schemeClr>
                    </a:solidFill>
                  </a:tcPr>
                </a:tc>
                <a:extLst>
                  <a:ext uri="{0D108BD9-81ED-4DB2-BD59-A6C34878D82A}">
                    <a16:rowId xmlns:a16="http://schemas.microsoft.com/office/drawing/2014/main" val="3228641646"/>
                  </a:ext>
                </a:extLst>
              </a:tr>
              <a:tr h="199087">
                <a:tc>
                  <a:txBody>
                    <a:bodyPr/>
                    <a:lstStyle/>
                    <a:p>
                      <a:pPr marL="171450" indent="-171450" algn="l" fontAlgn="b">
                        <a:buFont typeface="Wingdings" panose="05000000000000000000" pitchFamily="2" charset="2"/>
                        <a:buChar char="Ø"/>
                      </a:pPr>
                      <a:r>
                        <a:rPr lang="ru-RU" sz="800" u="none" strike="noStrike" dirty="0">
                          <a:effectLst/>
                          <a:latin typeface="Arial" panose="020B0604020202020204" pitchFamily="34" charset="0"/>
                          <a:cs typeface="Arial" panose="020B0604020202020204" pitchFamily="34" charset="0"/>
                        </a:rPr>
                        <a:t>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800" b="0" i="0" u="none" strike="noStrike" dirty="0">
                        <a:effectLst/>
                        <a:latin typeface="Arial" panose="020B0604020202020204" pitchFamily="34" charset="0"/>
                        <a:cs typeface="Arial" panose="020B0604020202020204" pitchFamily="34" charset="0"/>
                      </a:endParaRPr>
                    </a:p>
                  </a:txBody>
                  <a:tcPr marL="2220" marR="2220" marT="2220"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38 669,0</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37 233,6</a:t>
                      </a:r>
                    </a:p>
                  </a:txBody>
                  <a:tcPr marL="9525" marR="9525" marT="9525" marB="0" anchor="ctr">
                    <a:solidFill>
                      <a:schemeClr val="accent1">
                        <a:lumMod val="40000"/>
                        <a:lumOff val="60000"/>
                      </a:schemeClr>
                    </a:solidFill>
                  </a:tcPr>
                </a:tc>
                <a:tc>
                  <a:txBody>
                    <a:bodyPr/>
                    <a:lstStyle/>
                    <a:p>
                      <a:pPr algn="ctr" fontAlgn="b"/>
                      <a:r>
                        <a:rPr lang="ru-RU" sz="800" b="0" i="0" u="none" strike="noStrike" dirty="0">
                          <a:solidFill>
                            <a:srgbClr val="000000"/>
                          </a:solidFill>
                          <a:effectLst/>
                          <a:latin typeface="Arial" panose="020B0604020202020204" pitchFamily="34" charset="0"/>
                          <a:cs typeface="Arial" panose="020B0604020202020204" pitchFamily="34" charset="0"/>
                        </a:rPr>
                        <a:t>96,3</a:t>
                      </a:r>
                    </a:p>
                  </a:txBody>
                  <a:tcPr marL="9525" marR="9525" marT="9525" marB="0" anchor="ctr">
                    <a:solidFill>
                      <a:schemeClr val="accent1">
                        <a:lumMod val="40000"/>
                        <a:lumOff val="60000"/>
                      </a:schemeClr>
                    </a:solidFill>
                  </a:tcPr>
                </a:tc>
                <a:extLst>
                  <a:ext uri="{0D108BD9-81ED-4DB2-BD59-A6C34878D82A}">
                    <a16:rowId xmlns:a16="http://schemas.microsoft.com/office/drawing/2014/main" val="2174621470"/>
                  </a:ext>
                </a:extLst>
              </a:tr>
            </a:tbl>
          </a:graphicData>
        </a:graphic>
      </p:graphicFrame>
      <p:pic>
        <p:nvPicPr>
          <p:cNvPr id="7" name="Объект 6">
            <a:extLst>
              <a:ext uri="{FF2B5EF4-FFF2-40B4-BE49-F238E27FC236}">
                <a16:creationId xmlns:a16="http://schemas.microsoft.com/office/drawing/2014/main" id="{3EB16510-42EF-4C16-A3B4-0BE18E5773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365" y="122384"/>
            <a:ext cx="760490" cy="342008"/>
          </a:xfrm>
          <a:prstGeom prst="rect">
            <a:avLst/>
          </a:prstGeom>
        </p:spPr>
      </p:pic>
    </p:spTree>
    <p:extLst>
      <p:ext uri="{BB962C8B-B14F-4D97-AF65-F5344CB8AC3E}">
        <p14:creationId xmlns:p14="http://schemas.microsoft.com/office/powerpoint/2010/main" val="1926482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95BCBD60-E03B-4A82-9FC4-CBB1DC348F3C}"/>
              </a:ext>
            </a:extLst>
          </p:cNvPr>
          <p:cNvGraphicFramePr>
            <a:graphicFrameLocks noGrp="1"/>
          </p:cNvGraphicFramePr>
          <p:nvPr>
            <p:ph idx="1"/>
          </p:nvPr>
        </p:nvGraphicFramePr>
        <p:xfrm>
          <a:off x="324466" y="1612489"/>
          <a:ext cx="11407461" cy="2377618"/>
        </p:xfrm>
        <a:graphic>
          <a:graphicData uri="http://schemas.openxmlformats.org/drawingml/2006/table">
            <a:tbl>
              <a:tblPr>
                <a:tableStyleId>{5C22544A-7EE6-4342-B048-85BDC9FD1C3A}</a:tableStyleId>
              </a:tblPr>
              <a:tblGrid>
                <a:gridCol w="7212591">
                  <a:extLst>
                    <a:ext uri="{9D8B030D-6E8A-4147-A177-3AD203B41FA5}">
                      <a16:colId xmlns:a16="http://schemas.microsoft.com/office/drawing/2014/main" val="158875907"/>
                    </a:ext>
                  </a:extLst>
                </a:gridCol>
                <a:gridCol w="1435779">
                  <a:extLst>
                    <a:ext uri="{9D8B030D-6E8A-4147-A177-3AD203B41FA5}">
                      <a16:colId xmlns:a16="http://schemas.microsoft.com/office/drawing/2014/main" val="2766311813"/>
                    </a:ext>
                  </a:extLst>
                </a:gridCol>
                <a:gridCol w="1476998">
                  <a:extLst>
                    <a:ext uri="{9D8B030D-6E8A-4147-A177-3AD203B41FA5}">
                      <a16:colId xmlns:a16="http://schemas.microsoft.com/office/drawing/2014/main" val="543660684"/>
                    </a:ext>
                  </a:extLst>
                </a:gridCol>
                <a:gridCol w="1282093">
                  <a:extLst>
                    <a:ext uri="{9D8B030D-6E8A-4147-A177-3AD203B41FA5}">
                      <a16:colId xmlns:a16="http://schemas.microsoft.com/office/drawing/2014/main" val="678040490"/>
                    </a:ext>
                  </a:extLst>
                </a:gridCol>
              </a:tblGrid>
              <a:tr h="555407">
                <a:tc>
                  <a:txBody>
                    <a:bodyPr/>
                    <a:lstStyle/>
                    <a:p>
                      <a:pPr algn="ctr" fontAlgn="b"/>
                      <a:r>
                        <a:rPr lang="ru-RU" sz="1200" b="1" u="none" strike="noStrike" dirty="0">
                          <a:effectLst/>
                          <a:latin typeface="Arial" panose="020B0604020202020204" pitchFamily="34" charset="0"/>
                          <a:cs typeface="Arial" panose="020B0604020202020204" pitchFamily="34" charset="0"/>
                        </a:rPr>
                        <a:t>Наименование доходов</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План на 2021 год</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Исполнено за</a:t>
                      </a:r>
                    </a:p>
                    <a:p>
                      <a:pPr algn="ctr" fontAlgn="ctr"/>
                      <a:r>
                        <a:rPr lang="ru-RU" sz="1200" b="1" u="none" strike="noStrike" dirty="0">
                          <a:effectLst/>
                          <a:latin typeface="Arial" panose="020B0604020202020204" pitchFamily="34" charset="0"/>
                          <a:cs typeface="Arial" panose="020B0604020202020204" pitchFamily="34" charset="0"/>
                        </a:rPr>
                        <a:t> 2021 год</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algn="ctr" fontAlgn="ctr"/>
                      <a:r>
                        <a:rPr lang="ru-RU" sz="1200" b="1" u="none" strike="noStrike" dirty="0">
                          <a:effectLst/>
                          <a:latin typeface="Arial" panose="020B0604020202020204" pitchFamily="34" charset="0"/>
                          <a:cs typeface="Arial" panose="020B0604020202020204" pitchFamily="34" charset="0"/>
                        </a:rPr>
                        <a:t>%                исполнения</a:t>
                      </a:r>
                      <a:endParaRPr lang="ru-RU" sz="1200" b="1" i="0" u="none" strike="noStrike" dirty="0">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extLst>
                  <a:ext uri="{0D108BD9-81ED-4DB2-BD59-A6C34878D82A}">
                    <a16:rowId xmlns:a16="http://schemas.microsoft.com/office/drawing/2014/main" val="574359582"/>
                  </a:ext>
                </a:extLst>
              </a:tr>
              <a:tr h="386377">
                <a:tc>
                  <a:txBody>
                    <a:bodyPr/>
                    <a:lstStyle/>
                    <a:p>
                      <a:pPr marL="0" marR="0" lvl="0" indent="0" algn="l" defTabSz="914400" rtl="0" eaLnBrk="1" fontAlgn="ctr" latinLnBrk="0" hangingPunct="1">
                        <a:lnSpc>
                          <a:spcPct val="100000"/>
                        </a:lnSpc>
                        <a:spcBef>
                          <a:spcPts val="0"/>
                        </a:spcBef>
                        <a:spcAft>
                          <a:spcPts val="0"/>
                        </a:spcAft>
                        <a:buClrTx/>
                        <a:buSzTx/>
                        <a:buFont typeface="Wingdings" panose="05000000000000000000" pitchFamily="2" charset="2"/>
                        <a:buNone/>
                        <a:tabLst/>
                        <a:defRPr/>
                      </a:pPr>
                      <a:r>
                        <a:rPr lang="ru-RU" sz="1000" b="1" u="none" strike="noStrike" kern="1200" dirty="0">
                          <a:solidFill>
                            <a:schemeClr val="dk1"/>
                          </a:solidFill>
                          <a:effectLst/>
                          <a:latin typeface="Arial" panose="020B0604020202020204" pitchFamily="34" charset="0"/>
                          <a:ea typeface="+mn-ea"/>
                          <a:cs typeface="Arial" panose="020B0604020202020204" pitchFamily="34" charset="0"/>
                        </a:rPr>
                        <a:t>Дотации бюджетам бюджетной системы Российской Федерации</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b="1" u="none" strike="noStrike" kern="1200" dirty="0">
                          <a:solidFill>
                            <a:schemeClr val="dk1"/>
                          </a:solidFill>
                          <a:effectLst/>
                          <a:latin typeface="Arial" panose="020B0604020202020204" pitchFamily="34" charset="0"/>
                          <a:ea typeface="+mn-ea"/>
                          <a:cs typeface="Arial" panose="020B0604020202020204" pitchFamily="34" charset="0"/>
                        </a:rPr>
                        <a:t>66 720,1</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dirty="0">
                          <a:solidFill>
                            <a:schemeClr val="dk1"/>
                          </a:solidFill>
                          <a:effectLst/>
                          <a:latin typeface="Arial" panose="020B0604020202020204" pitchFamily="34" charset="0"/>
                          <a:ea typeface="+mn-ea"/>
                          <a:cs typeface="Arial" panose="020B0604020202020204" pitchFamily="34" charset="0"/>
                        </a:rPr>
                        <a:t>1 785,9</a:t>
                      </a:r>
                    </a:p>
                  </a:txBody>
                  <a:tcPr marL="8313" marR="8313" marT="8313" marB="0" anchor="ctr">
                    <a:solidFill>
                      <a:schemeClr val="accent1">
                        <a:lumMod val="60000"/>
                        <a:lumOff val="40000"/>
                      </a:schemeClr>
                    </a:solidFill>
                  </a:tcPr>
                </a:tc>
                <a:extLst>
                  <a:ext uri="{0D108BD9-81ED-4DB2-BD59-A6C34878D82A}">
                    <a16:rowId xmlns:a16="http://schemas.microsoft.com/office/drawing/2014/main" val="3011497039"/>
                  </a:ext>
                </a:extLst>
              </a:tr>
              <a:tr h="455871">
                <a:tc>
                  <a:txBody>
                    <a:bodyPr/>
                    <a:lstStyle/>
                    <a:p>
                      <a:pPr marL="285750" indent="-285750" algn="l" fontAlgn="ctr">
                        <a:buFont typeface="Wingdings" panose="05000000000000000000" pitchFamily="2" charset="2"/>
                        <a:buChar char="Ø"/>
                      </a:pPr>
                      <a:r>
                        <a:rPr lang="ru-RU" sz="1000" u="none" strike="noStrike" dirty="0">
                          <a:effectLst/>
                          <a:latin typeface="Arial" panose="020B0604020202020204" pitchFamily="34" charset="0"/>
                          <a:cs typeface="Arial" panose="020B0604020202020204" pitchFamily="34" charset="0"/>
                        </a:rPr>
                        <a:t>Прочие дотации   бюджетам  городских округов  на поощрение муниципальных управленческих команд</a:t>
                      </a:r>
                      <a:endParaRPr lang="ru-RU" sz="1000" b="0" i="0" u="none" strike="noStrike" dirty="0">
                        <a:solidFill>
                          <a:srgbClr val="000000"/>
                        </a:solidFill>
                        <a:effectLst/>
                        <a:latin typeface="Arial" panose="020B0604020202020204" pitchFamily="34" charset="0"/>
                        <a:cs typeface="Arial" panose="020B0604020202020204" pitchFamily="34" charset="0"/>
                      </a:endParaRP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2 984,1</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829941884"/>
                  </a:ext>
                </a:extLst>
              </a:tr>
              <a:tr h="464896">
                <a:tc>
                  <a:txBody>
                    <a:bodyPr/>
                    <a:lstStyle/>
                    <a:p>
                      <a:pPr marL="285750" indent="-285750" algn="l" defTabSz="914400" rtl="0" eaLnBrk="1" fontAlgn="ctr" latinLnBrk="0" hangingPunct="1">
                        <a:buFont typeface="Wingdings" panose="05000000000000000000" pitchFamily="2" charset="2"/>
                        <a:buChar char="Ø"/>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Прочие   дотации   бюджетам  городских округов (мониторинг и оценка качества управления муниципальными финансами)</a:t>
                      </a:r>
                    </a:p>
                  </a:txBody>
                  <a:tcPr marL="8313" marR="8313" marT="8313"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3 736,0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100,0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2567842879"/>
                  </a:ext>
                </a:extLst>
              </a:tr>
              <a:tr h="515067">
                <a:tc>
                  <a:txBody>
                    <a:bodyPr/>
                    <a:lstStyle/>
                    <a:p>
                      <a:pPr marL="285750" indent="-285750" algn="l" defTabSz="914400" rtl="0" eaLnBrk="1" fontAlgn="ctr" latinLnBrk="0" hangingPunct="1">
                        <a:buFont typeface="Wingdings" panose="05000000000000000000" pitchFamily="2" charset="2"/>
                        <a:buChar char="Ø"/>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Прочие дотации бюджетам городских округов (премия Губернатора Московской области «Прорыв года»)</a:t>
                      </a:r>
                    </a:p>
                  </a:txBody>
                  <a:tcPr marL="8313" marR="8313" marT="8313"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9525" marR="9525" marT="9525" marB="0" anchor="ctr">
                    <a:solidFill>
                      <a:schemeClr val="accent1">
                        <a:lumMod val="60000"/>
                        <a:lumOff val="40000"/>
                      </a:schemeClr>
                    </a:solidFill>
                  </a:tcP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60 000,0</a:t>
                      </a:r>
                    </a:p>
                  </a:txBody>
                  <a:tcPr marL="9525" marR="9525" marT="9525" marB="0" anchor="c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Arial" panose="020B0604020202020204" pitchFamily="34" charset="0"/>
                          <a:ea typeface="+mn-ea"/>
                          <a:cs typeface="Arial" panose="020B0604020202020204" pitchFamily="34" charset="0"/>
                        </a:rPr>
                        <a:t>0,0</a:t>
                      </a:r>
                    </a:p>
                  </a:txBody>
                  <a:tcPr marL="8313" marR="8313" marT="8313" marB="0" anchor="ctr">
                    <a:solidFill>
                      <a:schemeClr val="accent1">
                        <a:lumMod val="60000"/>
                        <a:lumOff val="40000"/>
                      </a:schemeClr>
                    </a:solidFill>
                  </a:tcPr>
                </a:tc>
                <a:extLst>
                  <a:ext uri="{0D108BD9-81ED-4DB2-BD59-A6C34878D82A}">
                    <a16:rowId xmlns:a16="http://schemas.microsoft.com/office/drawing/2014/main" val="2148468700"/>
                  </a:ext>
                </a:extLst>
              </a:tr>
            </a:tbl>
          </a:graphicData>
        </a:graphic>
      </p:graphicFrame>
      <p:sp>
        <p:nvSpPr>
          <p:cNvPr id="4" name="Номер слайда 3">
            <a:extLst>
              <a:ext uri="{FF2B5EF4-FFF2-40B4-BE49-F238E27FC236}">
                <a16:creationId xmlns:a16="http://schemas.microsoft.com/office/drawing/2014/main" id="{1B9A9A4C-6FA0-478B-840F-D971A902D7E0}"/>
              </a:ext>
            </a:extLst>
          </p:cNvPr>
          <p:cNvSpPr>
            <a:spLocks noGrp="1"/>
          </p:cNvSpPr>
          <p:nvPr>
            <p:ph type="sldNum" sz="quarter" idx="12"/>
          </p:nvPr>
        </p:nvSpPr>
        <p:spPr>
          <a:xfrm>
            <a:off x="11323782" y="6373090"/>
            <a:ext cx="754181" cy="484909"/>
          </a:xfrm>
        </p:spPr>
        <p:txBody>
          <a:bodyPr/>
          <a:lstStyle/>
          <a:p>
            <a:fld id="{F203300F-B5E5-4D9E-9381-383162CC59FB}" type="slidenum">
              <a:rPr lang="ru-RU" smtClean="0"/>
              <a:pPr/>
              <a:t>23</a:t>
            </a:fld>
            <a:endParaRPr lang="ru-RU" dirty="0"/>
          </a:p>
        </p:txBody>
      </p:sp>
      <p:sp>
        <p:nvSpPr>
          <p:cNvPr id="7" name="Заголовок 1">
            <a:extLst>
              <a:ext uri="{FF2B5EF4-FFF2-40B4-BE49-F238E27FC236}">
                <a16:creationId xmlns:a16="http://schemas.microsoft.com/office/drawing/2014/main" id="{2CF7CD8E-48BF-437D-8055-DB8F0F5CF558}"/>
              </a:ext>
            </a:extLst>
          </p:cNvPr>
          <p:cNvSpPr txBox="1">
            <a:spLocks/>
          </p:cNvSpPr>
          <p:nvPr/>
        </p:nvSpPr>
        <p:spPr>
          <a:xfrm>
            <a:off x="845126" y="224288"/>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a:t>Информация о межбюджетных трансфертах в 2021 году</a:t>
            </a:r>
          </a:p>
        </p:txBody>
      </p:sp>
      <p:sp>
        <p:nvSpPr>
          <p:cNvPr id="8" name="Прямоугольник 7">
            <a:extLst>
              <a:ext uri="{FF2B5EF4-FFF2-40B4-BE49-F238E27FC236}">
                <a16:creationId xmlns:a16="http://schemas.microsoft.com/office/drawing/2014/main" id="{7BA3F03C-5A42-4E0D-9638-F71CF791F215}"/>
              </a:ext>
            </a:extLst>
          </p:cNvPr>
          <p:cNvSpPr/>
          <p:nvPr/>
        </p:nvSpPr>
        <p:spPr>
          <a:xfrm>
            <a:off x="10917358" y="1307906"/>
            <a:ext cx="754181" cy="276999"/>
          </a:xfrm>
          <a:prstGeom prst="rect">
            <a:avLst/>
          </a:prstGeom>
        </p:spPr>
        <p:txBody>
          <a:bodyPr wrap="none">
            <a:spAutoFit/>
          </a:bodyPr>
          <a:lstStyle/>
          <a:p>
            <a:r>
              <a:rPr lang="ru-RU" sz="1200" dirty="0"/>
              <a:t>тыс. руб.</a:t>
            </a:r>
          </a:p>
        </p:txBody>
      </p:sp>
      <p:pic>
        <p:nvPicPr>
          <p:cNvPr id="10" name="Объект 6">
            <a:extLst>
              <a:ext uri="{FF2B5EF4-FFF2-40B4-BE49-F238E27FC236}">
                <a16:creationId xmlns:a16="http://schemas.microsoft.com/office/drawing/2014/main" id="{6AFF97A1-1C8E-4280-94BE-BA699B99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717001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24</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extLst>
              <p:ext uri="{D42A27DB-BD31-4B8C-83A1-F6EECF244321}">
                <p14:modId xmlns:p14="http://schemas.microsoft.com/office/powerpoint/2010/main" val="3232554888"/>
              </p:ext>
            </p:extLst>
          </p:nvPr>
        </p:nvGraphicFramePr>
        <p:xfrm>
          <a:off x="332508" y="733795"/>
          <a:ext cx="11630690" cy="5798200"/>
        </p:xfrm>
        <a:graphic>
          <a:graphicData uri="http://schemas.openxmlformats.org/drawingml/2006/table">
            <a:tbl>
              <a:tblPr>
                <a:tableStyleId>{5C22544A-7EE6-4342-B048-85BDC9FD1C3A}</a:tableStyleId>
              </a:tblPr>
              <a:tblGrid>
                <a:gridCol w="8128358">
                  <a:extLst>
                    <a:ext uri="{9D8B030D-6E8A-4147-A177-3AD203B41FA5}">
                      <a16:colId xmlns:a16="http://schemas.microsoft.com/office/drawing/2014/main" val="3151404555"/>
                    </a:ext>
                  </a:extLst>
                </a:gridCol>
                <a:gridCol w="940829">
                  <a:extLst>
                    <a:ext uri="{9D8B030D-6E8A-4147-A177-3AD203B41FA5}">
                      <a16:colId xmlns:a16="http://schemas.microsoft.com/office/drawing/2014/main" val="1375257646"/>
                    </a:ext>
                  </a:extLst>
                </a:gridCol>
                <a:gridCol w="953875">
                  <a:extLst>
                    <a:ext uri="{9D8B030D-6E8A-4147-A177-3AD203B41FA5}">
                      <a16:colId xmlns:a16="http://schemas.microsoft.com/office/drawing/2014/main" val="1006241256"/>
                    </a:ext>
                  </a:extLst>
                </a:gridCol>
                <a:gridCol w="798347">
                  <a:extLst>
                    <a:ext uri="{9D8B030D-6E8A-4147-A177-3AD203B41FA5}">
                      <a16:colId xmlns:a16="http://schemas.microsoft.com/office/drawing/2014/main" val="4251498316"/>
                    </a:ext>
                  </a:extLst>
                </a:gridCol>
                <a:gridCol w="809281">
                  <a:extLst>
                    <a:ext uri="{9D8B030D-6E8A-4147-A177-3AD203B41FA5}">
                      <a16:colId xmlns:a16="http://schemas.microsoft.com/office/drawing/2014/main" val="2869784747"/>
                    </a:ext>
                  </a:extLst>
                </a:gridCol>
              </a:tblGrid>
              <a:tr h="56124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88961">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algn="ctr" rtl="0" fontAlgn="ctr"/>
                      <a:r>
                        <a:rPr lang="ru-RU" sz="1200" b="1" i="0" u="none" strike="noStrike" dirty="0">
                          <a:solidFill>
                            <a:srgbClr val="000000"/>
                          </a:solidFill>
                          <a:effectLst/>
                          <a:latin typeface="+mn-lt"/>
                        </a:rPr>
                        <a:t>1 618 065,1</a:t>
                      </a:r>
                    </a:p>
                  </a:txBody>
                  <a:tcPr marL="2772" marR="2772" marT="2772" marB="0" anchor="ctr"/>
                </a:tc>
                <a:tc>
                  <a:txBody>
                    <a:bodyPr/>
                    <a:lstStyle/>
                    <a:p>
                      <a:pPr algn="ctr" rtl="0" fontAlgn="ctr"/>
                      <a:r>
                        <a:rPr lang="ru-RU" sz="1200" b="1" i="0" u="none" strike="noStrike" dirty="0">
                          <a:solidFill>
                            <a:srgbClr val="000000"/>
                          </a:solidFill>
                          <a:effectLst/>
                          <a:latin typeface="+mn-lt"/>
                        </a:rPr>
                        <a:t>1 782 711,9</a:t>
                      </a:r>
                    </a:p>
                  </a:txBody>
                  <a:tcPr marL="2772" marR="2772" marT="2772" marB="0" anchor="ctr"/>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1 680 810,6</a:t>
                      </a:r>
                    </a:p>
                  </a:txBody>
                  <a:tcPr marL="0" marR="0" marT="0" marB="0" anchor="b"/>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823 282,8</a:t>
                      </a:r>
                    </a:p>
                  </a:txBody>
                  <a:tcPr marL="0" marR="0" marT="0" marB="0" anchor="b"/>
                </a:tc>
                <a:extLst>
                  <a:ext uri="{0D108BD9-81ED-4DB2-BD59-A6C34878D82A}">
                    <a16:rowId xmlns:a16="http://schemas.microsoft.com/office/drawing/2014/main" val="3019427443"/>
                  </a:ext>
                </a:extLst>
              </a:tr>
              <a:tr h="157938">
                <a:tc>
                  <a:txBody>
                    <a:bodyPr/>
                    <a:lstStyle/>
                    <a:p>
                      <a:pPr algn="l" rtl="0" fontAlgn="ctr"/>
                      <a:r>
                        <a:rPr lang="ru-RU" sz="1000" u="none" strike="noStrike" dirty="0">
                          <a:effectLst/>
                          <a:latin typeface="+mn-lt"/>
                        </a:rPr>
                        <a:t>Субсидии бюджетам городских округов на реализацию мероприятий по обеспечению жильем молодых семей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14 250,6</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8 792,6</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7 050,5</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6 524,4</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67579534"/>
                  </a:ext>
                </a:extLst>
              </a:tr>
              <a:tr h="157938">
                <a:tc>
                  <a:txBody>
                    <a:bodyPr/>
                    <a:lstStyle/>
                    <a:p>
                      <a:pPr algn="l" rtl="0" fontAlgn="ctr"/>
                      <a:r>
                        <a:rPr lang="ru-RU" sz="1000" u="none" strike="noStrike" dirty="0">
                          <a:effectLst/>
                          <a:latin typeface="+mn-lt"/>
                        </a:rPr>
                        <a:t>Прочие субсидии бюджетам городских округов (на строительство и реконструкцию сетей водоснабжения, водоотведения, теплоснабжения)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2 715,2</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656718350"/>
                  </a:ext>
                </a:extLst>
              </a:tr>
              <a:tr h="313055">
                <a:tc>
                  <a:txBody>
                    <a:bodyPr/>
                    <a:lstStyle/>
                    <a:p>
                      <a:pPr algn="l" rtl="0" fontAlgn="ctr"/>
                      <a:r>
                        <a:rPr lang="ru-RU" sz="1000" u="none" strike="noStrike" dirty="0">
                          <a:effectLst/>
                          <a:latin typeface="+mn-lt"/>
                        </a:rPr>
                        <a:t>Прочие субсидии  бюджетам городских округов  (на проведение работ по капитальному ремонту зданий региональных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400 238,6</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32 398,9</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219 632,3</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39714975"/>
                  </a:ext>
                </a:extLst>
              </a:tr>
              <a:tr h="313055">
                <a:tc>
                  <a:txBody>
                    <a:bodyPr/>
                    <a:lstStyle/>
                    <a:p>
                      <a:pPr algn="l" rtl="0" fontAlgn="ctr"/>
                      <a:r>
                        <a:rPr lang="ru-RU" sz="1000" u="none" strike="noStrike" dirty="0">
                          <a:effectLst/>
                          <a:latin typeface="+mn-lt"/>
                        </a:rPr>
                        <a:t>Прочие субсидии  бюджетам городских округов  (на разработку проектно-сметной документации на проведение капитального ремонта зданий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5 508,1</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29 569,1</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078576617"/>
                  </a:ext>
                </a:extLst>
              </a:tr>
              <a:tr h="313055">
                <a:tc>
                  <a:txBody>
                    <a:bodyPr/>
                    <a:lstStyle/>
                    <a:p>
                      <a:pPr algn="l" rtl="0" fontAlgn="ctr"/>
                      <a:r>
                        <a:rPr lang="ru-RU" sz="1000" u="none" strike="noStrike" dirty="0">
                          <a:effectLst/>
                          <a:latin typeface="+mn-lt"/>
                        </a:rPr>
                        <a:t>Прочие субсидии  бюджетам городских округов  (на </a:t>
                      </a:r>
                      <a:r>
                        <a:rPr lang="ru-RU" sz="1000" u="none" strike="noStrike" dirty="0" err="1">
                          <a:effectLst/>
                          <a:latin typeface="+mn-lt"/>
                        </a:rPr>
                        <a:t>софинансирование</a:t>
                      </a:r>
                      <a:r>
                        <a:rPr lang="ru-RU" sz="1000" u="none" strike="noStrike" dirty="0">
                          <a:effectLst/>
                          <a:latin typeface="+mn-lt"/>
                        </a:rPr>
                        <a:t> работ по капитальному ремонту и ремонту автомобильных дорог общего пользования местного значения)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70 723,0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27 914,0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13 566,0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25 650,0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706993591"/>
                  </a:ext>
                </a:extLst>
              </a:tr>
              <a:tr h="468171">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к зданию АОУ гимназия № 13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Молодежная, д. 10А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186 575,9</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241 720,0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2634458"/>
                  </a:ext>
                </a:extLst>
              </a:tr>
              <a:tr h="468171">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общеобразовательные организации в целях обеспечения односменного режима обучения (пристройка на 300 мест к зданию АОУ "СОШ  № 14"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Новый бульвар, д, 21, корп. 3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261 413,7</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235 082,2</a:t>
                      </a:r>
                    </a:p>
                  </a:txBody>
                  <a:tcPr marL="2772" marR="2772" marT="2772" marB="0" anchor="ctr"/>
                </a:tc>
                <a:tc>
                  <a:txBody>
                    <a:bodyPr/>
                    <a:lstStyle/>
                    <a:p>
                      <a:pPr algn="ctr" rtl="0" fontAlgn="ctr"/>
                      <a:r>
                        <a:rPr lang="ru-RU" sz="1000" u="none" strike="noStrike" dirty="0">
                          <a:effectLst/>
                          <a:latin typeface="+mn-lt"/>
                        </a:rPr>
                        <a:t>53 813,4</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967508148"/>
                  </a:ext>
                </a:extLst>
              </a:tr>
              <a:tr h="313055">
                <a:tc>
                  <a:txBody>
                    <a:bodyPr/>
                    <a:lstStyle/>
                    <a:p>
                      <a:pPr algn="l" rtl="0" fontAlgn="ctr"/>
                      <a:r>
                        <a:rPr lang="ru-RU" sz="1000" u="none" strike="noStrike" dirty="0">
                          <a:effectLst/>
                          <a:latin typeface="+mn-lt"/>
                        </a:rPr>
                        <a:t>Прочие субсидии  бюджетам городских округов  (на капитальные вложения в объекты общего образования (пристройка на 1 500 мест к МБОУ  СОШ № 7 по адресу: Московская область, </a:t>
                      </a:r>
                      <a:r>
                        <a:rPr lang="ru-RU" sz="1000" u="none" strike="noStrike" dirty="0" err="1">
                          <a:effectLst/>
                          <a:latin typeface="+mn-lt"/>
                        </a:rPr>
                        <a:t>г.о</a:t>
                      </a:r>
                      <a:r>
                        <a:rPr lang="ru-RU" sz="1000" u="none" strike="noStrike" dirty="0">
                          <a:effectLst/>
                          <a:latin typeface="+mn-lt"/>
                        </a:rPr>
                        <a:t>. Долгопрудный, ул. Лихачевское шоссе, д. 27 (ПИР и строительство))</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63 487,6</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905 149,6</a:t>
                      </a:r>
                    </a:p>
                  </a:txBody>
                  <a:tcPr marL="2772" marR="2772" marT="2772" marB="0" anchor="ctr"/>
                </a:tc>
                <a:tc>
                  <a:txBody>
                    <a:bodyPr/>
                    <a:lstStyle/>
                    <a:p>
                      <a:pPr algn="ctr" rtl="0" fontAlgn="ctr"/>
                      <a:r>
                        <a:rPr lang="ru-RU" sz="1000" u="none" strike="noStrike" dirty="0">
                          <a:effectLst/>
                          <a:latin typeface="+mn-lt"/>
                        </a:rPr>
                        <a:t>842 597,2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725547747"/>
                  </a:ext>
                </a:extLst>
              </a:tr>
              <a:tr h="313055">
                <a:tc>
                  <a:txBody>
                    <a:bodyPr/>
                    <a:lstStyle/>
                    <a:p>
                      <a:pPr algn="l" rtl="0" fontAlgn="ctr"/>
                      <a:r>
                        <a:rPr lang="ru-RU" sz="1000" u="none" strike="noStrike" dirty="0">
                          <a:effectLst/>
                          <a:latin typeface="+mn-lt"/>
                        </a:rPr>
                        <a:t>Прочие субсидии бюджетам городских округов  (на благоустройство территорий муниципальных общеобразовательных организаций, в зданиях которых выполнен капитальный ремонт)</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 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3 930,3</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21 114,5</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778034570"/>
                  </a:ext>
                </a:extLst>
              </a:tr>
              <a:tr h="157938">
                <a:tc>
                  <a:txBody>
                    <a:bodyPr/>
                    <a:lstStyle/>
                    <a:p>
                      <a:pPr algn="l" rtl="0" fontAlgn="ctr"/>
                      <a:r>
                        <a:rPr lang="ru-RU" sz="1000" u="none" strike="noStrike" dirty="0">
                          <a:effectLst/>
                          <a:latin typeface="+mn-lt"/>
                        </a:rPr>
                        <a:t>Прочие субсидии  бюджетам городских округов  (на ремонт подъездов в многоквартирных домах)</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1 596,1</a:t>
                      </a:r>
                    </a:p>
                  </a:txBody>
                  <a:tcPr marL="2772" marR="2772" marT="2772" marB="0" anchor="ctr"/>
                </a:tc>
                <a:tc>
                  <a:txBody>
                    <a:bodyPr/>
                    <a:lstStyle/>
                    <a:p>
                      <a:pPr algn="ctr" rtl="0" fontAlgn="ctr"/>
                      <a:r>
                        <a:rPr lang="ru-RU" sz="1000" u="none" strike="noStrike" dirty="0">
                          <a:effectLst/>
                          <a:latin typeface="+mn-lt"/>
                        </a:rPr>
                        <a:t>2 543,9</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2 204,1</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1 913,7</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642597569"/>
                  </a:ext>
                </a:extLst>
              </a:tr>
              <a:tr h="468171">
                <a:tc>
                  <a:txBody>
                    <a:bodyPr/>
                    <a:lstStyle/>
                    <a:p>
                      <a:pPr algn="l" rtl="0" fontAlgn="ctr"/>
                      <a:r>
                        <a:rPr lang="ru-RU" sz="1000" u="none" strike="noStrike" dirty="0">
                          <a:effectLst/>
                          <a:latin typeface="+mn-lt"/>
                        </a:rPr>
                        <a:t>Прочие субсидии  бюджетам городских округов  (на техническую поддержку программно-технических комплексов для оформления паспортов гражданина Российской Федерации, удостоверяющих личность гражданина Российской Федерации за пределами территории Российской Федерации в многофункциональных центрах предоставления государственных и муниципальных услуг)</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216,0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580,0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580,0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580,0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995014274"/>
                  </a:ext>
                </a:extLst>
              </a:tr>
              <a:tr h="197060">
                <a:tc>
                  <a:txBody>
                    <a:bodyPr/>
                    <a:lstStyle/>
                    <a:p>
                      <a:pPr algn="l" rtl="0" fontAlgn="ctr"/>
                      <a:r>
                        <a:rPr lang="ru-RU" sz="1000" u="none" strike="noStrike">
                          <a:effectLst/>
                          <a:latin typeface="+mn-lt"/>
                        </a:rPr>
                        <a:t>Прочие субсидии  бюджетам городских округов  (на строительство и реконструкцию объектов теплоснабжения)</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89 804,2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153 754,3</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125 000,0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629373971"/>
                  </a:ext>
                </a:extLst>
              </a:tr>
              <a:tr h="313055">
                <a:tc>
                  <a:txBody>
                    <a:bodyPr/>
                    <a:lstStyle/>
                    <a:p>
                      <a:pPr algn="l" rtl="0" fontAlgn="ctr"/>
                      <a:r>
                        <a:rPr lang="ru-RU" sz="1000" u="none" strike="noStrike" dirty="0">
                          <a:effectLst/>
                          <a:latin typeface="+mn-lt"/>
                        </a:rPr>
                        <a:t>Субсидии бюджетам городских округов на организацию бесплатного горячего питания обучающихся, получающих начальное общее образование в государственных и муниципальных образовательных организациях</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71 083,0</a:t>
                      </a:r>
                    </a:p>
                  </a:txBody>
                  <a:tcPr marL="2772" marR="2772" marT="2772" marB="0" anchor="ctr"/>
                </a:tc>
                <a:tc>
                  <a:txBody>
                    <a:bodyPr/>
                    <a:lstStyle/>
                    <a:p>
                      <a:pPr algn="ctr" rtl="0" fontAlgn="ctr"/>
                      <a:r>
                        <a:rPr lang="ru-RU" sz="1000" b="0" i="0" u="none" strike="noStrike" dirty="0">
                          <a:solidFill>
                            <a:srgbClr val="000000"/>
                          </a:solidFill>
                          <a:effectLst/>
                          <a:latin typeface="+mn-lt"/>
                        </a:rPr>
                        <a:t>73 647,2</a:t>
                      </a:r>
                    </a:p>
                  </a:txBody>
                  <a:tcPr marL="2772" marR="2772" marT="2772" marB="0" anchor="ctr"/>
                </a:tc>
                <a:tc>
                  <a:txBody>
                    <a:bodyPr/>
                    <a:lstStyle/>
                    <a:p>
                      <a:pPr algn="ctr" rtl="0" fontAlgn="ctr"/>
                      <a:r>
                        <a:rPr lang="ru-RU" sz="1000" u="none" strike="noStrike" dirty="0">
                          <a:effectLst/>
                          <a:latin typeface="+mn-lt"/>
                        </a:rPr>
                        <a:t>73 647,2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81 231,0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766813674"/>
                  </a:ext>
                </a:extLst>
              </a:tr>
              <a:tr h="313055">
                <a:tc>
                  <a:txBody>
                    <a:bodyPr/>
                    <a:lstStyle/>
                    <a:p>
                      <a:pPr algn="l" rtl="0" fontAlgn="ctr"/>
                      <a:r>
                        <a:rPr lang="ru-RU" sz="1000" u="none" strike="noStrike" dirty="0">
                          <a:effectLst/>
                          <a:latin typeface="+mn-lt"/>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3 060,2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18 365,9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199067951"/>
                  </a:ext>
                </a:extLst>
              </a:tr>
              <a:tr h="623288">
                <a:tc>
                  <a:txBody>
                    <a:bodyPr/>
                    <a:lstStyle/>
                    <a:p>
                      <a:pPr algn="l" rtl="0" fontAlgn="ctr"/>
                      <a:r>
                        <a:rPr lang="ru-RU" sz="1000" u="none" strike="noStrike" dirty="0">
                          <a:effectLst/>
                          <a:latin typeface="+mn-lt"/>
                        </a:rPr>
                        <a:t>Прочие субсидии  бюджетам городских округов  (на государственную поддержку частных дошкольных образовательных организаций, частных общеобразовательных организаций и индивидуальных предпринимателей, осуществляющих образовательную деятельность по основным общеобразовательным программам дошкольного образования, с целью возмещения расходов на присмотр и уход, содержание имущества и арендную плату за использование помещений)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43 658,0</a:t>
                      </a: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43 848,0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072470119"/>
                  </a:ext>
                </a:extLst>
              </a:tr>
              <a:tr h="157938">
                <a:tc>
                  <a:txBody>
                    <a:bodyPr/>
                    <a:lstStyle/>
                    <a:p>
                      <a:pPr algn="l" rtl="0" fontAlgn="ctr"/>
                      <a:r>
                        <a:rPr lang="ru-RU" sz="1000" u="none" strike="noStrike">
                          <a:effectLst/>
                          <a:latin typeface="+mn-lt"/>
                        </a:rPr>
                        <a:t>Прочие субсидии  бюджетам городских округов (на мероприятия по организации отдыха детей в каникулярное время)</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6 180,0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6 243,0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6 243,0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6 243,0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597352306"/>
                  </a:ext>
                </a:extLst>
              </a:tr>
            </a:tbl>
          </a:graphicData>
        </a:graphic>
      </p:graphicFrame>
    </p:spTree>
    <p:extLst>
      <p:ext uri="{BB962C8B-B14F-4D97-AF65-F5344CB8AC3E}">
        <p14:creationId xmlns:p14="http://schemas.microsoft.com/office/powerpoint/2010/main" val="979785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25</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extLst>
              <p:ext uri="{D42A27DB-BD31-4B8C-83A1-F6EECF244321}">
                <p14:modId xmlns:p14="http://schemas.microsoft.com/office/powerpoint/2010/main" val="379008143"/>
              </p:ext>
            </p:extLst>
          </p:nvPr>
        </p:nvGraphicFramePr>
        <p:xfrm>
          <a:off x="332508" y="733796"/>
          <a:ext cx="11630690" cy="5652967"/>
        </p:xfrm>
        <a:graphic>
          <a:graphicData uri="http://schemas.openxmlformats.org/drawingml/2006/table">
            <a:tbl>
              <a:tblPr>
                <a:tableStyleId>{5C22544A-7EE6-4342-B048-85BDC9FD1C3A}</a:tableStyleId>
              </a:tblPr>
              <a:tblGrid>
                <a:gridCol w="8128358">
                  <a:extLst>
                    <a:ext uri="{9D8B030D-6E8A-4147-A177-3AD203B41FA5}">
                      <a16:colId xmlns:a16="http://schemas.microsoft.com/office/drawing/2014/main" val="3151404555"/>
                    </a:ext>
                  </a:extLst>
                </a:gridCol>
                <a:gridCol w="885835">
                  <a:extLst>
                    <a:ext uri="{9D8B030D-6E8A-4147-A177-3AD203B41FA5}">
                      <a16:colId xmlns:a16="http://schemas.microsoft.com/office/drawing/2014/main" val="1375257646"/>
                    </a:ext>
                  </a:extLst>
                </a:gridCol>
                <a:gridCol w="1008869">
                  <a:extLst>
                    <a:ext uri="{9D8B030D-6E8A-4147-A177-3AD203B41FA5}">
                      <a16:colId xmlns:a16="http://schemas.microsoft.com/office/drawing/2014/main" val="1006241256"/>
                    </a:ext>
                  </a:extLst>
                </a:gridCol>
                <a:gridCol w="798347">
                  <a:extLst>
                    <a:ext uri="{9D8B030D-6E8A-4147-A177-3AD203B41FA5}">
                      <a16:colId xmlns:a16="http://schemas.microsoft.com/office/drawing/2014/main" val="4251498316"/>
                    </a:ext>
                  </a:extLst>
                </a:gridCol>
                <a:gridCol w="809281">
                  <a:extLst>
                    <a:ext uri="{9D8B030D-6E8A-4147-A177-3AD203B41FA5}">
                      <a16:colId xmlns:a16="http://schemas.microsoft.com/office/drawing/2014/main" val="2869784747"/>
                    </a:ext>
                  </a:extLst>
                </a:gridCol>
              </a:tblGrid>
              <a:tr h="31020">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91491">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a:solidFill>
                            <a:srgbClr val="000000"/>
                          </a:solidFill>
                          <a:effectLst/>
                          <a:latin typeface="+mn-lt"/>
                        </a:rPr>
                        <a:t>1 618 065,1</a:t>
                      </a:r>
                    </a:p>
                  </a:txBody>
                  <a:tcPr marL="2772" marR="2772" marT="2772" marB="0" anchor="ctr"/>
                </a:tc>
                <a:tc>
                  <a:txBody>
                    <a:bodyPr/>
                    <a:lstStyle/>
                    <a:p>
                      <a:pPr algn="ctr" rtl="0" fontAlgn="ctr"/>
                      <a:r>
                        <a:rPr lang="ru-RU" sz="1200" b="1" i="0" u="none" strike="noStrike" dirty="0">
                          <a:solidFill>
                            <a:srgbClr val="000000"/>
                          </a:solidFill>
                          <a:effectLst/>
                          <a:latin typeface="+mn-lt"/>
                        </a:rPr>
                        <a:t>1 782 711,9</a:t>
                      </a:r>
                    </a:p>
                  </a:txBody>
                  <a:tcPr marL="2772" marR="2772" marT="2772" marB="0" anchor="ctr"/>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1 680 810,6</a:t>
                      </a:r>
                    </a:p>
                  </a:txBody>
                  <a:tcPr marL="0" marR="0" marT="0" marB="0" anchor="b"/>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823 282,8</a:t>
                      </a:r>
                    </a:p>
                  </a:txBody>
                  <a:tcPr marL="0" marR="0" marT="0" marB="0" anchor="b"/>
                </a:tc>
                <a:extLst>
                  <a:ext uri="{0D108BD9-81ED-4DB2-BD59-A6C34878D82A}">
                    <a16:rowId xmlns:a16="http://schemas.microsoft.com/office/drawing/2014/main" val="394432640"/>
                  </a:ext>
                </a:extLst>
              </a:tr>
              <a:tr h="191491">
                <a:tc>
                  <a:txBody>
                    <a:bodyPr/>
                    <a:lstStyle/>
                    <a:p>
                      <a:pPr algn="l" rtl="0" fontAlgn="ctr"/>
                      <a:r>
                        <a:rPr lang="ru-RU" sz="1000" u="none" strike="noStrike" dirty="0">
                          <a:effectLst/>
                          <a:latin typeface="+mn-lt"/>
                        </a:rPr>
                        <a:t>Прочие субсидии  бюджетам городских округов (на создание в муниципальных образовательных организациях: дошкольных, общеобразовательных, дополнительного образования детей, в том числе в организациях, осуществляющих образовательную деятельность по адаптированным основным общеобразовательным программам, условий для получения детьми-инвалидами качественного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2 775,9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769546107"/>
                  </a:ext>
                </a:extLst>
              </a:tr>
              <a:tr h="128887">
                <a:tc>
                  <a:txBody>
                    <a:bodyPr/>
                    <a:lstStyle/>
                    <a:p>
                      <a:pPr algn="l" rtl="0" fontAlgn="ctr"/>
                      <a:r>
                        <a:rPr lang="ru-RU" sz="1000" u="none" strike="noStrike" dirty="0">
                          <a:effectLst/>
                          <a:latin typeface="+mn-lt"/>
                        </a:rPr>
                        <a:t>Прочие субсидии  бюджетам городских округов (на создание и содержание дополнительных мест для детей в возрасте от 1,5 до 7 лет в организациях, осуществляющих присмотр и уход за детьми)</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21 595,0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14 918,0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14 918,0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14 918,0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239890303"/>
                  </a:ext>
                </a:extLst>
              </a:tr>
              <a:tr h="185925">
                <a:tc>
                  <a:txBody>
                    <a:bodyPr/>
                    <a:lstStyle/>
                    <a:p>
                      <a:pPr algn="l" rtl="0" fontAlgn="ctr"/>
                      <a:r>
                        <a:rPr lang="ru-RU" sz="1000" u="none" strike="noStrike" dirty="0">
                          <a:effectLst/>
                          <a:latin typeface="+mn-lt"/>
                        </a:rPr>
                        <a:t>Субсидии бюджетам городских округов на создание дополнительных мест для детей в возрасте от 1,5 до 3 лет любой направленности в организациях, осуществляющих образовательную деятельность (за исключением государственных,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3 701,7</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1 852,0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7 405,0</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271156752"/>
                  </a:ext>
                </a:extLst>
              </a:tr>
              <a:tr h="128887">
                <a:tc>
                  <a:txBody>
                    <a:bodyPr/>
                    <a:lstStyle/>
                    <a:p>
                      <a:pPr algn="l" rtl="0" fontAlgn="ctr"/>
                      <a:r>
                        <a:rPr lang="ru-RU" sz="1000" u="none" strike="noStrike" dirty="0">
                          <a:effectLst/>
                          <a:latin typeface="+mn-lt"/>
                        </a:rPr>
                        <a:t>Прочие субсидии  бюджетам городских округов (на организацию питания обучающихся, получающих основное и среднее общее образование, и отдельных категорий обучающихся, получающих начальное общее образование, в муниципальных общеобразовательных организациях)</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35 277,0</a:t>
                      </a:r>
                    </a:p>
                  </a:txBody>
                  <a:tcPr marL="2772" marR="2772" marT="2772" marB="0" anchor="ctr"/>
                </a:tc>
                <a:tc>
                  <a:txBody>
                    <a:bodyPr/>
                    <a:lstStyle/>
                    <a:p>
                      <a:pPr algn="ctr" rtl="0" fontAlgn="ctr"/>
                      <a:r>
                        <a:rPr lang="ru-RU" sz="1000" b="0" i="0" u="none" strike="noStrike" dirty="0">
                          <a:solidFill>
                            <a:srgbClr val="000000"/>
                          </a:solidFill>
                          <a:effectLst/>
                          <a:latin typeface="+mn-lt"/>
                        </a:rPr>
                        <a:t>33 196,0</a:t>
                      </a:r>
                    </a:p>
                  </a:txBody>
                  <a:tcPr marL="2772" marR="2772" marT="277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kern="1200" dirty="0">
                          <a:solidFill>
                            <a:srgbClr val="000000"/>
                          </a:solidFill>
                          <a:effectLst/>
                          <a:latin typeface="+mn-lt"/>
                          <a:ea typeface="+mn-ea"/>
                          <a:cs typeface="+mn-cs"/>
                        </a:rPr>
                        <a:t>33 196,0</a:t>
                      </a:r>
                    </a:p>
                  </a:txBody>
                  <a:tcPr marL="2772" marR="2772" marT="277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33 196,0</a:t>
                      </a:r>
                    </a:p>
                  </a:txBody>
                  <a:tcPr marL="2772" marR="2772" marT="2772" marB="0" anchor="ctr"/>
                </a:tc>
                <a:extLst>
                  <a:ext uri="{0D108BD9-81ED-4DB2-BD59-A6C34878D82A}">
                    <a16:rowId xmlns:a16="http://schemas.microsoft.com/office/drawing/2014/main" val="1827107712"/>
                  </a:ext>
                </a:extLst>
              </a:tr>
              <a:tr h="316697">
                <a:tc>
                  <a:txBody>
                    <a:bodyPr/>
                    <a:lstStyle/>
                    <a:p>
                      <a:pPr algn="l" rtl="0" fontAlgn="ctr"/>
                      <a:r>
                        <a:rPr lang="ru-RU" sz="1000" u="none" strike="noStrike" dirty="0">
                          <a:effectLst/>
                          <a:latin typeface="+mn-lt"/>
                        </a:rPr>
                        <a:t>Прочие субсидии  бюджетам городских округов (на обновление и техническое обслуживание (ремонт) средств (программного обеспечения и оборудования), приобретённых в рамках субсидий на внедрение целевой модели цифровой образовательной среды в общеобразовательных организациях,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74,0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1 032,0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88286977"/>
                  </a:ext>
                </a:extLst>
              </a:tr>
              <a:tr h="254094">
                <a:tc>
                  <a:txBody>
                    <a:bodyPr/>
                    <a:lstStyle/>
                    <a:p>
                      <a:pPr algn="l" rtl="0" fontAlgn="ctr"/>
                      <a:r>
                        <a:rPr lang="ru-RU" sz="1000" u="none" strike="noStrike" dirty="0">
                          <a:effectLst/>
                          <a:latin typeface="+mn-lt"/>
                        </a:rPr>
                        <a:t>Прочие субсидии  бюджетам городских округов  (на обновление и техническое обслуживание (ремонт) средств (программного обеспечения и оборудования),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263086296"/>
                  </a:ext>
                </a:extLst>
              </a:tr>
              <a:tr h="206222">
                <a:tc>
                  <a:txBody>
                    <a:bodyPr/>
                    <a:lstStyle/>
                    <a:p>
                      <a:pPr algn="l" rtl="0" fontAlgn="ctr"/>
                      <a:r>
                        <a:rPr lang="ru-RU" sz="1000" u="none" strike="noStrike">
                          <a:effectLst/>
                          <a:latin typeface="+mn-lt"/>
                        </a:rPr>
                        <a:t>Прочие субсидии бюджетам городских округов (на оснащение мультимедийным и компьютерным оборудованием, в том числе средствами видеонаблюдения для проведения дистанционных занятий, общеобразовательных организаций в Московской области)</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3 079,0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84676488"/>
                  </a:ext>
                </a:extLst>
              </a:tr>
              <a:tr h="191491">
                <a:tc>
                  <a:txBody>
                    <a:bodyPr/>
                    <a:lstStyle/>
                    <a:p>
                      <a:pPr algn="l" rtl="0" fontAlgn="ctr"/>
                      <a:r>
                        <a:rPr lang="ru-RU" sz="1000" u="none" strike="noStrike" dirty="0">
                          <a:effectLst/>
                          <a:latin typeface="+mn-lt"/>
                        </a:rPr>
                        <a:t>Субсидии бюджетам городских округов (на государственную поддержку образовательных организаций в</a:t>
                      </a:r>
                      <a:br>
                        <a:rPr lang="ru-RU" sz="1000" u="none" strike="noStrike" dirty="0">
                          <a:effectLst/>
                          <a:latin typeface="+mn-lt"/>
                        </a:rPr>
                      </a:br>
                      <a:r>
                        <a:rPr lang="ru-RU" sz="1000" u="none" strike="noStrike" dirty="0">
                          <a:effectLst/>
                          <a:latin typeface="+mn-lt"/>
                        </a:rPr>
                        <a:t>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9 239,0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948196154"/>
                  </a:ext>
                </a:extLst>
              </a:tr>
              <a:tr h="176865">
                <a:tc>
                  <a:txBody>
                    <a:bodyPr/>
                    <a:lstStyle/>
                    <a:p>
                      <a:pPr algn="l" rtl="0" fontAlgn="ctr"/>
                      <a:r>
                        <a:rPr lang="ru-RU" sz="1000" u="none" strike="noStrike" dirty="0">
                          <a:effectLst/>
                          <a:latin typeface="+mn-lt"/>
                        </a:rPr>
                        <a:t>Субсидии бюджетам городских округов  на поддержку творческой деятельности и укрепление материально-технической базы муниципальных театров в населенных пунктах с численностью населения до 300 тысяч человек</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1 834,7</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3 321,4</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1 750,0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1 851,9</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556237294"/>
                  </a:ext>
                </a:extLst>
              </a:tr>
              <a:tr h="56196">
                <a:tc>
                  <a:txBody>
                    <a:bodyPr/>
                    <a:lstStyle/>
                    <a:p>
                      <a:pPr algn="l" rtl="0" fontAlgn="ctr"/>
                      <a:r>
                        <a:rPr lang="ru-RU" sz="1000" u="none" strike="noStrike" dirty="0">
                          <a:effectLst/>
                          <a:latin typeface="+mn-lt"/>
                        </a:rPr>
                        <a:t>Субсидии бюджетам городских округов на поддержку отрасли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568,2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530,3</a:t>
                      </a:r>
                      <a:endParaRPr lang="ru-RU" sz="1000" b="0" i="0" u="none" strike="noStrike" dirty="0">
                        <a:solidFill>
                          <a:srgbClr val="000000"/>
                        </a:solidFill>
                        <a:effectLst/>
                        <a:latin typeface="+mn-lt"/>
                      </a:endParaRPr>
                    </a:p>
                  </a:txBody>
                  <a:tcPr marL="2772" marR="2772" marT="2772"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533,8</a:t>
                      </a:r>
                    </a:p>
                  </a:txBody>
                  <a:tcPr marL="0" marR="0" marT="0" marB="0" anchor="b"/>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541,5 </a:t>
                      </a:r>
                    </a:p>
                  </a:txBody>
                  <a:tcPr marL="0" marR="0" marT="0" marB="0" anchor="b"/>
                </a:tc>
                <a:extLst>
                  <a:ext uri="{0D108BD9-81ED-4DB2-BD59-A6C34878D82A}">
                    <a16:rowId xmlns:a16="http://schemas.microsoft.com/office/drawing/2014/main" val="1036839232"/>
                  </a:ext>
                </a:extLst>
              </a:tr>
              <a:tr h="128887">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49 509,7</a:t>
                      </a:r>
                    </a:p>
                  </a:txBody>
                  <a:tcPr marL="2772" marR="2772" marT="2772" marB="0" anchor="ctr"/>
                </a:tc>
                <a:tc>
                  <a:txBody>
                    <a:bodyPr/>
                    <a:lstStyle/>
                    <a:p>
                      <a:pPr algn="ctr" rtl="0" fontAlgn="ctr"/>
                      <a:r>
                        <a:rPr lang="ru-RU" sz="1000" b="0" i="0" u="none" strike="noStrike" dirty="0">
                          <a:solidFill>
                            <a:srgbClr val="000000"/>
                          </a:solidFill>
                          <a:effectLst/>
                          <a:latin typeface="+mn-lt"/>
                        </a:rPr>
                        <a:t>248 279,0</a:t>
                      </a:r>
                    </a:p>
                  </a:txBody>
                  <a:tcPr marL="2772" marR="2772" marT="2772" marB="0" anchor="ctr"/>
                </a:tc>
                <a:tc>
                  <a:txBody>
                    <a:bodyPr/>
                    <a:lstStyle/>
                    <a:p>
                      <a:pPr algn="ctr" rtl="0" fontAlgn="ctr"/>
                      <a:r>
                        <a:rPr lang="ru-RU" sz="1000" b="0" i="0" u="none" strike="noStrike" dirty="0">
                          <a:solidFill>
                            <a:srgbClr val="000000"/>
                          </a:solidFill>
                          <a:effectLst/>
                          <a:latin typeface="+mn-lt"/>
                        </a:rPr>
                        <a:t>105 415,2</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403843203"/>
                  </a:ext>
                </a:extLst>
              </a:tr>
              <a:tr h="128887">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достижения основного результата по благоустройству общественных территорий (благоустройство скверов)) </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3 759,1</a:t>
                      </a:r>
                    </a:p>
                  </a:txBody>
                  <a:tcPr marL="2772" marR="2772" marT="2772" marB="0" anchor="ctr"/>
                </a:tc>
                <a:tc>
                  <a:txBody>
                    <a:bodyPr/>
                    <a:lstStyle/>
                    <a:p>
                      <a:pPr algn="ctr" rtl="0" fontAlgn="ctr"/>
                      <a:r>
                        <a:rPr lang="ru-RU" sz="1000" u="none" strike="noStrike" dirty="0">
                          <a:effectLst/>
                          <a:latin typeface="+mn-lt"/>
                        </a:rPr>
                        <a:t>58 080,0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18927570"/>
                  </a:ext>
                </a:extLst>
              </a:tr>
            </a:tbl>
          </a:graphicData>
        </a:graphic>
      </p:graphicFrame>
    </p:spTree>
    <p:extLst>
      <p:ext uri="{BB962C8B-B14F-4D97-AF65-F5344CB8AC3E}">
        <p14:creationId xmlns:p14="http://schemas.microsoft.com/office/powerpoint/2010/main" val="597997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26</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2" name="Таблица 1">
            <a:extLst>
              <a:ext uri="{FF2B5EF4-FFF2-40B4-BE49-F238E27FC236}">
                <a16:creationId xmlns:a16="http://schemas.microsoft.com/office/drawing/2014/main" id="{BE163363-2602-4A69-B174-A0F512773C65}"/>
              </a:ext>
            </a:extLst>
          </p:cNvPr>
          <p:cNvGraphicFramePr>
            <a:graphicFrameLocks noGrp="1"/>
          </p:cNvGraphicFramePr>
          <p:nvPr>
            <p:extLst>
              <p:ext uri="{D42A27DB-BD31-4B8C-83A1-F6EECF244321}">
                <p14:modId xmlns:p14="http://schemas.microsoft.com/office/powerpoint/2010/main" val="2294770797"/>
              </p:ext>
            </p:extLst>
          </p:nvPr>
        </p:nvGraphicFramePr>
        <p:xfrm>
          <a:off x="332508" y="733795"/>
          <a:ext cx="11571318" cy="5035239"/>
        </p:xfrm>
        <a:graphic>
          <a:graphicData uri="http://schemas.openxmlformats.org/drawingml/2006/table">
            <a:tbl>
              <a:tblPr>
                <a:tableStyleId>{5C22544A-7EE6-4342-B048-85BDC9FD1C3A}</a:tableStyleId>
              </a:tblPr>
              <a:tblGrid>
                <a:gridCol w="8086864">
                  <a:extLst>
                    <a:ext uri="{9D8B030D-6E8A-4147-A177-3AD203B41FA5}">
                      <a16:colId xmlns:a16="http://schemas.microsoft.com/office/drawing/2014/main" val="3151404555"/>
                    </a:ext>
                  </a:extLst>
                </a:gridCol>
                <a:gridCol w="881313">
                  <a:extLst>
                    <a:ext uri="{9D8B030D-6E8A-4147-A177-3AD203B41FA5}">
                      <a16:colId xmlns:a16="http://schemas.microsoft.com/office/drawing/2014/main" val="1375257646"/>
                    </a:ext>
                  </a:extLst>
                </a:gridCol>
                <a:gridCol w="1003719">
                  <a:extLst>
                    <a:ext uri="{9D8B030D-6E8A-4147-A177-3AD203B41FA5}">
                      <a16:colId xmlns:a16="http://schemas.microsoft.com/office/drawing/2014/main" val="1006241256"/>
                    </a:ext>
                  </a:extLst>
                </a:gridCol>
                <a:gridCol w="794272">
                  <a:extLst>
                    <a:ext uri="{9D8B030D-6E8A-4147-A177-3AD203B41FA5}">
                      <a16:colId xmlns:a16="http://schemas.microsoft.com/office/drawing/2014/main" val="4251498316"/>
                    </a:ext>
                  </a:extLst>
                </a:gridCol>
                <a:gridCol w="805150">
                  <a:extLst>
                    <a:ext uri="{9D8B030D-6E8A-4147-A177-3AD203B41FA5}">
                      <a16:colId xmlns:a16="http://schemas.microsoft.com/office/drawing/2014/main" val="2869784747"/>
                    </a:ext>
                  </a:extLst>
                </a:gridCol>
              </a:tblGrid>
              <a:tr h="58597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076541165"/>
                  </a:ext>
                </a:extLst>
              </a:tr>
              <a:tr h="197287">
                <a:tc>
                  <a:txBody>
                    <a:bodyPr/>
                    <a:lstStyle/>
                    <a:p>
                      <a:pPr algn="l" rtl="0" fontAlgn="b"/>
                      <a:r>
                        <a:rPr lang="ru-RU" sz="1200" b="1" u="none" strike="noStrike" dirty="0">
                          <a:effectLst/>
                          <a:latin typeface="+mn-lt"/>
                        </a:rPr>
                        <a:t>Субсидии от других бюджетов бюджетной системы, в том числе:</a:t>
                      </a:r>
                      <a:endParaRPr lang="ru-RU" sz="1200" b="1" i="0" u="none" strike="noStrike" dirty="0">
                        <a:solidFill>
                          <a:srgbClr val="000000"/>
                        </a:solidFill>
                        <a:effectLst/>
                        <a:latin typeface="+mn-lt"/>
                      </a:endParaRPr>
                    </a:p>
                  </a:txBody>
                  <a:tcPr marL="2772" marR="2772" marT="2772"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1" i="0" u="none" strike="noStrike" dirty="0">
                          <a:solidFill>
                            <a:srgbClr val="000000"/>
                          </a:solidFill>
                          <a:effectLst/>
                          <a:latin typeface="+mn-lt"/>
                        </a:rPr>
                        <a:t>1 618 065,1</a:t>
                      </a:r>
                    </a:p>
                  </a:txBody>
                  <a:tcPr marL="2772" marR="2772" marT="2772" marB="0" anchor="ctr"/>
                </a:tc>
                <a:tc>
                  <a:txBody>
                    <a:bodyPr/>
                    <a:lstStyle/>
                    <a:p>
                      <a:pPr algn="ctr" rtl="0" fontAlgn="ctr"/>
                      <a:r>
                        <a:rPr lang="ru-RU" sz="1200" b="1" i="0" u="none" strike="noStrike" dirty="0">
                          <a:solidFill>
                            <a:srgbClr val="000000"/>
                          </a:solidFill>
                          <a:effectLst/>
                          <a:latin typeface="+mn-lt"/>
                        </a:rPr>
                        <a:t>1 782 711,9</a:t>
                      </a:r>
                    </a:p>
                  </a:txBody>
                  <a:tcPr marL="2772" marR="2772" marT="2772" marB="0" anchor="ctr"/>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1 680 810,6</a:t>
                      </a:r>
                    </a:p>
                  </a:txBody>
                  <a:tcPr marL="0" marR="0" marT="0" marB="0" anchor="b"/>
                </a:tc>
                <a:tc>
                  <a:txBody>
                    <a:bodyPr/>
                    <a:lstStyle/>
                    <a:p>
                      <a:pPr marL="0" algn="ctr" defTabSz="914400" rtl="0" eaLnBrk="1" fontAlgn="ctr" latinLnBrk="0" hangingPunct="1"/>
                      <a:r>
                        <a:rPr lang="ru-RU" sz="1200" b="1" i="0" u="none" strike="noStrike" kern="1200" dirty="0">
                          <a:solidFill>
                            <a:srgbClr val="000000"/>
                          </a:solidFill>
                          <a:effectLst/>
                          <a:latin typeface="+mn-lt"/>
                          <a:ea typeface="+mn-ea"/>
                          <a:cs typeface="+mn-cs"/>
                        </a:rPr>
                        <a:t>823 282,8</a:t>
                      </a:r>
                    </a:p>
                  </a:txBody>
                  <a:tcPr marL="0" marR="0" marT="0" marB="0" anchor="b"/>
                </a:tc>
                <a:extLst>
                  <a:ext uri="{0D108BD9-81ED-4DB2-BD59-A6C34878D82A}">
                    <a16:rowId xmlns:a16="http://schemas.microsoft.com/office/drawing/2014/main" val="1759366536"/>
                  </a:ext>
                </a:extLst>
              </a:tr>
              <a:tr h="326849">
                <a:tc>
                  <a:txBody>
                    <a:bodyPr/>
                    <a:lstStyle/>
                    <a:p>
                      <a:pPr algn="l" rtl="0" fontAlgn="ctr"/>
                      <a:r>
                        <a:rPr lang="ru-RU" sz="1000" u="none" strike="noStrike" dirty="0">
                          <a:effectLst/>
                          <a:latin typeface="+mn-lt"/>
                        </a:rPr>
                        <a:t>Субсидии бюджетам городских округов на реализацию программ формирования современной городской среды (в части благоустройства общественных территорий)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latin typeface="+mn-lt"/>
                        </a:rPr>
                        <a:t>59 415,8</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59 415,8</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99966218"/>
                  </a:ext>
                </a:extLst>
              </a:tr>
              <a:tr h="164897">
                <a:tc>
                  <a:txBody>
                    <a:bodyPr/>
                    <a:lstStyle/>
                    <a:p>
                      <a:pPr algn="l" rtl="0" fontAlgn="ctr"/>
                      <a:r>
                        <a:rPr lang="ru-RU" sz="1000" u="none" strike="noStrike" dirty="0">
                          <a:effectLst/>
                          <a:latin typeface="+mn-lt"/>
                        </a:rPr>
                        <a:t>Прочие субсидии бюджетам городских округов (на создание доступной среды в муниципальных учреждениях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210,6</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1 104,6</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213871798"/>
                  </a:ext>
                </a:extLst>
              </a:tr>
              <a:tr h="326849">
                <a:tc>
                  <a:txBody>
                    <a:bodyPr/>
                    <a:lstStyle/>
                    <a:p>
                      <a:pPr algn="l" rtl="0" fontAlgn="ctr"/>
                      <a:r>
                        <a:rPr lang="ru-RU" sz="1000" u="none" strike="noStrike" dirty="0">
                          <a:effectLst/>
                          <a:latin typeface="+mn-lt"/>
                        </a:rPr>
                        <a:t>Прочие субсидии  бюджетам городских округов (на приобретение музыкальных инструментов для муниципальных организаций дополнительного образования в сфере культуры)</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9 340,0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350980950"/>
                  </a:ext>
                </a:extLst>
              </a:tr>
              <a:tr h="164897">
                <a:tc>
                  <a:txBody>
                    <a:bodyPr/>
                    <a:lstStyle/>
                    <a:p>
                      <a:pPr algn="l" rtl="0" fontAlgn="ctr"/>
                      <a:r>
                        <a:rPr lang="ru-RU" sz="1000" u="none" strike="noStrike" dirty="0">
                          <a:effectLst/>
                          <a:latin typeface="+mn-lt"/>
                        </a:rPr>
                        <a:t>Прочие субсидии  бюджетам городских округов  (на ремонт дворовых территорий)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455,9</a:t>
                      </a:r>
                    </a:p>
                  </a:txBody>
                  <a:tcPr marL="2772" marR="2772" marT="2772" marB="0" anchor="ctr"/>
                </a:tc>
                <a:tc>
                  <a:txBody>
                    <a:bodyPr/>
                    <a:lstStyle/>
                    <a:p>
                      <a:pPr algn="ctr" rtl="0" fontAlgn="ctr"/>
                      <a:r>
                        <a:rPr lang="ru-RU" sz="1000" u="none" strike="noStrike">
                          <a:effectLst/>
                          <a:latin typeface="+mn-lt"/>
                        </a:rPr>
                        <a:t>14 157,0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268369275"/>
                  </a:ext>
                </a:extLst>
              </a:tr>
              <a:tr h="326849">
                <a:tc>
                  <a:txBody>
                    <a:bodyPr/>
                    <a:lstStyle/>
                    <a:p>
                      <a:pPr algn="l" rtl="0" fontAlgn="ctr"/>
                      <a:r>
                        <a:rPr lang="ru-RU" sz="1000" u="none" strike="noStrike" dirty="0">
                          <a:effectLst/>
                          <a:latin typeface="+mn-lt"/>
                        </a:rPr>
                        <a:t>Прочие субсидии  бюджетам городских округов  (на обустройство и установку детских игровых площадок на территории муниципальных образований Московской области)</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 3 880,5</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685352473"/>
                  </a:ext>
                </a:extLst>
              </a:tr>
              <a:tr h="650752">
                <a:tc>
                  <a:txBody>
                    <a:bodyPr/>
                    <a:lstStyle/>
                    <a:p>
                      <a:pPr algn="l" rtl="0" fontAlgn="ctr"/>
                      <a:r>
                        <a:rPr lang="ru-RU" sz="1000" u="none" strike="noStrike" dirty="0">
                          <a:effectLst/>
                          <a:latin typeface="+mn-lt"/>
                        </a:rPr>
                        <a:t>Прочие субсидии бюджетам городских округов (на установку, монтаж и настройку </a:t>
                      </a:r>
                      <a:r>
                        <a:rPr lang="ru-RU" sz="1000" u="none" strike="noStrike" dirty="0" err="1">
                          <a:effectLst/>
                          <a:latin typeface="+mn-lt"/>
                        </a:rPr>
                        <a:t>ip</a:t>
                      </a:r>
                      <a:r>
                        <a:rPr lang="ru-RU" sz="1000" u="none" strike="noStrike" dirty="0">
                          <a:effectLst/>
                          <a:latin typeface="+mn-lt"/>
                        </a:rPr>
                        <a:t>-камер, приобретенных в рамках предоставленной субсидии на государственную поддержку образовательных организаций в целях оснащения (обновления) их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850,5</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591578834"/>
                  </a:ext>
                </a:extLst>
              </a:tr>
              <a:tr h="326849">
                <a:tc>
                  <a:txBody>
                    <a:bodyPr/>
                    <a:lstStyle/>
                    <a:p>
                      <a:pPr algn="l" rtl="0" fontAlgn="ctr"/>
                      <a:r>
                        <a:rPr lang="ru-RU" sz="1000" u="none" strike="noStrike" dirty="0">
                          <a:effectLst/>
                          <a:latin typeface="+mn-lt"/>
                        </a:rPr>
                        <a:t>Прочие субсидии  бюджетам городских округов  (на устройство и капитальный ремонт систем наружного освещения в рамках реализации проекта "Светлый город")</a:t>
                      </a:r>
                      <a:endParaRPr lang="ru-RU" sz="1000" b="0" i="0" u="none" strike="noStrike" dirty="0">
                        <a:solidFill>
                          <a:srgbClr val="000000"/>
                        </a:solidFill>
                        <a:effectLst/>
                        <a:latin typeface="+mn-lt"/>
                      </a:endParaRPr>
                    </a:p>
                  </a:txBody>
                  <a:tcPr marL="2772" marR="2772" marT="277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4 933,7</a:t>
                      </a: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1516854888"/>
                  </a:ext>
                </a:extLst>
              </a:tr>
              <a:tr h="326849">
                <a:tc>
                  <a:txBody>
                    <a:bodyPr/>
                    <a:lstStyle/>
                    <a:p>
                      <a:pPr algn="l" rtl="0" fontAlgn="ctr"/>
                      <a:r>
                        <a:rPr lang="ru-RU" sz="1000" u="none" strike="noStrike" dirty="0">
                          <a:effectLst/>
                          <a:latin typeface="+mn-lt"/>
                        </a:rPr>
                        <a:t>Прочие субсидии бюджетам городских округов (на организацию деятельности многофункциональных центров предоставления государственных и муниципальных услуг)</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b="0" i="0" u="none" strike="noStrike" dirty="0">
                          <a:solidFill>
                            <a:srgbClr val="000000"/>
                          </a:solidFill>
                          <a:effectLst/>
                          <a:latin typeface="+mn-lt"/>
                        </a:rPr>
                        <a:t>10 301,0</a:t>
                      </a: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75503928"/>
                  </a:ext>
                </a:extLst>
              </a:tr>
              <a:tr h="326849">
                <a:tc>
                  <a:txBody>
                    <a:bodyPr/>
                    <a:lstStyle/>
                    <a:p>
                      <a:pPr algn="l" rtl="0" fontAlgn="ctr"/>
                      <a:r>
                        <a:rPr lang="ru-RU" sz="1000" u="none" strike="noStrike" dirty="0">
                          <a:effectLst/>
                          <a:latin typeface="+mn-lt"/>
                        </a:rPr>
                        <a:t>Прочие субсидии бюджетам городских округов  (на реализацию мероприятий по благоустройству территорий муниципальных общеобразовательных организаций)</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39 596,6</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72199150"/>
                  </a:ext>
                </a:extLst>
              </a:tr>
              <a:tr h="164897">
                <a:tc>
                  <a:txBody>
                    <a:bodyPr/>
                    <a:lstStyle/>
                    <a:p>
                      <a:pPr algn="l" rtl="0" fontAlgn="ctr"/>
                      <a:r>
                        <a:rPr lang="ru-RU" sz="1000" u="none" strike="noStrike" dirty="0">
                          <a:effectLst/>
                          <a:latin typeface="+mn-lt"/>
                        </a:rPr>
                        <a:t>Прочие субсидии  бюджетам городских округов  (на устройство контейнерных площадок)</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1 165,5</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576472240"/>
                  </a:ext>
                </a:extLst>
              </a:tr>
              <a:tr h="164897">
                <a:tc>
                  <a:txBody>
                    <a:bodyPr/>
                    <a:lstStyle/>
                    <a:p>
                      <a:pPr algn="l" rtl="0" fontAlgn="ctr"/>
                      <a:r>
                        <a:rPr lang="ru-RU" sz="1000" u="none" strike="noStrike" dirty="0">
                          <a:effectLst/>
                          <a:latin typeface="+mn-lt"/>
                        </a:rPr>
                        <a:t>Субсидии бюджетам муниципальных районов на реализацию мероприятий по модернизации школьных систем образования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360 532,8</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88552583"/>
                  </a:ext>
                </a:extLst>
              </a:tr>
              <a:tr h="326849">
                <a:tc>
                  <a:txBody>
                    <a:bodyPr/>
                    <a:lstStyle/>
                    <a:p>
                      <a:pPr algn="l" rtl="0" fontAlgn="ctr"/>
                      <a:r>
                        <a:rPr lang="ru-RU" sz="1000" u="none" strike="noStrike" dirty="0">
                          <a:effectLst/>
                          <a:latin typeface="+mn-lt"/>
                        </a:rPr>
                        <a:t>Прочие субсидии  бюджетам городских округов  (на оснащение отремонтированных зданий общеобразовательных организаций средствами обучения и воспитания)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3 887,2</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505081739"/>
                  </a:ext>
                </a:extLst>
              </a:tr>
              <a:tr h="326849">
                <a:tc>
                  <a:txBody>
                    <a:bodyPr/>
                    <a:lstStyle/>
                    <a:p>
                      <a:pPr algn="l" rtl="0" fontAlgn="ctr"/>
                      <a:r>
                        <a:rPr lang="ru-RU" sz="1000" u="none" strike="noStrike">
                          <a:effectLst/>
                          <a:latin typeface="+mn-lt"/>
                        </a:rPr>
                        <a:t>Прочие субсидии  бюджетам городских округов  (на мероприятия по разработке проектно-сметной документации на проведение капитального ремонта зданий муниципальных общеобразовательных организаций в Московской области)</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45 940,0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3262880444"/>
                  </a:ext>
                </a:extLst>
              </a:tr>
              <a:tr h="326849">
                <a:tc>
                  <a:txBody>
                    <a:bodyPr/>
                    <a:lstStyle/>
                    <a:p>
                      <a:pPr algn="l" rtl="0" fontAlgn="ctr"/>
                      <a:r>
                        <a:rPr lang="ru-RU" sz="1000" u="none" strike="noStrike" dirty="0">
                          <a:effectLst/>
                          <a:latin typeface="+mn-lt"/>
                        </a:rPr>
                        <a:t>Прочие субсидии  бюджетам городских округов  (на реализацию проектов граждан, сформированных в рамках практик инициативного бюджетирования)</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4 000,0</a:t>
                      </a:r>
                      <a:endParaRPr lang="ru-RU" sz="1000" b="0" i="0" u="none" strike="noStrike" dirty="0">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a:effectLst/>
                          <a:latin typeface="+mn-lt"/>
                        </a:rPr>
                        <a:t>0,0</a:t>
                      </a:r>
                      <a:endParaRPr lang="ru-RU" sz="1000" b="0" i="0" u="none" strike="noStrike">
                        <a:solidFill>
                          <a:srgbClr val="000000"/>
                        </a:solidFill>
                        <a:effectLst/>
                        <a:latin typeface="+mn-lt"/>
                      </a:endParaRPr>
                    </a:p>
                  </a:txBody>
                  <a:tcPr marL="2772" marR="2772" marT="2772" marB="0" anchor="ctr"/>
                </a:tc>
                <a:tc>
                  <a:txBody>
                    <a:bodyPr/>
                    <a:lstStyle/>
                    <a:p>
                      <a:pPr algn="ctr" rtl="0" fontAlgn="ctr"/>
                      <a:r>
                        <a:rPr lang="ru-RU" sz="1000" u="none" strike="noStrike" dirty="0">
                          <a:effectLst/>
                          <a:latin typeface="+mn-lt"/>
                        </a:rPr>
                        <a:t>0,0</a:t>
                      </a:r>
                      <a:endParaRPr lang="ru-RU" sz="1000" b="0"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2117062076"/>
                  </a:ext>
                </a:extLst>
              </a:tr>
            </a:tbl>
          </a:graphicData>
        </a:graphic>
      </p:graphicFrame>
    </p:spTree>
    <p:extLst>
      <p:ext uri="{BB962C8B-B14F-4D97-AF65-F5344CB8AC3E}">
        <p14:creationId xmlns:p14="http://schemas.microsoft.com/office/powerpoint/2010/main" val="4076397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27</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0937149" y="456797"/>
            <a:ext cx="847155" cy="276999"/>
          </a:xfrm>
          <a:prstGeom prst="rect">
            <a:avLst/>
          </a:prstGeom>
        </p:spPr>
        <p:txBody>
          <a:bodyPr wrap="none">
            <a:spAutoFit/>
          </a:bodyPr>
          <a:lstStyle/>
          <a:p>
            <a:r>
              <a:rPr lang="ru-RU" sz="1200" dirty="0"/>
              <a:t>(тыс. руб.)</a:t>
            </a:r>
          </a:p>
        </p:txBody>
      </p:sp>
      <p:graphicFrame>
        <p:nvGraphicFramePr>
          <p:cNvPr id="3" name="Таблица 2">
            <a:extLst>
              <a:ext uri="{FF2B5EF4-FFF2-40B4-BE49-F238E27FC236}">
                <a16:creationId xmlns:a16="http://schemas.microsoft.com/office/drawing/2014/main" id="{8B526491-C423-4849-946C-3D259A88F3A7}"/>
              </a:ext>
            </a:extLst>
          </p:cNvPr>
          <p:cNvGraphicFramePr>
            <a:graphicFrameLocks noGrp="1"/>
          </p:cNvGraphicFramePr>
          <p:nvPr>
            <p:extLst>
              <p:ext uri="{D42A27DB-BD31-4B8C-83A1-F6EECF244321}">
                <p14:modId xmlns:p14="http://schemas.microsoft.com/office/powerpoint/2010/main" val="3281021324"/>
              </p:ext>
            </p:extLst>
          </p:nvPr>
        </p:nvGraphicFramePr>
        <p:xfrm>
          <a:off x="249382" y="665019"/>
          <a:ext cx="11671069" cy="5657388"/>
        </p:xfrm>
        <a:graphic>
          <a:graphicData uri="http://schemas.openxmlformats.org/drawingml/2006/table">
            <a:tbl>
              <a:tblPr>
                <a:tableStyleId>{5C22544A-7EE6-4342-B048-85BDC9FD1C3A}</a:tableStyleId>
              </a:tblPr>
              <a:tblGrid>
                <a:gridCol w="7827893">
                  <a:extLst>
                    <a:ext uri="{9D8B030D-6E8A-4147-A177-3AD203B41FA5}">
                      <a16:colId xmlns:a16="http://schemas.microsoft.com/office/drawing/2014/main" val="1967355165"/>
                    </a:ext>
                  </a:extLst>
                </a:gridCol>
                <a:gridCol w="1033873">
                  <a:extLst>
                    <a:ext uri="{9D8B030D-6E8A-4147-A177-3AD203B41FA5}">
                      <a16:colId xmlns:a16="http://schemas.microsoft.com/office/drawing/2014/main" val="4140389019"/>
                    </a:ext>
                  </a:extLst>
                </a:gridCol>
                <a:gridCol w="1107721">
                  <a:extLst>
                    <a:ext uri="{9D8B030D-6E8A-4147-A177-3AD203B41FA5}">
                      <a16:colId xmlns:a16="http://schemas.microsoft.com/office/drawing/2014/main" val="4110783005"/>
                    </a:ext>
                  </a:extLst>
                </a:gridCol>
                <a:gridCol w="898485">
                  <a:extLst>
                    <a:ext uri="{9D8B030D-6E8A-4147-A177-3AD203B41FA5}">
                      <a16:colId xmlns:a16="http://schemas.microsoft.com/office/drawing/2014/main" val="3799166982"/>
                    </a:ext>
                  </a:extLst>
                </a:gridCol>
                <a:gridCol w="803097">
                  <a:extLst>
                    <a:ext uri="{9D8B030D-6E8A-4147-A177-3AD203B41FA5}">
                      <a16:colId xmlns:a16="http://schemas.microsoft.com/office/drawing/2014/main" val="37171845"/>
                    </a:ext>
                  </a:extLst>
                </a:gridCol>
              </a:tblGrid>
              <a:tr h="33149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134753333"/>
                  </a:ext>
                </a:extLst>
              </a:tr>
              <a:tr h="94711">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Субвенции от других бюджетов бюджетной системы, в том числе:</a:t>
                      </a:r>
                    </a:p>
                  </a:txBody>
                  <a:tcPr marL="3858" marR="3858" marT="3858" marB="0" anchor="b"/>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2 115 652,0</a:t>
                      </a:r>
                    </a:p>
                  </a:txBody>
                  <a:tcPr marL="3858" marR="3858" marT="3858" marB="0" anchor="ctr"/>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2 250 163,0</a:t>
                      </a:r>
                    </a:p>
                  </a:txBody>
                  <a:tcPr marL="3858" marR="3858" marT="3858" marB="0" anchor="ctr"/>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2 267 435,1</a:t>
                      </a:r>
                    </a:p>
                  </a:txBody>
                  <a:tcPr marL="0" marR="0" marT="0" marB="0" anchor="b"/>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2 261 639,7</a:t>
                      </a:r>
                    </a:p>
                  </a:txBody>
                  <a:tcPr marL="0" marR="0" marT="0" marB="0" anchor="b"/>
                </a:tc>
                <a:extLst>
                  <a:ext uri="{0D108BD9-81ED-4DB2-BD59-A6C34878D82A}">
                    <a16:rowId xmlns:a16="http://schemas.microsoft.com/office/drawing/2014/main" val="1376793843"/>
                  </a:ext>
                </a:extLst>
              </a:tr>
              <a:tr h="310445">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обеспечение переданного государственного полномочия Московской области по созданию комиссий по делам несовершеннолетних и защите их прав муниципальных образований Московской области)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5 689,0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5 807,0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5 876,0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5 928,0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100797005"/>
                  </a:ext>
                </a:extLst>
              </a:tr>
              <a:tr h="352538">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обеспечение переданных государственных полномочий по  временному хранению , комплектованию, учету и использованию архивных документов, относящихся к собственности Московской области и временно  хранящихся в муниципальных архивах)</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1 864,0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2 057,0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2 063,0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2 067,0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123745093"/>
                  </a:ext>
                </a:extLst>
              </a:tr>
              <a:tr h="578795">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подготовки и направления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или садового дома установленным параметрам и допустимости размещения объекта индивидуального жилищного строительства или садового дома на земельном участке, уведомлений о соответствии (несоответствии) построенных или реконструированных объектов индивидуального жилищного строительства или садового дома требованиям законодательства о градостроительной деятельности)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248,0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249,0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423975331"/>
                  </a:ext>
                </a:extLst>
              </a:tr>
              <a:tr h="315707">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переданных органам местного самоуправления полномочий по региональному государственному жилищному контролю (надзору) за соблюдением гражданами требований правил пользования газом)</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194,0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392,0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392,0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392,0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683164437"/>
                  </a:ext>
                </a:extLst>
              </a:tr>
              <a:tr h="173640">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государственных полномочий  Московской области  в области земельных отношений)</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3 065,0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2 062,0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2 062,0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59385994"/>
                  </a:ext>
                </a:extLst>
              </a:tr>
              <a:tr h="320968">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организации мероприятий при осуществлении деятельности по обращению с собаками без владельцев)</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2 213,0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1 899,0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1 899,0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1 899,0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604987786"/>
                  </a:ext>
                </a:extLst>
              </a:tr>
              <a:tr h="257827">
                <a:tc>
                  <a:txBody>
                    <a:bodyPr/>
                    <a:lstStyle/>
                    <a:p>
                      <a:pPr algn="l" rtl="0" fontAlgn="ctr"/>
                      <a:r>
                        <a:rPr lang="ru-RU" sz="1000" u="none" strike="noStrike">
                          <a:effectLst/>
                        </a:rPr>
                        <a:t>Субвенции бюджетам городских округов на выполнение передаваемых полномочий субъектов Российской Федерации  (на осуществление отдельных государственных полномочий в части присвоения адресов объектам адресации и согласования перепланировки помещений в многоквартирном доме)</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494,0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697,0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697,0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697,0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4152544836"/>
                  </a:ext>
                </a:extLst>
              </a:tr>
              <a:tr h="315707">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осуществление переданных полномочий Московской области по транспортировке в морг, включая погрузоразгрузочные работы, с мест обнаружения или происшествия умерших для производства судебно-медицинской экспертизы)</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346,0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343,0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343,0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343,0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106377988"/>
                  </a:ext>
                </a:extLst>
              </a:tr>
              <a:tr h="173640">
                <a:tc>
                  <a:txBody>
                    <a:bodyPr/>
                    <a:lstStyle/>
                    <a:p>
                      <a:pPr algn="l" rtl="0" fontAlgn="ctr"/>
                      <a:r>
                        <a:rPr lang="ru-RU" sz="1000" u="none" strike="noStrike">
                          <a:effectLst/>
                        </a:rPr>
                        <a:t>Субвенция бюджетам городских округов на предоставление жилых помещений детям-сиротам и детям, оставшимся без попечения родителей, лицам из их числа по договорам найма специализированных жилых помещений</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52 871,0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7 014,0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21 041,0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14 027,0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584472583"/>
                  </a:ext>
                </a:extLst>
              </a:tr>
              <a:tr h="173640">
                <a:tc>
                  <a:txBody>
                    <a:bodyPr/>
                    <a:lstStyle/>
                    <a:p>
                      <a:pPr algn="l" rtl="0" fontAlgn="ctr"/>
                      <a:r>
                        <a:rPr lang="ru-RU" sz="1000" u="none" strike="noStrike">
                          <a:effectLst/>
                        </a:rPr>
                        <a:t>Субвенции бюджетам городских округов на осуществление первичного воинского учета органами местного самоуправления поселений, муниципальных и городских округов</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8 092,0</a:t>
                      </a:r>
                    </a:p>
                  </a:txBody>
                  <a:tcPr marL="3858" marR="3858" marT="3858" marB="0" anchor="ctr"/>
                </a:tc>
                <a:tc>
                  <a:txBody>
                    <a:bodyPr/>
                    <a:lstStyle/>
                    <a:p>
                      <a:pPr algn="ctr" rtl="0" fontAlgn="ctr"/>
                      <a:r>
                        <a:rPr lang="ru-RU" sz="1000" u="none" strike="noStrike" dirty="0">
                          <a:effectLst/>
                        </a:rPr>
                        <a:t>8 504,4</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8 884,6</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9 197,5</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870977688"/>
                  </a:ext>
                </a:extLst>
              </a:tr>
              <a:tr h="173640">
                <a:tc>
                  <a:txBody>
                    <a:bodyPr/>
                    <a:lstStyle/>
                    <a:p>
                      <a:pPr algn="l" rtl="0" fontAlgn="ctr"/>
                      <a:r>
                        <a:rPr lang="ru-RU" sz="1000" u="none" strike="noStrike">
                          <a:effectLst/>
                        </a:rPr>
                        <a:t>Субвенция бюджетам городских округов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938,0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3,3</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3,5</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3,2</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2021466600"/>
                  </a:ext>
                </a:extLst>
              </a:tr>
            </a:tbl>
          </a:graphicData>
        </a:graphic>
      </p:graphicFrame>
    </p:spTree>
    <p:extLst>
      <p:ext uri="{BB962C8B-B14F-4D97-AF65-F5344CB8AC3E}">
        <p14:creationId xmlns:p14="http://schemas.microsoft.com/office/powerpoint/2010/main" val="376045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EA83D194-69AB-4F95-82A9-DB954EEF3C2A}"/>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28</a:t>
            </a:fld>
            <a:endParaRPr lang="ru-RU" dirty="0"/>
          </a:p>
        </p:txBody>
      </p:sp>
      <p:pic>
        <p:nvPicPr>
          <p:cNvPr id="5" name="Объект 6">
            <a:extLst>
              <a:ext uri="{FF2B5EF4-FFF2-40B4-BE49-F238E27FC236}">
                <a16:creationId xmlns:a16="http://schemas.microsoft.com/office/drawing/2014/main" id="{894A8C66-08FE-40CD-900E-C1240EF874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6" name="Заголовок 1">
            <a:extLst>
              <a:ext uri="{FF2B5EF4-FFF2-40B4-BE49-F238E27FC236}">
                <a16:creationId xmlns:a16="http://schemas.microsoft.com/office/drawing/2014/main" id="{2EFCB341-0182-4C29-98A6-5919828CC2A5}"/>
              </a:ext>
            </a:extLst>
          </p:cNvPr>
          <p:cNvSpPr>
            <a:spLocks noGrp="1"/>
          </p:cNvSpPr>
          <p:nvPr>
            <p:ph type="title"/>
          </p:nvPr>
        </p:nvSpPr>
        <p:spPr>
          <a:xfrm>
            <a:off x="845126" y="127961"/>
            <a:ext cx="10826413" cy="384741"/>
          </a:xfrm>
        </p:spPr>
        <p:txBody>
          <a:bodyPr>
            <a:noAutofit/>
          </a:bodyPr>
          <a:lstStyle/>
          <a:p>
            <a:pPr algn="ctr"/>
            <a:r>
              <a:rPr lang="ru-RU" sz="2800" dirty="0"/>
              <a:t>Информация о межбюджетных трансфертах в 2022-2025 гг.</a:t>
            </a:r>
          </a:p>
        </p:txBody>
      </p:sp>
      <p:sp>
        <p:nvSpPr>
          <p:cNvPr id="8" name="Прямоугольник 7">
            <a:extLst>
              <a:ext uri="{FF2B5EF4-FFF2-40B4-BE49-F238E27FC236}">
                <a16:creationId xmlns:a16="http://schemas.microsoft.com/office/drawing/2014/main" id="{EE60A32D-483E-4CDD-8F84-D59988D7936A}"/>
              </a:ext>
            </a:extLst>
          </p:cNvPr>
          <p:cNvSpPr/>
          <p:nvPr/>
        </p:nvSpPr>
        <p:spPr>
          <a:xfrm>
            <a:off x="11006051" y="673331"/>
            <a:ext cx="913014" cy="276999"/>
          </a:xfrm>
          <a:prstGeom prst="rect">
            <a:avLst/>
          </a:prstGeom>
        </p:spPr>
        <p:txBody>
          <a:bodyPr wrap="square">
            <a:spAutoFit/>
          </a:bodyPr>
          <a:lstStyle/>
          <a:p>
            <a:r>
              <a:rPr lang="ru-RU" sz="1200" dirty="0"/>
              <a:t>(тыс. руб.)</a:t>
            </a:r>
          </a:p>
        </p:txBody>
      </p:sp>
      <p:graphicFrame>
        <p:nvGraphicFramePr>
          <p:cNvPr id="3" name="Таблица 2">
            <a:extLst>
              <a:ext uri="{FF2B5EF4-FFF2-40B4-BE49-F238E27FC236}">
                <a16:creationId xmlns:a16="http://schemas.microsoft.com/office/drawing/2014/main" id="{8B526491-C423-4849-946C-3D259A88F3A7}"/>
              </a:ext>
            </a:extLst>
          </p:cNvPr>
          <p:cNvGraphicFramePr>
            <a:graphicFrameLocks noGrp="1"/>
          </p:cNvGraphicFramePr>
          <p:nvPr>
            <p:extLst>
              <p:ext uri="{D42A27DB-BD31-4B8C-83A1-F6EECF244321}">
                <p14:modId xmlns:p14="http://schemas.microsoft.com/office/powerpoint/2010/main" val="3281560550"/>
              </p:ext>
            </p:extLst>
          </p:nvPr>
        </p:nvGraphicFramePr>
        <p:xfrm>
          <a:off x="272934" y="1050867"/>
          <a:ext cx="11646131" cy="4919759"/>
        </p:xfrm>
        <a:graphic>
          <a:graphicData uri="http://schemas.openxmlformats.org/drawingml/2006/table">
            <a:tbl>
              <a:tblPr>
                <a:tableStyleId>{5C22544A-7EE6-4342-B048-85BDC9FD1C3A}</a:tableStyleId>
              </a:tblPr>
              <a:tblGrid>
                <a:gridCol w="7811167">
                  <a:extLst>
                    <a:ext uri="{9D8B030D-6E8A-4147-A177-3AD203B41FA5}">
                      <a16:colId xmlns:a16="http://schemas.microsoft.com/office/drawing/2014/main" val="1967355165"/>
                    </a:ext>
                  </a:extLst>
                </a:gridCol>
                <a:gridCol w="1031664">
                  <a:extLst>
                    <a:ext uri="{9D8B030D-6E8A-4147-A177-3AD203B41FA5}">
                      <a16:colId xmlns:a16="http://schemas.microsoft.com/office/drawing/2014/main" val="4140389019"/>
                    </a:ext>
                  </a:extLst>
                </a:gridCol>
                <a:gridCol w="1105354">
                  <a:extLst>
                    <a:ext uri="{9D8B030D-6E8A-4147-A177-3AD203B41FA5}">
                      <a16:colId xmlns:a16="http://schemas.microsoft.com/office/drawing/2014/main" val="4110783005"/>
                    </a:ext>
                  </a:extLst>
                </a:gridCol>
                <a:gridCol w="896565">
                  <a:extLst>
                    <a:ext uri="{9D8B030D-6E8A-4147-A177-3AD203B41FA5}">
                      <a16:colId xmlns:a16="http://schemas.microsoft.com/office/drawing/2014/main" val="3799166982"/>
                    </a:ext>
                  </a:extLst>
                </a:gridCol>
                <a:gridCol w="801381">
                  <a:extLst>
                    <a:ext uri="{9D8B030D-6E8A-4147-A177-3AD203B41FA5}">
                      <a16:colId xmlns:a16="http://schemas.microsoft.com/office/drawing/2014/main" val="37171845"/>
                    </a:ext>
                  </a:extLst>
                </a:gridCol>
              </a:tblGrid>
              <a:tr h="520411">
                <a:tc>
                  <a:txBody>
                    <a:bodyPr/>
                    <a:lstStyle/>
                    <a:p>
                      <a:pPr algn="ctr" rtl="0" fontAlgn="b"/>
                      <a:r>
                        <a:rPr lang="ru-RU" sz="1200" b="1" u="none" strike="noStrike" dirty="0">
                          <a:effectLst/>
                          <a:latin typeface="+mn-lt"/>
                        </a:rPr>
                        <a:t>Наименование доходов</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Уточненный план</a:t>
                      </a:r>
                      <a:br>
                        <a:rPr lang="ru-RU" sz="1200" b="1" u="none" strike="noStrike" dirty="0">
                          <a:effectLst/>
                          <a:latin typeface="+mn-lt"/>
                        </a:rPr>
                      </a:br>
                      <a:r>
                        <a:rPr lang="ru-RU" sz="1200" b="1" u="none" strike="noStrike" dirty="0">
                          <a:effectLst/>
                          <a:latin typeface="+mn-lt"/>
                        </a:rPr>
                        <a:t> на 2022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p>
                    <a:p>
                      <a:pPr algn="ctr" rtl="0" fontAlgn="ctr"/>
                      <a:r>
                        <a:rPr lang="ru-RU" sz="1200" b="1" u="none" strike="noStrike" dirty="0">
                          <a:effectLst/>
                          <a:latin typeface="+mn-lt"/>
                        </a:rPr>
                        <a:t>  на 2023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  План  </a:t>
                      </a:r>
                      <a:br>
                        <a:rPr lang="ru-RU" sz="1200" b="1" u="none" strike="noStrike" dirty="0">
                          <a:effectLst/>
                          <a:latin typeface="+mn-lt"/>
                        </a:rPr>
                      </a:br>
                      <a:r>
                        <a:rPr lang="ru-RU" sz="1200" b="1" u="none" strike="noStrike" dirty="0">
                          <a:effectLst/>
                          <a:latin typeface="+mn-lt"/>
                        </a:rPr>
                        <a:t>на 2024 год</a:t>
                      </a:r>
                      <a:endParaRPr lang="ru-RU" sz="1200" b="1" i="0" u="none" strike="noStrike" dirty="0">
                        <a:solidFill>
                          <a:srgbClr val="000000"/>
                        </a:solidFill>
                        <a:effectLst/>
                        <a:latin typeface="+mn-lt"/>
                      </a:endParaRPr>
                    </a:p>
                  </a:txBody>
                  <a:tcPr marL="2772" marR="2772" marT="2772" marB="0" anchor="ctr"/>
                </a:tc>
                <a:tc>
                  <a:txBody>
                    <a:bodyPr/>
                    <a:lstStyle/>
                    <a:p>
                      <a:pPr algn="ctr" rtl="0" fontAlgn="ctr"/>
                      <a:r>
                        <a:rPr lang="ru-RU" sz="1200" b="1" u="none" strike="noStrike" dirty="0">
                          <a:effectLst/>
                          <a:latin typeface="+mn-lt"/>
                        </a:rPr>
                        <a:t>План </a:t>
                      </a:r>
                      <a:br>
                        <a:rPr lang="ru-RU" sz="1200" b="1" u="none" strike="noStrike" dirty="0">
                          <a:effectLst/>
                          <a:latin typeface="+mn-lt"/>
                        </a:rPr>
                      </a:br>
                      <a:r>
                        <a:rPr lang="ru-RU" sz="1200" b="1" u="none" strike="noStrike" dirty="0">
                          <a:effectLst/>
                          <a:latin typeface="+mn-lt"/>
                        </a:rPr>
                        <a:t>на 2025 год</a:t>
                      </a:r>
                      <a:endParaRPr lang="ru-RU" sz="1200" b="1" i="0" u="none" strike="noStrike" dirty="0">
                        <a:solidFill>
                          <a:srgbClr val="000000"/>
                        </a:solidFill>
                        <a:effectLst/>
                        <a:latin typeface="+mn-lt"/>
                      </a:endParaRPr>
                    </a:p>
                  </a:txBody>
                  <a:tcPr marL="2772" marR="2772" marT="2772" marB="0" anchor="ctr"/>
                </a:tc>
                <a:extLst>
                  <a:ext uri="{0D108BD9-81ED-4DB2-BD59-A6C34878D82A}">
                    <a16:rowId xmlns:a16="http://schemas.microsoft.com/office/drawing/2014/main" val="4134753333"/>
                  </a:ext>
                </a:extLst>
              </a:tr>
              <a:tr h="176239">
                <a:tc>
                  <a:txBody>
                    <a:bodyPr/>
                    <a:lstStyle/>
                    <a:p>
                      <a:pPr marL="0" algn="l" defTabSz="914400" rtl="0" eaLnBrk="1" fontAlgn="b" latinLnBrk="0" hangingPunct="1"/>
                      <a:r>
                        <a:rPr lang="ru-RU" sz="1200" b="1" u="none" strike="noStrike" kern="1200" dirty="0">
                          <a:solidFill>
                            <a:schemeClr val="dk1"/>
                          </a:solidFill>
                          <a:effectLst/>
                          <a:latin typeface="+mn-lt"/>
                          <a:ea typeface="+mn-ea"/>
                          <a:cs typeface="+mn-cs"/>
                        </a:rPr>
                        <a:t>Субвенции от других бюджетов бюджетной системы, в том числе:</a:t>
                      </a:r>
                    </a:p>
                  </a:txBody>
                  <a:tcPr marL="3858" marR="3858" marT="3858" marB="0" anchor="b"/>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2 115 662,0</a:t>
                      </a:r>
                    </a:p>
                  </a:txBody>
                  <a:tcPr marL="3858" marR="3858" marT="3858" marB="0" anchor="ctr"/>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2 250 163,0</a:t>
                      </a:r>
                    </a:p>
                  </a:txBody>
                  <a:tcPr marL="3858" marR="3858" marT="3858" marB="0" anchor="ctr"/>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2 267 435,1</a:t>
                      </a:r>
                    </a:p>
                  </a:txBody>
                  <a:tcPr marL="0" marR="0" marT="0" marB="0" anchor="b"/>
                </a:tc>
                <a:tc>
                  <a:txBody>
                    <a:bodyPr/>
                    <a:lstStyle/>
                    <a:p>
                      <a:pPr marL="0" algn="ctr" defTabSz="914400" rtl="0" eaLnBrk="1" fontAlgn="ctr" latinLnBrk="0" hangingPunct="1"/>
                      <a:r>
                        <a:rPr lang="ru-RU" sz="1200" b="1" u="none" strike="noStrike" kern="1200" dirty="0">
                          <a:solidFill>
                            <a:schemeClr val="dk1"/>
                          </a:solidFill>
                          <a:effectLst/>
                          <a:latin typeface="+mn-lt"/>
                          <a:ea typeface="+mn-ea"/>
                          <a:cs typeface="+mn-cs"/>
                        </a:rPr>
                        <a:t>2 261 639,7</a:t>
                      </a:r>
                    </a:p>
                  </a:txBody>
                  <a:tcPr marL="0" marR="0" marT="0" marB="0" anchor="b"/>
                </a:tc>
                <a:extLst>
                  <a:ext uri="{0D108BD9-81ED-4DB2-BD59-A6C34878D82A}">
                    <a16:rowId xmlns:a16="http://schemas.microsoft.com/office/drawing/2014/main" val="1376793843"/>
                  </a:ext>
                </a:extLst>
              </a:tr>
              <a:tr h="291305">
                <a:tc>
                  <a:txBody>
                    <a:bodyPr/>
                    <a:lstStyle/>
                    <a:p>
                      <a:pPr algn="l" rtl="0" fontAlgn="ctr"/>
                      <a:r>
                        <a:rPr lang="ru-RU" sz="1000" u="none" strike="noStrike" dirty="0">
                          <a:effectLst/>
                        </a:rPr>
                        <a:t>Субвенции бюджетам городских округов на осуществление полномочий по обеспечению жильем отдельных категорий граждан, установленных Федеральным законом от 24 ноября 1995 года № 181-ФЗ "О социальной защите инвалидов в Российской Федерации"</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2 450,0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2 430,0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2 430,0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173192029"/>
                  </a:ext>
                </a:extLst>
              </a:tr>
              <a:tr h="291305">
                <a:tc>
                  <a:txBody>
                    <a:bodyPr/>
                    <a:lstStyle/>
                    <a:p>
                      <a:pPr algn="l" rtl="0" fontAlgn="ctr"/>
                      <a:r>
                        <a:rPr lang="ru-RU" sz="1000" u="none" strike="noStrike" dirty="0">
                          <a:effectLst/>
                        </a:rPr>
                        <a:t>Прочие субвенции бюджетам городских округов (на создание административных комиссий, уполномоченных рассматривать дела об административных правонарушениях в сфере благоустройства)</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708,0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711,0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920735308"/>
                  </a:ext>
                </a:extLst>
              </a:tr>
              <a:tr h="1010464">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финансовое обеспечение государственных гарантий реализации прав на получение общедоступного и бесплатного дошкольного образования в муниципальных дошкольных образовательных организациях в Московской области, общедоступного и бесплатного дошкольного, начального общего, основного общего, среднего общего образования в муниципальных общеобразовательных организациях в Московской области, обеспечение дополнительного образования детей в муниципальных общеобразовательных организациях в Московской области,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1 751 612,0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1 918 942,3</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1 918 876,0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1 918 876,0</a:t>
                      </a:r>
                    </a:p>
                  </a:txBody>
                  <a:tcPr marL="9525" marR="9525" marT="9525" marB="0" anchor="ctr"/>
                </a:tc>
                <a:extLst>
                  <a:ext uri="{0D108BD9-81ED-4DB2-BD59-A6C34878D82A}">
                    <a16:rowId xmlns:a16="http://schemas.microsoft.com/office/drawing/2014/main" val="1659577438"/>
                  </a:ext>
                </a:extLst>
              </a:tr>
              <a:tr h="1259003">
                <a:tc>
                  <a:txBody>
                    <a:bodyPr/>
                    <a:lstStyle/>
                    <a:p>
                      <a:pPr algn="l" rtl="0" fontAlgn="ctr"/>
                      <a:r>
                        <a:rPr lang="ru-RU" sz="1000" u="none" strike="noStrike" dirty="0">
                          <a:effectLst/>
                        </a:rPr>
                        <a:t>Субвенции бюджетам городских округов на выполнение передаваемых полномочий субъектов Российской Федерации (на финансовое обеспечение получения гражданами дошкольного образования в частных дошкольных образовательных организациях, дошкольного, начального общего, основного общего, среднего общего образования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 включая расходы на оплату труда, приобретение учебников и учебных пособий, средств обучения, игр, игрушек (за исключением расходов на содержание зданий и оплату коммунальных услуг), и на обеспечение питанием отдельных категорий обучающихся по очной форме обучения в частных общеобразовательных организациях, осуществляющих образовательную деятельность по имеющим государственную аккредитацию основным общеобразовательным программам)</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169 010,0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208 688,0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208 688,0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208 688,0</a:t>
                      </a:r>
                    </a:p>
                  </a:txBody>
                  <a:tcPr marL="9525" marR="9525" marT="9525" marB="0" anchor="ctr"/>
                </a:tc>
                <a:extLst>
                  <a:ext uri="{0D108BD9-81ED-4DB2-BD59-A6C34878D82A}">
                    <a16:rowId xmlns:a16="http://schemas.microsoft.com/office/drawing/2014/main" val="2940798483"/>
                  </a:ext>
                </a:extLst>
              </a:tr>
              <a:tr h="291305">
                <a:tc>
                  <a:txBody>
                    <a:bodyPr/>
                    <a:lstStyle/>
                    <a:p>
                      <a:pPr algn="l" rtl="0" fontAlgn="ctr"/>
                      <a:r>
                        <a:rPr lang="ru-RU" sz="1000" u="none" strike="noStrike" dirty="0">
                          <a:effectLst/>
                        </a:rPr>
                        <a:t>Субвенции бюджетам городских округов на компенсацию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48 223,0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48 940,0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48 940,0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48 940,0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231465019"/>
                  </a:ext>
                </a:extLst>
              </a:tr>
              <a:tr h="368900">
                <a:tc>
                  <a:txBody>
                    <a:bodyPr/>
                    <a:lstStyle/>
                    <a:p>
                      <a:pPr algn="l" rtl="0" fontAlgn="ctr"/>
                      <a:r>
                        <a:rPr lang="ru-RU" sz="1000" u="none" strike="noStrike" dirty="0">
                          <a:effectLst/>
                        </a:rPr>
                        <a:t>Субвенции бюджетам городских округов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41 169.0</a:t>
                      </a:r>
                    </a:p>
                  </a:txBody>
                  <a:tcPr marL="3858" marR="3858" marT="3858" marB="0" anchor="ctr"/>
                </a:tc>
                <a:tc>
                  <a:txBody>
                    <a:bodyPr/>
                    <a:lstStyle/>
                    <a:p>
                      <a:pPr algn="ctr" rtl="0" fontAlgn="ctr"/>
                      <a:r>
                        <a:rPr lang="ru-RU" sz="1000" u="none" strike="noStrike" dirty="0">
                          <a:effectLst/>
                        </a:rPr>
                        <a:t>41 404,0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41 830,0</a:t>
                      </a:r>
                    </a:p>
                  </a:txBody>
                  <a:tcPr marL="3858" marR="3858" marT="38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1000" u="none" strike="noStrike" kern="1200" dirty="0">
                        <a:solidFill>
                          <a:schemeClr val="dk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mn-lt"/>
                          <a:ea typeface="+mn-ea"/>
                          <a:cs typeface="+mn-cs"/>
                        </a:rPr>
                        <a:t>41 830,0</a:t>
                      </a:r>
                    </a:p>
                    <a:p>
                      <a:pPr algn="ctr" rtl="0" fontAlgn="ct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1420590538"/>
                  </a:ext>
                </a:extLst>
              </a:tr>
              <a:tr h="147473">
                <a:tc>
                  <a:txBody>
                    <a:bodyPr/>
                    <a:lstStyle/>
                    <a:p>
                      <a:pPr algn="l" rtl="0" fontAlgn="ctr"/>
                      <a:r>
                        <a:rPr lang="ru-RU" sz="1000" u="none" strike="noStrike">
                          <a:effectLst/>
                        </a:rPr>
                        <a:t>Субвенции бюджетам городских округов на  предоставление гражданам субсидий на оплату жилого помещения и коммунальных услуг </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kern="1200" dirty="0">
                          <a:solidFill>
                            <a:schemeClr val="dk1"/>
                          </a:solidFill>
                          <a:effectLst/>
                          <a:latin typeface="+mn-lt"/>
                          <a:ea typeface="+mn-ea"/>
                          <a:cs typeface="+mn-cs"/>
                        </a:rPr>
                        <a:t>28 926,0</a:t>
                      </a:r>
                    </a:p>
                  </a:txBody>
                  <a:tcPr marL="3858" marR="3858" marT="3858" marB="0" anchor="ctr"/>
                </a:tc>
                <a:tc>
                  <a:txBody>
                    <a:bodyPr/>
                    <a:lstStyle/>
                    <a:p>
                      <a:pPr algn="ctr" rtl="0" fontAlgn="ctr"/>
                      <a:r>
                        <a:rPr lang="ru-RU" sz="1000" u="none" strike="noStrike" dirty="0">
                          <a:effectLst/>
                        </a:rPr>
                        <a:t>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0,0 </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0,0 </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069303213"/>
                  </a:ext>
                </a:extLst>
              </a:tr>
              <a:tr h="291305">
                <a:tc>
                  <a:txBody>
                    <a:bodyPr/>
                    <a:lstStyle/>
                    <a:p>
                      <a:pPr algn="l" rtl="0" fontAlgn="ctr"/>
                      <a:r>
                        <a:rPr lang="ru-RU" sz="1000" u="none" strike="noStrike">
                          <a:effectLst/>
                        </a:rPr>
                        <a:t>Субвенция бюджетам городских округов на осуществление полномочий по обеспечению жильем отдельных категорий граждан, установленных Федеральным законом от 12 января 1995 года № 5-ФЗ "О ветеранах"</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0,0</a:t>
                      </a:r>
                      <a:endParaRPr lang="ru-RU" sz="1000" b="0" i="0" u="none" strike="noStrike" dirty="0">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a:effectLst/>
                        </a:rPr>
                        <a:t>2 450,0</a:t>
                      </a:r>
                      <a:endParaRPr lang="ru-RU" sz="1000" b="0" i="0" u="none" strike="noStrike">
                        <a:solidFill>
                          <a:srgbClr val="000000"/>
                        </a:solidFill>
                        <a:effectLst/>
                        <a:latin typeface="Arial" panose="020B0604020202020204" pitchFamily="34" charset="0"/>
                      </a:endParaRPr>
                    </a:p>
                  </a:txBody>
                  <a:tcPr marL="3858" marR="3858" marT="3858" marB="0" anchor="ctr"/>
                </a:tc>
                <a:tc>
                  <a:txBody>
                    <a:bodyPr/>
                    <a:lstStyle/>
                    <a:p>
                      <a:pPr algn="ctr" rtl="0" fontAlgn="ctr"/>
                      <a:r>
                        <a:rPr lang="ru-RU" sz="1000" u="none" strike="noStrike" dirty="0">
                          <a:effectLst/>
                        </a:rPr>
                        <a:t>3 300,0</a:t>
                      </a:r>
                      <a:endParaRPr lang="ru-RU" sz="1000" b="0" i="0" u="none" strike="noStrike" dirty="0">
                        <a:solidFill>
                          <a:srgbClr val="000000"/>
                        </a:solidFill>
                        <a:effectLst/>
                        <a:latin typeface="Arial" panose="020B0604020202020204" pitchFamily="34" charset="0"/>
                      </a:endParaRPr>
                    </a:p>
                  </a:txBody>
                  <a:tcPr marL="3858" marR="3858" marT="3858" marB="0" anchor="ctr"/>
                </a:tc>
                <a:extLst>
                  <a:ext uri="{0D108BD9-81ED-4DB2-BD59-A6C34878D82A}">
                    <a16:rowId xmlns:a16="http://schemas.microsoft.com/office/drawing/2014/main" val="3770388635"/>
                  </a:ext>
                </a:extLst>
              </a:tr>
            </a:tbl>
          </a:graphicData>
        </a:graphic>
      </p:graphicFrame>
    </p:spTree>
    <p:extLst>
      <p:ext uri="{BB962C8B-B14F-4D97-AF65-F5344CB8AC3E}">
        <p14:creationId xmlns:p14="http://schemas.microsoft.com/office/powerpoint/2010/main" val="104374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Объект 5">
            <a:extLst>
              <a:ext uri="{FF2B5EF4-FFF2-40B4-BE49-F238E27FC236}">
                <a16:creationId xmlns:a16="http://schemas.microsoft.com/office/drawing/2014/main" id="{95BCBD60-E03B-4A82-9FC4-CBB1DC348F3C}"/>
              </a:ext>
            </a:extLst>
          </p:cNvPr>
          <p:cNvGraphicFramePr>
            <a:graphicFrameLocks noGrp="1"/>
          </p:cNvGraphicFramePr>
          <p:nvPr>
            <p:ph idx="1"/>
            <p:extLst>
              <p:ext uri="{D42A27DB-BD31-4B8C-83A1-F6EECF244321}">
                <p14:modId xmlns:p14="http://schemas.microsoft.com/office/powerpoint/2010/main" val="1690736531"/>
              </p:ext>
            </p:extLst>
          </p:nvPr>
        </p:nvGraphicFramePr>
        <p:xfrm>
          <a:off x="534154" y="1569838"/>
          <a:ext cx="11137385" cy="4670950"/>
        </p:xfrm>
        <a:graphic>
          <a:graphicData uri="http://schemas.openxmlformats.org/drawingml/2006/table">
            <a:tbl>
              <a:tblPr>
                <a:tableStyleId>{5C22544A-7EE6-4342-B048-85BDC9FD1C3A}</a:tableStyleId>
              </a:tblPr>
              <a:tblGrid>
                <a:gridCol w="5850021">
                  <a:extLst>
                    <a:ext uri="{9D8B030D-6E8A-4147-A177-3AD203B41FA5}">
                      <a16:colId xmlns:a16="http://schemas.microsoft.com/office/drawing/2014/main" val="158875907"/>
                    </a:ext>
                  </a:extLst>
                </a:gridCol>
                <a:gridCol w="1408455">
                  <a:extLst>
                    <a:ext uri="{9D8B030D-6E8A-4147-A177-3AD203B41FA5}">
                      <a16:colId xmlns:a16="http://schemas.microsoft.com/office/drawing/2014/main" val="817506244"/>
                    </a:ext>
                  </a:extLst>
                </a:gridCol>
                <a:gridCol w="1414154">
                  <a:extLst>
                    <a:ext uri="{9D8B030D-6E8A-4147-A177-3AD203B41FA5}">
                      <a16:colId xmlns:a16="http://schemas.microsoft.com/office/drawing/2014/main" val="2766311813"/>
                    </a:ext>
                  </a:extLst>
                </a:gridCol>
                <a:gridCol w="1298163">
                  <a:extLst>
                    <a:ext uri="{9D8B030D-6E8A-4147-A177-3AD203B41FA5}">
                      <a16:colId xmlns:a16="http://schemas.microsoft.com/office/drawing/2014/main" val="543660684"/>
                    </a:ext>
                  </a:extLst>
                </a:gridCol>
                <a:gridCol w="1166592">
                  <a:extLst>
                    <a:ext uri="{9D8B030D-6E8A-4147-A177-3AD203B41FA5}">
                      <a16:colId xmlns:a16="http://schemas.microsoft.com/office/drawing/2014/main" val="678040490"/>
                    </a:ext>
                  </a:extLst>
                </a:gridCol>
              </a:tblGrid>
              <a:tr h="775301">
                <a:tc>
                  <a:txBody>
                    <a:bodyPr/>
                    <a:lstStyle/>
                    <a:p>
                      <a:pPr algn="ctr" fontAlgn="b"/>
                      <a:r>
                        <a:rPr lang="ru-RU" sz="1800" b="1" u="none" strike="noStrike" dirty="0">
                          <a:effectLst/>
                          <a:latin typeface="+mn-lt"/>
                        </a:rPr>
                        <a:t>Наименование доходов</a:t>
                      </a:r>
                      <a:endParaRPr lang="ru-RU" sz="1800" b="1" i="0" u="none" strike="noStrike" dirty="0">
                        <a:effectLst/>
                        <a:latin typeface="+mn-lt"/>
                      </a:endParaRPr>
                    </a:p>
                  </a:txBody>
                  <a:tcPr marL="8313" marR="8313" marT="831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800" b="1" u="none" strike="noStrike" dirty="0">
                          <a:effectLst/>
                          <a:latin typeface="+mn-lt"/>
                        </a:rPr>
                        <a:t>Уточненный план</a:t>
                      </a:r>
                      <a:br>
                        <a:rPr lang="ru-RU" sz="1800" b="1" u="none" strike="noStrike" dirty="0">
                          <a:effectLst/>
                          <a:latin typeface="+mn-lt"/>
                        </a:rPr>
                      </a:br>
                      <a:r>
                        <a:rPr lang="ru-RU" sz="1800" b="1" u="none" strike="noStrike" dirty="0">
                          <a:effectLst/>
                          <a:latin typeface="+mn-lt"/>
                        </a:rPr>
                        <a:t> на 2022 год</a:t>
                      </a:r>
                      <a:endParaRPr lang="ru-RU" sz="1800" b="1" i="0" u="none" strike="noStrike" dirty="0">
                        <a:solidFill>
                          <a:srgbClr val="000000"/>
                        </a:solidFill>
                        <a:effectLst/>
                        <a:latin typeface="+mn-lt"/>
                      </a:endParaRPr>
                    </a:p>
                    <a:p>
                      <a:pPr algn="ctr" fontAlgn="ct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2023 год</a:t>
                      </a: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2024 год</a:t>
                      </a:r>
                      <a:endParaRPr lang="ru-RU" sz="1800" b="1" i="0" u="none" strike="noStrike" dirty="0">
                        <a:effectLst/>
                        <a:latin typeface="+mn-lt"/>
                      </a:endParaRPr>
                    </a:p>
                  </a:txBody>
                  <a:tcPr marL="8313" marR="8313" marT="8313" marB="0" anchor="ctr"/>
                </a:tc>
                <a:tc>
                  <a:txBody>
                    <a:bodyPr/>
                    <a:lstStyle/>
                    <a:p>
                      <a:pPr algn="ctr" fontAlgn="ctr"/>
                      <a:r>
                        <a:rPr lang="ru-RU" sz="1800" b="1" u="none" strike="noStrike" dirty="0">
                          <a:effectLst/>
                          <a:latin typeface="+mn-lt"/>
                        </a:rPr>
                        <a:t>План                           на 2025 год</a:t>
                      </a:r>
                      <a:endParaRPr lang="ru-RU" sz="1800" b="1" i="0" u="none" strike="noStrike" dirty="0">
                        <a:effectLst/>
                        <a:latin typeface="+mn-lt"/>
                      </a:endParaRPr>
                    </a:p>
                  </a:txBody>
                  <a:tcPr marL="8313" marR="8313" marT="8313" marB="0" anchor="ctr"/>
                </a:tc>
                <a:extLst>
                  <a:ext uri="{0D108BD9-81ED-4DB2-BD59-A6C34878D82A}">
                    <a16:rowId xmlns:a16="http://schemas.microsoft.com/office/drawing/2014/main" val="574359582"/>
                  </a:ext>
                </a:extLst>
              </a:tr>
              <a:tr h="377599">
                <a:tc>
                  <a:txBody>
                    <a:bodyPr/>
                    <a:lstStyle/>
                    <a:p>
                      <a:pPr algn="l" fontAlgn="b"/>
                      <a:r>
                        <a:rPr lang="ru-RU" sz="1800" b="1" u="none" strike="noStrike" dirty="0">
                          <a:effectLst/>
                          <a:latin typeface="+mn-lt"/>
                        </a:rPr>
                        <a:t>Иные межбюджетные трансферты</a:t>
                      </a:r>
                      <a:endParaRPr lang="ru-RU" sz="1800" b="1" i="0" u="none" strike="noStrike" dirty="0">
                        <a:effectLst/>
                        <a:latin typeface="+mn-lt"/>
                      </a:endParaRPr>
                    </a:p>
                  </a:txBody>
                  <a:tcPr marL="8313" marR="8313" marT="8313" marB="0" anchor="b"/>
                </a:tc>
                <a:tc>
                  <a:txBody>
                    <a:bodyPr/>
                    <a:lstStyle/>
                    <a:p>
                      <a:pPr marL="0" algn="r" defTabSz="914400" rtl="0" eaLnBrk="1" fontAlgn="b" latinLnBrk="0" hangingPunct="1"/>
                      <a:r>
                        <a:rPr lang="ru-RU" sz="1800" b="1" u="none" strike="noStrike" kern="1200" dirty="0">
                          <a:solidFill>
                            <a:schemeClr val="dk1"/>
                          </a:solidFill>
                          <a:effectLst/>
                          <a:latin typeface="+mn-lt"/>
                          <a:ea typeface="+mn-ea"/>
                          <a:cs typeface="+mn-cs"/>
                        </a:rPr>
                        <a:t>14 037,0</a:t>
                      </a:r>
                    </a:p>
                  </a:txBody>
                  <a:tcPr marL="8313" marR="8313" marT="8313" marB="0" anchor="b"/>
                </a:tc>
                <a:tc>
                  <a:txBody>
                    <a:bodyPr/>
                    <a:lstStyle/>
                    <a:p>
                      <a:pPr algn="r" fontAlgn="b"/>
                      <a:r>
                        <a:rPr lang="ru-RU" sz="1800" b="1" u="none" strike="noStrike" dirty="0">
                          <a:effectLst/>
                          <a:latin typeface="+mn-lt"/>
                        </a:rPr>
                        <a:t>3 176,0</a:t>
                      </a:r>
                      <a:endParaRPr lang="ru-RU" sz="1800" b="1" i="0" u="none" strike="noStrike" dirty="0">
                        <a:effectLst/>
                        <a:latin typeface="+mn-lt"/>
                      </a:endParaRPr>
                    </a:p>
                  </a:txBody>
                  <a:tcPr marL="8313" marR="8313" marT="8313" marB="0" anchor="b"/>
                </a:tc>
                <a:tc>
                  <a:txBody>
                    <a:bodyPr/>
                    <a:lstStyle/>
                    <a:p>
                      <a:pPr algn="r" fontAlgn="b"/>
                      <a:r>
                        <a:rPr lang="ru-RU" sz="1800" b="1" u="none" strike="noStrike" dirty="0">
                          <a:effectLst/>
                          <a:latin typeface="+mn-lt"/>
                        </a:rPr>
                        <a:t>0,0</a:t>
                      </a:r>
                      <a:endParaRPr lang="ru-RU" sz="1800" b="1" i="0" u="none" strike="noStrike" dirty="0">
                        <a:effectLst/>
                        <a:latin typeface="+mn-lt"/>
                      </a:endParaRPr>
                    </a:p>
                  </a:txBody>
                  <a:tcPr marL="8313" marR="8313" marT="8313" marB="0" anchor="b"/>
                </a:tc>
                <a:tc>
                  <a:txBody>
                    <a:bodyPr/>
                    <a:lstStyle/>
                    <a:p>
                      <a:pPr algn="r" fontAlgn="b"/>
                      <a:r>
                        <a:rPr lang="ru-RU" sz="1800" b="1" u="none" strike="noStrike" dirty="0">
                          <a:effectLst/>
                          <a:latin typeface="+mn-lt"/>
                        </a:rPr>
                        <a:t>0,0</a:t>
                      </a:r>
                      <a:endParaRPr lang="ru-RU" sz="1800" b="1" i="0" u="none" strike="noStrike" dirty="0">
                        <a:effectLst/>
                        <a:latin typeface="+mn-lt"/>
                      </a:endParaRPr>
                    </a:p>
                  </a:txBody>
                  <a:tcPr marL="8313" marR="8313" marT="8313" marB="0" anchor="b"/>
                </a:tc>
                <a:extLst>
                  <a:ext uri="{0D108BD9-81ED-4DB2-BD59-A6C34878D82A}">
                    <a16:rowId xmlns:a16="http://schemas.microsoft.com/office/drawing/2014/main" val="2615739380"/>
                  </a:ext>
                </a:extLst>
              </a:tr>
              <a:tr h="538428">
                <a:tc>
                  <a:txBody>
                    <a:bodyPr/>
                    <a:lstStyle/>
                    <a:p>
                      <a:pPr marL="171450" indent="-171450" algn="l" fontAlgn="b">
                        <a:buFont typeface="Wingdings" panose="05000000000000000000" pitchFamily="2" charset="2"/>
                        <a:buChar char="Ø"/>
                      </a:pPr>
                      <a:r>
                        <a:rPr lang="ru-RU" sz="1600" b="0" i="0" u="none" strike="noStrike" dirty="0">
                          <a:effectLst/>
                          <a:latin typeface="+mn-lt"/>
                        </a:rPr>
                        <a:t>Прочие межбюджетные трансферты, передаваемые бюджетам городских округов (на реализацию отдельных мероприятий муниципальных программ)</a:t>
                      </a:r>
                    </a:p>
                  </a:txBody>
                  <a:tcPr marL="8313" marR="8313" marT="8313" marB="0" anchor="b"/>
                </a:tc>
                <a:tc>
                  <a:txBody>
                    <a:bodyPr/>
                    <a:lstStyle/>
                    <a:p>
                      <a:pPr marL="0" algn="r" defTabSz="914400" rtl="0" eaLnBrk="1" fontAlgn="b" latinLnBrk="0" hangingPunct="1"/>
                      <a:r>
                        <a:rPr lang="ru-RU" sz="1800" b="0" i="0" u="none" strike="noStrike" kern="1200" dirty="0">
                          <a:solidFill>
                            <a:schemeClr val="dk1"/>
                          </a:solidFill>
                          <a:effectLst/>
                          <a:latin typeface="+mn-lt"/>
                          <a:ea typeface="+mn-ea"/>
                          <a:cs typeface="+mn-cs"/>
                        </a:rPr>
                        <a:t>10 780,0</a:t>
                      </a:r>
                    </a:p>
                  </a:txBody>
                  <a:tcPr marL="8313" marR="8313" marT="8313" marB="0" anchor="b"/>
                </a:tc>
                <a:tc>
                  <a:txBody>
                    <a:bodyPr/>
                    <a:lstStyle/>
                    <a:p>
                      <a:pPr algn="r" fontAlgn="b"/>
                      <a:r>
                        <a:rPr lang="ru-RU" sz="1800" b="0" i="0" u="none" strike="noStrike" dirty="0">
                          <a:effectLst/>
                          <a:latin typeface="+mn-lt"/>
                        </a:rPr>
                        <a:t>3 176,0</a:t>
                      </a: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extLst>
                  <a:ext uri="{0D108BD9-81ED-4DB2-BD59-A6C34878D82A}">
                    <a16:rowId xmlns:a16="http://schemas.microsoft.com/office/drawing/2014/main" val="2567842879"/>
                  </a:ext>
                </a:extLst>
              </a:tr>
              <a:tr h="538428">
                <a:tc>
                  <a:txBody>
                    <a:bodyPr/>
                    <a:lstStyle/>
                    <a:p>
                      <a:pPr marL="171450" indent="-171450" algn="l" defTabSz="914400" rtl="0" eaLnBrk="1" fontAlgn="b" latinLnBrk="0" hangingPunct="1">
                        <a:buFont typeface="Wingdings" panose="05000000000000000000" pitchFamily="2" charset="2"/>
                        <a:buChar char="Ø"/>
                      </a:pPr>
                      <a:r>
                        <a:rPr lang="ru-RU" sz="1600" b="0" i="0" u="none" strike="noStrike" kern="1200" dirty="0">
                          <a:solidFill>
                            <a:schemeClr val="dk1"/>
                          </a:solidFill>
                          <a:effectLst/>
                          <a:latin typeface="+mn-lt"/>
                          <a:ea typeface="+mn-ea"/>
                          <a:cs typeface="+mn-cs"/>
                        </a:rPr>
                        <a:t>Прочие межбюджетные трансферты, передаваемые бюджетам городских округов (на организацию деятельности единых дежурно-диспетчерских служб, действующих на территории Московской области, по обеспечению круглосуточного приема вызовов, обработку и передачу  в диспетчерские службы информации (о происшествиях или чрезвычайных ситуациях) для организации реагирования, в том числе экстренного), на организацию консультирования граждан по вопросам частичной мобилизации кол-центрами многофункциональных центров предоставления государственных и муниципальных услуг)</a:t>
                      </a:r>
                    </a:p>
                  </a:txBody>
                  <a:tcPr marL="9525" marR="9525" marT="9525" marB="0" anchor="b"/>
                </a:tc>
                <a:tc>
                  <a:txBody>
                    <a:bodyPr/>
                    <a:lstStyle/>
                    <a:p>
                      <a:pPr marL="0" algn="r" defTabSz="914400" rtl="0" eaLnBrk="1" fontAlgn="b" latinLnBrk="0" hangingPunct="1"/>
                      <a:r>
                        <a:rPr lang="ru-RU" sz="1800" b="0" i="0" u="none" strike="noStrike" kern="1200" dirty="0">
                          <a:solidFill>
                            <a:schemeClr val="dk1"/>
                          </a:solidFill>
                          <a:effectLst/>
                          <a:latin typeface="+mn-lt"/>
                          <a:ea typeface="+mn-ea"/>
                          <a:cs typeface="+mn-cs"/>
                        </a:rPr>
                        <a:t>3 257,0</a:t>
                      </a:r>
                    </a:p>
                  </a:txBody>
                  <a:tcPr marL="8313" marR="8313" marT="8313" marB="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0,0</a:t>
                      </a: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tc>
                  <a:txBody>
                    <a:bodyPr/>
                    <a:lstStyle/>
                    <a:p>
                      <a:pPr algn="r" fontAlgn="b"/>
                      <a:r>
                        <a:rPr lang="ru-RU" sz="1800" u="none" strike="noStrike" dirty="0">
                          <a:effectLst/>
                          <a:latin typeface="+mn-lt"/>
                        </a:rPr>
                        <a:t>0,0</a:t>
                      </a:r>
                      <a:endParaRPr lang="ru-RU" sz="1800" b="0" i="0" u="none" strike="noStrike" dirty="0">
                        <a:effectLst/>
                        <a:latin typeface="+mn-lt"/>
                      </a:endParaRPr>
                    </a:p>
                  </a:txBody>
                  <a:tcPr marL="8313" marR="8313" marT="8313" marB="0" anchor="b"/>
                </a:tc>
                <a:extLst>
                  <a:ext uri="{0D108BD9-81ED-4DB2-BD59-A6C34878D82A}">
                    <a16:rowId xmlns:a16="http://schemas.microsoft.com/office/drawing/2014/main" val="11914195"/>
                  </a:ext>
                </a:extLst>
              </a:tr>
            </a:tbl>
          </a:graphicData>
        </a:graphic>
      </p:graphicFrame>
      <p:sp>
        <p:nvSpPr>
          <p:cNvPr id="4" name="Номер слайда 3">
            <a:extLst>
              <a:ext uri="{FF2B5EF4-FFF2-40B4-BE49-F238E27FC236}">
                <a16:creationId xmlns:a16="http://schemas.microsoft.com/office/drawing/2014/main" id="{1B9A9A4C-6FA0-478B-840F-D971A902D7E0}"/>
              </a:ext>
            </a:extLst>
          </p:cNvPr>
          <p:cNvSpPr>
            <a:spLocks noGrp="1"/>
          </p:cNvSpPr>
          <p:nvPr>
            <p:ph type="sldNum" sz="quarter" idx="12"/>
          </p:nvPr>
        </p:nvSpPr>
        <p:spPr/>
        <p:txBody>
          <a:bodyPr/>
          <a:lstStyle/>
          <a:p>
            <a:fld id="{F203300F-B5E5-4D9E-9381-383162CC59FB}" type="slidenum">
              <a:rPr lang="ru-RU" smtClean="0"/>
              <a:pPr/>
              <a:t>29</a:t>
            </a:fld>
            <a:endParaRPr lang="ru-RU" dirty="0"/>
          </a:p>
        </p:txBody>
      </p:sp>
      <p:sp>
        <p:nvSpPr>
          <p:cNvPr id="7" name="Заголовок 1">
            <a:extLst>
              <a:ext uri="{FF2B5EF4-FFF2-40B4-BE49-F238E27FC236}">
                <a16:creationId xmlns:a16="http://schemas.microsoft.com/office/drawing/2014/main" id="{2CF7CD8E-48BF-437D-8055-DB8F0F5CF558}"/>
              </a:ext>
            </a:extLst>
          </p:cNvPr>
          <p:cNvSpPr txBox="1">
            <a:spLocks/>
          </p:cNvSpPr>
          <p:nvPr/>
        </p:nvSpPr>
        <p:spPr>
          <a:xfrm>
            <a:off x="845126" y="224288"/>
            <a:ext cx="10826413" cy="3364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800" dirty="0"/>
              <a:t>Информация о межбюджетных трансфертах в 2023 году</a:t>
            </a:r>
          </a:p>
        </p:txBody>
      </p:sp>
      <p:sp>
        <p:nvSpPr>
          <p:cNvPr id="8" name="Прямоугольник 7">
            <a:extLst>
              <a:ext uri="{FF2B5EF4-FFF2-40B4-BE49-F238E27FC236}">
                <a16:creationId xmlns:a16="http://schemas.microsoft.com/office/drawing/2014/main" id="{7BA3F03C-5A42-4E0D-9638-F71CF791F215}"/>
              </a:ext>
            </a:extLst>
          </p:cNvPr>
          <p:cNvSpPr/>
          <p:nvPr/>
        </p:nvSpPr>
        <p:spPr>
          <a:xfrm>
            <a:off x="10892714" y="1290263"/>
            <a:ext cx="847155" cy="276999"/>
          </a:xfrm>
          <a:prstGeom prst="rect">
            <a:avLst/>
          </a:prstGeom>
        </p:spPr>
        <p:txBody>
          <a:bodyPr wrap="none">
            <a:spAutoFit/>
          </a:bodyPr>
          <a:lstStyle/>
          <a:p>
            <a:r>
              <a:rPr lang="ru-RU" sz="1200" dirty="0"/>
              <a:t>(тыс. руб.)</a:t>
            </a:r>
          </a:p>
        </p:txBody>
      </p:sp>
      <p:pic>
        <p:nvPicPr>
          <p:cNvPr id="10" name="Объект 6">
            <a:extLst>
              <a:ext uri="{FF2B5EF4-FFF2-40B4-BE49-F238E27FC236}">
                <a16:creationId xmlns:a16="http://schemas.microsoft.com/office/drawing/2014/main" id="{DF043CF7-83F3-4BAE-BEE8-D64CAAA5CF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451717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162560"/>
            <a:ext cx="10058400" cy="579120"/>
          </a:xfrm>
        </p:spPr>
        <p:txBody>
          <a:bodyPr>
            <a:normAutofit/>
          </a:bodyPr>
          <a:lstStyle/>
          <a:p>
            <a:pPr algn="ctr"/>
            <a:r>
              <a:rPr lang="ru-RU" sz="2400" dirty="0">
                <a:latin typeface="Century Gothic" panose="020B0502020202020204" pitchFamily="34" charset="0"/>
              </a:rPr>
              <a:t>Основные понятия, используемые в бюджетном процессе</a:t>
            </a:r>
          </a:p>
        </p:txBody>
      </p:sp>
      <p:sp>
        <p:nvSpPr>
          <p:cNvPr id="3" name="Объект 2">
            <a:extLst>
              <a:ext uri="{FF2B5EF4-FFF2-40B4-BE49-F238E27FC236}">
                <a16:creationId xmlns:a16="http://schemas.microsoft.com/office/drawing/2014/main" id="{D2006B93-810D-4B3E-8BC9-2F1E96517506}"/>
              </a:ext>
            </a:extLst>
          </p:cNvPr>
          <p:cNvSpPr>
            <a:spLocks noGrp="1"/>
          </p:cNvSpPr>
          <p:nvPr>
            <p:ph idx="1"/>
          </p:nvPr>
        </p:nvSpPr>
        <p:spPr>
          <a:xfrm>
            <a:off x="259080" y="822960"/>
            <a:ext cx="11673840" cy="5759032"/>
          </a:xfr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txBody>
          <a:bodyPr>
            <a:normAutofit fontScale="40000" lnSpcReduction="20000"/>
          </a:bodyPr>
          <a:lstStyle/>
          <a:p>
            <a:pPr>
              <a:lnSpc>
                <a:spcPct val="120000"/>
              </a:lnSpc>
              <a:spcBef>
                <a:spcPts val="600"/>
              </a:spcBef>
            </a:pPr>
            <a:r>
              <a:rPr lang="ru-RU" b="1" dirty="0"/>
              <a:t>Бюджет</a:t>
            </a:r>
            <a:r>
              <a:rPr lang="ru-RU" dirty="0"/>
              <a:t>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a:lnSpc>
                <a:spcPct val="120000"/>
              </a:lnSpc>
              <a:spcBef>
                <a:spcPts val="600"/>
              </a:spcBef>
            </a:pPr>
            <a:r>
              <a:rPr lang="ru-RU" b="1" dirty="0"/>
              <a:t>Бюджетная система</a:t>
            </a:r>
            <a:r>
              <a:rPr lang="ru-RU" dirty="0"/>
              <a:t> - основанная на экономических отношениях и государственном устройстве Российской Федерации, регулируемая законодательством Российской Федерации совокупность федерального бюджета, бюджетов субъектов Российской Федерации, местных бюджетов и бюджетов государственных внебюджетных фондов</a:t>
            </a:r>
          </a:p>
          <a:p>
            <a:pPr>
              <a:lnSpc>
                <a:spcPct val="120000"/>
              </a:lnSpc>
              <a:spcBef>
                <a:spcPts val="600"/>
              </a:spcBef>
            </a:pPr>
            <a:r>
              <a:rPr lang="ru-RU" b="1" dirty="0"/>
              <a:t>Текущий финансовый год</a:t>
            </a:r>
            <a:r>
              <a:rPr lang="ru-RU" dirty="0"/>
              <a:t> - год, в котором осуществляется исполнение бюджета, составление и рассмотрение проекта бюджета на очередной финансовый год и плановый период</a:t>
            </a:r>
          </a:p>
          <a:p>
            <a:pPr>
              <a:lnSpc>
                <a:spcPct val="120000"/>
              </a:lnSpc>
              <a:spcBef>
                <a:spcPts val="600"/>
              </a:spcBef>
            </a:pPr>
            <a:r>
              <a:rPr lang="ru-RU" b="1" dirty="0"/>
              <a:t>Очередной финансовый год </a:t>
            </a:r>
            <a:r>
              <a:rPr lang="ru-RU" dirty="0"/>
              <a:t>- год, следующий за текущим финансовым годом</a:t>
            </a:r>
          </a:p>
          <a:p>
            <a:pPr>
              <a:lnSpc>
                <a:spcPct val="120000"/>
              </a:lnSpc>
              <a:spcBef>
                <a:spcPts val="600"/>
              </a:spcBef>
            </a:pPr>
            <a:r>
              <a:rPr lang="ru-RU" b="1" dirty="0"/>
              <a:t>Плановый период </a:t>
            </a:r>
            <a:r>
              <a:rPr lang="ru-RU" dirty="0"/>
              <a:t>- два финансовых года, следующие за очередным финансовым годом</a:t>
            </a:r>
          </a:p>
          <a:p>
            <a:pPr>
              <a:lnSpc>
                <a:spcPct val="120000"/>
              </a:lnSpc>
              <a:spcBef>
                <a:spcPts val="600"/>
              </a:spcBef>
            </a:pPr>
            <a:r>
              <a:rPr lang="ru-RU" b="1" dirty="0"/>
              <a:t>Отчетный финансовый год</a:t>
            </a:r>
            <a:r>
              <a:rPr lang="ru-RU" dirty="0"/>
              <a:t> - год, предшествующий текущему финансовому году</a:t>
            </a:r>
          </a:p>
          <a:p>
            <a:pPr>
              <a:lnSpc>
                <a:spcPct val="120000"/>
              </a:lnSpc>
              <a:spcBef>
                <a:spcPts val="600"/>
              </a:spcBef>
            </a:pPr>
            <a:r>
              <a:rPr lang="ru-RU" b="1" dirty="0"/>
              <a:t>Доходы бюджета </a:t>
            </a:r>
            <a:r>
              <a:rPr lang="ru-RU" dirty="0"/>
              <a:t>- поступающие в бюджет денежные средства</a:t>
            </a:r>
          </a:p>
          <a:p>
            <a:pPr>
              <a:lnSpc>
                <a:spcPct val="120000"/>
              </a:lnSpc>
              <a:spcBef>
                <a:spcPts val="600"/>
              </a:spcBef>
            </a:pPr>
            <a:r>
              <a:rPr lang="ru-RU" b="1" dirty="0"/>
              <a:t>Расходы бюджета </a:t>
            </a:r>
            <a:r>
              <a:rPr lang="ru-RU" dirty="0"/>
              <a:t>- выплачиваемые из бюджета денежные средства</a:t>
            </a:r>
          </a:p>
          <a:p>
            <a:pPr>
              <a:lnSpc>
                <a:spcPct val="120000"/>
              </a:lnSpc>
              <a:spcBef>
                <a:spcPts val="600"/>
              </a:spcBef>
            </a:pPr>
            <a:r>
              <a:rPr lang="ru-RU" b="1" dirty="0"/>
              <a:t>Дефицит бюджета </a:t>
            </a:r>
            <a:r>
              <a:rPr lang="ru-RU" dirty="0"/>
              <a:t>- превышение расходов бюджета над его доходами</a:t>
            </a:r>
          </a:p>
          <a:p>
            <a:pPr>
              <a:lnSpc>
                <a:spcPct val="120000"/>
              </a:lnSpc>
              <a:spcBef>
                <a:spcPts val="600"/>
              </a:spcBef>
            </a:pPr>
            <a:r>
              <a:rPr lang="ru-RU" b="1" dirty="0"/>
              <a:t>Профицит бюджета </a:t>
            </a:r>
            <a:r>
              <a:rPr lang="ru-RU" dirty="0"/>
              <a:t>- превышение доходов бюджета над его расходами</a:t>
            </a:r>
          </a:p>
          <a:p>
            <a:pPr>
              <a:lnSpc>
                <a:spcPct val="120000"/>
              </a:lnSpc>
              <a:spcBef>
                <a:spcPts val="600"/>
              </a:spcBef>
            </a:pPr>
            <a:r>
              <a:rPr lang="ru-RU" b="1" dirty="0"/>
              <a:t>Сводная бюджетная роспись </a:t>
            </a:r>
            <a:r>
              <a:rPr lang="ru-RU" dirty="0"/>
              <a:t>- документ, который составляется и ведется финансовым органом в целях организации исполнения бюджета по расходам бюджета и источникам финансирования дефицита бюджета </a:t>
            </a:r>
          </a:p>
          <a:p>
            <a:pPr>
              <a:lnSpc>
                <a:spcPct val="120000"/>
              </a:lnSpc>
              <a:spcBef>
                <a:spcPts val="600"/>
              </a:spcBef>
            </a:pPr>
            <a:r>
              <a:rPr lang="ru-RU" b="1" dirty="0"/>
              <a:t>Бюджетная роспись </a:t>
            </a:r>
            <a:r>
              <a:rPr lang="ru-RU" dirty="0"/>
              <a:t>- 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целях исполнения бюджета по расходам (источникам финансирования дефицита бюджета)</a:t>
            </a:r>
          </a:p>
          <a:p>
            <a:pPr>
              <a:lnSpc>
                <a:spcPct val="120000"/>
              </a:lnSpc>
              <a:spcBef>
                <a:spcPts val="600"/>
              </a:spcBef>
            </a:pPr>
            <a:r>
              <a:rPr lang="ru-RU" b="1" dirty="0"/>
              <a:t>Бюджетные ассигнования </a:t>
            </a:r>
            <a:r>
              <a:rPr lang="ru-RU" dirty="0"/>
              <a:t>- предельные объемы денежных средств, предусмотренные в соответствующем финансовом году для исполнения бюджетных обязательств </a:t>
            </a:r>
          </a:p>
          <a:p>
            <a:pPr>
              <a:lnSpc>
                <a:spcPct val="120000"/>
              </a:lnSpc>
              <a:spcBef>
                <a:spcPts val="600"/>
              </a:spcBef>
            </a:pPr>
            <a:r>
              <a:rPr lang="ru-RU" b="1" dirty="0"/>
              <a:t>Бюджетные обязательства </a:t>
            </a:r>
            <a:r>
              <a:rPr lang="ru-RU" dirty="0"/>
              <a:t>– расходные обязательства, подлежащие исполнению в соответствующем финансовом году</a:t>
            </a:r>
          </a:p>
          <a:p>
            <a:pPr>
              <a:lnSpc>
                <a:spcPct val="120000"/>
              </a:lnSpc>
              <a:spcBef>
                <a:spcPts val="600"/>
              </a:spcBef>
            </a:pPr>
            <a:r>
              <a:rPr lang="ru-RU" b="1" dirty="0"/>
              <a:t>Главный распорядитель бюджетных средств (ГРБС) </a:t>
            </a:r>
            <a:r>
              <a:rPr lang="ru-RU" dirty="0"/>
              <a:t>- орган местного самоуправления, орган местной администрации, указанный в ведомственной структуре расходов бюджета, имеющие право распределять бюджетные ассигнования и лимиты бюджетных обязательств между получателями бюджетных средств</a:t>
            </a:r>
          </a:p>
          <a:p>
            <a:pPr>
              <a:lnSpc>
                <a:spcPct val="120000"/>
              </a:lnSpc>
              <a:spcBef>
                <a:spcPts val="600"/>
              </a:spcBef>
            </a:pPr>
            <a:r>
              <a:rPr lang="ru-RU" b="1" dirty="0"/>
              <a:t>Получатель бюджетных средств - </a:t>
            </a:r>
            <a:r>
              <a:rPr lang="ru-RU" dirty="0"/>
              <a:t>орган местного самоуправления, орган местной администрации, находящееся в ведении главного распорядителя бюджетных средств казенное учреждение, имеющие право на принятие и исполнение бюджетных обязательств от имени публично-правового образования за счет средств соответствующего бюджета</a:t>
            </a:r>
          </a:p>
          <a:p>
            <a:pPr>
              <a:lnSpc>
                <a:spcPct val="120000"/>
              </a:lnSpc>
              <a:spcBef>
                <a:spcPts val="600"/>
              </a:spcBef>
            </a:pPr>
            <a:r>
              <a:rPr lang="ru-RU" b="1" dirty="0"/>
              <a:t>Остатки бюджетных средств на счете </a:t>
            </a:r>
            <a:r>
              <a:rPr lang="ru-RU" dirty="0"/>
              <a:t>- средства, сформированные за счет остатков средств, образовавшихся на начало года после завершения операций по принятым обязательствам прошедшего года и экономии в расходах в текущем году. В соответствии с действующим законодательством изменение остатков средств на счетах по учету бюджета рассматривается как один из источников финансирования его дефицита</a:t>
            </a:r>
          </a:p>
          <a:p>
            <a:endParaRPr lang="ru-RU" dirty="0"/>
          </a:p>
          <a:p>
            <a:endParaRPr lang="ru-RU" dirty="0"/>
          </a:p>
          <a:p>
            <a:endParaRPr lang="ru-RU" dirty="0"/>
          </a:p>
        </p:txBody>
      </p:sp>
      <p:sp>
        <p:nvSpPr>
          <p:cNvPr id="4" name="Номер слайда 3">
            <a:extLst>
              <a:ext uri="{FF2B5EF4-FFF2-40B4-BE49-F238E27FC236}">
                <a16:creationId xmlns:a16="http://schemas.microsoft.com/office/drawing/2014/main" id="{E5CE509D-A09E-4903-AC76-47B64A2A6D51}"/>
              </a:ext>
            </a:extLst>
          </p:cNvPr>
          <p:cNvSpPr>
            <a:spLocks noGrp="1"/>
          </p:cNvSpPr>
          <p:nvPr>
            <p:ph type="sldNum" sz="quarter" idx="12"/>
          </p:nvPr>
        </p:nvSpPr>
        <p:spPr>
          <a:xfrm>
            <a:off x="9448800" y="6492875"/>
            <a:ext cx="2743200" cy="365125"/>
          </a:xfrm>
        </p:spPr>
        <p:txBody>
          <a:bodyPr vert="horz" lIns="91440" tIns="45720" rIns="91440" bIns="45720" rtlCol="0" anchor="b"/>
          <a:lstStyle/>
          <a:p>
            <a:fld id="{5C57661F-B2B1-4F5C-A5BA-3FA02C8F7456}" type="slidenum">
              <a:rPr lang="ru-RU"/>
              <a:pPr/>
              <a:t>3</a:t>
            </a:fld>
            <a:endParaRPr lang="ru-RU" dirty="0"/>
          </a:p>
        </p:txBody>
      </p:sp>
      <p:pic>
        <p:nvPicPr>
          <p:cNvPr id="5" name="Объект 6">
            <a:extLst>
              <a:ext uri="{FF2B5EF4-FFF2-40B4-BE49-F238E27FC236}">
                <a16:creationId xmlns:a16="http://schemas.microsoft.com/office/drawing/2014/main" id="{C11C47F6-C95E-4AE5-9E1C-C23E142585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385381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E63860-E0CB-4338-B318-6651646A8FB8}"/>
              </a:ext>
            </a:extLst>
          </p:cNvPr>
          <p:cNvSpPr txBox="1">
            <a:spLocks noChangeArrowheads="1"/>
          </p:cNvSpPr>
          <p:nvPr/>
        </p:nvSpPr>
        <p:spPr bwMode="auto">
          <a:xfrm>
            <a:off x="1200839" y="99589"/>
            <a:ext cx="10721286" cy="1466662"/>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buNone/>
              <a:defRPr sz="2400">
                <a:latin typeface="Century Gothic" panose="020B0502020202020204" pitchFamily="34" charset="0"/>
                <a:ea typeface="+mj-ea"/>
                <a:cs typeface="+mj-cs"/>
              </a:defRPr>
            </a:lvl1pPr>
          </a:lstStyle>
          <a:p>
            <a:r>
              <a:rPr lang="ru-RU" dirty="0"/>
              <a:t>Информация об удельном объеме налоговых и неналоговых доходов бюджета городского округа Долгопрудный в расчете на душу населения в сравнении с другими муниципальными образованиями Московской области</a:t>
            </a:r>
            <a:endParaRPr lang="ru-RU" altLang="ru-RU" dirty="0"/>
          </a:p>
        </p:txBody>
      </p:sp>
      <p:sp>
        <p:nvSpPr>
          <p:cNvPr id="2" name="Номер слайда 1">
            <a:extLst>
              <a:ext uri="{FF2B5EF4-FFF2-40B4-BE49-F238E27FC236}">
                <a16:creationId xmlns:a16="http://schemas.microsoft.com/office/drawing/2014/main" id="{6859FC62-C295-4DB5-AD8F-48409AFB40AF}"/>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30</a:t>
            </a:fld>
            <a:endParaRPr lang="ru-RU">
              <a:solidFill>
                <a:schemeClr val="accent6">
                  <a:lumMod val="50000"/>
                </a:schemeClr>
              </a:solidFill>
            </a:endParaRPr>
          </a:p>
        </p:txBody>
      </p:sp>
      <p:pic>
        <p:nvPicPr>
          <p:cNvPr id="9" name="Объект 6">
            <a:extLst>
              <a:ext uri="{FF2B5EF4-FFF2-40B4-BE49-F238E27FC236}">
                <a16:creationId xmlns:a16="http://schemas.microsoft.com/office/drawing/2014/main" id="{4CE1EA3D-EFA5-4559-B462-8E29A4EB2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4" name="Таблица 3">
            <a:extLst>
              <a:ext uri="{FF2B5EF4-FFF2-40B4-BE49-F238E27FC236}">
                <a16:creationId xmlns:a16="http://schemas.microsoft.com/office/drawing/2014/main" id="{5C679F92-5CD5-4F4F-BCE0-B9DFBFF3C451}"/>
              </a:ext>
            </a:extLst>
          </p:cNvPr>
          <p:cNvGraphicFramePr>
            <a:graphicFrameLocks noGrp="1"/>
          </p:cNvGraphicFramePr>
          <p:nvPr>
            <p:extLst>
              <p:ext uri="{D42A27DB-BD31-4B8C-83A1-F6EECF244321}">
                <p14:modId xmlns:p14="http://schemas.microsoft.com/office/powerpoint/2010/main" val="2712030094"/>
              </p:ext>
            </p:extLst>
          </p:nvPr>
        </p:nvGraphicFramePr>
        <p:xfrm>
          <a:off x="565265" y="1885794"/>
          <a:ext cx="11463251" cy="3876876"/>
        </p:xfrm>
        <a:graphic>
          <a:graphicData uri="http://schemas.openxmlformats.org/drawingml/2006/table">
            <a:tbl>
              <a:tblPr>
                <a:tableStyleId>{5C22544A-7EE6-4342-B048-85BDC9FD1C3A}</a:tableStyleId>
              </a:tblPr>
              <a:tblGrid>
                <a:gridCol w="2479780">
                  <a:extLst>
                    <a:ext uri="{9D8B030D-6E8A-4147-A177-3AD203B41FA5}">
                      <a16:colId xmlns:a16="http://schemas.microsoft.com/office/drawing/2014/main" val="1023049235"/>
                    </a:ext>
                  </a:extLst>
                </a:gridCol>
                <a:gridCol w="1026497">
                  <a:extLst>
                    <a:ext uri="{9D8B030D-6E8A-4147-A177-3AD203B41FA5}">
                      <a16:colId xmlns:a16="http://schemas.microsoft.com/office/drawing/2014/main" val="3505128499"/>
                    </a:ext>
                  </a:extLst>
                </a:gridCol>
                <a:gridCol w="1121676">
                  <a:extLst>
                    <a:ext uri="{9D8B030D-6E8A-4147-A177-3AD203B41FA5}">
                      <a16:colId xmlns:a16="http://schemas.microsoft.com/office/drawing/2014/main" val="3832011941"/>
                    </a:ext>
                  </a:extLst>
                </a:gridCol>
                <a:gridCol w="1287849">
                  <a:extLst>
                    <a:ext uri="{9D8B030D-6E8A-4147-A177-3AD203B41FA5}">
                      <a16:colId xmlns:a16="http://schemas.microsoft.com/office/drawing/2014/main" val="2108244523"/>
                    </a:ext>
                  </a:extLst>
                </a:gridCol>
                <a:gridCol w="1617428">
                  <a:extLst>
                    <a:ext uri="{9D8B030D-6E8A-4147-A177-3AD203B41FA5}">
                      <a16:colId xmlns:a16="http://schemas.microsoft.com/office/drawing/2014/main" val="2900582088"/>
                    </a:ext>
                  </a:extLst>
                </a:gridCol>
                <a:gridCol w="1175605">
                  <a:extLst>
                    <a:ext uri="{9D8B030D-6E8A-4147-A177-3AD203B41FA5}">
                      <a16:colId xmlns:a16="http://schemas.microsoft.com/office/drawing/2014/main" val="1337739298"/>
                    </a:ext>
                  </a:extLst>
                </a:gridCol>
                <a:gridCol w="1763438">
                  <a:extLst>
                    <a:ext uri="{9D8B030D-6E8A-4147-A177-3AD203B41FA5}">
                      <a16:colId xmlns:a16="http://schemas.microsoft.com/office/drawing/2014/main" val="2714055358"/>
                    </a:ext>
                  </a:extLst>
                </a:gridCol>
                <a:gridCol w="990978">
                  <a:extLst>
                    <a:ext uri="{9D8B030D-6E8A-4147-A177-3AD203B41FA5}">
                      <a16:colId xmlns:a16="http://schemas.microsoft.com/office/drawing/2014/main" val="822423178"/>
                    </a:ext>
                  </a:extLst>
                </a:gridCol>
              </a:tblGrid>
              <a:tr h="932221">
                <a:tc rowSpan="2">
                  <a:txBody>
                    <a:bodyPr/>
                    <a:lstStyle/>
                    <a:p>
                      <a:pPr algn="ctr" fontAlgn="b"/>
                      <a:r>
                        <a:rPr lang="ru-RU" sz="1200" b="1" u="none" strike="noStrike" dirty="0">
                          <a:effectLst/>
                          <a:latin typeface="Arial" panose="020B0604020202020204" pitchFamily="34" charset="0"/>
                          <a:cs typeface="Arial" panose="020B0604020202020204" pitchFamily="34" charset="0"/>
                        </a:rPr>
                        <a:t> Муниципальные образованиями Московской области</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gridSpan="3">
                  <a:txBody>
                    <a:bodyPr/>
                    <a:lstStyle/>
                    <a:p>
                      <a:pPr algn="ctr" fontAlgn="b"/>
                      <a:r>
                        <a:rPr lang="ru-RU" sz="1200" b="1" u="none" strike="noStrike" dirty="0">
                          <a:effectLst/>
                          <a:latin typeface="Arial" panose="020B0604020202020204" pitchFamily="34" charset="0"/>
                          <a:cs typeface="Arial" panose="020B0604020202020204" pitchFamily="34" charset="0"/>
                        </a:rPr>
                        <a:t>Доходы – всего</a:t>
                      </a:r>
                    </a:p>
                    <a:p>
                      <a:pPr algn="ctr" fontAlgn="b"/>
                      <a:r>
                        <a:rPr lang="ru-RU" sz="1200" b="1" u="none" strike="noStrike" dirty="0">
                          <a:effectLst/>
                          <a:latin typeface="Arial" panose="020B0604020202020204" pitchFamily="34" charset="0"/>
                          <a:cs typeface="Arial" panose="020B0604020202020204" pitchFamily="34" charset="0"/>
                        </a:rPr>
                        <a:t>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hMerge="1">
                  <a:txBody>
                    <a:bodyPr/>
                    <a:lstStyle/>
                    <a:p>
                      <a:endParaRPr lang="ru-RU"/>
                    </a:p>
                  </a:txBody>
                  <a:tcPr/>
                </a:tc>
                <a:tc hMerge="1">
                  <a:txBody>
                    <a:bodyPr/>
                    <a:lstStyle/>
                    <a:p>
                      <a:endParaRPr lang="ru-RU"/>
                    </a:p>
                  </a:txBody>
                  <a:tcP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на 01.09.2022 года  (млн.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Численность населения на 01.09.2022 </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(человек)</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Налоговые и неналоговые доходы в расчете на душу населения</a:t>
                      </a:r>
                      <a:br>
                        <a:rPr lang="ru-RU" sz="1200" b="1" u="none" strike="noStrike" dirty="0">
                          <a:effectLst/>
                          <a:latin typeface="Arial" panose="020B0604020202020204" pitchFamily="34" charset="0"/>
                          <a:cs typeface="Arial" panose="020B0604020202020204" pitchFamily="34" charset="0"/>
                        </a:rPr>
                      </a:br>
                      <a:r>
                        <a:rPr lang="ru-RU" sz="1200" b="1" u="none" strike="noStrike" dirty="0">
                          <a:effectLst/>
                          <a:latin typeface="Arial" panose="020B0604020202020204" pitchFamily="34" charset="0"/>
                          <a:cs typeface="Arial" panose="020B0604020202020204" pitchFamily="34" charset="0"/>
                        </a:rPr>
                        <a:t> (рублей)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rowSpan="2">
                  <a:txBody>
                    <a:bodyPr/>
                    <a:lstStyle/>
                    <a:p>
                      <a:pPr algn="ctr" fontAlgn="b"/>
                      <a:r>
                        <a:rPr lang="ru-RU" sz="1200" b="1" u="none" strike="noStrike" dirty="0">
                          <a:effectLst/>
                          <a:latin typeface="Arial" panose="020B0604020202020204" pitchFamily="34" charset="0"/>
                          <a:cs typeface="Arial" panose="020B0604020202020204" pitchFamily="34" charset="0"/>
                        </a:rPr>
                        <a:t>Доходы всего на душу населения</a:t>
                      </a:r>
                    </a:p>
                    <a:p>
                      <a:pPr algn="ctr" fontAlgn="b"/>
                      <a:r>
                        <a:rPr lang="ru-RU" sz="1200" b="1" u="none" strike="noStrike" dirty="0">
                          <a:effectLst/>
                          <a:latin typeface="Arial" panose="020B0604020202020204" pitchFamily="34" charset="0"/>
                          <a:cs typeface="Arial" panose="020B0604020202020204" pitchFamily="34" charset="0"/>
                        </a:rPr>
                        <a:t>(рублей)</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extLst>
                  <a:ext uri="{0D108BD9-81ED-4DB2-BD59-A6C34878D82A}">
                    <a16:rowId xmlns:a16="http://schemas.microsoft.com/office/drawing/2014/main" val="3652112894"/>
                  </a:ext>
                </a:extLst>
              </a:tr>
              <a:tr h="823696">
                <a:tc vMerge="1">
                  <a:txBody>
                    <a:bodyPr/>
                    <a:lstStyle/>
                    <a:p>
                      <a:endParaRPr lang="ru-RU"/>
                    </a:p>
                  </a:txBody>
                  <a:tcP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01.09.2021</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на 01.09.2022</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200" b="1" u="none" strike="noStrike" dirty="0">
                          <a:effectLst/>
                          <a:latin typeface="Arial" panose="020B0604020202020204" pitchFamily="34" charset="0"/>
                          <a:cs typeface="Arial" panose="020B0604020202020204" pitchFamily="34" charset="0"/>
                        </a:rPr>
                        <a:t>Динамика,%</a:t>
                      </a:r>
                      <a:endParaRPr lang="ru-RU" sz="1200" b="1" i="0" u="none" strike="noStrike" dirty="0">
                        <a:solidFill>
                          <a:srgbClr val="000000"/>
                        </a:solidFill>
                        <a:effectLst/>
                        <a:latin typeface="Arial" panose="020B0604020202020204" pitchFamily="34" charset="0"/>
                        <a:cs typeface="Arial" panose="020B0604020202020204" pitchFamily="34" charset="0"/>
                      </a:endParaRPr>
                    </a:p>
                  </a:txBody>
                  <a:tcPr marL="7635" marR="7635" marT="7635" marB="0" anchor="ct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70012405"/>
                  </a:ext>
                </a:extLst>
              </a:tr>
              <a:tr h="365024">
                <a:tc>
                  <a:txBody>
                    <a:bodyPr/>
                    <a:lstStyle/>
                    <a:p>
                      <a:pPr lvl="1" algn="l" rtl="0" fontAlgn="ctr"/>
                      <a:r>
                        <a:rPr lang="ru-RU" sz="1000" b="0" u="none" strike="noStrike" baseline="0" dirty="0">
                          <a:effectLst/>
                          <a:latin typeface="Arial" panose="020B0604020202020204" pitchFamily="34" charset="0"/>
                        </a:rPr>
                        <a:t>Городской округ Долгопрудный </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2 630,91</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3 453,47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131,3%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1 563,27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119 022 </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13 134,29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29 015,39</a:t>
                      </a:r>
                    </a:p>
                  </a:txBody>
                  <a:tcPr marL="9525" marR="9525" marT="9525" marB="0" anchor="ctr"/>
                </a:tc>
                <a:extLst>
                  <a:ext uri="{0D108BD9-81ED-4DB2-BD59-A6C34878D82A}">
                    <a16:rowId xmlns:a16="http://schemas.microsoft.com/office/drawing/2014/main" val="2868971601"/>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Истра</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5 065,57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6 262,80</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123,6%</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3 201,57</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124 521</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25 711,08 </a:t>
                      </a:r>
                    </a:p>
                  </a:txBody>
                  <a:tcPr marL="9525" marR="9525" marT="9525" marB="0" anchor="ctr"/>
                </a:tc>
                <a:tc>
                  <a:txBody>
                    <a:bodyPr/>
                    <a:lstStyle/>
                    <a:p>
                      <a:pPr marL="0"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50 295,13</a:t>
                      </a:r>
                    </a:p>
                  </a:txBody>
                  <a:tcPr marL="9525" marR="9525" marT="9525" marB="0" anchor="ctr"/>
                </a:tc>
                <a:extLst>
                  <a:ext uri="{0D108BD9-81ED-4DB2-BD59-A6C34878D82A}">
                    <a16:rowId xmlns:a16="http://schemas.microsoft.com/office/drawing/2014/main" val="1212582961"/>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Балашиха</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10 518,06</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13 026,07</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a:effectLst/>
                          <a:latin typeface="Arial" panose="020B0604020202020204" pitchFamily="34" charset="0"/>
                          <a:cs typeface="Arial" panose="020B0604020202020204" pitchFamily="34" charset="0"/>
                        </a:rPr>
                        <a:t>123,8%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4 879,33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543 432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8 978,73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23 970,01</a:t>
                      </a:r>
                    </a:p>
                  </a:txBody>
                  <a:tcPr marL="9525" marR="9525" marT="9525" marB="0" anchor="ctr"/>
                </a:tc>
                <a:extLst>
                  <a:ext uri="{0D108BD9-81ED-4DB2-BD59-A6C34878D82A}">
                    <a16:rowId xmlns:a16="http://schemas.microsoft.com/office/drawing/2014/main" val="3479436786"/>
                  </a:ext>
                </a:extLst>
              </a:tr>
              <a:tr h="372123">
                <a:tc>
                  <a:txBody>
                    <a:bodyPr/>
                    <a:lstStyle/>
                    <a:p>
                      <a:pPr lvl="1" algn="l" rtl="0" fontAlgn="ctr"/>
                      <a:r>
                        <a:rPr lang="ru-RU" sz="1000" b="0" u="none" strike="noStrike" baseline="0" dirty="0">
                          <a:effectLst/>
                          <a:latin typeface="Arial" panose="020B0604020202020204" pitchFamily="34" charset="0"/>
                        </a:rPr>
                        <a:t>Городской округ Реутов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3 117,92</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2 712,43</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t"/>
                      <a:endParaRPr lang="ru-RU" sz="1000" u="none" strike="noStrike" dirty="0">
                        <a:effectLst/>
                        <a:latin typeface="Arial" panose="020B0604020202020204" pitchFamily="34" charset="0"/>
                        <a:cs typeface="Arial" panose="020B0604020202020204" pitchFamily="34" charset="0"/>
                      </a:endParaRPr>
                    </a:p>
                    <a:p>
                      <a:pPr algn="ctr" fontAlgn="t"/>
                      <a:r>
                        <a:rPr lang="ru-RU" sz="1000" u="none" strike="noStrike" dirty="0">
                          <a:effectLst/>
                          <a:latin typeface="Arial" panose="020B0604020202020204" pitchFamily="34" charset="0"/>
                          <a:cs typeface="Arial" panose="020B0604020202020204" pitchFamily="34" charset="0"/>
                        </a:rPr>
                        <a:t>87,0%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1 299,84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108 054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12 029,54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25 102,54</a:t>
                      </a:r>
                    </a:p>
                  </a:txBody>
                  <a:tcPr marL="9525" marR="9525" marT="9525" marB="0" anchor="ctr"/>
                </a:tc>
                <a:extLst>
                  <a:ext uri="{0D108BD9-81ED-4DB2-BD59-A6C34878D82A}">
                    <a16:rowId xmlns:a16="http://schemas.microsoft.com/office/drawing/2014/main" val="216861018"/>
                  </a:ext>
                </a:extLst>
              </a:tr>
              <a:tr h="345953">
                <a:tc>
                  <a:txBody>
                    <a:bodyPr/>
                    <a:lstStyle/>
                    <a:p>
                      <a:pPr marL="457200" lvl="1" algn="l" defTabSz="914400" rtl="0" eaLnBrk="1" fontAlgn="ctr" latinLnBrk="0" hangingPunct="1"/>
                      <a:r>
                        <a:rPr lang="ru-RU" sz="1000" b="0" u="none" strike="noStrike" kern="1200" baseline="0" dirty="0">
                          <a:solidFill>
                            <a:schemeClr val="dk1"/>
                          </a:solidFill>
                          <a:effectLst/>
                          <a:latin typeface="Arial" panose="020B0604020202020204" pitchFamily="34" charset="0"/>
                          <a:ea typeface="+mn-ea"/>
                          <a:cs typeface="+mn-cs"/>
                        </a:rPr>
                        <a:t>Городской округ Клин</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4 270,41</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4 226,52</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99,0%</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2 364,55</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128 499</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 18 401,31 </a:t>
                      </a:r>
                    </a:p>
                  </a:txBody>
                  <a:tcPr marL="9525" marR="9525" marT="9525" marB="0" anchor="ctr"/>
                </a:tc>
                <a:tc>
                  <a:txBody>
                    <a:bodyPr/>
                    <a:lstStyle/>
                    <a:p>
                      <a:pPr marL="0" lvl="1" algn="ctr" defTabSz="914400" rtl="0" eaLnBrk="1" fontAlgn="ctr"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32 891,46</a:t>
                      </a:r>
                    </a:p>
                  </a:txBody>
                  <a:tcPr marL="9525" marR="9525" marT="9525" marB="0" anchor="ctr"/>
                </a:tc>
                <a:extLst>
                  <a:ext uri="{0D108BD9-81ED-4DB2-BD59-A6C34878D82A}">
                    <a16:rowId xmlns:a16="http://schemas.microsoft.com/office/drawing/2014/main" val="2710631145"/>
                  </a:ext>
                </a:extLst>
              </a:tr>
              <a:tr h="345953">
                <a:tc>
                  <a:txBody>
                    <a:bodyPr/>
                    <a:lstStyle/>
                    <a:p>
                      <a:pPr lvl="1" algn="l" rtl="0" fontAlgn="ctr"/>
                      <a:r>
                        <a:rPr lang="ru-RU" sz="1000" b="0" u="none" strike="noStrike" baseline="0" dirty="0">
                          <a:effectLst/>
                          <a:latin typeface="Arial" panose="020B0604020202020204" pitchFamily="34" charset="0"/>
                        </a:rPr>
                        <a:t>Городской округ Королев</a:t>
                      </a:r>
                      <a:endParaRPr lang="ru-RU" sz="1000" b="0" i="0" u="none" strike="noStrike" baseline="0" dirty="0">
                        <a:solidFill>
                          <a:srgbClr val="000000"/>
                        </a:solidFill>
                        <a:effectLst/>
                        <a:latin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5 110,78</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a:effectLst/>
                          <a:latin typeface="Arial" panose="020B0604020202020204" pitchFamily="34" charset="0"/>
                          <a:cs typeface="Arial" panose="020B0604020202020204" pitchFamily="34" charset="0"/>
                        </a:rPr>
                        <a:t>5 662,41</a:t>
                      </a:r>
                      <a:endParaRPr lang="ru-RU" sz="1000" b="0" i="0" u="none" strike="noStrike">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b"/>
                      <a:r>
                        <a:rPr lang="ru-RU" sz="1000" u="none" strike="noStrike" dirty="0">
                          <a:effectLst/>
                          <a:latin typeface="Arial" panose="020B0604020202020204" pitchFamily="34" charset="0"/>
                          <a:cs typeface="Arial" panose="020B0604020202020204" pitchFamily="34" charset="0"/>
                        </a:rPr>
                        <a:t>110,8%</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2 847,80</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algn="ctr" fontAlgn="ctr"/>
                      <a:r>
                        <a:rPr lang="ru-RU" sz="1000" u="none" strike="noStrike" dirty="0">
                          <a:effectLst/>
                          <a:latin typeface="Arial" panose="020B0604020202020204" pitchFamily="34" charset="0"/>
                          <a:cs typeface="Arial" panose="020B0604020202020204" pitchFamily="34" charset="0"/>
                        </a:rPr>
                        <a:t>225 084</a:t>
                      </a:r>
                      <a:endParaRPr lang="ru-RU" sz="1000" b="0" i="0" u="none" strike="noStrike" dirty="0">
                        <a:solidFill>
                          <a:srgbClr val="222B35"/>
                        </a:solidFill>
                        <a:effectLst/>
                        <a:latin typeface="Arial" panose="020B0604020202020204" pitchFamily="34" charset="0"/>
                        <a:cs typeface="Arial" panose="020B0604020202020204" pitchFamily="34" charset="0"/>
                      </a:endParaRPr>
                    </a:p>
                  </a:txBody>
                  <a:tcPr marL="7635" marR="7635" marT="763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12 652,17 </a:t>
                      </a:r>
                    </a:p>
                  </a:txBody>
                  <a:tcPr marL="9525" marR="9525" marT="9525" marB="0" anchor="ctr"/>
                </a:tc>
                <a:tc>
                  <a:txBody>
                    <a:bodyPr/>
                    <a:lstStyle/>
                    <a:p>
                      <a:pPr marL="0" algn="ctr" defTabSz="914400" rtl="0" eaLnBrk="1" fontAlgn="b" latinLnBrk="0" hangingPunct="1"/>
                      <a:r>
                        <a:rPr lang="ru-RU" sz="1000" u="none" strike="noStrike" kern="1200" dirty="0">
                          <a:solidFill>
                            <a:schemeClr val="dk1"/>
                          </a:solidFill>
                          <a:effectLst/>
                          <a:latin typeface="Arial" panose="020B0604020202020204" pitchFamily="34" charset="0"/>
                          <a:ea typeface="+mn-ea"/>
                          <a:cs typeface="Arial" panose="020B0604020202020204" pitchFamily="34" charset="0"/>
                        </a:rPr>
                        <a:t>25 156,87</a:t>
                      </a:r>
                    </a:p>
                  </a:txBody>
                  <a:tcPr marL="9525" marR="9525" marT="9525" marB="0" anchor="ctr"/>
                </a:tc>
                <a:extLst>
                  <a:ext uri="{0D108BD9-81ED-4DB2-BD59-A6C34878D82A}">
                    <a16:rowId xmlns:a16="http://schemas.microsoft.com/office/drawing/2014/main" val="126743218"/>
                  </a:ext>
                </a:extLst>
              </a:tr>
            </a:tbl>
          </a:graphicData>
        </a:graphic>
      </p:graphicFrame>
      <p:sp>
        <p:nvSpPr>
          <p:cNvPr id="5" name="Прямоугольник 4">
            <a:extLst>
              <a:ext uri="{FF2B5EF4-FFF2-40B4-BE49-F238E27FC236}">
                <a16:creationId xmlns:a16="http://schemas.microsoft.com/office/drawing/2014/main" id="{8696D4D3-15C9-4591-A08E-61EB96603CA7}"/>
              </a:ext>
            </a:extLst>
          </p:cNvPr>
          <p:cNvSpPr/>
          <p:nvPr/>
        </p:nvSpPr>
        <p:spPr>
          <a:xfrm>
            <a:off x="997528" y="5963308"/>
            <a:ext cx="10924598" cy="246221"/>
          </a:xfrm>
          <a:prstGeom prst="rect">
            <a:avLst/>
          </a:prstGeom>
        </p:spPr>
        <p:txBody>
          <a:bodyPr wrap="square">
            <a:spAutoFit/>
          </a:bodyPr>
          <a:lstStyle/>
          <a:p>
            <a:r>
              <a:rPr lang="ru-RU" sz="1000" dirty="0">
                <a:solidFill>
                  <a:srgbClr val="000000"/>
                </a:solidFill>
              </a:rPr>
              <a:t>Источник информации</a:t>
            </a:r>
            <a:r>
              <a:rPr lang="en-US" sz="1000" dirty="0">
                <a:solidFill>
                  <a:srgbClr val="000000"/>
                </a:solidFill>
              </a:rPr>
              <a:t>:</a:t>
            </a:r>
            <a:r>
              <a:rPr lang="ru-RU" sz="1000" dirty="0">
                <a:solidFill>
                  <a:srgbClr val="000000"/>
                </a:solidFill>
              </a:rPr>
              <a:t> открытый  бюджет Московской области</a:t>
            </a:r>
            <a:r>
              <a:rPr lang="en-US" sz="1000" dirty="0">
                <a:solidFill>
                  <a:srgbClr val="000000"/>
                </a:solidFill>
              </a:rPr>
              <a:t> </a:t>
            </a:r>
            <a:r>
              <a:rPr lang="ru-RU" sz="1000" dirty="0">
                <a:solidFill>
                  <a:srgbClr val="000000"/>
                </a:solidFill>
              </a:rPr>
              <a:t> https://budget.mosreg.ru/analitika/ispolnenie-byudjeta-subekta/otdelnye-parametry-byudzheta-municipalnyx-obrazovanij/</a:t>
            </a:r>
            <a:r>
              <a:rPr lang="ru-RU" sz="1000" dirty="0"/>
              <a:t> </a:t>
            </a:r>
          </a:p>
        </p:txBody>
      </p:sp>
    </p:spTree>
    <p:extLst>
      <p:ext uri="{BB962C8B-B14F-4D97-AF65-F5344CB8AC3E}">
        <p14:creationId xmlns:p14="http://schemas.microsoft.com/office/powerpoint/2010/main" val="15814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20000"/>
                <a:lumOff val="80000"/>
              </a:schemeClr>
            </a:gs>
            <a:gs pos="48000">
              <a:schemeClr val="accent6">
                <a:lumMod val="40000"/>
                <a:lumOff val="60000"/>
              </a:schemeClr>
            </a:gs>
            <a:gs pos="77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5AD4E9-D82F-4937-B966-75BB34EFA638}"/>
              </a:ext>
            </a:extLst>
          </p:cNvPr>
          <p:cNvSpPr>
            <a:spLocks noGrp="1"/>
          </p:cNvSpPr>
          <p:nvPr>
            <p:ph type="title"/>
          </p:nvPr>
        </p:nvSpPr>
        <p:spPr>
          <a:xfrm>
            <a:off x="895044" y="188913"/>
            <a:ext cx="11046130" cy="424732"/>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 ставках налогов</a:t>
            </a:r>
          </a:p>
        </p:txBody>
      </p:sp>
      <p:sp>
        <p:nvSpPr>
          <p:cNvPr id="3" name="Объект 2">
            <a:extLst>
              <a:ext uri="{FF2B5EF4-FFF2-40B4-BE49-F238E27FC236}">
                <a16:creationId xmlns:a16="http://schemas.microsoft.com/office/drawing/2014/main" id="{47BFFA3D-41E7-4407-98F1-9FCD13BCA982}"/>
              </a:ext>
            </a:extLst>
          </p:cNvPr>
          <p:cNvSpPr>
            <a:spLocks noGrp="1"/>
          </p:cNvSpPr>
          <p:nvPr>
            <p:ph sz="half" idx="1"/>
          </p:nvPr>
        </p:nvSpPr>
        <p:spPr>
          <a:xfrm>
            <a:off x="108644" y="729355"/>
            <a:ext cx="5872425" cy="6057995"/>
          </a:xfrm>
        </p:spPr>
        <p:txBody>
          <a:bodyPr>
            <a:noAutofit/>
          </a:bodyPr>
          <a:lstStyle/>
          <a:p>
            <a:pPr marL="0" indent="0" algn="ctr">
              <a:buNone/>
            </a:pPr>
            <a:r>
              <a:rPr lang="ru-RU" sz="1400" b="1" dirty="0"/>
              <a:t>Налог на имущество </a:t>
            </a:r>
          </a:p>
          <a:p>
            <a:pPr marL="0" indent="0">
              <a:buNone/>
            </a:pPr>
            <a:r>
              <a:rPr lang="ru-RU" sz="1100" dirty="0"/>
              <a:t>В соответствии с главой 32 Налогового кодекса Российской Федерации, решением Совета депутатов </a:t>
            </a:r>
            <a:r>
              <a:rPr lang="ru-RU" sz="1100" dirty="0" err="1"/>
              <a:t>г.Долгопрудного</a:t>
            </a:r>
            <a:r>
              <a:rPr lang="ru-RU" sz="1100" dirty="0"/>
              <a:t> от 19.11.2014 № 24-нр «О налоге на имущество физических лиц на территории городского округа Долгопрудный» определены </a:t>
            </a:r>
            <a:r>
              <a:rPr lang="ru-RU" sz="1100" b="1" dirty="0"/>
              <a:t>налоговые ставки в процентах от кадастровой стоимости:</a:t>
            </a:r>
          </a:p>
          <a:p>
            <a:r>
              <a:rPr lang="ru-RU" sz="1100" b="1" dirty="0"/>
              <a:t>Объектов налогообложения, кадастровая стоимость каждого из которых не превышает 300 млн. рублей:</a:t>
            </a:r>
          </a:p>
          <a:p>
            <a:pPr>
              <a:spcBef>
                <a:spcPts val="0"/>
              </a:spcBef>
              <a:buFont typeface="Wingdings" panose="05000000000000000000" pitchFamily="2" charset="2"/>
              <a:buChar char="Ø"/>
            </a:pPr>
            <a:r>
              <a:rPr lang="ru-RU" sz="1100" dirty="0"/>
              <a:t>Квартиры, части квартир, комнаты - 0,1 %.</a:t>
            </a:r>
          </a:p>
          <a:p>
            <a:pPr>
              <a:spcBef>
                <a:spcPts val="0"/>
              </a:spcBef>
              <a:buFont typeface="Wingdings" panose="05000000000000000000" pitchFamily="2" charset="2"/>
              <a:buChar char="Ø"/>
            </a:pPr>
            <a:r>
              <a:rPr lang="ru-RU" sz="1100" dirty="0"/>
              <a:t>Жилые дома, части жилых домов - 0,3 %.</a:t>
            </a:r>
          </a:p>
          <a:p>
            <a:pPr>
              <a:spcBef>
                <a:spcPts val="0"/>
              </a:spcBef>
              <a:buFont typeface="Wingdings" panose="05000000000000000000" pitchFamily="2" charset="2"/>
              <a:buChar char="Ø"/>
            </a:pPr>
            <a:r>
              <a:rPr lang="ru-RU" sz="1100" dirty="0"/>
              <a:t>Объекты незавершенного строительства в случае, если проектируемым назначением таких объектов является жилой дом, - 0,3 %.</a:t>
            </a:r>
          </a:p>
          <a:p>
            <a:pPr>
              <a:spcBef>
                <a:spcPts val="0"/>
              </a:spcBef>
              <a:buFont typeface="Wingdings" panose="05000000000000000000" pitchFamily="2" charset="2"/>
              <a:buChar char="Ø"/>
            </a:pPr>
            <a:r>
              <a:rPr lang="ru-RU" sz="1100" dirty="0"/>
              <a:t>Единые недвижимые комплексы, в состав которых входит хотя бы один жилой дом - 0,3 %.</a:t>
            </a:r>
          </a:p>
          <a:p>
            <a:pPr>
              <a:spcBef>
                <a:spcPts val="0"/>
              </a:spcBef>
              <a:buFont typeface="Wingdings" panose="05000000000000000000" pitchFamily="2" charset="2"/>
              <a:buChar char="Ø"/>
            </a:pPr>
            <a:r>
              <a:rPr lang="ru-RU" sz="1100" dirty="0"/>
              <a:t>Гаражи и </a:t>
            </a:r>
            <a:r>
              <a:rPr lang="ru-RU" sz="1100" dirty="0" err="1"/>
              <a:t>машино</a:t>
            </a:r>
            <a:r>
              <a:rPr lang="ru-RU" sz="1100" dirty="0"/>
              <a:t>-места, в том числе расположенные в объектах налогообложения, указанных в подпункте 2 пункта 2 статьи 406 Налогового кодекса Российской Федерации - 0,3 %.</a:t>
            </a:r>
          </a:p>
          <a:p>
            <a:pPr>
              <a:spcBef>
                <a:spcPts val="0"/>
              </a:spcBef>
              <a:buFont typeface="Wingdings" panose="05000000000000000000" pitchFamily="2" charset="2"/>
              <a:buChar char="Ø"/>
            </a:pPr>
            <a:r>
              <a:rPr lang="ru-RU" sz="1100" dirty="0"/>
              <a:t>Хозяйственные строения или сооружения, площадь каждого из которых не превышает 50 квадратных метров и которые расположены на земельных участках для ведения личного подсобного хозяйства, огородничества, садоводства или индивидуального жилищного строительства, - 0,3 %.</a:t>
            </a:r>
          </a:p>
          <a:p>
            <a:r>
              <a:rPr lang="ru-RU" sz="1100" b="1" dirty="0"/>
              <a:t>Объектов налогообложения, включенных в перечень, определяемый в соответствии с пунктом 7 статьи 378.2 Налогового кодекса Российской Федерации, в отношении объектов налогообложения, предусмотренных абзацем вторым пункта 10 статьи 378.2 Налогового кодекса Российской Федерации</a:t>
            </a:r>
            <a:r>
              <a:rPr lang="ru-RU" sz="1100" dirty="0"/>
              <a:t>, - в 2015 году - 1,5 %, в 2016 году - 2 %; в 2017 году - 1,5 %; в 2018 году и последующие годы - 2 %.</a:t>
            </a:r>
          </a:p>
          <a:p>
            <a:r>
              <a:rPr lang="ru-RU" sz="1100" b="1" dirty="0"/>
              <a:t>Объектов налогообложения, кадастровая стоимость каждого из которых превышает 300 млн. рублей, </a:t>
            </a:r>
            <a:r>
              <a:rPr lang="ru-RU" sz="1100" dirty="0"/>
              <a:t>- 2 %.</a:t>
            </a:r>
          </a:p>
          <a:p>
            <a:r>
              <a:rPr lang="ru-RU" sz="1100" b="1" dirty="0"/>
              <a:t>Прочих объектов налогообложения </a:t>
            </a:r>
            <a:r>
              <a:rPr lang="ru-RU" sz="1100" dirty="0"/>
              <a:t>- 0,5 %.</a:t>
            </a:r>
          </a:p>
          <a:p>
            <a:endParaRPr lang="ru-RU" sz="1150" dirty="0"/>
          </a:p>
        </p:txBody>
      </p:sp>
      <p:sp>
        <p:nvSpPr>
          <p:cNvPr id="4" name="Объект 3">
            <a:extLst>
              <a:ext uri="{FF2B5EF4-FFF2-40B4-BE49-F238E27FC236}">
                <a16:creationId xmlns:a16="http://schemas.microsoft.com/office/drawing/2014/main" id="{9666DD3F-5CFA-438A-AB0E-70A181A22CA5}"/>
              </a:ext>
            </a:extLst>
          </p:cNvPr>
          <p:cNvSpPr>
            <a:spLocks noGrp="1"/>
          </p:cNvSpPr>
          <p:nvPr>
            <p:ph sz="half" idx="2"/>
          </p:nvPr>
        </p:nvSpPr>
        <p:spPr>
          <a:xfrm>
            <a:off x="6210932" y="620713"/>
            <a:ext cx="5730242" cy="5872175"/>
          </a:xfrm>
        </p:spPr>
        <p:txBody>
          <a:bodyPr>
            <a:noAutofit/>
          </a:bodyPr>
          <a:lstStyle/>
          <a:p>
            <a:pPr marL="0" indent="0" algn="ctr">
              <a:buNone/>
            </a:pPr>
            <a:r>
              <a:rPr lang="ru-RU" sz="1400" b="1" dirty="0"/>
              <a:t>Земельный налог</a:t>
            </a:r>
          </a:p>
          <a:p>
            <a:pPr marL="0" indent="0">
              <a:buNone/>
            </a:pPr>
            <a:r>
              <a:rPr lang="ru-RU" sz="1050" dirty="0"/>
              <a:t>В соответствии с главой 31 Налогового кодекса Российской Федерации, решением Совета депутатов </a:t>
            </a:r>
            <a:r>
              <a:rPr lang="ru-RU" sz="1050" dirty="0" err="1"/>
              <a:t>г.Долгопрудного</a:t>
            </a:r>
            <a:r>
              <a:rPr lang="ru-RU" sz="1050" dirty="0"/>
              <a:t> от 22.06.2012 № 95-нр «О земельном налоге на территории городского округа Долгопрудный» определены </a:t>
            </a:r>
            <a:r>
              <a:rPr lang="ru-RU" sz="1050" b="1" dirty="0"/>
              <a:t>налоговые ставки в процентах от кадастровой стоимости земельных участков:</a:t>
            </a:r>
          </a:p>
          <a:p>
            <a:r>
              <a:rPr lang="ru-RU" sz="1050" b="1" dirty="0"/>
              <a:t>0,3 % в отношении земельных участков:</a:t>
            </a:r>
          </a:p>
          <a:p>
            <a:pPr>
              <a:buFont typeface="Wingdings" panose="05000000000000000000" pitchFamily="2" charset="2"/>
              <a:buChar char="Ø"/>
            </a:pPr>
            <a:r>
              <a:rPr lang="ru-RU" sz="1050" dirty="0"/>
              <a:t>отнесенных к землям сельскохозяйственного назначения или к землям в составе зон сельскохозяйственного использования в городском округе Долгопрудный и используемых для сельскохозяйственного производства;</a:t>
            </a:r>
          </a:p>
          <a:p>
            <a:pPr>
              <a:buFont typeface="Wingdings" panose="05000000000000000000" pitchFamily="2" charset="2"/>
              <a:buChar char="Ø"/>
            </a:pPr>
            <a:r>
              <a:rPr lang="ru-RU" sz="1050" dirty="0"/>
              <a:t>занятых жилищным фондом (за исключением земельных участков, занятых индивидуальными жилыми домами) и объектами инженерной инфраструктуры жилищно-коммунального комплекса (за исключением доли в праве на земельный участок, приходящейся на объект, не относящийся к жилищному фонду и объектам инженерной инфраструктуры жилищно-коммунального комплекса) или приобретенных (предоставленных) для жилищного строительства (за исключением приобретенных (предоставленных) для индивидуального жилищного строительства);</a:t>
            </a:r>
          </a:p>
          <a:p>
            <a:pPr>
              <a:buFont typeface="Wingdings" panose="05000000000000000000" pitchFamily="2" charset="2"/>
              <a:buChar char="Ø"/>
            </a:pPr>
            <a:r>
              <a:rPr lang="ru-RU" sz="1050" dirty="0"/>
              <a:t>ограниченных в обороте в соответствии с законодательством Российской Федерации, предоставленных для обеспечения обороны, безопасности и таможенных нужд.</a:t>
            </a:r>
          </a:p>
          <a:p>
            <a:r>
              <a:rPr lang="ru-RU" sz="1050" b="1" dirty="0"/>
              <a:t>0,2 % в отношении земельных участков:</a:t>
            </a:r>
          </a:p>
          <a:p>
            <a:pPr>
              <a:buFont typeface="Wingdings" panose="05000000000000000000" pitchFamily="2" charset="2"/>
              <a:buChar char="Ø"/>
            </a:pPr>
            <a:r>
              <a:rPr lang="ru-RU" sz="1050" dirty="0"/>
              <a:t>занятых индивидуальными жилыми домами или приобретенных (предоставленных) для индивидуального жилищного строительства и личного подсобного хозяйства (за исключением земельных участков, приобретенных (предоставленных) для индивидуального жилищного строительства, личного подсобного хозяйства, используемых в предпринимательской деятельности).</a:t>
            </a:r>
          </a:p>
          <a:p>
            <a:r>
              <a:rPr lang="ru-RU" sz="1050" b="1" dirty="0"/>
              <a:t>0,25 % в отношении земельных участков:</a:t>
            </a:r>
          </a:p>
          <a:p>
            <a:pPr>
              <a:buFont typeface="Wingdings" panose="05000000000000000000" pitchFamily="2" charset="2"/>
              <a:buChar char="Ø"/>
            </a:pPr>
            <a:r>
              <a:rPr lang="ru-RU" sz="1050" dirty="0"/>
              <a:t>не используемых в предпринимательской деятельности, приобретенных (предоставленных) для ведения садоводства или огородничества, а также земельных участков общего назначения, предусмотренных Федеральным законом от 29 июля 2017 года № 217-ФЗ «О ведении гражданами садоводства и огородничества для собственных нужд и о внесении изменений в отдельные законодательные акты Российской Федерации».</a:t>
            </a:r>
          </a:p>
          <a:p>
            <a:r>
              <a:rPr lang="ru-RU" sz="1050" b="1" dirty="0"/>
              <a:t>1,5 % в отношении прочих земельных участков.</a:t>
            </a:r>
          </a:p>
        </p:txBody>
      </p:sp>
      <p:sp>
        <p:nvSpPr>
          <p:cNvPr id="5" name="Номер слайда 4">
            <a:extLst>
              <a:ext uri="{FF2B5EF4-FFF2-40B4-BE49-F238E27FC236}">
                <a16:creationId xmlns:a16="http://schemas.microsoft.com/office/drawing/2014/main" id="{CFD87070-E5A5-427B-9BE8-DF26682B2B13}"/>
              </a:ext>
            </a:extLst>
          </p:cNvPr>
          <p:cNvSpPr>
            <a:spLocks noGrp="1"/>
          </p:cNvSpPr>
          <p:nvPr>
            <p:ph type="sldNum" sz="quarter" idx="12"/>
          </p:nvPr>
        </p:nvSpPr>
        <p:spPr/>
        <p:txBody>
          <a:bodyPr/>
          <a:lstStyle/>
          <a:p>
            <a:fld id="{E4EB6E89-BA87-4003-BD23-6BDF40F3EBED}" type="slidenum">
              <a:rPr lang="ru-RU" smtClean="0"/>
              <a:pPr/>
              <a:t>31</a:t>
            </a:fld>
            <a:endParaRPr lang="ru-RU"/>
          </a:p>
        </p:txBody>
      </p:sp>
      <p:pic>
        <p:nvPicPr>
          <p:cNvPr id="7" name="Объект 6">
            <a:extLst>
              <a:ext uri="{FF2B5EF4-FFF2-40B4-BE49-F238E27FC236}">
                <a16:creationId xmlns:a16="http://schemas.microsoft.com/office/drawing/2014/main" id="{65217EBB-E8F3-456D-80D3-533CF342F5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897670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C4886C-9325-4E7F-92C2-A52B991832F9}"/>
              </a:ext>
            </a:extLst>
          </p:cNvPr>
          <p:cNvSpPr>
            <a:spLocks noGrp="1"/>
          </p:cNvSpPr>
          <p:nvPr>
            <p:ph type="title"/>
          </p:nvPr>
        </p:nvSpPr>
        <p:spPr>
          <a:xfrm>
            <a:off x="904240" y="188913"/>
            <a:ext cx="11115040"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DB84A273-9F30-42D0-A9F6-17B7899F2011}"/>
              </a:ext>
            </a:extLst>
          </p:cNvPr>
          <p:cNvGraphicFramePr>
            <a:graphicFrameLocks noGrp="1"/>
          </p:cNvGraphicFramePr>
          <p:nvPr>
            <p:ph idx="1"/>
            <p:extLst>
              <p:ext uri="{D42A27DB-BD31-4B8C-83A1-F6EECF244321}">
                <p14:modId xmlns:p14="http://schemas.microsoft.com/office/powerpoint/2010/main" val="3299261933"/>
              </p:ext>
            </p:extLst>
          </p:nvPr>
        </p:nvGraphicFramePr>
        <p:xfrm>
          <a:off x="250824" y="1590345"/>
          <a:ext cx="11518681" cy="5180880"/>
        </p:xfrm>
        <a:graphic>
          <a:graphicData uri="http://schemas.openxmlformats.org/drawingml/2006/table">
            <a:tbl>
              <a:tblPr firstRow="1" firstCol="1" bandRow="1" bandCol="1">
                <a:tableStyleId>{5C22544A-7EE6-4342-B048-85BDC9FD1C3A}</a:tableStyleId>
              </a:tblPr>
              <a:tblGrid>
                <a:gridCol w="502999">
                  <a:extLst>
                    <a:ext uri="{9D8B030D-6E8A-4147-A177-3AD203B41FA5}">
                      <a16:colId xmlns:a16="http://schemas.microsoft.com/office/drawing/2014/main" val="1321127670"/>
                    </a:ext>
                  </a:extLst>
                </a:gridCol>
                <a:gridCol w="9400460">
                  <a:extLst>
                    <a:ext uri="{9D8B030D-6E8A-4147-A177-3AD203B41FA5}">
                      <a16:colId xmlns:a16="http://schemas.microsoft.com/office/drawing/2014/main" val="2385509948"/>
                    </a:ext>
                  </a:extLst>
                </a:gridCol>
                <a:gridCol w="1615222">
                  <a:extLst>
                    <a:ext uri="{9D8B030D-6E8A-4147-A177-3AD203B41FA5}">
                      <a16:colId xmlns:a16="http://schemas.microsoft.com/office/drawing/2014/main" val="1121755877"/>
                    </a:ext>
                  </a:extLst>
                </a:gridCol>
              </a:tblGrid>
              <a:tr h="894619">
                <a:tc rowSpan="2">
                  <a:txBody>
                    <a:bodyPr/>
                    <a:lstStyle/>
                    <a:p>
                      <a:pPr marR="176530">
                        <a:lnSpc>
                          <a:spcPct val="150000"/>
                        </a:lnSpc>
                        <a:spcAft>
                          <a:spcPts val="0"/>
                        </a:spcAft>
                      </a:pPr>
                      <a:r>
                        <a:rPr lang="ru-RU" sz="1000" dirty="0">
                          <a:effectLst/>
                        </a:rPr>
                        <a:t> </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endParaRPr lang="ru-RU" sz="1050" dirty="0">
                        <a:solidFill>
                          <a:schemeClr val="accent3">
                            <a:lumMod val="50000"/>
                          </a:schemeClr>
                        </a:solidFill>
                        <a:effectLst/>
                      </a:endParaRP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gn="ctr">
                        <a:lnSpc>
                          <a:spcPct val="150000"/>
                        </a:lnSpc>
                        <a:spcAft>
                          <a:spcPts val="0"/>
                        </a:spcAft>
                      </a:pPr>
                      <a:r>
                        <a:rPr lang="ru-RU" sz="1100" dirty="0">
                          <a:solidFill>
                            <a:schemeClr val="accent3">
                              <a:lumMod val="50000"/>
                            </a:schemeClr>
                          </a:solidFill>
                          <a:effectLst/>
                        </a:rPr>
                        <a:t>Установленный размер льготы</a:t>
                      </a:r>
                    </a:p>
                    <a:p>
                      <a:pPr marR="176530" algn="ctr">
                        <a:lnSpc>
                          <a:spcPct val="150000"/>
                        </a:lnSpc>
                        <a:spcAft>
                          <a:spcPts val="0"/>
                        </a:spcAft>
                      </a:pPr>
                      <a:r>
                        <a:rPr lang="ru-RU" sz="1100" dirty="0">
                          <a:solidFill>
                            <a:schemeClr val="accent3">
                              <a:lumMod val="50000"/>
                            </a:schemeClr>
                          </a:solidFill>
                          <a:effectLst/>
                        </a:rPr>
                        <a:t>(% освобождения от уплаты)</a:t>
                      </a:r>
                      <a:endParaRPr lang="ru-RU" sz="12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extLst>
                  <a:ext uri="{0D108BD9-81ED-4DB2-BD59-A6C34878D82A}">
                    <a16:rowId xmlns:a16="http://schemas.microsoft.com/office/drawing/2014/main" val="3363464494"/>
                  </a:ext>
                </a:extLst>
              </a:tr>
              <a:tr h="131197">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67480096"/>
                  </a:ext>
                </a:extLst>
              </a:tr>
              <a:tr h="327851">
                <a:tc>
                  <a:txBody>
                    <a:bodyPr/>
                    <a:lstStyle/>
                    <a:p>
                      <a:pPr marR="176530">
                        <a:lnSpc>
                          <a:spcPct val="150000"/>
                        </a:lnSpc>
                        <a:spcAft>
                          <a:spcPts val="0"/>
                        </a:spcAft>
                      </a:pPr>
                      <a:r>
                        <a:rPr lang="ru-RU" sz="1000" dirty="0">
                          <a:solidFill>
                            <a:schemeClr val="accent3">
                              <a:lumMod val="50000"/>
                            </a:schemeClr>
                          </a:solidFill>
                          <a:effectLst/>
                        </a:rPr>
                        <a:t>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Герои Советского Союза, Герои Российской Федерации, Герои Социалистического Труда и полные кавалеры орденов Славы, Трудовой Славы и «За службу Родине в Вооруженных Силах СССР»</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825609417"/>
                  </a:ext>
                </a:extLst>
              </a:tr>
              <a:tr h="393239">
                <a:tc>
                  <a:txBody>
                    <a:bodyPr/>
                    <a:lstStyle/>
                    <a:p>
                      <a:pPr marR="176530">
                        <a:lnSpc>
                          <a:spcPct val="150000"/>
                        </a:lnSpc>
                        <a:spcAft>
                          <a:spcPts val="0"/>
                        </a:spcAft>
                      </a:pPr>
                      <a:r>
                        <a:rPr lang="ru-RU" sz="1000" dirty="0">
                          <a:solidFill>
                            <a:schemeClr val="accent3">
                              <a:lumMod val="50000"/>
                            </a:schemeClr>
                          </a:solidFill>
                          <a:effectLst/>
                        </a:rPr>
                        <a:t>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Участники (в том числе инвалиды, ветераны) Великой Отечественной войны, а также граждане, на которых законодательством распространены социальные гарантии и льготы участников Великой Отечественной войны</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358810388"/>
                  </a:ext>
                </a:extLst>
              </a:tr>
              <a:tr h="113354">
                <a:tc>
                  <a:txBody>
                    <a:bodyPr/>
                    <a:lstStyle/>
                    <a:p>
                      <a:pPr marR="176530">
                        <a:lnSpc>
                          <a:spcPct val="150000"/>
                        </a:lnSpc>
                        <a:spcAft>
                          <a:spcPts val="0"/>
                        </a:spcAft>
                      </a:pPr>
                      <a:r>
                        <a:rPr lang="ru-RU" sz="1000" dirty="0">
                          <a:solidFill>
                            <a:schemeClr val="accent3">
                              <a:lumMod val="50000"/>
                            </a:schemeClr>
                          </a:solidFill>
                          <a:effectLst/>
                        </a:rPr>
                        <a:t>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Инвалиды 1 и 2 групп, инвалиды с детства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932395290"/>
                  </a:ext>
                </a:extLst>
              </a:tr>
              <a:tr h="214497">
                <a:tc>
                  <a:txBody>
                    <a:bodyPr/>
                    <a:lstStyle/>
                    <a:p>
                      <a:pPr marR="176530">
                        <a:lnSpc>
                          <a:spcPct val="150000"/>
                        </a:lnSpc>
                        <a:spcAft>
                          <a:spcPts val="0"/>
                        </a:spcAft>
                      </a:pPr>
                      <a:r>
                        <a:rPr lang="ru-RU" sz="1000" dirty="0">
                          <a:solidFill>
                            <a:schemeClr val="accent3">
                              <a:lumMod val="50000"/>
                            </a:schemeClr>
                          </a:solidFill>
                          <a:effectLst/>
                        </a:rPr>
                        <a:t>4</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имеющие на иждивении трех и более несовершеннолетних детей, совокупный доход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249617175"/>
                  </a:ext>
                </a:extLst>
              </a:tr>
              <a:tr h="214497">
                <a:tc>
                  <a:txBody>
                    <a:bodyPr/>
                    <a:lstStyle/>
                    <a:p>
                      <a:pPr marR="176530">
                        <a:lnSpc>
                          <a:spcPct val="150000"/>
                        </a:lnSpc>
                        <a:spcAft>
                          <a:spcPts val="0"/>
                        </a:spcAft>
                      </a:pPr>
                      <a:r>
                        <a:rPr lang="ru-RU" sz="1000" dirty="0">
                          <a:solidFill>
                            <a:schemeClr val="accent3">
                              <a:lumMod val="50000"/>
                            </a:schemeClr>
                          </a:solidFill>
                          <a:effectLst/>
                        </a:rPr>
                        <a:t>5</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Одинокие пенсионеры, полученные доходы которых меньше прожиточного минимума</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a:effectLst/>
                        </a:rPr>
                        <a:t>100</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292616702"/>
                  </a:ext>
                </a:extLst>
              </a:tr>
              <a:tr h="214497">
                <a:tc>
                  <a:txBody>
                    <a:bodyPr/>
                    <a:lstStyle/>
                    <a:p>
                      <a:pPr marR="176530">
                        <a:lnSpc>
                          <a:spcPct val="150000"/>
                        </a:lnSpc>
                        <a:spcAft>
                          <a:spcPts val="0"/>
                        </a:spcAft>
                      </a:pPr>
                      <a:r>
                        <a:rPr lang="ru-RU" sz="1000" dirty="0">
                          <a:solidFill>
                            <a:schemeClr val="accent3">
                              <a:lumMod val="50000"/>
                            </a:schemeClr>
                          </a:solidFill>
                          <a:effectLst/>
                        </a:rPr>
                        <a:t>6</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Родители детей-инвалидов, полученные доходы которых меньше прожиточного минимума</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578114460"/>
                  </a:ext>
                </a:extLst>
              </a:tr>
              <a:tr h="441205">
                <a:tc>
                  <a:txBody>
                    <a:bodyPr/>
                    <a:lstStyle/>
                    <a:p>
                      <a:pPr marR="176530">
                        <a:lnSpc>
                          <a:spcPct val="150000"/>
                        </a:lnSpc>
                        <a:spcAft>
                          <a:spcPts val="0"/>
                        </a:spcAft>
                      </a:pPr>
                      <a:r>
                        <a:rPr lang="ru-RU" sz="1000" dirty="0">
                          <a:solidFill>
                            <a:schemeClr val="accent3">
                              <a:lumMod val="50000"/>
                            </a:schemeClr>
                          </a:solidFill>
                          <a:effectLst/>
                        </a:rPr>
                        <a:t>7</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 Дети-сироты и дети, оставшиеся без попечения родителей, на которых распространяется действие Федерального закона от 21.12.1996 N 159-ФЗ «О дополнительных гарантиях по социальной защите детей-сирот и детей, оставшихся без попечения родителей»</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339061674"/>
                  </a:ext>
                </a:extLst>
              </a:tr>
              <a:tr h="583211">
                <a:tc>
                  <a:txBody>
                    <a:bodyPr/>
                    <a:lstStyle/>
                    <a:p>
                      <a:pPr marR="176530">
                        <a:lnSpc>
                          <a:spcPct val="150000"/>
                        </a:lnSpc>
                        <a:spcAft>
                          <a:spcPts val="0"/>
                        </a:spcAft>
                      </a:pPr>
                      <a:r>
                        <a:rPr lang="ru-RU" sz="1000" dirty="0">
                          <a:solidFill>
                            <a:schemeClr val="accent3">
                              <a:lumMod val="50000"/>
                            </a:schemeClr>
                          </a:solidFill>
                          <a:effectLst/>
                        </a:rPr>
                        <a:t>8</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Граждане, подвергшиеся воздействию радиации вследствие катастрофы на Чернобыльской АЭС и других радиационных аварий на атомных объектах гражданского или военного назначения, а также в результате испытаний, учений и иных работ, связанных с любыми видами ядерных установок, включая ядерное оружие и космическую технику</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450268105"/>
                  </a:ext>
                </a:extLst>
              </a:tr>
              <a:tr h="327851">
                <a:tc>
                  <a:txBody>
                    <a:bodyPr/>
                    <a:lstStyle/>
                    <a:p>
                      <a:pPr marR="176530">
                        <a:lnSpc>
                          <a:spcPct val="150000"/>
                        </a:lnSpc>
                        <a:spcAft>
                          <a:spcPts val="0"/>
                        </a:spcAft>
                      </a:pPr>
                      <a:r>
                        <a:rPr lang="ru-RU" sz="1000" dirty="0">
                          <a:solidFill>
                            <a:schemeClr val="accent3">
                              <a:lumMod val="50000"/>
                            </a:schemeClr>
                          </a:solidFill>
                          <a:effectLst/>
                        </a:rPr>
                        <a:t>9</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dirty="0">
                          <a:effectLst/>
                        </a:rPr>
                        <a:t>Налогоплательщики - собственники жилых и нежилых помещений в отношении земельных участков, занятых многоквартирными жилыми домами</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728784310"/>
                  </a:ext>
                </a:extLst>
              </a:tr>
              <a:tr h="144491">
                <a:tc>
                  <a:txBody>
                    <a:bodyPr/>
                    <a:lstStyle/>
                    <a:p>
                      <a:pPr marR="176530">
                        <a:lnSpc>
                          <a:spcPct val="150000"/>
                        </a:lnSpc>
                        <a:spcAft>
                          <a:spcPts val="0"/>
                        </a:spcAft>
                      </a:pPr>
                      <a:r>
                        <a:rPr lang="ru-RU" sz="1000" dirty="0">
                          <a:solidFill>
                            <a:schemeClr val="accent3">
                              <a:lumMod val="50000"/>
                            </a:schemeClr>
                          </a:solidFill>
                          <a:effectLst/>
                        </a:rPr>
                        <a:t>10</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общего пользования муниципального образования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193005910"/>
                  </a:ext>
                </a:extLst>
              </a:tr>
              <a:tr h="214497">
                <a:tc>
                  <a:txBody>
                    <a:bodyPr/>
                    <a:lstStyle/>
                    <a:p>
                      <a:pPr marR="176530">
                        <a:lnSpc>
                          <a:spcPct val="150000"/>
                        </a:lnSpc>
                        <a:spcAft>
                          <a:spcPts val="0"/>
                        </a:spcAft>
                      </a:pPr>
                      <a:r>
                        <a:rPr lang="ru-RU" sz="1000" dirty="0">
                          <a:solidFill>
                            <a:schemeClr val="accent3">
                              <a:lumMod val="50000"/>
                            </a:schemeClr>
                          </a:solidFill>
                          <a:effectLst/>
                        </a:rPr>
                        <a:t>11</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предоставляемые для обеспечения деятельности органов муниципальной власти и муниципального управления</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4190322513"/>
                  </a:ext>
                </a:extLst>
              </a:tr>
              <a:tr h="214497">
                <a:tc>
                  <a:txBody>
                    <a:bodyPr/>
                    <a:lstStyle/>
                    <a:p>
                      <a:pPr marR="176530">
                        <a:lnSpc>
                          <a:spcPct val="150000"/>
                        </a:lnSpc>
                        <a:spcAft>
                          <a:spcPts val="0"/>
                        </a:spcAft>
                      </a:pPr>
                      <a:r>
                        <a:rPr lang="ru-RU" sz="1000" dirty="0">
                          <a:solidFill>
                            <a:schemeClr val="accent3">
                              <a:lumMod val="50000"/>
                            </a:schemeClr>
                          </a:solidFill>
                          <a:effectLst/>
                        </a:rPr>
                        <a:t>12</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находящиеся в собственности муниципального образования «Город Долгопрудный Московской области»</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1349852037"/>
                  </a:ext>
                </a:extLst>
              </a:tr>
              <a:tr h="101144">
                <a:tc>
                  <a:txBody>
                    <a:bodyPr/>
                    <a:lstStyle/>
                    <a:p>
                      <a:pPr marR="176530">
                        <a:lnSpc>
                          <a:spcPct val="150000"/>
                        </a:lnSpc>
                        <a:spcAft>
                          <a:spcPts val="0"/>
                        </a:spcAft>
                      </a:pPr>
                      <a:r>
                        <a:rPr lang="ru-RU" sz="1000" dirty="0">
                          <a:solidFill>
                            <a:schemeClr val="accent3">
                              <a:lumMod val="50000"/>
                            </a:schemeClr>
                          </a:solidFill>
                          <a:effectLst/>
                        </a:rPr>
                        <a:t>13</a:t>
                      </a:r>
                      <a:endParaRPr lang="ru-RU" sz="105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solidFill>
                      <a:schemeClr val="accent5">
                        <a:lumMod val="40000"/>
                        <a:lumOff val="60000"/>
                      </a:schemeClr>
                    </a:solidFill>
                  </a:tcPr>
                </a:tc>
                <a:tc>
                  <a:txBody>
                    <a:bodyPr/>
                    <a:lstStyle/>
                    <a:p>
                      <a:pPr marR="176530">
                        <a:lnSpc>
                          <a:spcPct val="150000"/>
                        </a:lnSpc>
                        <a:spcAft>
                          <a:spcPts val="0"/>
                        </a:spcAft>
                      </a:pPr>
                      <a:r>
                        <a:rPr lang="ru-RU" sz="1000">
                          <a:effectLst/>
                        </a:rPr>
                        <a:t>Земли, занятые муниципальным жилищным фондом</a:t>
                      </a:r>
                      <a:endParaRPr lang="ru-RU" sz="105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tc>
                  <a:txBody>
                    <a:bodyPr/>
                    <a:lstStyle/>
                    <a:p>
                      <a:pPr marR="176530" algn="ctr">
                        <a:lnSpc>
                          <a:spcPct val="150000"/>
                        </a:lnSpc>
                        <a:spcAft>
                          <a:spcPts val="0"/>
                        </a:spcAft>
                      </a:pPr>
                      <a:r>
                        <a:rPr lang="ru-RU" sz="1000" dirty="0">
                          <a:effectLst/>
                        </a:rPr>
                        <a:t>100</a:t>
                      </a:r>
                      <a:endParaRPr lang="ru-RU"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59" marR="31459" marT="0" marB="0"/>
                </a:tc>
                <a:extLst>
                  <a:ext uri="{0D108BD9-81ED-4DB2-BD59-A6C34878D82A}">
                    <a16:rowId xmlns:a16="http://schemas.microsoft.com/office/drawing/2014/main" val="3685860859"/>
                  </a:ext>
                </a:extLst>
              </a:tr>
            </a:tbl>
          </a:graphicData>
        </a:graphic>
      </p:graphicFrame>
      <p:sp>
        <p:nvSpPr>
          <p:cNvPr id="3" name="Номер слайда 2">
            <a:extLst>
              <a:ext uri="{FF2B5EF4-FFF2-40B4-BE49-F238E27FC236}">
                <a16:creationId xmlns:a16="http://schemas.microsoft.com/office/drawing/2014/main" id="{5226E671-B45B-460B-B62C-7D2DD366391A}"/>
              </a:ext>
            </a:extLst>
          </p:cNvPr>
          <p:cNvSpPr>
            <a:spLocks noGrp="1"/>
          </p:cNvSpPr>
          <p:nvPr>
            <p:ph type="sldNum" sz="quarter" idx="12"/>
          </p:nvPr>
        </p:nvSpPr>
        <p:spPr>
          <a:xfrm>
            <a:off x="10879975" y="6486524"/>
            <a:ext cx="1312025" cy="365125"/>
          </a:xfrm>
        </p:spPr>
        <p:txBody>
          <a:bodyPr/>
          <a:lstStyle/>
          <a:p>
            <a:fld id="{F203300F-B5E5-4D9E-9381-383162CC59FB}" type="slidenum">
              <a:rPr lang="ru-RU" smtClean="0">
                <a:solidFill>
                  <a:schemeClr val="accent6">
                    <a:lumMod val="50000"/>
                  </a:schemeClr>
                </a:solidFill>
              </a:rPr>
              <a:t>32</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E2F56E4A-C71A-423D-A7C6-7412923911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275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B7CFA8-32C4-41D9-BF96-468E9587C916}"/>
              </a:ext>
            </a:extLst>
          </p:cNvPr>
          <p:cNvSpPr>
            <a:spLocks noGrp="1"/>
          </p:cNvSpPr>
          <p:nvPr>
            <p:ph type="title"/>
          </p:nvPr>
        </p:nvSpPr>
        <p:spPr>
          <a:xfrm>
            <a:off x="900854" y="188913"/>
            <a:ext cx="11123506" cy="1015663"/>
          </a:xfrm>
        </p:spPr>
        <p:txBody>
          <a:bodyPr vert="horz" lIns="91440" tIns="45720" rIns="91440" bIns="45720" rtlCol="0" anchor="ctr">
            <a:normAutofit fontScale="90000"/>
          </a:bodyPr>
          <a:lstStyle/>
          <a:p>
            <a:pPr algn="ctr">
              <a:lnSpc>
                <a:spcPct val="90000"/>
              </a:lnSpc>
            </a:pPr>
            <a:r>
              <a:rPr lang="ru-RU" sz="2400" dirty="0">
                <a:solidFill>
                  <a:schemeClr val="tx1"/>
                </a:solidFill>
              </a:rPr>
              <a:t>Реестр налоговых льгот по земельному налогу,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22.06.2012  № 95-нр «О земельном налоге на территории городского округа Долгопрудный»</a:t>
            </a:r>
          </a:p>
        </p:txBody>
      </p:sp>
      <p:graphicFrame>
        <p:nvGraphicFramePr>
          <p:cNvPr id="5" name="Объект 4">
            <a:extLst>
              <a:ext uri="{FF2B5EF4-FFF2-40B4-BE49-F238E27FC236}">
                <a16:creationId xmlns:a16="http://schemas.microsoft.com/office/drawing/2014/main" id="{CA10AA28-AAB4-481E-99F2-7AB1C7BCEB9D}"/>
              </a:ext>
            </a:extLst>
          </p:cNvPr>
          <p:cNvGraphicFramePr>
            <a:graphicFrameLocks noGrp="1"/>
          </p:cNvGraphicFramePr>
          <p:nvPr>
            <p:ph idx="1"/>
            <p:extLst>
              <p:ext uri="{D42A27DB-BD31-4B8C-83A1-F6EECF244321}">
                <p14:modId xmlns:p14="http://schemas.microsoft.com/office/powerpoint/2010/main" val="2975464232"/>
              </p:ext>
            </p:extLst>
          </p:nvPr>
        </p:nvGraphicFramePr>
        <p:xfrm>
          <a:off x="250825" y="1564640"/>
          <a:ext cx="11545840" cy="5056044"/>
        </p:xfrm>
        <a:graphic>
          <a:graphicData uri="http://schemas.openxmlformats.org/drawingml/2006/table">
            <a:tbl>
              <a:tblPr firstRow="1" firstCol="1" bandRow="1" bandCol="1">
                <a:tableStyleId>{5C22544A-7EE6-4342-B048-85BDC9FD1C3A}</a:tableStyleId>
              </a:tblPr>
              <a:tblGrid>
                <a:gridCol w="519322">
                  <a:extLst>
                    <a:ext uri="{9D8B030D-6E8A-4147-A177-3AD203B41FA5}">
                      <a16:colId xmlns:a16="http://schemas.microsoft.com/office/drawing/2014/main" val="1178693567"/>
                    </a:ext>
                  </a:extLst>
                </a:gridCol>
                <a:gridCol w="9407491">
                  <a:extLst>
                    <a:ext uri="{9D8B030D-6E8A-4147-A177-3AD203B41FA5}">
                      <a16:colId xmlns:a16="http://schemas.microsoft.com/office/drawing/2014/main" val="476216144"/>
                    </a:ext>
                  </a:extLst>
                </a:gridCol>
                <a:gridCol w="1619027">
                  <a:extLst>
                    <a:ext uri="{9D8B030D-6E8A-4147-A177-3AD203B41FA5}">
                      <a16:colId xmlns:a16="http://schemas.microsoft.com/office/drawing/2014/main" val="67621715"/>
                    </a:ext>
                  </a:extLst>
                </a:gridCol>
              </a:tblGrid>
              <a:tr h="885589">
                <a:tc rowSpan="2">
                  <a:txBody>
                    <a:bodyPr/>
                    <a:lstStyle/>
                    <a:p>
                      <a:pPr marR="176530">
                        <a:lnSpc>
                          <a:spcPct val="150000"/>
                        </a:lnSpc>
                        <a:spcAft>
                          <a:spcPts val="0"/>
                        </a:spcAft>
                      </a:pPr>
                      <a:r>
                        <a:rPr lang="ru-RU" sz="1000" dirty="0">
                          <a:effectLst/>
                        </a:rPr>
                        <a:t> </a:t>
                      </a:r>
                      <a:endParaRPr lang="ru-RU" sz="1000" dirty="0">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20000"/>
                        <a:lumOff val="80000"/>
                      </a:schemeClr>
                    </a:solidFill>
                  </a:tcPr>
                </a:tc>
                <a:tc rowSpan="2">
                  <a:txBody>
                    <a:bodyPr/>
                    <a:lstStyle/>
                    <a:p>
                      <a:pPr marR="176530">
                        <a:lnSpc>
                          <a:spcPct val="150000"/>
                        </a:lnSpc>
                        <a:spcAft>
                          <a:spcPts val="0"/>
                        </a:spcAft>
                      </a:pPr>
                      <a:r>
                        <a:rPr lang="ru-RU" sz="10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ctr">
                        <a:lnSpc>
                          <a:spcPct val="150000"/>
                        </a:lnSpc>
                        <a:spcAft>
                          <a:spcPts val="0"/>
                        </a:spcAft>
                      </a:pPr>
                      <a:r>
                        <a:rPr lang="ru-RU" sz="1050" dirty="0">
                          <a:solidFill>
                            <a:schemeClr val="accent3">
                              <a:lumMod val="50000"/>
                            </a:schemeClr>
                          </a:solidFill>
                          <a:effectLst/>
                        </a:rPr>
                        <a:t>Установленный размер льготы </a:t>
                      </a:r>
                    </a:p>
                    <a:p>
                      <a:pPr marR="176530" algn="ctr">
                        <a:lnSpc>
                          <a:spcPct val="150000"/>
                        </a:lnSpc>
                        <a:spcAft>
                          <a:spcPts val="0"/>
                        </a:spcAft>
                      </a:pPr>
                      <a:r>
                        <a:rPr lang="ru-RU" sz="1050" dirty="0">
                          <a:solidFill>
                            <a:schemeClr val="accent3">
                              <a:lumMod val="50000"/>
                            </a:schemeClr>
                          </a:solidFill>
                          <a:effectLst/>
                        </a:rPr>
                        <a:t>(% освобождения от уплаты)</a:t>
                      </a:r>
                      <a:endParaRPr lang="ru-RU" sz="1050" dirty="0">
                        <a:solidFill>
                          <a:schemeClr val="accent3">
                            <a:lumMod val="50000"/>
                          </a:schemeClr>
                        </a:solidFill>
                        <a:effectLst/>
                        <a:latin typeface="Calibri" panose="020F0502020204030204" pitchFamily="34" charset="0"/>
                        <a:ea typeface="+mn-ea"/>
                        <a:cs typeface="Times New Roman" panose="02020603050405020304" pitchFamily="18" charset="0"/>
                      </a:endParaRPr>
                    </a:p>
                  </a:txBody>
                  <a:tcPr marL="16680" marR="16680" marT="0" marB="0">
                    <a:solidFill>
                      <a:schemeClr val="accent5">
                        <a:lumMod val="40000"/>
                        <a:lumOff val="60000"/>
                      </a:schemeClr>
                    </a:solidFill>
                  </a:tcPr>
                </a:tc>
                <a:extLst>
                  <a:ext uri="{0D108BD9-81ED-4DB2-BD59-A6C34878D82A}">
                    <a16:rowId xmlns:a16="http://schemas.microsoft.com/office/drawing/2014/main" val="2438119487"/>
                  </a:ext>
                </a:extLst>
              </a:tr>
              <a:tr h="203055">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050" b="1" dirty="0">
                          <a:effectLst/>
                        </a:rPr>
                        <a:t>2022 г.</a:t>
                      </a:r>
                      <a:endParaRPr lang="ru-RU" sz="1050" b="1" dirty="0">
                        <a:effectLst/>
                        <a:latin typeface="Calibri" panose="020F0502020204030204" pitchFamily="34" charset="0"/>
                        <a:ea typeface="+mn-ea"/>
                        <a:cs typeface="Times New Roman" panose="02020603050405020304" pitchFamily="18" charset="0"/>
                      </a:endParaRPr>
                    </a:p>
                  </a:txBody>
                  <a:tcPr marL="16680" marR="16680" marT="0" marB="0"/>
                </a:tc>
                <a:extLst>
                  <a:ext uri="{0D108BD9-81ED-4DB2-BD59-A6C34878D82A}">
                    <a16:rowId xmlns:a16="http://schemas.microsoft.com/office/drawing/2014/main" val="1285983137"/>
                  </a:ext>
                </a:extLst>
              </a:tr>
              <a:tr h="973881">
                <a:tc>
                  <a:txBody>
                    <a:bodyPr/>
                    <a:lstStyle/>
                    <a:p>
                      <a:pPr marR="176530">
                        <a:lnSpc>
                          <a:spcPct val="150000"/>
                        </a:lnSpc>
                        <a:spcAft>
                          <a:spcPts val="0"/>
                        </a:spcAft>
                      </a:pPr>
                      <a:r>
                        <a:rPr lang="ru-RU" sz="1000" dirty="0">
                          <a:solidFill>
                            <a:schemeClr val="accent3">
                              <a:lumMod val="50000"/>
                            </a:schemeClr>
                          </a:solidFill>
                          <a:effectLst/>
                        </a:rPr>
                        <a:t>14</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Военнослужащие, граждане, уволенные с военной службы по достижении предельного возраста пребывания на военной службе, состоянию здоровья или в связи с организационно-штатными мероприятиями и имеющие общую продолжительность военной службы двадцать лет и более, члены семей военнослужащих и сотрудников органов внутренних дел, сотрудников Государственной противопожарной службы, сотрудников учреждений и органов уголовно-исполнительной системы, потерявшие кормильца при исполнении им служебных обязанностей</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70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705238927"/>
                  </a:ext>
                </a:extLst>
              </a:tr>
              <a:tr h="203055">
                <a:tc>
                  <a:txBody>
                    <a:bodyPr/>
                    <a:lstStyle/>
                    <a:p>
                      <a:pPr marR="176530">
                        <a:lnSpc>
                          <a:spcPct val="150000"/>
                        </a:lnSpc>
                        <a:spcAft>
                          <a:spcPts val="0"/>
                        </a:spcAft>
                      </a:pPr>
                      <a:r>
                        <a:rPr lang="ru-RU" sz="1000" dirty="0">
                          <a:solidFill>
                            <a:schemeClr val="accent3">
                              <a:lumMod val="50000"/>
                            </a:schemeClr>
                          </a:solidFill>
                          <a:effectLst/>
                        </a:rPr>
                        <a:t>15</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Жертвы политических репрессий</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946140520"/>
                  </a:ext>
                </a:extLst>
              </a:tr>
              <a:tr h="203055">
                <a:tc>
                  <a:txBody>
                    <a:bodyPr/>
                    <a:lstStyle/>
                    <a:p>
                      <a:pPr marR="176530">
                        <a:lnSpc>
                          <a:spcPct val="150000"/>
                        </a:lnSpc>
                        <a:spcAft>
                          <a:spcPts val="0"/>
                        </a:spcAft>
                      </a:pPr>
                      <a:r>
                        <a:rPr lang="ru-RU" sz="1000" dirty="0">
                          <a:solidFill>
                            <a:schemeClr val="accent3">
                              <a:lumMod val="50000"/>
                            </a:schemeClr>
                          </a:solidFill>
                          <a:effectLst/>
                        </a:rPr>
                        <a:t>16</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a:effectLst/>
                        </a:rPr>
                        <a:t>Пенсионеры, не имеющие никакого иного дохода, кроме пенсии</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a:effectLst/>
                        </a:rPr>
                        <a:t>70</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111334300"/>
                  </a:ext>
                </a:extLst>
              </a:tr>
              <a:tr h="1611441">
                <a:tc>
                  <a:txBody>
                    <a:bodyPr/>
                    <a:lstStyle/>
                    <a:p>
                      <a:pPr marR="176530">
                        <a:lnSpc>
                          <a:spcPct val="150000"/>
                        </a:lnSpc>
                        <a:spcAft>
                          <a:spcPts val="0"/>
                        </a:spcAft>
                      </a:pPr>
                      <a:r>
                        <a:rPr lang="ru-RU" sz="1000" dirty="0">
                          <a:solidFill>
                            <a:schemeClr val="accent3">
                              <a:lumMod val="50000"/>
                            </a:schemeClr>
                          </a:solidFill>
                          <a:effectLst/>
                        </a:rPr>
                        <a:t>17</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gn="just">
                        <a:lnSpc>
                          <a:spcPct val="150000"/>
                        </a:lnSpc>
                        <a:spcAft>
                          <a:spcPts val="0"/>
                        </a:spcAft>
                      </a:pPr>
                      <a:r>
                        <a:rPr lang="ru-RU" sz="1000" dirty="0">
                          <a:effectLst/>
                        </a:rPr>
                        <a:t>Льготы в виде уменьшения исчисленной суммы земельного налога на 50 процентов в отношении одного земельного участка на территории городского округа Долгопрудный Московской области по выбору налогоплательщика, предназначенного для индивидуального жилищного строительства, личного подсобного и дачного хозяйства (строительства), садоводства и огородничества.</a:t>
                      </a:r>
                    </a:p>
                    <a:p>
                      <a:pPr marR="176530" algn="just">
                        <a:lnSpc>
                          <a:spcPct val="150000"/>
                        </a:lnSpc>
                        <a:spcAft>
                          <a:spcPts val="0"/>
                        </a:spcAft>
                      </a:pPr>
                      <a:r>
                        <a:rPr lang="ru-RU" sz="1000" dirty="0">
                          <a:effectLst/>
                        </a:rPr>
                        <a:t>Налоговые льготы  предоставляются следующим категориям налогоплательщиков:</a:t>
                      </a:r>
                    </a:p>
                    <a:p>
                      <a:pPr marR="176530" algn="just">
                        <a:lnSpc>
                          <a:spcPct val="150000"/>
                        </a:lnSpc>
                        <a:spcAft>
                          <a:spcPts val="0"/>
                        </a:spcAft>
                      </a:pPr>
                      <a:r>
                        <a:rPr lang="ru-RU" sz="1000" dirty="0">
                          <a:effectLst/>
                        </a:rPr>
                        <a:t>-  малоимущим семьям и малоимущим одиноко проживающим гражданам, среднегодовой доход которых ниже величины прожиточного минимума, установленного в Московской области на душу населения, имеющим в собственности, постоянном (бессрочном) пользовании или пожизненном наследуемом владении вышеуказанные земельные участки. Налоговая льгота предоставляется одному из членов семьи по одному земельному участку.</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50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565528734"/>
                  </a:ext>
                </a:extLst>
              </a:tr>
              <a:tr h="476694">
                <a:tc>
                  <a:txBody>
                    <a:bodyPr/>
                    <a:lstStyle/>
                    <a:p>
                      <a:pPr marR="176530">
                        <a:lnSpc>
                          <a:spcPct val="150000"/>
                        </a:lnSpc>
                        <a:spcAft>
                          <a:spcPts val="0"/>
                        </a:spcAft>
                      </a:pPr>
                      <a:r>
                        <a:rPr lang="ru-RU" sz="1000" dirty="0">
                          <a:solidFill>
                            <a:schemeClr val="accent3">
                              <a:lumMod val="50000"/>
                            </a:schemeClr>
                          </a:solidFill>
                          <a:effectLst/>
                        </a:rPr>
                        <a:t>18</a:t>
                      </a:r>
                      <a:endPar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solidFill>
                      <a:schemeClr val="accent5">
                        <a:lumMod val="40000"/>
                        <a:lumOff val="60000"/>
                      </a:schemeClr>
                    </a:solidFill>
                  </a:tcPr>
                </a:tc>
                <a:tc>
                  <a:txBody>
                    <a:bodyPr/>
                    <a:lstStyle/>
                    <a:p>
                      <a:pPr marR="176530">
                        <a:lnSpc>
                          <a:spcPct val="150000"/>
                        </a:lnSpc>
                        <a:spcAft>
                          <a:spcPts val="0"/>
                        </a:spcAft>
                      </a:pPr>
                      <a:r>
                        <a:rPr lang="ru-RU" sz="1000" dirty="0">
                          <a:effectLst/>
                        </a:rPr>
                        <a:t>Государственные и муниципальные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2087857390"/>
                  </a:ext>
                </a:extLst>
              </a:tr>
              <a:tr h="262100">
                <a:tc>
                  <a:txBody>
                    <a:bodyPr/>
                    <a:lstStyle/>
                    <a:p>
                      <a:pPr marR="176530">
                        <a:lnSpc>
                          <a:spcPct val="150000"/>
                        </a:lnSpc>
                        <a:spcAft>
                          <a:spcPts val="0"/>
                        </a:spcAft>
                      </a:pPr>
                      <a:r>
                        <a:rPr lang="ru-RU" sz="10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16680" marR="16680" marT="0" marB="0">
                    <a:solidFill>
                      <a:schemeClr val="accent5">
                        <a:lumMod val="40000"/>
                        <a:lumOff val="60000"/>
                      </a:schemeClr>
                    </a:solidFill>
                  </a:tcPr>
                </a:tc>
                <a:tc>
                  <a:txBody>
                    <a:bodyPr/>
                    <a:lstStyle/>
                    <a:p>
                      <a:pPr algn="just">
                        <a:lnSpc>
                          <a:spcPct val="150000"/>
                        </a:lnSpc>
                        <a:spcAft>
                          <a:spcPts val="0"/>
                        </a:spcAft>
                      </a:pPr>
                      <a:r>
                        <a:rPr lang="ru-RU" sz="1000">
                          <a:effectLst/>
                        </a:rPr>
                        <a:t> Земельные участки под закрытыми для эксплуатации полигонами твердых бытовых отходов.</a:t>
                      </a:r>
                    </a:p>
                    <a:p>
                      <a:pPr marR="176530">
                        <a:lnSpc>
                          <a:spcPct val="150000"/>
                        </a:lnSpc>
                        <a:spcAft>
                          <a:spcPts val="0"/>
                        </a:spcAft>
                      </a:pPr>
                      <a:r>
                        <a:rPr lang="ru-RU" sz="1000">
                          <a:effectLst/>
                        </a:rPr>
                        <a:t> </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tc>
                  <a:txBody>
                    <a:bodyPr/>
                    <a:lstStyle/>
                    <a:p>
                      <a:pPr marR="176530" algn="ctr">
                        <a:lnSpc>
                          <a:spcPct val="150000"/>
                        </a:lnSpc>
                        <a:spcAft>
                          <a:spcPts val="0"/>
                        </a:spcAft>
                      </a:pPr>
                      <a:r>
                        <a:rPr lang="ru-RU" sz="1000" dirty="0">
                          <a:effectLst/>
                        </a:rPr>
                        <a:t>100</a:t>
                      </a:r>
                      <a:endParaRPr lang="ru-RU"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680" marR="16680" marT="0" marB="0"/>
                </a:tc>
                <a:extLst>
                  <a:ext uri="{0D108BD9-81ED-4DB2-BD59-A6C34878D82A}">
                    <a16:rowId xmlns:a16="http://schemas.microsoft.com/office/drawing/2014/main" val="3270360971"/>
                  </a:ext>
                </a:extLst>
              </a:tr>
            </a:tbl>
          </a:graphicData>
        </a:graphic>
      </p:graphicFrame>
      <p:sp>
        <p:nvSpPr>
          <p:cNvPr id="3" name="Номер слайда 2">
            <a:extLst>
              <a:ext uri="{FF2B5EF4-FFF2-40B4-BE49-F238E27FC236}">
                <a16:creationId xmlns:a16="http://schemas.microsoft.com/office/drawing/2014/main" id="{1B5B8DCF-B646-4FB5-AF22-02F336315B58}"/>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33</a:t>
            </a:fld>
            <a:endParaRPr lang="ru-RU" dirty="0">
              <a:solidFill>
                <a:schemeClr val="accent6">
                  <a:lumMod val="50000"/>
                </a:schemeClr>
              </a:solidFill>
            </a:endParaRPr>
          </a:p>
        </p:txBody>
      </p:sp>
      <p:pic>
        <p:nvPicPr>
          <p:cNvPr id="7" name="Объект 6">
            <a:extLst>
              <a:ext uri="{FF2B5EF4-FFF2-40B4-BE49-F238E27FC236}">
                <a16:creationId xmlns:a16="http://schemas.microsoft.com/office/drawing/2014/main" id="{7F709AEB-B33B-43EA-B695-1BA657D81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279694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03BF44-2851-4E9F-8FC6-1B620C0AF2F8}"/>
              </a:ext>
            </a:extLst>
          </p:cNvPr>
          <p:cNvSpPr>
            <a:spLocks noGrp="1"/>
          </p:cNvSpPr>
          <p:nvPr>
            <p:ph type="title"/>
          </p:nvPr>
        </p:nvSpPr>
        <p:spPr>
          <a:xfrm>
            <a:off x="853440" y="188913"/>
            <a:ext cx="11087735" cy="1123839"/>
          </a:xfrm>
        </p:spPr>
        <p:txBody>
          <a:bodyPr vert="horz" lIns="91440" tIns="45720" rIns="91440" bIns="45720" rtlCol="0" anchor="ctr">
            <a:normAutofit fontScale="90000"/>
          </a:bodyPr>
          <a:lstStyle/>
          <a:p>
            <a:pPr algn="ctr">
              <a:lnSpc>
                <a:spcPct val="90000"/>
              </a:lnSpc>
            </a:pPr>
            <a:r>
              <a:rPr lang="ru-RU" sz="2400" dirty="0">
                <a:solidFill>
                  <a:schemeClr val="tx1"/>
                </a:solidFill>
              </a:rPr>
              <a:t> Реестр налоговых льгот по налогу на имущество физических лиц, установленных решением Совета депутатов </a:t>
            </a:r>
            <a:r>
              <a:rPr lang="ru-RU" sz="2400" dirty="0" err="1">
                <a:solidFill>
                  <a:schemeClr val="tx1"/>
                </a:solidFill>
              </a:rPr>
              <a:t>г.Долгопрудного</a:t>
            </a:r>
            <a:r>
              <a:rPr lang="ru-RU" sz="2400" dirty="0">
                <a:solidFill>
                  <a:schemeClr val="tx1"/>
                </a:solidFill>
              </a:rPr>
              <a:t> от 19.11.2014  № 24-нр «О налоге на имущество физических лиц на территории городского округа Долгопрудный Московской области»</a:t>
            </a:r>
          </a:p>
        </p:txBody>
      </p:sp>
      <p:graphicFrame>
        <p:nvGraphicFramePr>
          <p:cNvPr id="5" name="Объект 4">
            <a:extLst>
              <a:ext uri="{FF2B5EF4-FFF2-40B4-BE49-F238E27FC236}">
                <a16:creationId xmlns:a16="http://schemas.microsoft.com/office/drawing/2014/main" id="{CFC9D265-B401-488C-BFD4-DF2E874EB8D3}"/>
              </a:ext>
            </a:extLst>
          </p:cNvPr>
          <p:cNvGraphicFramePr>
            <a:graphicFrameLocks noGrp="1"/>
          </p:cNvGraphicFramePr>
          <p:nvPr>
            <p:ph idx="1"/>
            <p:extLst>
              <p:ext uri="{D42A27DB-BD31-4B8C-83A1-F6EECF244321}">
                <p14:modId xmlns:p14="http://schemas.microsoft.com/office/powerpoint/2010/main" val="1481875830"/>
              </p:ext>
            </p:extLst>
          </p:nvPr>
        </p:nvGraphicFramePr>
        <p:xfrm>
          <a:off x="371192" y="1831435"/>
          <a:ext cx="11569984" cy="3421191"/>
        </p:xfrm>
        <a:graphic>
          <a:graphicData uri="http://schemas.openxmlformats.org/drawingml/2006/table">
            <a:tbl>
              <a:tblPr firstRow="1" firstCol="1" bandRow="1" bandCol="1">
                <a:tableStyleId>{5C22544A-7EE6-4342-B048-85BDC9FD1C3A}</a:tableStyleId>
              </a:tblPr>
              <a:tblGrid>
                <a:gridCol w="373158">
                  <a:extLst>
                    <a:ext uri="{9D8B030D-6E8A-4147-A177-3AD203B41FA5}">
                      <a16:colId xmlns:a16="http://schemas.microsoft.com/office/drawing/2014/main" val="1279463112"/>
                    </a:ext>
                  </a:extLst>
                </a:gridCol>
                <a:gridCol w="9181601">
                  <a:extLst>
                    <a:ext uri="{9D8B030D-6E8A-4147-A177-3AD203B41FA5}">
                      <a16:colId xmlns:a16="http://schemas.microsoft.com/office/drawing/2014/main" val="1843131260"/>
                    </a:ext>
                  </a:extLst>
                </a:gridCol>
                <a:gridCol w="2015225">
                  <a:extLst>
                    <a:ext uri="{9D8B030D-6E8A-4147-A177-3AD203B41FA5}">
                      <a16:colId xmlns:a16="http://schemas.microsoft.com/office/drawing/2014/main" val="4121513783"/>
                    </a:ext>
                  </a:extLst>
                </a:gridCol>
              </a:tblGrid>
              <a:tr h="1020730">
                <a:tc rowSpan="2">
                  <a:txBody>
                    <a:bodyPr/>
                    <a:lstStyle/>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20000"/>
                        <a:lumOff val="80000"/>
                      </a:schemeClr>
                    </a:solidFill>
                  </a:tcPr>
                </a:tc>
                <a:tc rowSpan="2">
                  <a:txBody>
                    <a:bodyPr/>
                    <a:lstStyle/>
                    <a:p>
                      <a:pPr marR="176530">
                        <a:lnSpc>
                          <a:spcPct val="150000"/>
                        </a:lnSpc>
                        <a:spcAft>
                          <a:spcPts val="0"/>
                        </a:spcAft>
                      </a:pPr>
                      <a:r>
                        <a:rPr lang="ru-RU" sz="1400" dirty="0">
                          <a:solidFill>
                            <a:schemeClr val="accent3">
                              <a:lumMod val="50000"/>
                            </a:schemeClr>
                          </a:solidFill>
                          <a:effectLst/>
                        </a:rPr>
                        <a:t> </a:t>
                      </a:r>
                    </a:p>
                    <a:p>
                      <a:pPr marR="176530" algn="ctr">
                        <a:lnSpc>
                          <a:spcPct val="150000"/>
                        </a:lnSpc>
                        <a:spcAft>
                          <a:spcPts val="0"/>
                        </a:spcAft>
                      </a:pPr>
                      <a:r>
                        <a:rPr lang="ru-RU" sz="1600" dirty="0">
                          <a:solidFill>
                            <a:schemeClr val="accent3">
                              <a:lumMod val="50000"/>
                            </a:schemeClr>
                          </a:solidFill>
                          <a:effectLst/>
                        </a:rPr>
                        <a:t>Наименование льготы</a:t>
                      </a:r>
                      <a:endParaRPr lang="ru-RU" sz="16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marR="176530" algn="ctr">
                        <a:lnSpc>
                          <a:spcPct val="150000"/>
                        </a:lnSpc>
                        <a:spcAft>
                          <a:spcPts val="0"/>
                        </a:spcAft>
                      </a:pPr>
                      <a:r>
                        <a:rPr lang="ru-RU" sz="1400" dirty="0">
                          <a:solidFill>
                            <a:schemeClr val="accent3">
                              <a:lumMod val="50000"/>
                            </a:schemeClr>
                          </a:solidFill>
                          <a:effectLst/>
                        </a:rPr>
                        <a:t>Установленный размер льготы</a:t>
                      </a:r>
                    </a:p>
                    <a:p>
                      <a:pPr marR="176530" algn="ctr">
                        <a:lnSpc>
                          <a:spcPct val="150000"/>
                        </a:lnSpc>
                        <a:spcAft>
                          <a:spcPts val="0"/>
                        </a:spcAft>
                      </a:pPr>
                      <a:r>
                        <a:rPr lang="ru-RU" sz="1400" dirty="0">
                          <a:solidFill>
                            <a:schemeClr val="accent3">
                              <a:lumMod val="50000"/>
                            </a:schemeClr>
                          </a:solidFill>
                          <a:effectLst/>
                        </a:rPr>
                        <a:t>(% освобождения от уплаты)</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526780116"/>
                  </a:ext>
                </a:extLst>
              </a:tr>
              <a:tr h="205574">
                <a:tc vMerge="1">
                  <a:txBody>
                    <a:bodyPr/>
                    <a:lstStyle/>
                    <a:p>
                      <a:endParaRPr lang="ru-RU"/>
                    </a:p>
                  </a:txBody>
                  <a:tcPr/>
                </a:tc>
                <a:tc vMerge="1">
                  <a:txBody>
                    <a:bodyPr/>
                    <a:lstStyle/>
                    <a:p>
                      <a:endParaRPr lang="ru-RU"/>
                    </a:p>
                  </a:txBody>
                  <a:tcPr/>
                </a:tc>
                <a:tc>
                  <a:txBody>
                    <a:bodyPr/>
                    <a:lstStyle/>
                    <a:p>
                      <a:pPr marR="176530" algn="ctr">
                        <a:lnSpc>
                          <a:spcPct val="150000"/>
                        </a:lnSpc>
                        <a:spcAft>
                          <a:spcPts val="0"/>
                        </a:spcAft>
                      </a:pPr>
                      <a:r>
                        <a:rPr lang="ru-RU" sz="1400" b="1" dirty="0">
                          <a:effectLst/>
                        </a:rPr>
                        <a:t>2022 г.</a:t>
                      </a:r>
                      <a:endParaRPr lang="ru-RU"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5003964"/>
                  </a:ext>
                </a:extLst>
              </a:tr>
              <a:tr h="1168821">
                <a:tc>
                  <a:txBody>
                    <a:bodyPr/>
                    <a:lstStyle/>
                    <a:p>
                      <a:pPr marR="176530">
                        <a:lnSpc>
                          <a:spcPct val="150000"/>
                        </a:lnSpc>
                        <a:spcAft>
                          <a:spcPts val="0"/>
                        </a:spcAft>
                      </a:pPr>
                      <a:r>
                        <a:rPr lang="ru-RU" sz="1400" dirty="0">
                          <a:solidFill>
                            <a:schemeClr val="accent3">
                              <a:lumMod val="50000"/>
                            </a:schemeClr>
                          </a:solidFill>
                          <a:effectLst/>
                        </a:rPr>
                        <a:t>1</a:t>
                      </a:r>
                      <a:endParaRPr lang="ru-RU" sz="1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5">
                        <a:lumMod val="40000"/>
                        <a:lumOff val="60000"/>
                      </a:schemeClr>
                    </a:solidFill>
                  </a:tcPr>
                </a:tc>
                <a:tc>
                  <a:txBody>
                    <a:bodyPr/>
                    <a:lstStyle/>
                    <a:p>
                      <a:pPr algn="just">
                        <a:lnSpc>
                          <a:spcPct val="150000"/>
                        </a:lnSpc>
                        <a:spcAft>
                          <a:spcPts val="0"/>
                        </a:spcAft>
                      </a:pPr>
                      <a:r>
                        <a:rPr lang="ru-RU" sz="1400" dirty="0">
                          <a:effectLst/>
                        </a:rPr>
                        <a:t>Освобождается от уплаты налога на имущество физических лиц один из родителей в многодетной малоимущей семье, имеющей трех и более несовершеннолетних детей, среднедушевой доход которых ниже величины прожиточного минимума, установленной в Московской области на душу населения, в отношении одного объекта налогообложения жилого назначения по выбору налогоплательщика: комната, квартира, индивидуальный жилой дом.</a:t>
                      </a:r>
                    </a:p>
                    <a:p>
                      <a:pPr marR="176530">
                        <a:lnSpc>
                          <a:spcPct val="150000"/>
                        </a:lnSpc>
                        <a:spcAft>
                          <a:spcPts val="0"/>
                        </a:spcAft>
                      </a:pPr>
                      <a:r>
                        <a:rPr lang="ru-RU" sz="1400" dirty="0">
                          <a:effectLst/>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R="176530" algn="ctr">
                        <a:lnSpc>
                          <a:spcPct val="150000"/>
                        </a:lnSpc>
                        <a:spcAft>
                          <a:spcPts val="0"/>
                        </a:spcAft>
                      </a:pPr>
                      <a:r>
                        <a:rPr lang="ru-RU" sz="1400" dirty="0">
                          <a:effectLst/>
                        </a:rPr>
                        <a:t>100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630834"/>
                  </a:ext>
                </a:extLst>
              </a:tr>
            </a:tbl>
          </a:graphicData>
        </a:graphic>
      </p:graphicFrame>
      <p:sp>
        <p:nvSpPr>
          <p:cNvPr id="3" name="Номер слайда 2">
            <a:extLst>
              <a:ext uri="{FF2B5EF4-FFF2-40B4-BE49-F238E27FC236}">
                <a16:creationId xmlns:a16="http://schemas.microsoft.com/office/drawing/2014/main" id="{EEE6F9DC-FD53-4708-8FF7-8249DB38DFC5}"/>
              </a:ext>
            </a:extLst>
          </p:cNvPr>
          <p:cNvSpPr>
            <a:spLocks noGrp="1"/>
          </p:cNvSpPr>
          <p:nvPr>
            <p:ph type="sldNum" sz="quarter" idx="12"/>
          </p:nvPr>
        </p:nvSpPr>
        <p:spPr>
          <a:xfrm>
            <a:off x="10879975" y="6492875"/>
            <a:ext cx="1312025" cy="365125"/>
          </a:xfrm>
        </p:spPr>
        <p:txBody>
          <a:bodyPr/>
          <a:lstStyle/>
          <a:p>
            <a:fld id="{F203300F-B5E5-4D9E-9381-383162CC59FB}" type="slidenum">
              <a:rPr lang="ru-RU" smtClean="0">
                <a:solidFill>
                  <a:schemeClr val="accent6">
                    <a:lumMod val="50000"/>
                  </a:schemeClr>
                </a:solidFill>
              </a:rPr>
              <a:t>34</a:t>
            </a:fld>
            <a:endParaRPr lang="ru-RU">
              <a:solidFill>
                <a:schemeClr val="accent6">
                  <a:lumMod val="50000"/>
                </a:schemeClr>
              </a:solidFill>
            </a:endParaRPr>
          </a:p>
        </p:txBody>
      </p:sp>
      <p:pic>
        <p:nvPicPr>
          <p:cNvPr id="6" name="Объект 6">
            <a:extLst>
              <a:ext uri="{FF2B5EF4-FFF2-40B4-BE49-F238E27FC236}">
                <a16:creationId xmlns:a16="http://schemas.microsoft.com/office/drawing/2014/main" id="{29337CEB-888F-497E-8B08-EAC60DD2B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394396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a:extLst>
              <a:ext uri="{FF2B5EF4-FFF2-40B4-BE49-F238E27FC236}">
                <a16:creationId xmlns:a16="http://schemas.microsoft.com/office/drawing/2014/main" id="{5D4CF338-8510-4F77-A420-5A1700B93D2D}"/>
              </a:ext>
            </a:extLst>
          </p:cNvPr>
          <p:cNvSpPr txBox="1">
            <a:spLocks/>
          </p:cNvSpPr>
          <p:nvPr/>
        </p:nvSpPr>
        <p:spPr>
          <a:xfrm>
            <a:off x="832917" y="512007"/>
            <a:ext cx="11108256" cy="535531"/>
          </a:xfrm>
          <a:prstGeom prst="rect">
            <a:avLst/>
          </a:prstGeom>
        </p:spPr>
        <p:txBody>
          <a:bodyPr vert="horz" lIns="91440" tIns="45720" rIns="91440" bIns="45720" rtlCol="0" anchor="ctr">
            <a:noAutofit/>
          </a:bodyPr>
          <a:lstStyle>
            <a:defPPr>
              <a:defRPr lang="en-US"/>
            </a:defPPr>
            <a:lvl1pPr algn="ctr" defTabSz="914400">
              <a:lnSpc>
                <a:spcPct val="90000"/>
              </a:lnSpc>
              <a:spcBef>
                <a:spcPct val="0"/>
              </a:spcBef>
              <a:defRPr sz="1600">
                <a:latin typeface="Century Gothic" panose="020B0502020202020204" pitchFamily="34" charset="0"/>
                <a:ea typeface="+mj-ea"/>
                <a:cs typeface="+mj-cs"/>
              </a:defRPr>
            </a:lvl1pPr>
          </a:lstStyle>
          <a:p>
            <a:r>
              <a:rPr lang="ru-RU" sz="2400" dirty="0"/>
              <a:t>Информация об объемах предоставленных льгот, установленных решением Совета депутатов городского округа Долгопрудный Московской области </a:t>
            </a:r>
          </a:p>
        </p:txBody>
      </p:sp>
      <p:sp>
        <p:nvSpPr>
          <p:cNvPr id="3" name="Номер слайда 2">
            <a:extLst>
              <a:ext uri="{FF2B5EF4-FFF2-40B4-BE49-F238E27FC236}">
                <a16:creationId xmlns:a16="http://schemas.microsoft.com/office/drawing/2014/main" id="{EAC13263-6CCE-4559-8F53-B08FDC5DB016}"/>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35</a:t>
            </a:fld>
            <a:endParaRPr lang="ru-RU" dirty="0"/>
          </a:p>
        </p:txBody>
      </p:sp>
      <p:pic>
        <p:nvPicPr>
          <p:cNvPr id="7" name="Объект 6">
            <a:extLst>
              <a:ext uri="{FF2B5EF4-FFF2-40B4-BE49-F238E27FC236}">
                <a16:creationId xmlns:a16="http://schemas.microsoft.com/office/drawing/2014/main" id="{F767EC5E-E39C-4529-AB94-81AD3A7B9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2" name="Таблица 1">
            <a:extLst>
              <a:ext uri="{FF2B5EF4-FFF2-40B4-BE49-F238E27FC236}">
                <a16:creationId xmlns:a16="http://schemas.microsoft.com/office/drawing/2014/main" id="{D36A79BA-4338-48DD-BE35-10A49D698DB2}"/>
              </a:ext>
            </a:extLst>
          </p:cNvPr>
          <p:cNvGraphicFramePr>
            <a:graphicFrameLocks noGrp="1"/>
          </p:cNvGraphicFramePr>
          <p:nvPr>
            <p:extLst>
              <p:ext uri="{D42A27DB-BD31-4B8C-83A1-F6EECF244321}">
                <p14:modId xmlns:p14="http://schemas.microsoft.com/office/powerpoint/2010/main" val="775531738"/>
              </p:ext>
            </p:extLst>
          </p:nvPr>
        </p:nvGraphicFramePr>
        <p:xfrm>
          <a:off x="756459" y="1480240"/>
          <a:ext cx="10507287" cy="4045391"/>
        </p:xfrm>
        <a:graphic>
          <a:graphicData uri="http://schemas.openxmlformats.org/drawingml/2006/table">
            <a:tbl>
              <a:tblPr>
                <a:tableStyleId>{5C22544A-7EE6-4342-B048-85BDC9FD1C3A}</a:tableStyleId>
              </a:tblPr>
              <a:tblGrid>
                <a:gridCol w="322274">
                  <a:extLst>
                    <a:ext uri="{9D8B030D-6E8A-4147-A177-3AD203B41FA5}">
                      <a16:colId xmlns:a16="http://schemas.microsoft.com/office/drawing/2014/main" val="4165755529"/>
                    </a:ext>
                  </a:extLst>
                </a:gridCol>
                <a:gridCol w="5408699">
                  <a:extLst>
                    <a:ext uri="{9D8B030D-6E8A-4147-A177-3AD203B41FA5}">
                      <a16:colId xmlns:a16="http://schemas.microsoft.com/office/drawing/2014/main" val="3979137483"/>
                    </a:ext>
                  </a:extLst>
                </a:gridCol>
                <a:gridCol w="957695">
                  <a:extLst>
                    <a:ext uri="{9D8B030D-6E8A-4147-A177-3AD203B41FA5}">
                      <a16:colId xmlns:a16="http://schemas.microsoft.com/office/drawing/2014/main" val="2780616960"/>
                    </a:ext>
                  </a:extLst>
                </a:gridCol>
                <a:gridCol w="988594">
                  <a:extLst>
                    <a:ext uri="{9D8B030D-6E8A-4147-A177-3AD203B41FA5}">
                      <a16:colId xmlns:a16="http://schemas.microsoft.com/office/drawing/2014/main" val="1133663038"/>
                    </a:ext>
                  </a:extLst>
                </a:gridCol>
                <a:gridCol w="960837">
                  <a:extLst>
                    <a:ext uri="{9D8B030D-6E8A-4147-A177-3AD203B41FA5}">
                      <a16:colId xmlns:a16="http://schemas.microsoft.com/office/drawing/2014/main" val="3844114561"/>
                    </a:ext>
                  </a:extLst>
                </a:gridCol>
                <a:gridCol w="998513">
                  <a:extLst>
                    <a:ext uri="{9D8B030D-6E8A-4147-A177-3AD203B41FA5}">
                      <a16:colId xmlns:a16="http://schemas.microsoft.com/office/drawing/2014/main" val="3069616653"/>
                    </a:ext>
                  </a:extLst>
                </a:gridCol>
                <a:gridCol w="870675">
                  <a:extLst>
                    <a:ext uri="{9D8B030D-6E8A-4147-A177-3AD203B41FA5}">
                      <a16:colId xmlns:a16="http://schemas.microsoft.com/office/drawing/2014/main" val="1740638289"/>
                    </a:ext>
                  </a:extLst>
                </a:gridCol>
              </a:tblGrid>
              <a:tr h="326684">
                <a:tc rowSpan="2">
                  <a:txBody>
                    <a:bodyPr/>
                    <a:lstStyle/>
                    <a:p>
                      <a:pPr algn="ctr" fontAlgn="b"/>
                      <a:r>
                        <a:rPr lang="ru-RU" sz="1100" b="1" u="none" strike="noStrike" dirty="0">
                          <a:effectLst/>
                        </a:rPr>
                        <a:t>№</a:t>
                      </a:r>
                    </a:p>
                    <a:p>
                      <a:pPr algn="ctr" fontAlgn="b"/>
                      <a:r>
                        <a:rPr lang="ru-RU" sz="1100" b="1" u="none" strike="noStrike" dirty="0">
                          <a:effectLst/>
                        </a:rPr>
                        <a:t> </a:t>
                      </a:r>
                      <a:r>
                        <a:rPr lang="ru-RU" sz="1100" b="1" u="none" strike="noStrike" dirty="0" err="1">
                          <a:effectLst/>
                        </a:rPr>
                        <a:t>пп</a:t>
                      </a:r>
                      <a:r>
                        <a:rPr lang="ru-RU" sz="1100" b="1" u="none" strike="noStrike" dirty="0">
                          <a:effectLst/>
                        </a:rPr>
                        <a:t> </a:t>
                      </a:r>
                      <a:endParaRPr lang="ru-RU" sz="1100" b="1" i="0" u="none" strike="noStrike" dirty="0">
                        <a:effectLst/>
                        <a:latin typeface="Arial" panose="020B0604020202020204" pitchFamily="34" charset="0"/>
                      </a:endParaRPr>
                    </a:p>
                  </a:txBody>
                  <a:tcPr marL="7425" marR="7425" marT="7425" marB="0" anchor="ctr"/>
                </a:tc>
                <a:tc rowSpan="2">
                  <a:txBody>
                    <a:bodyPr/>
                    <a:lstStyle/>
                    <a:p>
                      <a:pPr algn="ctr" fontAlgn="b"/>
                      <a:r>
                        <a:rPr lang="ru-RU" sz="1100" b="1" u="none" strike="noStrike" dirty="0">
                          <a:effectLst/>
                        </a:rPr>
                        <a:t>Реквизиты Решений Совета депутатов </a:t>
                      </a:r>
                      <a:r>
                        <a:rPr lang="ru-RU" sz="1100" b="1" u="none" strike="noStrike" dirty="0" err="1">
                          <a:effectLst/>
                        </a:rPr>
                        <a:t>г.Долгопрудного</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Отчет           2021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Оценка            2022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План</a:t>
                      </a:r>
                      <a:br>
                        <a:rPr lang="ru-RU" sz="1100" b="1" u="none" strike="noStrike" dirty="0">
                          <a:effectLst/>
                        </a:rPr>
                      </a:br>
                      <a:r>
                        <a:rPr lang="ru-RU" sz="1100" b="1" u="none" strike="noStrike" dirty="0">
                          <a:effectLst/>
                        </a:rPr>
                        <a:t>  2023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 План</a:t>
                      </a:r>
                      <a:br>
                        <a:rPr lang="ru-RU" sz="1100" b="1" u="none" strike="noStrike" dirty="0">
                          <a:effectLst/>
                        </a:rPr>
                      </a:br>
                      <a:r>
                        <a:rPr lang="ru-RU" sz="1100" b="1" u="none" strike="noStrike" dirty="0">
                          <a:effectLst/>
                        </a:rPr>
                        <a:t>2024 год</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План</a:t>
                      </a:r>
                      <a:br>
                        <a:rPr lang="ru-RU" sz="1100" b="1" u="none" strike="noStrike" dirty="0">
                          <a:effectLst/>
                        </a:rPr>
                      </a:br>
                      <a:r>
                        <a:rPr lang="ru-RU" sz="1100" b="1" u="none" strike="noStrike" dirty="0">
                          <a:effectLst/>
                        </a:rPr>
                        <a:t>2025 год</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439556922"/>
                  </a:ext>
                </a:extLst>
              </a:tr>
              <a:tr h="304411">
                <a:tc vMerge="1">
                  <a:txBody>
                    <a:bodyPr/>
                    <a:lstStyle/>
                    <a:p>
                      <a:endParaRPr lang="ru-RU"/>
                    </a:p>
                  </a:txBody>
                  <a:tcPr/>
                </a:tc>
                <a:tc vMerge="1">
                  <a:txBody>
                    <a:bodyPr/>
                    <a:lstStyle/>
                    <a:p>
                      <a:endParaRPr lang="ru-RU"/>
                    </a:p>
                  </a:txBody>
                  <a:tcPr/>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Выпадающие доходы</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277848015"/>
                  </a:ext>
                </a:extLst>
              </a:tr>
              <a:tr h="438054">
                <a:tc>
                  <a:txBody>
                    <a:bodyPr/>
                    <a:lstStyle/>
                    <a:p>
                      <a:pPr algn="l" fontAlgn="b"/>
                      <a:r>
                        <a:rPr lang="ru-RU" sz="1100" u="none" strike="noStrike" dirty="0">
                          <a:effectLst/>
                        </a:rPr>
                        <a:t>1.</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b="1" u="none" strike="noStrike" dirty="0">
                          <a:effectLst/>
                        </a:rPr>
                        <a:t>Решение Совета депутатов </a:t>
                      </a:r>
                      <a:r>
                        <a:rPr lang="ru-RU" sz="1100" b="1" u="none" strike="noStrike" dirty="0" err="1">
                          <a:effectLst/>
                        </a:rPr>
                        <a:t>г.Долгопрудного</a:t>
                      </a:r>
                      <a:r>
                        <a:rPr lang="ru-RU" sz="1100" b="1" u="none" strike="noStrike" dirty="0">
                          <a:effectLst/>
                        </a:rPr>
                        <a:t> от 22.06.2012  № 95-нр «О земельном налоге на территории городского округа Долгопрудный»</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33 636,0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a:effectLst/>
                        </a:rPr>
                        <a:t>33 636,0</a:t>
                      </a:r>
                      <a:endParaRPr lang="ru-RU" sz="1100" b="1" i="0" u="none" strike="noStrike">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33 636,0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1883840879"/>
                  </a:ext>
                </a:extLst>
              </a:tr>
              <a:tr h="232144">
                <a:tc>
                  <a:txBody>
                    <a:bodyPr/>
                    <a:lstStyle/>
                    <a:p>
                      <a:pPr algn="l" fontAlgn="b"/>
                      <a:r>
                        <a:rPr lang="ru-RU" sz="1100" u="none" strike="noStrike" dirty="0">
                          <a:effectLst/>
                        </a:rPr>
                        <a:t>1.1</a:t>
                      </a:r>
                      <a:endParaRPr lang="ru-RU" sz="1100" b="0" i="0" u="none" strike="noStrike" dirty="0">
                        <a:effectLst/>
                        <a:latin typeface="Arial" panose="020B0604020202020204" pitchFamily="34" charset="0"/>
                      </a:endParaRPr>
                    </a:p>
                  </a:txBody>
                  <a:tcPr marL="7425" marR="7425" marT="7425" marB="0" anchor="ctr"/>
                </a:tc>
                <a:tc>
                  <a:txBody>
                    <a:bodyPr/>
                    <a:lstStyle/>
                    <a:p>
                      <a:pPr algn="ctr" fontAlgn="b"/>
                      <a:r>
                        <a:rPr lang="ru-RU" sz="1100" b="1" u="none" strike="noStrike" dirty="0">
                          <a:effectLst/>
                        </a:rPr>
                        <a:t>Юридические лица</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28 631,0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477230025"/>
                  </a:ext>
                </a:extLst>
              </a:tr>
              <a:tr h="331301">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t"/>
                      <a:r>
                        <a:rPr lang="ru-RU" sz="1100" u="none" strike="noStrike" dirty="0">
                          <a:effectLst/>
                        </a:rPr>
                        <a:t>Земли, предоставляемые для обеспечения деятельности органов муниципальной власти и муниципального управления</a:t>
                      </a:r>
                      <a:endParaRPr lang="ru-RU" sz="1100" b="0" i="0" u="none" strike="noStrike" dirty="0">
                        <a:effectLst/>
                        <a:latin typeface="Arial" panose="020B0604020202020204" pitchFamily="34" charset="0"/>
                      </a:endParaRPr>
                    </a:p>
                  </a:txBody>
                  <a:tcPr marL="7425" marR="7425" marT="7425" marB="0"/>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24 649,0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24 649,0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1177461832"/>
                  </a:ext>
                </a:extLst>
              </a:tr>
              <a:tr h="289594">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u="none" strike="noStrike">
                          <a:effectLst/>
                        </a:rPr>
                        <a:t>Земли общего пользования муниципального образования</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838,0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838,0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223107288"/>
                  </a:ext>
                </a:extLst>
              </a:tr>
              <a:tr h="640080">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l" fontAlgn="ctr"/>
                      <a:r>
                        <a:rPr lang="ru-RU" sz="1100" u="none" strike="noStrike" dirty="0">
                          <a:effectLst/>
                        </a:rPr>
                        <a:t>Земли государственных и муниципальных учреждений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a:t>
                      </a:r>
                      <a:endParaRPr lang="ru-RU" sz="1100" b="0" i="0" u="none" strike="noStrike" dirty="0">
                        <a:solidFill>
                          <a:srgbClr val="000000"/>
                        </a:solidFill>
                        <a:effectLst/>
                        <a:latin typeface="Arial" panose="020B0604020202020204" pitchFamily="34" charset="0"/>
                      </a:endParaRPr>
                    </a:p>
                  </a:txBody>
                  <a:tcPr marL="7425" marR="7425" marT="7425" marB="0" anchor="ctr"/>
                </a:tc>
                <a:tc>
                  <a:txBody>
                    <a:bodyPr/>
                    <a:lstStyle/>
                    <a:p>
                      <a:pPr algn="ctr" fontAlgn="b"/>
                      <a:r>
                        <a:rPr lang="ru-RU" sz="1100" u="none" strike="noStrike" dirty="0">
                          <a:effectLst/>
                        </a:rPr>
                        <a:t>761,0</a:t>
                      </a:r>
                      <a:endParaRPr lang="ru-RU" sz="1100" b="0" i="0" u="none" strike="noStrike" dirty="0">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761,0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761,0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999516376"/>
                  </a:ext>
                </a:extLst>
              </a:tr>
              <a:tr h="410335">
                <a:tc>
                  <a:txBody>
                    <a:bodyPr/>
                    <a:lstStyle/>
                    <a:p>
                      <a:pPr algn="l" fontAlgn="b"/>
                      <a:r>
                        <a:rPr lang="ru-RU" sz="1100" u="none" strike="noStrike" dirty="0">
                          <a:effectLst/>
                        </a:rPr>
                        <a:t> </a:t>
                      </a:r>
                      <a:endParaRPr lang="ru-RU" sz="1100" b="0" i="0" u="none" strike="noStrike" dirty="0">
                        <a:effectLst/>
                        <a:latin typeface="Arial" panose="020B0604020202020204" pitchFamily="34" charset="0"/>
                      </a:endParaRPr>
                    </a:p>
                  </a:txBody>
                  <a:tcPr marL="7425" marR="7425" marT="7425" marB="0" anchor="ctr"/>
                </a:tc>
                <a:tc>
                  <a:txBody>
                    <a:bodyPr/>
                    <a:lstStyle/>
                    <a:p>
                      <a:pPr algn="just" fontAlgn="b"/>
                      <a:r>
                        <a:rPr lang="ru-RU" sz="1100" u="none" strike="noStrike">
                          <a:effectLst/>
                        </a:rPr>
                        <a:t>Земельные участки под закрытыми для эксплуатации полигонами твердых бытовых отходов.</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a:effectLst/>
                        </a:rPr>
                        <a:t>2 383,0</a:t>
                      </a:r>
                      <a:endParaRPr lang="ru-RU" sz="1100" b="0" i="0" u="none" strike="noStrike">
                        <a:effectLst/>
                        <a:latin typeface="Arial" panose="020B0604020202020204" pitchFamily="34" charset="0"/>
                      </a:endParaRPr>
                    </a:p>
                  </a:txBody>
                  <a:tcPr marL="7425" marR="7425" marT="7425" marB="0" anchor="b"/>
                </a:tc>
                <a:tc>
                  <a:txBody>
                    <a:bodyPr/>
                    <a:lstStyle/>
                    <a:p>
                      <a:pPr algn="ctr" fontAlgn="b"/>
                      <a:r>
                        <a:rPr lang="ru-RU" sz="1100" u="none" strike="noStrike" dirty="0">
                          <a:effectLst/>
                        </a:rPr>
                        <a:t>2 383,0</a:t>
                      </a:r>
                      <a:endParaRPr lang="ru-RU" sz="1100" b="0"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3159731118"/>
                  </a:ext>
                </a:extLst>
              </a:tr>
              <a:tr h="232144">
                <a:tc>
                  <a:txBody>
                    <a:bodyPr/>
                    <a:lstStyle/>
                    <a:p>
                      <a:pPr algn="l" fontAlgn="b"/>
                      <a:r>
                        <a:rPr lang="ru-RU" sz="1100" u="none" strike="noStrike" dirty="0">
                          <a:effectLst/>
                        </a:rPr>
                        <a:t>1.2</a:t>
                      </a:r>
                      <a:endParaRPr lang="ru-RU" sz="1100" b="0" i="0" u="none" strike="noStrike" dirty="0">
                        <a:effectLst/>
                        <a:latin typeface="Arial" panose="020B0604020202020204" pitchFamily="34" charset="0"/>
                      </a:endParaRPr>
                    </a:p>
                  </a:txBody>
                  <a:tcPr marL="7425" marR="7425" marT="7425" marB="0" anchor="ctr"/>
                </a:tc>
                <a:tc>
                  <a:txBody>
                    <a:bodyPr/>
                    <a:lstStyle/>
                    <a:p>
                      <a:pPr algn="ctr" fontAlgn="b"/>
                      <a:r>
                        <a:rPr lang="ru-RU" sz="1100" b="1" u="none" strike="noStrike" dirty="0">
                          <a:effectLst/>
                        </a:rPr>
                        <a:t>Физические лица </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tc>
                  <a:txBody>
                    <a:bodyPr/>
                    <a:lstStyle/>
                    <a:p>
                      <a:pPr algn="ctr" fontAlgn="b"/>
                      <a:r>
                        <a:rPr lang="ru-RU" sz="1100" b="1" u="none" strike="noStrike" dirty="0">
                          <a:effectLst/>
                        </a:rPr>
                        <a:t>5 005,0</a:t>
                      </a:r>
                      <a:endParaRPr lang="ru-RU" sz="1100" b="1" i="0" u="none" strike="noStrike" dirty="0">
                        <a:effectLst/>
                        <a:latin typeface="Arial" panose="020B0604020202020204" pitchFamily="34" charset="0"/>
                      </a:endParaRPr>
                    </a:p>
                  </a:txBody>
                  <a:tcPr marL="7425" marR="7425" marT="7425" marB="0" anchor="b"/>
                </a:tc>
                <a:extLst>
                  <a:ext uri="{0D108BD9-81ED-4DB2-BD59-A6C34878D82A}">
                    <a16:rowId xmlns:a16="http://schemas.microsoft.com/office/drawing/2014/main" val="2882685998"/>
                  </a:ext>
                </a:extLst>
              </a:tr>
              <a:tr h="737020">
                <a:tc>
                  <a:txBody>
                    <a:bodyPr/>
                    <a:lstStyle/>
                    <a:p>
                      <a:pPr algn="l" fontAlgn="b"/>
                      <a:r>
                        <a:rPr lang="ru-RU" sz="1100" u="none" strike="noStrike" dirty="0">
                          <a:effectLst/>
                        </a:rPr>
                        <a:t>2.</a:t>
                      </a:r>
                      <a:endParaRPr lang="ru-RU" sz="1100" b="0" i="0" u="none" strike="noStrike" dirty="0">
                        <a:effectLst/>
                        <a:latin typeface="Arial" panose="020B0604020202020204" pitchFamily="34" charset="0"/>
                      </a:endParaRPr>
                    </a:p>
                  </a:txBody>
                  <a:tcPr marL="7425" marR="7425" marT="7425" marB="0" anchor="ctr"/>
                </a:tc>
                <a:tc>
                  <a:txBody>
                    <a:bodyPr/>
                    <a:lstStyle/>
                    <a:p>
                      <a:pPr algn="l" fontAlgn="b"/>
                      <a:r>
                        <a:rPr lang="ru-RU" sz="1100" b="1" u="none" strike="noStrike" dirty="0">
                          <a:effectLst/>
                        </a:rPr>
                        <a:t>Решение Совета депутатов </a:t>
                      </a:r>
                      <a:r>
                        <a:rPr lang="ru-RU" sz="1100" b="1" u="none" strike="noStrike" dirty="0" err="1">
                          <a:effectLst/>
                        </a:rPr>
                        <a:t>г.Долгопрудного</a:t>
                      </a:r>
                      <a:r>
                        <a:rPr lang="ru-RU" sz="1100" b="1" u="none" strike="noStrike" dirty="0">
                          <a:effectLst/>
                        </a:rPr>
                        <a:t> от 19.11.2014  № 24-нр «О налоге на имущество физических лиц на территории городского округа Долгопрудный Московской области»</a:t>
                      </a:r>
                      <a:endParaRPr lang="ru-RU" sz="1100" b="1" i="0" u="none" strike="noStrike" dirty="0">
                        <a:effectLst/>
                        <a:latin typeface="Arial" panose="020B0604020202020204" pitchFamily="34" charset="0"/>
                      </a:endParaRPr>
                    </a:p>
                  </a:txBody>
                  <a:tcPr marL="7425" marR="7425" marT="7425" marB="0" anchor="b"/>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a:effectLst/>
                        </a:rPr>
                        <a:t>0,0</a:t>
                      </a:r>
                      <a:endParaRPr lang="ru-RU" sz="1100" b="1" i="0" u="none" strike="noStrike">
                        <a:effectLst/>
                        <a:latin typeface="Arial" panose="020B0604020202020204" pitchFamily="34" charset="0"/>
                      </a:endParaRPr>
                    </a:p>
                  </a:txBody>
                  <a:tcPr marL="7425" marR="7425" marT="7425" marB="0" anchor="ctr"/>
                </a:tc>
                <a:tc>
                  <a:txBody>
                    <a:bodyPr/>
                    <a:lstStyle/>
                    <a:p>
                      <a:pPr algn="ctr" fontAlgn="ctr"/>
                      <a:r>
                        <a:rPr lang="ru-RU" sz="1100" b="1" u="none" strike="noStrike" dirty="0">
                          <a:effectLst/>
                        </a:rPr>
                        <a:t>0,0</a:t>
                      </a:r>
                      <a:endParaRPr lang="ru-RU" sz="1100" b="1" i="0" u="none" strike="noStrike" dirty="0">
                        <a:effectLst/>
                        <a:latin typeface="Arial" panose="020B0604020202020204" pitchFamily="34" charset="0"/>
                      </a:endParaRPr>
                    </a:p>
                  </a:txBody>
                  <a:tcPr marL="7425" marR="7425" marT="7425" marB="0" anchor="ctr"/>
                </a:tc>
                <a:tc>
                  <a:txBody>
                    <a:bodyPr/>
                    <a:lstStyle/>
                    <a:p>
                      <a:pPr algn="ctr" fontAlgn="ctr"/>
                      <a:r>
                        <a:rPr lang="ru-RU" sz="1100" b="1" u="none" strike="noStrike" dirty="0">
                          <a:effectLst/>
                        </a:rPr>
                        <a:t>0,0</a:t>
                      </a:r>
                      <a:endParaRPr lang="ru-RU" sz="1100" b="1" i="0" u="none" strike="noStrike" dirty="0">
                        <a:effectLst/>
                        <a:latin typeface="Arial" panose="020B0604020202020204" pitchFamily="34" charset="0"/>
                      </a:endParaRPr>
                    </a:p>
                  </a:txBody>
                  <a:tcPr marL="7425" marR="7425" marT="7425" marB="0" anchor="ctr"/>
                </a:tc>
                <a:extLst>
                  <a:ext uri="{0D108BD9-81ED-4DB2-BD59-A6C34878D82A}">
                    <a16:rowId xmlns:a16="http://schemas.microsoft.com/office/drawing/2014/main" val="2299099468"/>
                  </a:ext>
                </a:extLst>
              </a:tr>
            </a:tbl>
          </a:graphicData>
        </a:graphic>
      </p:graphicFrame>
    </p:spTree>
    <p:extLst>
      <p:ext uri="{BB962C8B-B14F-4D97-AF65-F5344CB8AC3E}">
        <p14:creationId xmlns:p14="http://schemas.microsoft.com/office/powerpoint/2010/main" val="22257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B28A71-053A-4858-A46A-CD1B8762371C}"/>
              </a:ext>
            </a:extLst>
          </p:cNvPr>
          <p:cNvSpPr>
            <a:spLocks noGrp="1"/>
          </p:cNvSpPr>
          <p:nvPr>
            <p:ph type="title"/>
          </p:nvPr>
        </p:nvSpPr>
        <p:spPr>
          <a:xfrm>
            <a:off x="838200" y="14950"/>
            <a:ext cx="10515600" cy="715224"/>
          </a:xfrm>
        </p:spPr>
        <p:txBody>
          <a:bodyPr>
            <a:noAutofit/>
          </a:bodyPr>
          <a:lstStyle/>
          <a:p>
            <a:pPr algn="ctr"/>
            <a:r>
              <a:rPr lang="ru-RU" sz="2400" dirty="0"/>
              <a:t>Расходы бюджета городского округа Долгопрудный на 2021-2025 гг. </a:t>
            </a:r>
            <a:br>
              <a:rPr lang="ru-RU" sz="2400" dirty="0"/>
            </a:br>
            <a:r>
              <a:rPr lang="ru-RU" sz="2400" dirty="0"/>
              <a:t>по разделам бюджетной классификации </a:t>
            </a:r>
          </a:p>
        </p:txBody>
      </p:sp>
      <p:sp>
        <p:nvSpPr>
          <p:cNvPr id="4" name="Номер слайда 3">
            <a:extLst>
              <a:ext uri="{FF2B5EF4-FFF2-40B4-BE49-F238E27FC236}">
                <a16:creationId xmlns:a16="http://schemas.microsoft.com/office/drawing/2014/main" id="{E6DE0060-9F58-4945-A113-180BBA99467F}"/>
              </a:ext>
            </a:extLst>
          </p:cNvPr>
          <p:cNvSpPr>
            <a:spLocks noGrp="1"/>
          </p:cNvSpPr>
          <p:nvPr>
            <p:ph type="sldNum" sz="quarter" idx="12"/>
          </p:nvPr>
        </p:nvSpPr>
        <p:spPr>
          <a:xfrm>
            <a:off x="9448800" y="6477925"/>
            <a:ext cx="2743200" cy="365125"/>
          </a:xfrm>
        </p:spPr>
        <p:txBody>
          <a:bodyPr/>
          <a:lstStyle/>
          <a:p>
            <a:fld id="{E4EB6E89-BA87-4003-BD23-6BDF40F3EBED}" type="slidenum">
              <a:rPr lang="ru-RU" smtClean="0"/>
              <a:pPr/>
              <a:t>36</a:t>
            </a:fld>
            <a:endParaRPr lang="ru-RU" dirty="0"/>
          </a:p>
        </p:txBody>
      </p:sp>
      <p:sp>
        <p:nvSpPr>
          <p:cNvPr id="6" name="Прямоугольник 5">
            <a:extLst>
              <a:ext uri="{FF2B5EF4-FFF2-40B4-BE49-F238E27FC236}">
                <a16:creationId xmlns:a16="http://schemas.microsoft.com/office/drawing/2014/main" id="{D3DA6461-BF93-41EA-A4BC-9CD9211C82AB}"/>
              </a:ext>
            </a:extLst>
          </p:cNvPr>
          <p:cNvSpPr/>
          <p:nvPr/>
        </p:nvSpPr>
        <p:spPr>
          <a:xfrm>
            <a:off x="10726189" y="596462"/>
            <a:ext cx="1255222" cy="307777"/>
          </a:xfrm>
          <a:prstGeom prst="rect">
            <a:avLst/>
          </a:prstGeom>
        </p:spPr>
        <p:txBody>
          <a:bodyPr wrap="square">
            <a:spAutoFit/>
          </a:bodyPr>
          <a:lstStyle/>
          <a:p>
            <a:r>
              <a:rPr lang="ru-RU" sz="1400" dirty="0"/>
              <a:t>(тыс. рублей)</a:t>
            </a:r>
          </a:p>
        </p:txBody>
      </p:sp>
      <p:graphicFrame>
        <p:nvGraphicFramePr>
          <p:cNvPr id="8" name="Объект 7">
            <a:extLst>
              <a:ext uri="{FF2B5EF4-FFF2-40B4-BE49-F238E27FC236}">
                <a16:creationId xmlns:a16="http://schemas.microsoft.com/office/drawing/2014/main" id="{3DD62234-DC97-4401-AE08-C500BE749E9B}"/>
              </a:ext>
            </a:extLst>
          </p:cNvPr>
          <p:cNvGraphicFramePr>
            <a:graphicFrameLocks noGrp="1"/>
          </p:cNvGraphicFramePr>
          <p:nvPr>
            <p:ph idx="1"/>
            <p:extLst>
              <p:ext uri="{D42A27DB-BD31-4B8C-83A1-F6EECF244321}">
                <p14:modId xmlns:p14="http://schemas.microsoft.com/office/powerpoint/2010/main" val="756333447"/>
              </p:ext>
            </p:extLst>
          </p:nvPr>
        </p:nvGraphicFramePr>
        <p:xfrm>
          <a:off x="1018835" y="939846"/>
          <a:ext cx="10866118" cy="5328406"/>
        </p:xfrm>
        <a:graphic>
          <a:graphicData uri="http://schemas.openxmlformats.org/drawingml/2006/table">
            <a:tbl>
              <a:tblPr>
                <a:tableStyleId>{5C22544A-7EE6-4342-B048-85BDC9FD1C3A}</a:tableStyleId>
              </a:tblPr>
              <a:tblGrid>
                <a:gridCol w="5464537">
                  <a:extLst>
                    <a:ext uri="{9D8B030D-6E8A-4147-A177-3AD203B41FA5}">
                      <a16:colId xmlns:a16="http://schemas.microsoft.com/office/drawing/2014/main" val="2000536900"/>
                    </a:ext>
                  </a:extLst>
                </a:gridCol>
                <a:gridCol w="1108017">
                  <a:extLst>
                    <a:ext uri="{9D8B030D-6E8A-4147-A177-3AD203B41FA5}">
                      <a16:colId xmlns:a16="http://schemas.microsoft.com/office/drawing/2014/main" val="399698325"/>
                    </a:ext>
                  </a:extLst>
                </a:gridCol>
                <a:gridCol w="1108017">
                  <a:extLst>
                    <a:ext uri="{9D8B030D-6E8A-4147-A177-3AD203B41FA5}">
                      <a16:colId xmlns:a16="http://schemas.microsoft.com/office/drawing/2014/main" val="1552169965"/>
                    </a:ext>
                  </a:extLst>
                </a:gridCol>
                <a:gridCol w="1108017">
                  <a:extLst>
                    <a:ext uri="{9D8B030D-6E8A-4147-A177-3AD203B41FA5}">
                      <a16:colId xmlns:a16="http://schemas.microsoft.com/office/drawing/2014/main" val="2600721301"/>
                    </a:ext>
                  </a:extLst>
                </a:gridCol>
                <a:gridCol w="1032470">
                  <a:extLst>
                    <a:ext uri="{9D8B030D-6E8A-4147-A177-3AD203B41FA5}">
                      <a16:colId xmlns:a16="http://schemas.microsoft.com/office/drawing/2014/main" val="429115478"/>
                    </a:ext>
                  </a:extLst>
                </a:gridCol>
                <a:gridCol w="1045060">
                  <a:extLst>
                    <a:ext uri="{9D8B030D-6E8A-4147-A177-3AD203B41FA5}">
                      <a16:colId xmlns:a16="http://schemas.microsoft.com/office/drawing/2014/main" val="2650936760"/>
                    </a:ext>
                  </a:extLst>
                </a:gridCol>
              </a:tblGrid>
              <a:tr h="774931">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Наименование разделов</a:t>
                      </a:r>
                    </a:p>
                  </a:txBody>
                  <a:tcPr marL="8313" marR="8313" marT="8313" marB="0"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a:t>
                      </a:r>
                    </a:p>
                  </a:txBody>
                  <a:tcPr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год</a:t>
                      </a:r>
                    </a:p>
                  </a:txBody>
                  <a:tcPr anchor="ctr">
                    <a:solidFill>
                      <a:schemeClr val="accent2">
                        <a:lumMod val="20000"/>
                        <a:lumOff val="80000"/>
                      </a:schemeClr>
                    </a:solidFill>
                  </a:tcPr>
                </a:tc>
                <a:tc>
                  <a:txBody>
                    <a:bodyPr/>
                    <a:lstStyle/>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a:t>
                      </a:r>
                    </a:p>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бюджета</a:t>
                      </a:r>
                    </a:p>
                    <a:p>
                      <a:pPr marL="0" algn="ctr" defTabSz="914400" rtl="0" eaLnBrk="1" fontAlgn="ctr"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2023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2024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tc>
                  <a:txBody>
                    <a:bodyPr/>
                    <a:lstStyle/>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План бюджета</a:t>
                      </a:r>
                    </a:p>
                    <a:p>
                      <a:pPr marL="0" algn="ctr" defTabSz="914400" rtl="0" eaLnBrk="1"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 на 2025 год</a:t>
                      </a:r>
                      <a:endParaRPr lang="ru-RU" sz="1000" b="1" i="0" kern="1200" baseline="0" dirty="0">
                        <a:solidFill>
                          <a:schemeClr val="tx1"/>
                        </a:solidFill>
                        <a:effectLst/>
                        <a:latin typeface="Arial" panose="020B0604020202020204" pitchFamily="34" charset="0"/>
                        <a:ea typeface="+mn-ea"/>
                        <a:cs typeface="+mn-cs"/>
                      </a:endParaRPr>
                    </a:p>
                  </a:txBody>
                  <a:tcPr anchor="ctr">
                    <a:solidFill>
                      <a:schemeClr val="accent2">
                        <a:lumMod val="20000"/>
                        <a:lumOff val="80000"/>
                      </a:schemeClr>
                    </a:solidFill>
                  </a:tcPr>
                </a:tc>
                <a:extLst>
                  <a:ext uri="{0D108BD9-81ED-4DB2-BD59-A6C34878D82A}">
                    <a16:rowId xmlns:a16="http://schemas.microsoft.com/office/drawing/2014/main" val="401605832"/>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Общегосударственные вопросы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453 282,0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535 620,3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484 176,7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485 994,1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486 049,8 </a:t>
                      </a:r>
                    </a:p>
                  </a:txBody>
                  <a:tcPr marL="9525" marR="9525" marT="9525" marB="0" anchor="b">
                    <a:solidFill>
                      <a:schemeClr val="accent2">
                        <a:lumMod val="20000"/>
                        <a:lumOff val="80000"/>
                      </a:schemeClr>
                    </a:solidFill>
                  </a:tcPr>
                </a:tc>
                <a:extLst>
                  <a:ext uri="{0D108BD9-81ED-4DB2-BD59-A6C34878D82A}">
                    <a16:rowId xmlns:a16="http://schemas.microsoft.com/office/drawing/2014/main" val="2927046960"/>
                  </a:ext>
                </a:extLst>
              </a:tr>
              <a:tr h="29681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оборона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7 920,1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8 192,0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8 604,4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8 984,6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9 297,5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1007671"/>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безопасность и правоохранительная деятельность</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28 556,5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44 230,8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40 801,7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36 690,2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36 690,2 </a:t>
                      </a:r>
                    </a:p>
                  </a:txBody>
                  <a:tcPr marL="9525" marR="9525" marT="9525" marB="0" anchor="b">
                    <a:solidFill>
                      <a:schemeClr val="accent2">
                        <a:lumMod val="20000"/>
                        <a:lumOff val="80000"/>
                      </a:schemeClr>
                    </a:solidFill>
                  </a:tcPr>
                </a:tc>
                <a:extLst>
                  <a:ext uri="{0D108BD9-81ED-4DB2-BD59-A6C34878D82A}">
                    <a16:rowId xmlns:a16="http://schemas.microsoft.com/office/drawing/2014/main" val="3505889044"/>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Национальная экономика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336 452,2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349 112,0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307 324,7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277 281,7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300 426,7 </a:t>
                      </a:r>
                    </a:p>
                  </a:txBody>
                  <a:tcPr marL="9525" marR="9525" marT="9525" marB="0" anchor="b">
                    <a:solidFill>
                      <a:schemeClr val="accent2">
                        <a:lumMod val="20000"/>
                        <a:lumOff val="80000"/>
                      </a:schemeClr>
                    </a:solidFill>
                  </a:tcPr>
                </a:tc>
                <a:extLst>
                  <a:ext uri="{0D108BD9-81ED-4DB2-BD59-A6C34878D82A}">
                    <a16:rowId xmlns:a16="http://schemas.microsoft.com/office/drawing/2014/main" val="1602466590"/>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Жилищно-коммунальное хозяйство</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376 494,5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723 988,0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997 424,9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863 062,4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493 950,7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224545687"/>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Охрана окружающей среды</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310 669,4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u="none" strike="noStrike" kern="1200" dirty="0">
                          <a:solidFill>
                            <a:srgbClr val="000000"/>
                          </a:solidFill>
                          <a:effectLst/>
                          <a:latin typeface="Arial" panose="020B0604020202020204" pitchFamily="34" charset="0"/>
                          <a:ea typeface="+mn-ea"/>
                          <a:cs typeface="+mn-cs"/>
                        </a:rPr>
                        <a:t> 100,0</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100,0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100,0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100,0 </a:t>
                      </a:r>
                    </a:p>
                  </a:txBody>
                  <a:tcPr marL="9525" marR="9525" marT="9525" marB="0" anchor="b">
                    <a:solidFill>
                      <a:schemeClr val="accent2">
                        <a:lumMod val="20000"/>
                        <a:lumOff val="80000"/>
                      </a:schemeClr>
                    </a:solidFill>
                  </a:tcPr>
                </a:tc>
                <a:extLst>
                  <a:ext uri="{0D108BD9-81ED-4DB2-BD59-A6C34878D82A}">
                    <a16:rowId xmlns:a16="http://schemas.microsoft.com/office/drawing/2014/main" val="1346162108"/>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Образование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2 709 567,2</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4 360 945,3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4 447 890,1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4 410 339,0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3 830 750,6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41656999"/>
                  </a:ext>
                </a:extLst>
              </a:tr>
              <a:tr h="410977">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Культура, кинематография</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225 634,5</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235 335,5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196 247,4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182 854,5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184 583,6 </a:t>
                      </a:r>
                    </a:p>
                  </a:txBody>
                  <a:tcPr marL="9525" marR="9525" marT="9525" marB="0" anchor="b">
                    <a:solidFill>
                      <a:schemeClr val="accent2">
                        <a:lumMod val="20000"/>
                        <a:lumOff val="80000"/>
                      </a:schemeClr>
                    </a:solidFill>
                  </a:tcPr>
                </a:tc>
                <a:extLst>
                  <a:ext uri="{0D108BD9-81ED-4DB2-BD59-A6C34878D82A}">
                    <a16:rowId xmlns:a16="http://schemas.microsoft.com/office/drawing/2014/main" val="4130118599"/>
                  </a:ext>
                </a:extLst>
              </a:tr>
              <a:tr h="308995">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Здравоохранение</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2 677,3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5 082,0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3 444,0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3 444,0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3 444,0 </a:t>
                      </a:r>
                    </a:p>
                  </a:txBody>
                  <a:tcPr marL="9525" marR="9525" marT="9525" marB="0" anchor="b">
                    <a:solidFill>
                      <a:schemeClr val="accent2">
                        <a:lumMod val="20000"/>
                        <a:lumOff val="80000"/>
                      </a:schemeClr>
                    </a:solidFill>
                  </a:tcPr>
                </a:tc>
                <a:extLst>
                  <a:ext uri="{0D108BD9-81ED-4DB2-BD59-A6C34878D82A}">
                    <a16:rowId xmlns:a16="http://schemas.microsoft.com/office/drawing/2014/main" val="3772384093"/>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Социальная политика</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111 307,6</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187 570,7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112 108,4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125 443,1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118 628,2 </a:t>
                      </a:r>
                    </a:p>
                  </a:txBody>
                  <a:tcPr marL="9525" marR="9525" marT="9525" marB="0" anchor="b">
                    <a:solidFill>
                      <a:schemeClr val="accent2">
                        <a:lumMod val="20000"/>
                        <a:lumOff val="80000"/>
                      </a:schemeClr>
                    </a:solidFill>
                  </a:tcPr>
                </a:tc>
                <a:extLst>
                  <a:ext uri="{0D108BD9-81ED-4DB2-BD59-A6C34878D82A}">
                    <a16:rowId xmlns:a16="http://schemas.microsoft.com/office/drawing/2014/main" val="4089617215"/>
                  </a:ext>
                </a:extLst>
              </a:tr>
              <a:tr h="346286">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Физическая культура и спорт</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125 353,1</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151 764,7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106 034,7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106 034,7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106 034,7 </a:t>
                      </a:r>
                    </a:p>
                  </a:txBody>
                  <a:tcPr marL="9525" marR="9525" marT="9525" marB="0" anchor="b">
                    <a:solidFill>
                      <a:schemeClr val="accent2">
                        <a:lumMod val="20000"/>
                        <a:lumOff val="80000"/>
                      </a:schemeClr>
                    </a:solidFill>
                  </a:tcPr>
                </a:tc>
                <a:extLst>
                  <a:ext uri="{0D108BD9-81ED-4DB2-BD59-A6C34878D82A}">
                    <a16:rowId xmlns:a16="http://schemas.microsoft.com/office/drawing/2014/main" val="2891817773"/>
                  </a:ext>
                </a:extLst>
              </a:tr>
              <a:tr h="376729">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Средства массовой информации</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27 971,3</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29 508,0 </a:t>
                      </a:r>
                    </a:p>
                  </a:txBody>
                  <a:tcPr marL="9525" marR="9525" marT="9525" marB="0" anchor="b">
                    <a:solidFill>
                      <a:schemeClr val="accent2">
                        <a:lumMod val="20000"/>
                        <a:lumOff val="80000"/>
                      </a:schemeClr>
                    </a:solidFill>
                  </a:tcPr>
                </a:tc>
                <a:tc>
                  <a:txBody>
                    <a:bodyPr/>
                    <a:lstStyle/>
                    <a:p>
                      <a:pPr algn="ctr" rtl="0" fontAlgn="b"/>
                      <a:r>
                        <a:rPr lang="ru-RU" sz="1000" b="1" i="0" u="none" strike="noStrike" dirty="0">
                          <a:solidFill>
                            <a:srgbClr val="000000"/>
                          </a:solidFill>
                          <a:effectLst/>
                          <a:latin typeface="Arial" panose="020B0604020202020204" pitchFamily="34" charset="0"/>
                        </a:rPr>
                        <a:t>25 985,4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25 985,4 </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r>
                        <a:rPr lang="ru-RU" sz="1000" b="1" i="0" u="none" strike="noStrike" kern="1200" dirty="0">
                          <a:solidFill>
                            <a:srgbClr val="000000"/>
                          </a:solidFill>
                          <a:effectLst/>
                          <a:latin typeface="Arial" panose="020B0604020202020204" pitchFamily="34" charset="0"/>
                          <a:ea typeface="+mn-ea"/>
                          <a:cs typeface="+mn-cs"/>
                        </a:rPr>
                        <a:t>25 985,4 </a:t>
                      </a:r>
                    </a:p>
                  </a:txBody>
                  <a:tcPr marL="9525" marR="9525" marT="9525" marB="0" anchor="b">
                    <a:solidFill>
                      <a:schemeClr val="accent2">
                        <a:lumMod val="20000"/>
                        <a:lumOff val="80000"/>
                      </a:schemeClr>
                    </a:solidFill>
                  </a:tcPr>
                </a:tc>
                <a:extLst>
                  <a:ext uri="{0D108BD9-81ED-4DB2-BD59-A6C34878D82A}">
                    <a16:rowId xmlns:a16="http://schemas.microsoft.com/office/drawing/2014/main" val="2359705586"/>
                  </a:ext>
                </a:extLst>
              </a:tr>
              <a:tr h="318888">
                <a:tc>
                  <a:txBody>
                    <a:bodyPr/>
                    <a:lstStyle/>
                    <a:p>
                      <a:pPr marL="0" algn="l" defTabSz="914400" rtl="0" eaLnBrk="1" fontAlgn="t" latinLnBrk="0" hangingPunct="1">
                        <a:lnSpc>
                          <a:spcPct val="100000"/>
                        </a:lnSpc>
                        <a:spcAft>
                          <a:spcPts val="0"/>
                        </a:spcAft>
                      </a:pPr>
                      <a:r>
                        <a:rPr lang="ru-RU" sz="1000" b="1" i="0" kern="1200" baseline="0" dirty="0">
                          <a:solidFill>
                            <a:schemeClr val="tx1"/>
                          </a:solidFill>
                          <a:effectLst/>
                          <a:latin typeface="Arial" panose="020B0604020202020204" pitchFamily="34" charset="0"/>
                          <a:cs typeface="+mn-cs"/>
                        </a:rPr>
                        <a:t>ВСЕГО РАСХОДОВ</a:t>
                      </a:r>
                    </a:p>
                  </a:txBody>
                  <a:tcPr marL="9525" marR="9525" marT="9525" marB="0" anchor="ctr">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4 430 397,9</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6 631 449,30</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6 730 142,4</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6 526 213,7</a:t>
                      </a:r>
                    </a:p>
                  </a:txBody>
                  <a:tcPr marL="9525" marR="9525" marT="9525" marB="0" anchor="b">
                    <a:solidFill>
                      <a:schemeClr val="accent2">
                        <a:lumMod val="20000"/>
                        <a:lumOff val="80000"/>
                      </a:schemeClr>
                    </a:solidFill>
                  </a:tcPr>
                </a:tc>
                <a:tc>
                  <a:txBody>
                    <a:bodyPr/>
                    <a:lstStyle/>
                    <a:p>
                      <a:pPr marL="0" algn="ctr" defTabSz="914400" rtl="0" eaLnBrk="1" fontAlgn="b" latinLnBrk="0" hangingPunct="1">
                        <a:lnSpc>
                          <a:spcPct val="100000"/>
                        </a:lnSpc>
                        <a:spcAft>
                          <a:spcPts val="0"/>
                        </a:spcAft>
                      </a:pPr>
                      <a:r>
                        <a:rPr lang="ru-RU" sz="1000" b="1" i="0" kern="1200" baseline="0" dirty="0">
                          <a:solidFill>
                            <a:schemeClr val="tx1"/>
                          </a:solidFill>
                          <a:effectLst/>
                          <a:latin typeface="Arial" panose="020B0604020202020204" pitchFamily="34" charset="0"/>
                          <a:ea typeface="+mn-ea"/>
                          <a:cs typeface="+mn-cs"/>
                        </a:rPr>
                        <a:t>5 595 941,4</a:t>
                      </a:r>
                    </a:p>
                  </a:txBody>
                  <a:tcPr marL="9525" marR="9525" marT="9525" marB="0" anchor="b">
                    <a:solidFill>
                      <a:schemeClr val="accent2">
                        <a:lumMod val="20000"/>
                        <a:lumOff val="80000"/>
                      </a:schemeClr>
                    </a:solidFill>
                  </a:tcPr>
                </a:tc>
                <a:extLst>
                  <a:ext uri="{0D108BD9-81ED-4DB2-BD59-A6C34878D82A}">
                    <a16:rowId xmlns:a16="http://schemas.microsoft.com/office/drawing/2014/main" val="1304733558"/>
                  </a:ext>
                </a:extLst>
              </a:tr>
            </a:tbl>
          </a:graphicData>
        </a:graphic>
      </p:graphicFrame>
      <p:pic>
        <p:nvPicPr>
          <p:cNvPr id="9" name="Объект 6">
            <a:extLst>
              <a:ext uri="{FF2B5EF4-FFF2-40B4-BE49-F238E27FC236}">
                <a16:creationId xmlns:a16="http://schemas.microsoft.com/office/drawing/2014/main" id="{93A7003E-7213-4F61-B4BE-CA8679F8C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Tree>
    <p:extLst>
      <p:ext uri="{BB962C8B-B14F-4D97-AF65-F5344CB8AC3E}">
        <p14:creationId xmlns:p14="http://schemas.microsoft.com/office/powerpoint/2010/main" val="1547706674"/>
      </p:ext>
    </p:extLst>
  </p:cSld>
  <p:clrMapOvr>
    <a:masterClrMapping/>
  </p:clrMapOvr>
  <p:transition spd="med">
    <p:spli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313FBAEE-60DE-42EF-AA5F-544D621F509A}"/>
              </a:ext>
            </a:extLst>
          </p:cNvPr>
          <p:cNvGraphicFramePr>
            <a:graphicFrameLocks noGrp="1"/>
          </p:cNvGraphicFramePr>
          <p:nvPr>
            <p:ph idx="1"/>
            <p:extLst>
              <p:ext uri="{D42A27DB-BD31-4B8C-83A1-F6EECF244321}">
                <p14:modId xmlns:p14="http://schemas.microsoft.com/office/powerpoint/2010/main" val="979466365"/>
              </p:ext>
            </p:extLst>
          </p:nvPr>
        </p:nvGraphicFramePr>
        <p:xfrm>
          <a:off x="318655" y="707892"/>
          <a:ext cx="11554689" cy="5853399"/>
        </p:xfrm>
        <a:graphic>
          <a:graphicData uri="http://schemas.openxmlformats.org/drawingml/2006/table">
            <a:tbl>
              <a:tblPr firstRow="1" bandRow="1">
                <a:tableStyleId>{5C22544A-7EE6-4342-B048-85BDC9FD1C3A}</a:tableStyleId>
              </a:tblPr>
              <a:tblGrid>
                <a:gridCol w="390698">
                  <a:extLst>
                    <a:ext uri="{9D8B030D-6E8A-4147-A177-3AD203B41FA5}">
                      <a16:colId xmlns:a16="http://schemas.microsoft.com/office/drawing/2014/main" val="3038087298"/>
                    </a:ext>
                  </a:extLst>
                </a:gridCol>
                <a:gridCol w="5300749">
                  <a:extLst>
                    <a:ext uri="{9D8B030D-6E8A-4147-A177-3AD203B41FA5}">
                      <a16:colId xmlns:a16="http://schemas.microsoft.com/office/drawing/2014/main" val="2756780485"/>
                    </a:ext>
                  </a:extLst>
                </a:gridCol>
                <a:gridCol w="1280822">
                  <a:extLst>
                    <a:ext uri="{9D8B030D-6E8A-4147-A177-3AD203B41FA5}">
                      <a16:colId xmlns:a16="http://schemas.microsoft.com/office/drawing/2014/main" val="2790182147"/>
                    </a:ext>
                  </a:extLst>
                </a:gridCol>
                <a:gridCol w="874946">
                  <a:extLst>
                    <a:ext uri="{9D8B030D-6E8A-4147-A177-3AD203B41FA5}">
                      <a16:colId xmlns:a16="http://schemas.microsoft.com/office/drawing/2014/main" val="1351568753"/>
                    </a:ext>
                  </a:extLst>
                </a:gridCol>
                <a:gridCol w="1064029">
                  <a:extLst>
                    <a:ext uri="{9D8B030D-6E8A-4147-A177-3AD203B41FA5}">
                      <a16:colId xmlns:a16="http://schemas.microsoft.com/office/drawing/2014/main" val="3715216646"/>
                    </a:ext>
                  </a:extLst>
                </a:gridCol>
                <a:gridCol w="955963">
                  <a:extLst>
                    <a:ext uri="{9D8B030D-6E8A-4147-A177-3AD203B41FA5}">
                      <a16:colId xmlns:a16="http://schemas.microsoft.com/office/drawing/2014/main" val="1496127964"/>
                    </a:ext>
                  </a:extLst>
                </a:gridCol>
                <a:gridCol w="856211">
                  <a:extLst>
                    <a:ext uri="{9D8B030D-6E8A-4147-A177-3AD203B41FA5}">
                      <a16:colId xmlns:a16="http://schemas.microsoft.com/office/drawing/2014/main" val="4285741975"/>
                    </a:ext>
                  </a:extLst>
                </a:gridCol>
                <a:gridCol w="831271">
                  <a:extLst>
                    <a:ext uri="{9D8B030D-6E8A-4147-A177-3AD203B41FA5}">
                      <a16:colId xmlns:a16="http://schemas.microsoft.com/office/drawing/2014/main" val="892998165"/>
                    </a:ext>
                  </a:extLst>
                </a:gridCol>
              </a:tblGrid>
              <a:tr h="395173">
                <a:tc rowSpan="2">
                  <a:txBody>
                    <a:bodyPr/>
                    <a:lstStyle/>
                    <a:p>
                      <a:pPr algn="ctr">
                        <a:lnSpc>
                          <a:spcPct val="150000"/>
                        </a:lnSpc>
                        <a:spcAft>
                          <a:spcPts val="0"/>
                        </a:spcAft>
                      </a:pPr>
                      <a:r>
                        <a:rPr lang="ru-RU" sz="1100" b="1" dirty="0">
                          <a:solidFill>
                            <a:schemeClr val="tx1"/>
                          </a:solidFill>
                          <a:effectLst/>
                          <a:latin typeface="+mn-lt"/>
                          <a:ea typeface="Times New Roman" panose="02020603050405020304" pitchFamily="18" charset="0"/>
                        </a:rPr>
                        <a:t>№ п/п</a:t>
                      </a:r>
                      <a:endParaRPr lang="ru-RU" sz="1100" dirty="0">
                        <a:solidFill>
                          <a:schemeClr val="tx1"/>
                        </a:solidFill>
                        <a:effectLst/>
                        <a:latin typeface="+mn-lt"/>
                        <a:ea typeface="Times New Roman" panose="02020603050405020304" pitchFamily="18" charset="0"/>
                      </a:endParaRP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Наименования муниципальных программ </a:t>
                      </a:r>
                    </a:p>
                    <a:p>
                      <a:pPr algn="ctr">
                        <a:lnSpc>
                          <a:spcPct val="100000"/>
                        </a:lnSpc>
                        <a:spcAft>
                          <a:spcPts val="0"/>
                        </a:spcAft>
                      </a:pPr>
                      <a:r>
                        <a:rPr lang="ru-RU" sz="1000" b="1" i="0" baseline="0" dirty="0">
                          <a:solidFill>
                            <a:schemeClr val="tx1"/>
                          </a:solidFill>
                          <a:effectLst/>
                          <a:latin typeface="Arial" panose="020B0604020202020204" pitchFamily="34" charset="0"/>
                          <a:ea typeface="Times New Roman" panose="02020603050405020304" pitchFamily="18" charset="0"/>
                        </a:rPr>
                        <a:t>(непрограммных направлений деятельности)</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Исполнение</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за 2021 год, </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Уточненный</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план</a:t>
                      </a:r>
                      <a:br>
                        <a:rPr lang="ru-RU" sz="1000" b="1" i="0" kern="1200" baseline="0" dirty="0">
                          <a:solidFill>
                            <a:schemeClr val="tx1"/>
                          </a:solidFill>
                          <a:effectLst/>
                          <a:latin typeface="Arial" panose="020B0604020202020204" pitchFamily="34" charset="0"/>
                          <a:ea typeface="+mn-ea"/>
                          <a:cs typeface="+mn-cs"/>
                        </a:rPr>
                      </a:br>
                      <a:r>
                        <a:rPr lang="ru-RU" sz="1000" b="1" i="0" kern="1200" baseline="0" dirty="0">
                          <a:solidFill>
                            <a:schemeClr val="tx1"/>
                          </a:solidFill>
                          <a:effectLst/>
                          <a:latin typeface="Arial" panose="020B0604020202020204" pitchFamily="34" charset="0"/>
                          <a:ea typeface="+mn-ea"/>
                          <a:cs typeface="+mn-cs"/>
                        </a:rPr>
                        <a:t>2022 г,</a:t>
                      </a:r>
                    </a:p>
                    <a:p>
                      <a:pPr marL="0" marR="0" lvl="0" indent="0" algn="ctr" defTabSz="914400" rtl="0" eaLnBrk="1" fontAlgn="auto" latinLnBrk="0" hangingPunct="1">
                        <a:lnSpc>
                          <a:spcPct val="100000"/>
                        </a:lnSpc>
                        <a:spcBef>
                          <a:spcPts val="0"/>
                        </a:spcBef>
                        <a:spcAft>
                          <a:spcPts val="0"/>
                        </a:spcAft>
                        <a:buClrTx/>
                        <a:buSzTx/>
                        <a:buFontTx/>
                        <a:buNone/>
                        <a:tabLst/>
                        <a:defRPr/>
                      </a:pPr>
                      <a:r>
                        <a:rPr lang="ru-RU" sz="1000" b="1" i="0" kern="1200" baseline="0" dirty="0">
                          <a:solidFill>
                            <a:schemeClr val="tx1"/>
                          </a:solidFill>
                          <a:effectLst/>
                          <a:latin typeface="Arial" panose="020B0604020202020204" pitchFamily="34" charset="0"/>
                          <a:ea typeface="+mn-ea"/>
                          <a:cs typeface="+mn-cs"/>
                        </a:rPr>
                        <a:t>тыс. рублей</a:t>
                      </a:r>
                    </a:p>
                  </a:txBody>
                  <a:tcPr marL="68580" marR="68580" marT="0" marB="0"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gridSpan="2">
                  <a:txBody>
                    <a:bodyPr/>
                    <a:lstStyle/>
                    <a:p>
                      <a:pPr algn="ctr">
                        <a:lnSpc>
                          <a:spcPct val="100000"/>
                        </a:lnSpc>
                      </a:pPr>
                      <a:r>
                        <a:rPr lang="ru-RU" sz="1000" b="1" i="0" baseline="0" dirty="0">
                          <a:solidFill>
                            <a:schemeClr val="tx1"/>
                          </a:solidFill>
                          <a:latin typeface="Arial" panose="020B0604020202020204" pitchFamily="34" charset="0"/>
                        </a:rPr>
                        <a:t> План на 2023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hMerge="1">
                  <a:txBody>
                    <a:bodyPr/>
                    <a:lstStyle/>
                    <a:p>
                      <a:endParaRPr lang="ru-RU" dirty="0"/>
                    </a:p>
                  </a:txBody>
                  <a:tcPr/>
                </a:tc>
                <a:tc>
                  <a:txBody>
                    <a:bodyPr/>
                    <a:lstStyle/>
                    <a:p>
                      <a:pPr algn="ctr">
                        <a:lnSpc>
                          <a:spcPct val="100000"/>
                        </a:lnSpc>
                      </a:pPr>
                      <a:r>
                        <a:rPr lang="ru-RU" sz="1000" b="1" i="0" baseline="0" dirty="0">
                          <a:solidFill>
                            <a:schemeClr val="tx1"/>
                          </a:solidFill>
                          <a:latin typeface="Arial" panose="020B0604020202020204" pitchFamily="34" charset="0"/>
                        </a:rPr>
                        <a:t>План на 2024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tc>
                  <a:txBody>
                    <a:bodyPr/>
                    <a:lstStyle/>
                    <a:p>
                      <a:pPr algn="ctr">
                        <a:lnSpc>
                          <a:spcPct val="100000"/>
                        </a:lnSpc>
                      </a:pPr>
                      <a:r>
                        <a:rPr lang="ru-RU" sz="1000" b="1" i="0" baseline="0" dirty="0">
                          <a:solidFill>
                            <a:schemeClr val="tx1"/>
                          </a:solidFill>
                          <a:latin typeface="Arial" panose="020B0604020202020204" pitchFamily="34" charset="0"/>
                        </a:rPr>
                        <a:t>План на 2025 год</a:t>
                      </a:r>
                    </a:p>
                  </a:txBody>
                  <a:tcPr anchor="ct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tcPr>
                </a:tc>
                <a:extLst>
                  <a:ext uri="{0D108BD9-81ED-4DB2-BD59-A6C34878D82A}">
                    <a16:rowId xmlns:a16="http://schemas.microsoft.com/office/drawing/2014/main" val="1915648135"/>
                  </a:ext>
                </a:extLst>
              </a:tr>
              <a:tr h="607960">
                <a:tc vMerge="1">
                  <a:txBody>
                    <a:bodyPr/>
                    <a:lstStyle/>
                    <a:p>
                      <a:endParaRPr lang="ru-RU" dirty="0"/>
                    </a:p>
                  </a:txBody>
                  <a:tcPr/>
                </a:tc>
                <a:tc vMerge="1">
                  <a:txBody>
                    <a:bodyPr/>
                    <a:lstStyle/>
                    <a:p>
                      <a:endParaRPr lang="ru-RU" dirty="0"/>
                    </a:p>
                  </a:txBody>
                  <a:tcPr/>
                </a:tc>
                <a:tc vMerge="1">
                  <a:txBody>
                    <a:bodyPr/>
                    <a:lstStyle/>
                    <a:p>
                      <a:endParaRPr lang="ru-RU"/>
                    </a:p>
                  </a:txBody>
                  <a:tcPr/>
                </a:tc>
                <a:tc vMerge="1">
                  <a:txBody>
                    <a:bodyPr/>
                    <a:lstStyle/>
                    <a:p>
                      <a:endParaRPr lang="ru-RU"/>
                    </a:p>
                  </a:txBody>
                  <a:tcP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удельный вес в общем объеме расходов, %</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tc>
                  <a:txBody>
                    <a:bodyPr/>
                    <a:lstStyle/>
                    <a:p>
                      <a:pPr algn="ctr">
                        <a:lnSpc>
                          <a:spcPct val="100000"/>
                        </a:lnSpc>
                        <a:spcAft>
                          <a:spcPts val="0"/>
                        </a:spcAft>
                      </a:pPr>
                      <a:r>
                        <a:rPr lang="ru-RU" sz="1000" b="1" i="0" baseline="0" dirty="0">
                          <a:solidFill>
                            <a:schemeClr val="tx1"/>
                          </a:solidFill>
                          <a:effectLst/>
                          <a:latin typeface="Arial" panose="020B0604020202020204" pitchFamily="34" charset="0"/>
                        </a:rPr>
                        <a:t>сумма,</a:t>
                      </a:r>
                    </a:p>
                    <a:p>
                      <a:pPr algn="ctr">
                        <a:lnSpc>
                          <a:spcPct val="100000"/>
                        </a:lnSpc>
                        <a:spcAft>
                          <a:spcPts val="0"/>
                        </a:spcAft>
                      </a:pPr>
                      <a:r>
                        <a:rPr lang="ru-RU" sz="1000" b="1" i="0" baseline="0" dirty="0">
                          <a:solidFill>
                            <a:schemeClr val="tx1"/>
                          </a:solidFill>
                          <a:effectLst/>
                          <a:latin typeface="Arial" panose="020B0604020202020204" pitchFamily="34" charset="0"/>
                        </a:rPr>
                        <a:t>тыс. рублей</a:t>
                      </a:r>
                      <a:endParaRPr lang="ru-RU" sz="1000" b="1" i="0" baseline="0" dirty="0">
                        <a:solidFill>
                          <a:schemeClr val="tx1"/>
                        </a:solidFill>
                        <a:effectLst/>
                        <a:latin typeface="Arial" panose="020B0604020202020204" pitchFamily="34" charset="0"/>
                        <a:ea typeface="Times New Roman" panose="02020603050405020304" pitchFamily="18" charset="0"/>
                      </a:endParaRPr>
                    </a:p>
                  </a:txBody>
                  <a:tcPr marL="20435" marR="20435" marT="0" marB="0" anchor="ctr"/>
                </a:tc>
                <a:extLst>
                  <a:ext uri="{0D108BD9-81ED-4DB2-BD59-A6C34878D82A}">
                    <a16:rowId xmlns:a16="http://schemas.microsoft.com/office/drawing/2014/main" val="1776586336"/>
                  </a:ext>
                </a:extLst>
              </a:tr>
              <a:tr h="224883">
                <a:tc>
                  <a:txBody>
                    <a:bodyPr/>
                    <a:lstStyle/>
                    <a:p>
                      <a:pPr algn="ctr">
                        <a:lnSpc>
                          <a:spcPct val="150000"/>
                        </a:lnSpc>
                        <a:spcAft>
                          <a:spcPts val="0"/>
                        </a:spcAft>
                      </a:pPr>
                      <a:r>
                        <a:rPr lang="ru-RU" sz="1100" b="1" dirty="0">
                          <a:effectLst/>
                          <a:latin typeface="+mn-lt"/>
                          <a:ea typeface="Times New Roman" panose="02020603050405020304" pitchFamily="18" charset="0"/>
                        </a:rPr>
                        <a:t>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«Здравоохранение»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3 841,3</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7 078,8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0,09%</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6 140,8</a:t>
                      </a:r>
                    </a:p>
                  </a:txBody>
                  <a:tcPr marL="9525" marR="9525" marT="9525" marB="0" anchor="b"/>
                </a:tc>
                <a:extLst>
                  <a:ext uri="{0D108BD9-81ED-4DB2-BD59-A6C34878D82A}">
                    <a16:rowId xmlns:a16="http://schemas.microsoft.com/office/drawing/2014/main" val="1583245273"/>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«Культура»</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268 420,0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305 352,5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253 457,4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3,77%</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240 070,5</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260 483,6</a:t>
                      </a:r>
                    </a:p>
                  </a:txBody>
                  <a:tcPr marL="9525" marR="9525" marT="9525" marB="0" anchor="b"/>
                </a:tc>
                <a:extLst>
                  <a:ext uri="{0D108BD9-81ED-4DB2-BD59-A6C34878D82A}">
                    <a16:rowId xmlns:a16="http://schemas.microsoft.com/office/drawing/2014/main" val="364700058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3.</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«Образование»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2 653 412,1</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3 929 885,8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3 154 056,0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46,86%</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3 176 350,6</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3 462 228,5</a:t>
                      </a:r>
                    </a:p>
                  </a:txBody>
                  <a:tcPr marL="9525" marR="9525" marT="9525" marB="0" anchor="b"/>
                </a:tc>
                <a:extLst>
                  <a:ext uri="{0D108BD9-81ED-4DB2-BD59-A6C34878D82A}">
                    <a16:rowId xmlns:a16="http://schemas.microsoft.com/office/drawing/2014/main" val="1739466871"/>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«Социальная защита населения»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73 772,8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69 886,5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40 704,1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40 669,1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40 667,1</a:t>
                      </a:r>
                    </a:p>
                  </a:txBody>
                  <a:tcPr marL="9525" marR="9525" marT="9525" marB="0" anchor="b"/>
                </a:tc>
                <a:extLst>
                  <a:ext uri="{0D108BD9-81ED-4DB2-BD59-A6C34878D82A}">
                    <a16:rowId xmlns:a16="http://schemas.microsoft.com/office/drawing/2014/main" val="1663227569"/>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5.</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«Спорт»</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99 103,0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120 740,6</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114 320,7</a:t>
                      </a:r>
                    </a:p>
                  </a:txBody>
                  <a:tcPr marL="9525" marR="9525" marT="9525" marB="0" anchor="b"/>
                </a:tc>
                <a:extLst>
                  <a:ext uri="{0D108BD9-81ED-4DB2-BD59-A6C34878D82A}">
                    <a16:rowId xmlns:a16="http://schemas.microsoft.com/office/drawing/2014/main" val="3046819714"/>
                  </a:ext>
                </a:extLst>
              </a:tr>
              <a:tr h="224883">
                <a:tc>
                  <a:txBody>
                    <a:bodyPr/>
                    <a:lstStyle/>
                    <a:p>
                      <a:pPr algn="ctr">
                        <a:lnSpc>
                          <a:spcPct val="150000"/>
                        </a:lnSpc>
                        <a:spcAft>
                          <a:spcPts val="0"/>
                        </a:spcAft>
                      </a:pPr>
                      <a:r>
                        <a:rPr lang="ru-RU" sz="1100" b="1" dirty="0">
                          <a:effectLst/>
                          <a:latin typeface="+mn-lt"/>
                          <a:ea typeface="Times New Roman" panose="02020603050405020304" pitchFamily="18" charset="0"/>
                        </a:rPr>
                        <a:t>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сельского хозяйства»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2 414,6</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2 213,0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rtl="0" fontAlgn="b"/>
                      <a:r>
                        <a:rPr lang="ru-RU" sz="1000" b="1" i="0" u="none" strike="noStrike" baseline="0">
                          <a:solidFill>
                            <a:srgbClr val="000000"/>
                          </a:solidFill>
                          <a:effectLst/>
                          <a:latin typeface="Arial" panose="020B0604020202020204" pitchFamily="34" charset="0"/>
                        </a:rPr>
                        <a:t>&lt; 0,1</a:t>
                      </a:r>
                      <a:endParaRPr lang="ru-RU" sz="1000" b="1" i="0" u="none" strike="noStrike" baseline="0" dirty="0">
                        <a:solidFill>
                          <a:srgbClr val="000000"/>
                        </a:solidFill>
                        <a:effectLst/>
                        <a:latin typeface="Arial" panose="020B0604020202020204" pitchFamily="34" charset="0"/>
                      </a:endParaRP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1 899,0</a:t>
                      </a:r>
                    </a:p>
                  </a:txBody>
                  <a:tcPr marL="9525" marR="9525" marT="9525" marB="0" anchor="b"/>
                </a:tc>
                <a:extLst>
                  <a:ext uri="{0D108BD9-81ED-4DB2-BD59-A6C34878D82A}">
                    <a16:rowId xmlns:a16="http://schemas.microsoft.com/office/drawing/2014/main" val="3890759443"/>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7.</a:t>
                      </a:r>
                    </a:p>
                  </a:txBody>
                  <a:tcPr marL="68580" marR="68580" marT="0" marB="0" anchor="ctr"/>
                </a:tc>
                <a:tc>
                  <a:txBody>
                    <a:bodyPr/>
                    <a:lstStyle/>
                    <a:p>
                      <a:pPr algn="l">
                        <a:lnSpc>
                          <a:spcPct val="150000"/>
                        </a:lnSpc>
                        <a:spcAft>
                          <a:spcPts val="0"/>
                        </a:spcAft>
                      </a:pPr>
                      <a:r>
                        <a:rPr lang="ru-RU" sz="1000" b="1" baseline="0">
                          <a:effectLst/>
                          <a:latin typeface="Arial" panose="020B0604020202020204" pitchFamily="34" charset="0"/>
                          <a:ea typeface="Times New Roman" panose="02020603050405020304" pitchFamily="18" charset="0"/>
                        </a:rPr>
                        <a:t>«Экология и окружающая среда»</a:t>
                      </a:r>
                      <a:endParaRPr lang="ru-RU" sz="1000" b="1"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25 181,4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rtl="0" fontAlgn="b"/>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100,0</a:t>
                      </a:r>
                    </a:p>
                  </a:txBody>
                  <a:tcPr marL="9525" marR="9525" marT="9525" marB="0" anchor="b"/>
                </a:tc>
                <a:extLst>
                  <a:ext uri="{0D108BD9-81ED-4DB2-BD59-A6C34878D82A}">
                    <a16:rowId xmlns:a16="http://schemas.microsoft.com/office/drawing/2014/main" val="2011320947"/>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«Безопасность и обеспечение безопасности жизнедеятельности населения»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60 990,4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55 792,8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52 603,3</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0,78%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48 875,7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49 771,7</a:t>
                      </a:r>
                    </a:p>
                  </a:txBody>
                  <a:tcPr marL="9525" marR="9525" marT="9525" marB="0" anchor="b"/>
                </a:tc>
                <a:extLst>
                  <a:ext uri="{0D108BD9-81ED-4DB2-BD59-A6C34878D82A}">
                    <a16:rowId xmlns:a16="http://schemas.microsoft.com/office/drawing/2014/main" val="3574185209"/>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9.</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«Жилище»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23 946,0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86 220,1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36 132,6</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0,54%</a:t>
                      </a:r>
                    </a:p>
                  </a:txBody>
                  <a:tcPr marL="9525" marR="9525" marT="9525" marB="0" anchor="b"/>
                </a:tc>
                <a:tc>
                  <a:txBody>
                    <a:bodyPr/>
                    <a:lstStyle/>
                    <a:p>
                      <a:pPr algn="ctr" fontAlgn="b"/>
                      <a:r>
                        <a:rPr lang="ru-RU" sz="1000" b="1" i="0" u="none" strike="noStrike" baseline="0">
                          <a:effectLst/>
                          <a:latin typeface="Arial" panose="020B0604020202020204" pitchFamily="34" charset="0"/>
                        </a:rPr>
                        <a:t>49 522,3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42 687,8</a:t>
                      </a:r>
                    </a:p>
                  </a:txBody>
                  <a:tcPr marL="9525" marR="9525" marT="9525" marB="0" anchor="b"/>
                </a:tc>
                <a:extLst>
                  <a:ext uri="{0D108BD9-81ED-4DB2-BD59-A6C34878D82A}">
                    <a16:rowId xmlns:a16="http://schemas.microsoft.com/office/drawing/2014/main" val="979859962"/>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10.</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инженерной инфраструктуры и энергоэффективности»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2 578,8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139 916,5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275 667,9</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4,10%</a:t>
                      </a:r>
                    </a:p>
                  </a:txBody>
                  <a:tcPr marL="9525" marR="9525" marT="9525" marB="0" anchor="b"/>
                </a:tc>
                <a:tc>
                  <a:txBody>
                    <a:bodyPr/>
                    <a:lstStyle/>
                    <a:p>
                      <a:pPr algn="ctr" fontAlgn="b"/>
                      <a:r>
                        <a:rPr lang="ru-RU" sz="1000" b="1" i="0" u="none" strike="noStrike" baseline="0">
                          <a:effectLst/>
                          <a:latin typeface="Arial" panose="020B0604020202020204" pitchFamily="34" charset="0"/>
                        </a:rPr>
                        <a:t>155 441,8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11 034,1</a:t>
                      </a:r>
                    </a:p>
                  </a:txBody>
                  <a:tcPr marL="9525" marR="9525" marT="9525" marB="0" anchor="b"/>
                </a:tc>
                <a:extLst>
                  <a:ext uri="{0D108BD9-81ED-4DB2-BD59-A6C34878D82A}">
                    <a16:rowId xmlns:a16="http://schemas.microsoft.com/office/drawing/2014/main" val="212035347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11.</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«Предпринимательство»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5 200,5</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6 972,7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8 210,0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0,12%</a:t>
                      </a:r>
                    </a:p>
                  </a:txBody>
                  <a:tcPr marL="9525" marR="9525" marT="9525" marB="0" anchor="b"/>
                </a:tc>
                <a:tc>
                  <a:txBody>
                    <a:bodyPr/>
                    <a:lstStyle/>
                    <a:p>
                      <a:pPr algn="ctr" fontAlgn="b"/>
                      <a:r>
                        <a:rPr lang="ru-RU" sz="1000" b="1" i="0" u="none" strike="noStrike" baseline="0">
                          <a:effectLst/>
                          <a:latin typeface="Arial" panose="020B0604020202020204" pitchFamily="34" charset="0"/>
                        </a:rPr>
                        <a:t>9 710,0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10 410,0</a:t>
                      </a:r>
                    </a:p>
                  </a:txBody>
                  <a:tcPr marL="9525" marR="9525" marT="9525" marB="0" anchor="b"/>
                </a:tc>
                <a:extLst>
                  <a:ext uri="{0D108BD9-81ED-4DB2-BD59-A6C34878D82A}">
                    <a16:rowId xmlns:a16="http://schemas.microsoft.com/office/drawing/2014/main" val="721500424"/>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12.</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«Управление имуществом и муниципальными финансами»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 466 607,8</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573 302,4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534 237,0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7,94%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536 343,4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536 343,4</a:t>
                      </a:r>
                    </a:p>
                  </a:txBody>
                  <a:tcPr marL="9525" marR="9525" marT="9525" marB="0" anchor="b"/>
                </a:tc>
                <a:extLst>
                  <a:ext uri="{0D108BD9-81ED-4DB2-BD59-A6C34878D82A}">
                    <a16:rowId xmlns:a16="http://schemas.microsoft.com/office/drawing/2014/main" val="2230133394"/>
                  </a:ext>
                </a:extLst>
              </a:tr>
              <a:tr h="337779">
                <a:tc>
                  <a:txBody>
                    <a:bodyPr/>
                    <a:lstStyle/>
                    <a:p>
                      <a:pPr algn="ctr">
                        <a:lnSpc>
                          <a:spcPct val="150000"/>
                        </a:lnSpc>
                        <a:spcAft>
                          <a:spcPts val="0"/>
                        </a:spcAft>
                      </a:pPr>
                      <a:r>
                        <a:rPr lang="ru-RU" sz="1100" b="1">
                          <a:effectLst/>
                          <a:latin typeface="+mn-lt"/>
                          <a:ea typeface="Times New Roman" panose="02020603050405020304" pitchFamily="18" charset="0"/>
                        </a:rPr>
                        <a:t>13.</a:t>
                      </a:r>
                    </a:p>
                  </a:txBody>
                  <a:tcPr marL="68580" marR="68580" marT="0" marB="0" anchor="ctr"/>
                </a:tc>
                <a:tc>
                  <a:txBody>
                    <a:bodyPr/>
                    <a:lstStyle/>
                    <a:p>
                      <a:pPr algn="l">
                        <a:lnSpc>
                          <a:spcPct val="100000"/>
                        </a:lnSpc>
                        <a:spcAft>
                          <a:spcPts val="0"/>
                        </a:spcAft>
                      </a:pPr>
                      <a:r>
                        <a:rPr lang="ru-RU" sz="1000" b="1" baseline="0" dirty="0">
                          <a:effectLst/>
                          <a:latin typeface="Arial" panose="020B0604020202020204" pitchFamily="34" charset="0"/>
                          <a:ea typeface="Times New Roman" panose="02020603050405020304" pitchFamily="18" charset="0"/>
                        </a:rPr>
                        <a:t>«Развитие институтов гражданского общества, повышение эффективности местного самоуправления и реализации молодежной политики»</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 84 730,1</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89 840,0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76 652,1</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1,14%</a:t>
                      </a:r>
                    </a:p>
                  </a:txBody>
                  <a:tcPr marL="9525" marR="9525" marT="9525" marB="0" anchor="b"/>
                </a:tc>
                <a:tc>
                  <a:txBody>
                    <a:bodyPr/>
                    <a:lstStyle/>
                    <a:p>
                      <a:pPr algn="ctr" fontAlgn="b"/>
                      <a:r>
                        <a:rPr lang="ru-RU" sz="1000" b="1" i="0" u="none" strike="noStrike" baseline="0">
                          <a:effectLst/>
                          <a:latin typeface="Arial" panose="020B0604020202020204" pitchFamily="34" charset="0"/>
                        </a:rPr>
                        <a:t>77 032,5</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77 345,1</a:t>
                      </a:r>
                    </a:p>
                  </a:txBody>
                  <a:tcPr marL="9525" marR="9525" marT="9525" marB="0" anchor="b"/>
                </a:tc>
                <a:extLst>
                  <a:ext uri="{0D108BD9-81ED-4DB2-BD59-A6C34878D82A}">
                    <a16:rowId xmlns:a16="http://schemas.microsoft.com/office/drawing/2014/main" val="4208573128"/>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14.</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«Развитие и функционирование дорожно-транспортного комплекса»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192 922,4</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205 963,9</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149 086,0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2,22%</a:t>
                      </a:r>
                    </a:p>
                  </a:txBody>
                  <a:tcPr marL="9525" marR="9525" marT="9525" marB="0" anchor="b"/>
                </a:tc>
                <a:tc>
                  <a:txBody>
                    <a:bodyPr/>
                    <a:lstStyle/>
                    <a:p>
                      <a:pPr algn="ctr" fontAlgn="b"/>
                      <a:r>
                        <a:rPr lang="ru-RU" sz="1000" b="1" i="0" u="none" strike="noStrike" baseline="0">
                          <a:effectLst/>
                          <a:latin typeface="Arial" panose="020B0604020202020204" pitchFamily="34" charset="0"/>
                        </a:rPr>
                        <a:t>136 992,0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159 437,0</a:t>
                      </a:r>
                    </a:p>
                  </a:txBody>
                  <a:tcPr marL="9525" marR="9525" marT="9525" marB="0" anchor="b"/>
                </a:tc>
                <a:extLst>
                  <a:ext uri="{0D108BD9-81ED-4DB2-BD59-A6C34878D82A}">
                    <a16:rowId xmlns:a16="http://schemas.microsoft.com/office/drawing/2014/main" val="654357720"/>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15.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«Цифровое муниципальное образование»     </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126 570,6</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138 874,2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109 220,4</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1,62%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109 322,4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110 642,4</a:t>
                      </a:r>
                    </a:p>
                  </a:txBody>
                  <a:tcPr marL="9525" marR="9525" marT="9525" marB="0" anchor="b"/>
                </a:tc>
                <a:extLst>
                  <a:ext uri="{0D108BD9-81ED-4DB2-BD59-A6C34878D82A}">
                    <a16:rowId xmlns:a16="http://schemas.microsoft.com/office/drawing/2014/main" val="2496684557"/>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16.</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«Архитектура и градостроительство»</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917,9</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2 094,0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baseline="0" dirty="0">
                          <a:solidFill>
                            <a:srgbClr val="000000"/>
                          </a:solidFill>
                          <a:effectLst/>
                          <a:latin typeface="Arial" panose="020B0604020202020204" pitchFamily="34" charset="0"/>
                        </a:rPr>
                        <a:t>&lt; 0,1</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1 697,0</a:t>
                      </a:r>
                    </a:p>
                  </a:txBody>
                  <a:tcPr marL="9525" marR="9525" marT="9525" marB="0" anchor="b"/>
                </a:tc>
                <a:extLst>
                  <a:ext uri="{0D108BD9-81ED-4DB2-BD59-A6C34878D82A}">
                    <a16:rowId xmlns:a16="http://schemas.microsoft.com/office/drawing/2014/main" val="425030935"/>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17.</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«Формирование современной комфортной городской среды»</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313 877,0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503 978,2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675 022,0</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10,03%</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641 101,7</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415 501,7</a:t>
                      </a:r>
                    </a:p>
                  </a:txBody>
                  <a:tcPr marL="9525" marR="9525" marT="9525" marB="0" anchor="b"/>
                </a:tc>
                <a:extLst>
                  <a:ext uri="{0D108BD9-81ED-4DB2-BD59-A6C34878D82A}">
                    <a16:rowId xmlns:a16="http://schemas.microsoft.com/office/drawing/2014/main" val="2450989228"/>
                  </a:ext>
                </a:extLst>
              </a:tr>
              <a:tr h="224883">
                <a:tc>
                  <a:txBody>
                    <a:bodyPr/>
                    <a:lstStyle/>
                    <a:p>
                      <a:pPr algn="ctr">
                        <a:lnSpc>
                          <a:spcPct val="150000"/>
                        </a:lnSpc>
                        <a:spcAft>
                          <a:spcPts val="0"/>
                        </a:spcAft>
                      </a:pPr>
                      <a:r>
                        <a:rPr lang="ru-RU" sz="1100" b="1">
                          <a:effectLst/>
                          <a:latin typeface="+mn-lt"/>
                          <a:ea typeface="Times New Roman" panose="02020603050405020304" pitchFamily="18" charset="0"/>
                        </a:rPr>
                        <a:t>18.</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«Строительство объектов социальной инфраструктуры»</a:t>
                      </a:r>
                    </a:p>
                  </a:txBody>
                  <a:tcPr marL="68580" marR="68580" marT="0" marB="0" anchor="ctr"/>
                </a:tc>
                <a:tc>
                  <a:txBody>
                    <a:bodyPr/>
                    <a:lstStyle/>
                    <a:p>
                      <a:pPr marL="0" algn="ctr" defTabSz="914400" rtl="0" eaLnBrk="1" fontAlgn="b" latinLnBrk="0" hangingPunct="1">
                        <a:spcAft>
                          <a:spcPts val="0"/>
                        </a:spcAft>
                      </a:pPr>
                      <a:r>
                        <a:rPr lang="ru-RU" sz="1000" b="1" i="0" u="none" strike="noStrike" kern="1200" baseline="0" dirty="0">
                          <a:solidFill>
                            <a:schemeClr val="dk1"/>
                          </a:solidFill>
                          <a:effectLst/>
                          <a:latin typeface="Arial" panose="020B0604020202020204" pitchFamily="34" charset="0"/>
                          <a:ea typeface="+mn-ea"/>
                          <a:cs typeface="+mn-cs"/>
                        </a:rPr>
                        <a:t>0,0</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357 293,2</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1 213 991,5</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18,04%</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1 154 043,8</a:t>
                      </a:r>
                    </a:p>
                  </a:txBody>
                  <a:tcPr marL="9525" marR="9525" marT="9525" marB="0" anchor="b"/>
                </a:tc>
                <a:tc>
                  <a:txBody>
                    <a:bodyPr/>
                    <a:lstStyle/>
                    <a:p>
                      <a:pPr algn="ctr" fontAlgn="b"/>
                      <a:r>
                        <a:rPr lang="ru-RU" sz="1000" b="1" i="0" u="none" strike="noStrike" baseline="0" dirty="0">
                          <a:effectLst/>
                          <a:latin typeface="Arial" panose="020B0604020202020204" pitchFamily="34" charset="0"/>
                        </a:rPr>
                        <a:t>268 577,5</a:t>
                      </a:r>
                    </a:p>
                  </a:txBody>
                  <a:tcPr marL="9525" marR="9525" marT="9525" marB="0" anchor="b"/>
                </a:tc>
                <a:extLst>
                  <a:ext uri="{0D108BD9-81ED-4DB2-BD59-A6C34878D82A}">
                    <a16:rowId xmlns:a16="http://schemas.microsoft.com/office/drawing/2014/main" val="835646753"/>
                  </a:ext>
                </a:extLst>
              </a:tr>
              <a:tr h="224883">
                <a:tc>
                  <a:txBody>
                    <a:bodyPr/>
                    <a:lstStyle/>
                    <a:p>
                      <a:pPr algn="l">
                        <a:lnSpc>
                          <a:spcPct val="150000"/>
                        </a:lnSpc>
                        <a:spcAft>
                          <a:spcPts val="0"/>
                        </a:spcAft>
                      </a:pPr>
                      <a:r>
                        <a:rPr lang="ru-RU" sz="1100">
                          <a:effectLst/>
                          <a:latin typeface="+mn-lt"/>
                          <a:ea typeface="Times New Roman" panose="02020603050405020304" pitchFamily="18" charset="0"/>
                        </a:rPr>
                        <a:t> </a:t>
                      </a: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Итого по муниципальным программам:</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4 404 486,7</a:t>
                      </a:r>
                    </a:p>
                  </a:txBody>
                  <a:tcPr marL="68580" marR="68580" marT="0" marB="0" anchor="b"/>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6 595 505,2</a:t>
                      </a:r>
                    </a:p>
                  </a:txBody>
                  <a:tcPr marL="68580" marR="68580" marT="0" marB="0" anchor="ct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ru-RU" sz="1000" b="1" kern="1200" baseline="0" dirty="0">
                          <a:solidFill>
                            <a:srgbClr val="000000"/>
                          </a:solidFill>
                          <a:effectLst/>
                          <a:latin typeface="Arial" panose="020B0604020202020204" pitchFamily="34" charset="0"/>
                          <a:ea typeface="+mn-ea"/>
                          <a:cs typeface="+mn-cs"/>
                        </a:rPr>
                        <a:t>6 703 197,8</a:t>
                      </a:r>
                    </a:p>
                  </a:txBody>
                  <a:tcPr marL="9525" marR="9525" marT="9525" marB="0" anchor="b"/>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99,60%</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6 499 633,3</a:t>
                      </a:r>
                    </a:p>
                  </a:txBody>
                  <a:tcPr marL="9525" marR="9525" marT="9525"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5 569 287,4</a:t>
                      </a:r>
                    </a:p>
                  </a:txBody>
                  <a:tcPr marL="9525" marR="9525" marT="9525" marB="0" anchor="b"/>
                </a:tc>
                <a:extLst>
                  <a:ext uri="{0D108BD9-81ED-4DB2-BD59-A6C34878D82A}">
                    <a16:rowId xmlns:a16="http://schemas.microsoft.com/office/drawing/2014/main" val="2196485775"/>
                  </a:ext>
                </a:extLst>
              </a:tr>
              <a:tr h="224883">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Непрограммные расходы</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    25 911,20</a:t>
                      </a:r>
                    </a:p>
                  </a:txBody>
                  <a:tcPr marL="68580" marR="68580" marT="0"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35 944,1</a:t>
                      </a:r>
                    </a:p>
                  </a:txBody>
                  <a:tcPr marL="9525" marR="9525" marT="9525"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26 944,6</a:t>
                      </a: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0,40%</a:t>
                      </a:r>
                    </a:p>
                  </a:txBody>
                  <a:tcPr marL="9525" marR="9525" marT="9525" marB="0" anchor="b"/>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26 580,4</a:t>
                      </a:r>
                    </a:p>
                  </a:txBody>
                  <a:tcPr marL="68580" marR="68580" marT="0" marB="0" anchor="ctr"/>
                </a:tc>
                <a:tc>
                  <a:txBody>
                    <a:bodyPr/>
                    <a:lstStyle/>
                    <a:p>
                      <a:pPr marL="0" algn="ctr" defTabSz="914400" rtl="0" eaLnBrk="1" fontAlgn="b" latinLnBrk="0" hangingPunct="1">
                        <a:lnSpc>
                          <a:spcPct val="150000"/>
                        </a:lnSpc>
                        <a:spcAft>
                          <a:spcPts val="0"/>
                        </a:spcAft>
                      </a:pPr>
                      <a:r>
                        <a:rPr lang="ru-RU" sz="1000" b="1" i="0" u="none" strike="noStrike" kern="1200" baseline="0" dirty="0">
                          <a:solidFill>
                            <a:schemeClr val="dk1"/>
                          </a:solidFill>
                          <a:effectLst/>
                          <a:latin typeface="Arial" panose="020B0604020202020204" pitchFamily="34" charset="0"/>
                          <a:ea typeface="+mn-ea"/>
                          <a:cs typeface="+mn-cs"/>
                        </a:rPr>
                        <a:t>26 654,0</a:t>
                      </a:r>
                    </a:p>
                  </a:txBody>
                  <a:tcPr marL="68580" marR="68580" marT="0" marB="0" anchor="ctr"/>
                </a:tc>
                <a:extLst>
                  <a:ext uri="{0D108BD9-81ED-4DB2-BD59-A6C34878D82A}">
                    <a16:rowId xmlns:a16="http://schemas.microsoft.com/office/drawing/2014/main" val="3159131539"/>
                  </a:ext>
                </a:extLst>
              </a:tr>
              <a:tr h="224883">
                <a:tc>
                  <a:txBody>
                    <a:bodyPr/>
                    <a:lstStyle/>
                    <a:p>
                      <a:pPr algn="l">
                        <a:lnSpc>
                          <a:spcPct val="150000"/>
                        </a:lnSpc>
                        <a:spcAft>
                          <a:spcPts val="0"/>
                        </a:spcAft>
                      </a:pPr>
                      <a:r>
                        <a:rPr lang="ru-RU" sz="1100">
                          <a:solidFill>
                            <a:srgbClr val="0000FF"/>
                          </a:solidFill>
                          <a:effectLst/>
                          <a:latin typeface="+mn-lt"/>
                          <a:ea typeface="Times New Roman" panose="02020603050405020304" pitchFamily="18" charset="0"/>
                        </a:rPr>
                        <a:t> </a:t>
                      </a:r>
                      <a:endParaRPr lang="ru-RU" sz="1100">
                        <a:effectLst/>
                        <a:latin typeface="+mn-lt"/>
                        <a:ea typeface="Times New Roman" panose="02020603050405020304" pitchFamily="18" charset="0"/>
                      </a:endParaRPr>
                    </a:p>
                  </a:txBody>
                  <a:tcPr marL="68580" marR="68580" marT="0" marB="0" anchor="ctr"/>
                </a:tc>
                <a:tc>
                  <a:txBody>
                    <a:bodyPr/>
                    <a:lstStyle/>
                    <a:p>
                      <a:pPr algn="l">
                        <a:lnSpc>
                          <a:spcPct val="150000"/>
                        </a:lnSpc>
                        <a:spcAft>
                          <a:spcPts val="0"/>
                        </a:spcAft>
                      </a:pPr>
                      <a:r>
                        <a:rPr lang="ru-RU" sz="1000" b="1" baseline="0" dirty="0">
                          <a:effectLst/>
                          <a:latin typeface="Arial" panose="020B0604020202020204" pitchFamily="34" charset="0"/>
                          <a:ea typeface="Times New Roman" panose="02020603050405020304" pitchFamily="18" charset="0"/>
                        </a:rPr>
                        <a:t>Всего расходы: </a:t>
                      </a:r>
                      <a:endParaRPr lang="ru-RU" sz="1000" baseline="0" dirty="0">
                        <a:effectLst/>
                        <a:latin typeface="Arial" panose="020B0604020202020204" pitchFamily="34" charset="0"/>
                        <a:ea typeface="Times New Roman" panose="02020603050405020304" pitchFamily="18" charset="0"/>
                      </a:endParaRPr>
                    </a:p>
                  </a:txBody>
                  <a:tcPr marL="68580" marR="68580" marT="0" marB="0" anchor="ctr"/>
                </a:tc>
                <a:tc>
                  <a:txBody>
                    <a:bodyPr/>
                    <a:lstStyle/>
                    <a:p>
                      <a:pPr marL="0" marR="0" lvl="0" indent="0" algn="ctr" defTabSz="914400" rtl="0" eaLnBrk="1" fontAlgn="b" latinLnBrk="0" hangingPunct="1">
                        <a:lnSpc>
                          <a:spcPct val="150000"/>
                        </a:lnSpc>
                        <a:spcBef>
                          <a:spcPts val="0"/>
                        </a:spcBef>
                        <a:spcAft>
                          <a:spcPts val="0"/>
                        </a:spcAft>
                        <a:buClrTx/>
                        <a:buSzTx/>
                        <a:buFontTx/>
                        <a:buNone/>
                        <a:tabLst/>
                        <a:defRPr/>
                      </a:pPr>
                      <a:r>
                        <a:rPr lang="ru-RU" sz="1000" b="1" i="0" u="none" strike="noStrike" kern="1200" baseline="0" dirty="0">
                          <a:solidFill>
                            <a:schemeClr val="dk1"/>
                          </a:solidFill>
                          <a:effectLst/>
                          <a:latin typeface="Arial" panose="020B0604020202020204" pitchFamily="34" charset="0"/>
                          <a:ea typeface="+mn-ea"/>
                          <a:cs typeface="+mn-cs"/>
                        </a:rPr>
                        <a:t>       4 430 397,9 </a:t>
                      </a:r>
                    </a:p>
                  </a:txBody>
                  <a:tcPr marL="68580" marR="68580" marT="0" marB="0" anchor="b"/>
                </a:tc>
                <a:tc>
                  <a:txBody>
                    <a:bodyPr/>
                    <a:lstStyle/>
                    <a:p>
                      <a:pPr marL="0" algn="ctr" defTabSz="914400" rtl="0" eaLnBrk="1" fontAlgn="b" latinLnBrk="0" hangingPunct="1"/>
                      <a:r>
                        <a:rPr lang="ru-RU" sz="1000" b="1" i="0" u="none" strike="noStrike" kern="1200" baseline="0" dirty="0">
                          <a:solidFill>
                            <a:schemeClr val="dk1"/>
                          </a:solidFill>
                          <a:effectLst/>
                          <a:latin typeface="Arial" panose="020B0604020202020204" pitchFamily="34" charset="0"/>
                          <a:ea typeface="+mn-ea"/>
                          <a:cs typeface="+mn-cs"/>
                        </a:rPr>
                        <a:t>6 631 449,30</a:t>
                      </a:r>
                    </a:p>
                  </a:txBody>
                  <a:tcPr marL="9525" marR="9525" marT="9525" marB="0" anchor="b"/>
                </a:tc>
                <a:tc>
                  <a:txBody>
                    <a:bodyPr/>
                    <a:lstStyle/>
                    <a:p>
                      <a:pPr marL="0" algn="ctr" defTabSz="914400" rtl="0" eaLnBrk="1" fontAlgn="b" latinLnBrk="0" hangingPunct="1">
                        <a:lnSpc>
                          <a:spcPct val="150000"/>
                        </a:lnSpc>
                        <a:spcAft>
                          <a:spcPts val="0"/>
                        </a:spcAft>
                      </a:pPr>
                      <a:r>
                        <a:rPr lang="ru-RU" sz="1100" b="1" i="0" u="none" strike="noStrike" kern="1200" baseline="0" dirty="0">
                          <a:solidFill>
                            <a:schemeClr val="dk1"/>
                          </a:solidFill>
                          <a:effectLst/>
                          <a:latin typeface="Calibri" panose="020F0502020204030204" pitchFamily="34" charset="0"/>
                          <a:ea typeface="+mn-ea"/>
                          <a:cs typeface="+mn-cs"/>
                        </a:rPr>
                        <a:t>6 730 142,4</a:t>
                      </a:r>
                    </a:p>
                  </a:txBody>
                  <a:tcPr marL="68580" marR="68580" marT="0" marB="0" anchor="ctr"/>
                </a:tc>
                <a:tc>
                  <a:txBody>
                    <a:bodyPr/>
                    <a:lstStyle/>
                    <a:p>
                      <a:pPr marL="0" algn="ctr" defTabSz="914400" rtl="0" eaLnBrk="1" fontAlgn="b" latinLnBrk="0" hangingPunct="1"/>
                      <a:r>
                        <a:rPr lang="ru-RU" sz="1000" b="1" i="0" u="none" strike="noStrike" kern="1200" baseline="0" dirty="0">
                          <a:solidFill>
                            <a:srgbClr val="000000"/>
                          </a:solidFill>
                          <a:effectLst/>
                          <a:latin typeface="Arial" panose="020B0604020202020204" pitchFamily="34" charset="0"/>
                          <a:ea typeface="+mn-ea"/>
                          <a:cs typeface="+mn-cs"/>
                        </a:rPr>
                        <a:t>100,0%</a:t>
                      </a:r>
                    </a:p>
                  </a:txBody>
                  <a:tcPr marL="9525" marR="9525" marT="9525" marB="0" anchor="b"/>
                </a:tc>
                <a:tc>
                  <a:txBody>
                    <a:bodyPr/>
                    <a:lstStyle/>
                    <a:p>
                      <a:pPr marL="0" algn="ctr" defTabSz="914400" rtl="0" eaLnBrk="1" latinLnBrk="0" hangingPunct="1">
                        <a:lnSpc>
                          <a:spcPct val="150000"/>
                        </a:lnSpc>
                        <a:spcAft>
                          <a:spcPts val="0"/>
                        </a:spcAft>
                      </a:pPr>
                      <a:r>
                        <a:rPr lang="ru-RU" sz="1000" b="1" kern="1200" baseline="0" dirty="0">
                          <a:solidFill>
                            <a:srgbClr val="000000"/>
                          </a:solidFill>
                          <a:effectLst/>
                          <a:latin typeface="Arial" panose="020B0604020202020204" pitchFamily="34" charset="0"/>
                          <a:ea typeface="Times New Roman" panose="02020603050405020304" pitchFamily="18" charset="0"/>
                          <a:cs typeface="+mn-cs"/>
                        </a:rPr>
                        <a:t>6 526 213,7</a:t>
                      </a:r>
                    </a:p>
                  </a:txBody>
                  <a:tcPr marL="68580" marR="68580" marT="0" marB="0" anchor="ctr"/>
                </a:tc>
                <a:tc>
                  <a:txBody>
                    <a:bodyPr/>
                    <a:lstStyle/>
                    <a:p>
                      <a:pPr marL="0" algn="ctr" defTabSz="914400" rtl="0" eaLnBrk="1" latinLnBrk="0" hangingPunct="1">
                        <a:lnSpc>
                          <a:spcPct val="150000"/>
                        </a:lnSpc>
                        <a:spcAft>
                          <a:spcPts val="0"/>
                        </a:spcAft>
                      </a:pPr>
                      <a:r>
                        <a:rPr lang="ru-RU" sz="1000" b="1" kern="1200" baseline="0" dirty="0">
                          <a:solidFill>
                            <a:srgbClr val="000000"/>
                          </a:solidFill>
                          <a:effectLst/>
                          <a:latin typeface="Arial" panose="020B0604020202020204" pitchFamily="34" charset="0"/>
                          <a:ea typeface="Times New Roman" panose="02020603050405020304" pitchFamily="18" charset="0"/>
                          <a:cs typeface="+mn-cs"/>
                        </a:rPr>
                        <a:t>5 595 941,4</a:t>
                      </a:r>
                    </a:p>
                  </a:txBody>
                  <a:tcPr marL="68580" marR="68580" marT="0" marB="0" anchor="ctr"/>
                </a:tc>
                <a:extLst>
                  <a:ext uri="{0D108BD9-81ED-4DB2-BD59-A6C34878D82A}">
                    <a16:rowId xmlns:a16="http://schemas.microsoft.com/office/drawing/2014/main" val="484236024"/>
                  </a:ext>
                </a:extLst>
              </a:tr>
            </a:tbl>
          </a:graphicData>
        </a:graphic>
      </p:graphicFrame>
      <p:sp>
        <p:nvSpPr>
          <p:cNvPr id="4" name="Номер слайда 3">
            <a:extLst>
              <a:ext uri="{FF2B5EF4-FFF2-40B4-BE49-F238E27FC236}">
                <a16:creationId xmlns:a16="http://schemas.microsoft.com/office/drawing/2014/main" id="{C18891BB-5166-4966-A2B2-507D4C4B667D}"/>
              </a:ext>
            </a:extLst>
          </p:cNvPr>
          <p:cNvSpPr>
            <a:spLocks noGrp="1"/>
          </p:cNvSpPr>
          <p:nvPr>
            <p:ph type="sldNum" sz="quarter" idx="12"/>
          </p:nvPr>
        </p:nvSpPr>
        <p:spPr>
          <a:xfrm>
            <a:off x="9448800" y="6479294"/>
            <a:ext cx="2743200" cy="365125"/>
          </a:xfrm>
        </p:spPr>
        <p:txBody>
          <a:bodyPr/>
          <a:lstStyle/>
          <a:p>
            <a:fld id="{E4EB6E89-BA87-4003-BD23-6BDF40F3EBED}" type="slidenum">
              <a:rPr lang="ru-RU" smtClean="0"/>
              <a:pPr/>
              <a:t>37</a:t>
            </a:fld>
            <a:endParaRPr lang="ru-RU" dirty="0"/>
          </a:p>
        </p:txBody>
      </p:sp>
      <p:pic>
        <p:nvPicPr>
          <p:cNvPr id="6" name="Объект 6">
            <a:extLst>
              <a:ext uri="{FF2B5EF4-FFF2-40B4-BE49-F238E27FC236}">
                <a16:creationId xmlns:a16="http://schemas.microsoft.com/office/drawing/2014/main" id="{8B7AF1B3-69B4-4E15-9CB9-85191F957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67C7427A-4A39-4372-A52E-5F190622DA50}"/>
              </a:ext>
            </a:extLst>
          </p:cNvPr>
          <p:cNvSpPr>
            <a:spLocks noGrp="1"/>
          </p:cNvSpPr>
          <p:nvPr>
            <p:ph type="title"/>
          </p:nvPr>
        </p:nvSpPr>
        <p:spPr>
          <a:xfrm>
            <a:off x="841972" y="145610"/>
            <a:ext cx="11196118" cy="534154"/>
          </a:xfrm>
        </p:spPr>
        <p:txBody>
          <a:bodyPr vert="horz" lIns="91440" tIns="45720" rIns="91440" bIns="45720" rtlCol="0" anchor="ctr">
            <a:noAutofit/>
          </a:bodyPr>
          <a:lstStyle/>
          <a:p>
            <a:pPr algn="ctr"/>
            <a:r>
              <a:rPr lang="ru-RU" sz="1800" dirty="0">
                <a:latin typeface="Century Gothic" panose="020B0502020202020204" pitchFamily="34" charset="0"/>
              </a:rPr>
              <a:t>Расходы бюджета городского округа Долгопрудный на 2021- 2025 гг., сформированные по муниципальным программам и непрограммным направлениям деятельности: </a:t>
            </a:r>
          </a:p>
        </p:txBody>
      </p:sp>
    </p:spTree>
    <p:extLst>
      <p:ext uri="{BB962C8B-B14F-4D97-AF65-F5344CB8AC3E}">
        <p14:creationId xmlns:p14="http://schemas.microsoft.com/office/powerpoint/2010/main" val="3146055341"/>
      </p:ext>
    </p:extLst>
  </p:cSld>
  <p:clrMapOvr>
    <a:masterClrMapping/>
  </p:clrMapOvr>
  <p:transition spd="med">
    <p:spli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a:extLst>
              <a:ext uri="{FF2B5EF4-FFF2-40B4-BE49-F238E27FC236}">
                <a16:creationId xmlns:a16="http://schemas.microsoft.com/office/drawing/2014/main" id="{87A39514-859A-4584-8DC3-8A4E1BE49FF6}"/>
              </a:ext>
            </a:extLst>
          </p:cNvPr>
          <p:cNvGraphicFramePr>
            <a:graphicFrameLocks noGrp="1"/>
          </p:cNvGraphicFramePr>
          <p:nvPr>
            <p:ph idx="1"/>
            <p:extLst/>
          </p:nvPr>
        </p:nvGraphicFramePr>
        <p:xfrm>
          <a:off x="845127" y="1083831"/>
          <a:ext cx="10846399" cy="4797973"/>
        </p:xfrm>
        <a:graphic>
          <a:graphicData uri="http://schemas.openxmlformats.org/drawingml/2006/table">
            <a:tbl>
              <a:tblPr>
                <a:tableStyleId>{5C22544A-7EE6-4342-B048-85BDC9FD1C3A}</a:tableStyleId>
              </a:tblPr>
              <a:tblGrid>
                <a:gridCol w="2942315">
                  <a:extLst>
                    <a:ext uri="{9D8B030D-6E8A-4147-A177-3AD203B41FA5}">
                      <a16:colId xmlns:a16="http://schemas.microsoft.com/office/drawing/2014/main" val="3673370445"/>
                    </a:ext>
                  </a:extLst>
                </a:gridCol>
                <a:gridCol w="1107440">
                  <a:extLst>
                    <a:ext uri="{9D8B030D-6E8A-4147-A177-3AD203B41FA5}">
                      <a16:colId xmlns:a16="http://schemas.microsoft.com/office/drawing/2014/main" val="2861645146"/>
                    </a:ext>
                  </a:extLst>
                </a:gridCol>
                <a:gridCol w="933725">
                  <a:extLst>
                    <a:ext uri="{9D8B030D-6E8A-4147-A177-3AD203B41FA5}">
                      <a16:colId xmlns:a16="http://schemas.microsoft.com/office/drawing/2014/main" val="827910984"/>
                    </a:ext>
                  </a:extLst>
                </a:gridCol>
                <a:gridCol w="933725">
                  <a:extLst>
                    <a:ext uri="{9D8B030D-6E8A-4147-A177-3AD203B41FA5}">
                      <a16:colId xmlns:a16="http://schemas.microsoft.com/office/drawing/2014/main" val="3097213644"/>
                    </a:ext>
                  </a:extLst>
                </a:gridCol>
                <a:gridCol w="977153">
                  <a:extLst>
                    <a:ext uri="{9D8B030D-6E8A-4147-A177-3AD203B41FA5}">
                      <a16:colId xmlns:a16="http://schemas.microsoft.com/office/drawing/2014/main" val="2045494911"/>
                    </a:ext>
                  </a:extLst>
                </a:gridCol>
                <a:gridCol w="955439">
                  <a:extLst>
                    <a:ext uri="{9D8B030D-6E8A-4147-A177-3AD203B41FA5}">
                      <a16:colId xmlns:a16="http://schemas.microsoft.com/office/drawing/2014/main" val="3260959741"/>
                    </a:ext>
                  </a:extLst>
                </a:gridCol>
                <a:gridCol w="1053153">
                  <a:extLst>
                    <a:ext uri="{9D8B030D-6E8A-4147-A177-3AD203B41FA5}">
                      <a16:colId xmlns:a16="http://schemas.microsoft.com/office/drawing/2014/main" val="848911087"/>
                    </a:ext>
                  </a:extLst>
                </a:gridCol>
                <a:gridCol w="955439">
                  <a:extLst>
                    <a:ext uri="{9D8B030D-6E8A-4147-A177-3AD203B41FA5}">
                      <a16:colId xmlns:a16="http://schemas.microsoft.com/office/drawing/2014/main" val="445752205"/>
                    </a:ext>
                  </a:extLst>
                </a:gridCol>
                <a:gridCol w="988010">
                  <a:extLst>
                    <a:ext uri="{9D8B030D-6E8A-4147-A177-3AD203B41FA5}">
                      <a16:colId xmlns:a16="http://schemas.microsoft.com/office/drawing/2014/main" val="136295969"/>
                    </a:ext>
                  </a:extLst>
                </a:gridCol>
              </a:tblGrid>
              <a:tr h="37939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Единица измерения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algn="ctr" fontAlgn="ctr"/>
                      <a:r>
                        <a:rPr lang="ru-RU" sz="1200" b="0" i="0" u="none" strike="noStrike" dirty="0">
                          <a:solidFill>
                            <a:srgbClr val="000000"/>
                          </a:solidFill>
                          <a:effectLst/>
                          <a:latin typeface="Arial" panose="020B0604020202020204" pitchFamily="34" charset="0"/>
                        </a:rPr>
                        <a:t>Планируемое значение показателя по годам реализации</a:t>
                      </a: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tc hMerge="1">
                  <a:txBody>
                    <a:bodyPr/>
                    <a:lstStyle/>
                    <a:p>
                      <a:pPr algn="ctr" fontAlgn="ctr"/>
                      <a:endParaRPr lang="ru-RU" sz="12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342674555"/>
                  </a:ext>
                </a:extLst>
              </a:tr>
              <a:tr h="22665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dirty="0">
                          <a:solidFill>
                            <a:srgbClr val="000000"/>
                          </a:solidFill>
                          <a:effectLst/>
                          <a:latin typeface="Arial" panose="020B0604020202020204" pitchFamily="34" charset="0"/>
                        </a:rPr>
                        <a:t>2023 год</a:t>
                      </a:r>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2024 год</a:t>
                      </a:r>
                      <a:endParaRPr lang="ru-RU" dirty="0"/>
                    </a:p>
                  </a:txBody>
                  <a:tcPr marL="6562" marR="6562" marT="6562" marB="0" anchor="ctr"/>
                </a:tc>
                <a:tc>
                  <a:txBody>
                    <a:bodyPr/>
                    <a:lstStyle/>
                    <a:p>
                      <a:r>
                        <a:rPr lang="ru-RU" sz="1200" b="0" i="0" u="none" strike="noStrike" dirty="0">
                          <a:solidFill>
                            <a:srgbClr val="000000"/>
                          </a:solidFill>
                          <a:effectLst/>
                          <a:latin typeface="Arial" panose="020B0604020202020204" pitchFamily="34" charset="0"/>
                        </a:rPr>
                        <a:t>2025 год</a:t>
                      </a:r>
                      <a:endParaRPr lang="ru-RU" dirty="0"/>
                    </a:p>
                  </a:txBody>
                  <a:tcPr marL="6562" marR="6562" marT="6562" marB="0" anchor="ctr"/>
                </a:tc>
                <a:extLst>
                  <a:ext uri="{0D108BD9-81ED-4DB2-BD59-A6C34878D82A}">
                    <a16:rowId xmlns:a16="http://schemas.microsoft.com/office/drawing/2014/main" val="902746411"/>
                  </a:ext>
                </a:extLst>
              </a:tr>
              <a:tr h="453312">
                <a:tc>
                  <a:txBody>
                    <a:bodyPr/>
                    <a:lstStyle/>
                    <a:p>
                      <a:pPr algn="l" fontAlgn="ctr"/>
                      <a:r>
                        <a:rPr lang="ru-RU" sz="1200" u="none" strike="noStrike" dirty="0">
                          <a:effectLst/>
                        </a:rPr>
                        <a:t>Муниципальная программа «Здравоохранение»</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43262393"/>
                  </a:ext>
                </a:extLst>
              </a:tr>
              <a:tr h="906623">
                <a:tc>
                  <a:txBody>
                    <a:bodyPr/>
                    <a:lstStyle/>
                    <a:p>
                      <a:pPr algn="l" fontAlgn="ctr"/>
                      <a:r>
                        <a:rPr lang="ru-RU" sz="1200" u="none" strike="noStrike" dirty="0">
                          <a:effectLst/>
                        </a:rPr>
                        <a:t>Подпрограмма I «Профилактика заболеваний и формирование здорового образа жизни. Развитие первичной медико-санитарной помощи»</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2584614"/>
                  </a:ext>
                </a:extLst>
              </a:tr>
              <a:tr h="906623">
                <a:tc>
                  <a:txBody>
                    <a:bodyPr/>
                    <a:lstStyle/>
                    <a:p>
                      <a:pPr algn="l" fontAlgn="ctr"/>
                      <a:r>
                        <a:rPr lang="ru-RU" sz="1200" u="none" strike="noStrike" dirty="0">
                          <a:effectLst/>
                        </a:rPr>
                        <a:t>2021 Доля населения, прошедшего профилактические медицинские осмотры и диспансеризацию («Профилактические медицинские осмотры и диспансеризация)</a:t>
                      </a:r>
                      <a:endParaRPr lang="ru-RU" sz="1200" b="0" i="0" u="none" strike="noStrike" dirty="0">
                        <a:solidFill>
                          <a:srgbClr val="2E2E2E"/>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109,65</a:t>
                      </a:r>
                    </a:p>
                  </a:txBody>
                  <a:tcPr marL="8535" marR="8535" marT="8535"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696962932"/>
                  </a:ext>
                </a:extLst>
              </a:tr>
              <a:tr h="679966">
                <a:tc>
                  <a:txBody>
                    <a:bodyPr/>
                    <a:lstStyle/>
                    <a:p>
                      <a:pPr algn="l" fontAlgn="b"/>
                      <a:r>
                        <a:rPr lang="ru-RU" sz="1200" u="none" strike="noStrike">
                          <a:effectLst/>
                        </a:rPr>
                        <a:t>2021 Количество прикрепленного населения к медицинским организациям на территории округа</a:t>
                      </a:r>
                      <a:endParaRPr lang="ru-RU" sz="12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67</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106,93</a:t>
                      </a:r>
                    </a:p>
                  </a:txBody>
                  <a:tcPr marL="8535" marR="8535" marT="8535"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95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53364762"/>
                  </a:ext>
                </a:extLst>
              </a:tr>
              <a:tr h="453312">
                <a:tc>
                  <a:txBody>
                    <a:bodyPr/>
                    <a:lstStyle/>
                    <a:p>
                      <a:pPr algn="l" fontAlgn="ctr"/>
                      <a:r>
                        <a:rPr lang="ru-RU" sz="1200" u="none" strike="noStrike">
                          <a:effectLst/>
                        </a:rPr>
                        <a:t>Подпрограмма V «Финансовое обеспечение системы организации медицинской помощи»</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034119759"/>
                  </a:ext>
                </a:extLst>
              </a:tr>
              <a:tr h="690197">
                <a:tc>
                  <a:txBody>
                    <a:bodyPr/>
                    <a:lstStyle/>
                    <a:p>
                      <a:pPr algn="l" fontAlgn="b"/>
                      <a:r>
                        <a:rPr lang="ru-RU" sz="1200" u="none" strike="noStrike">
                          <a:effectLst/>
                        </a:rPr>
                        <a:t>2021 Жилье – медикам, первичного звена и узкого профиля, обеспеченных жильем, из числа привлеченных и нуждающихся</a:t>
                      </a:r>
                      <a:endParaRPr lang="ru-RU" sz="12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200" u="none" strike="noStrike">
                          <a:effectLst/>
                        </a:rPr>
                        <a:t>отраслевой приоритетный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коэффициент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effectLst/>
                        </a:rPr>
                        <a:t>1</a:t>
                      </a:r>
                      <a:endParaRPr lang="ru-RU" sz="12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89832410"/>
                  </a:ext>
                </a:extLst>
              </a:tr>
            </a:tbl>
          </a:graphicData>
        </a:graphic>
      </p:graphicFrame>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38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sp>
        <p:nvSpPr>
          <p:cNvPr id="9" name="Заголовок 1">
            <a:extLst>
              <a:ext uri="{FF2B5EF4-FFF2-40B4-BE49-F238E27FC236}">
                <a16:creationId xmlns:a16="http://schemas.microsoft.com/office/drawing/2014/main" id="{4A903D62-4006-43D4-A0B5-AA6DD19ED797}"/>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Tree>
    <p:extLst>
      <p:ext uri="{BB962C8B-B14F-4D97-AF65-F5344CB8AC3E}">
        <p14:creationId xmlns:p14="http://schemas.microsoft.com/office/powerpoint/2010/main" val="2230377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39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EDA2745-30AD-4345-AC75-29A27DA0E81E}"/>
              </a:ext>
            </a:extLst>
          </p:cNvPr>
          <p:cNvGraphicFramePr>
            <a:graphicFrameLocks noGrp="1"/>
          </p:cNvGraphicFramePr>
          <p:nvPr>
            <p:ph idx="1"/>
            <p:extLst/>
          </p:nvPr>
        </p:nvGraphicFramePr>
        <p:xfrm>
          <a:off x="845127" y="731857"/>
          <a:ext cx="11044701" cy="5955449"/>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673784653"/>
                    </a:ext>
                  </a:extLst>
                </a:gridCol>
                <a:gridCol w="1127687">
                  <a:extLst>
                    <a:ext uri="{9D8B030D-6E8A-4147-A177-3AD203B41FA5}">
                      <a16:colId xmlns:a16="http://schemas.microsoft.com/office/drawing/2014/main" val="3798488760"/>
                    </a:ext>
                  </a:extLst>
                </a:gridCol>
                <a:gridCol w="950794">
                  <a:extLst>
                    <a:ext uri="{9D8B030D-6E8A-4147-A177-3AD203B41FA5}">
                      <a16:colId xmlns:a16="http://schemas.microsoft.com/office/drawing/2014/main" val="358548729"/>
                    </a:ext>
                  </a:extLst>
                </a:gridCol>
                <a:gridCol w="950794">
                  <a:extLst>
                    <a:ext uri="{9D8B030D-6E8A-4147-A177-3AD203B41FA5}">
                      <a16:colId xmlns:a16="http://schemas.microsoft.com/office/drawing/2014/main" val="1455788900"/>
                    </a:ext>
                  </a:extLst>
                </a:gridCol>
                <a:gridCol w="995019">
                  <a:extLst>
                    <a:ext uri="{9D8B030D-6E8A-4147-A177-3AD203B41FA5}">
                      <a16:colId xmlns:a16="http://schemas.microsoft.com/office/drawing/2014/main" val="960422714"/>
                    </a:ext>
                  </a:extLst>
                </a:gridCol>
                <a:gridCol w="972908">
                  <a:extLst>
                    <a:ext uri="{9D8B030D-6E8A-4147-A177-3AD203B41FA5}">
                      <a16:colId xmlns:a16="http://schemas.microsoft.com/office/drawing/2014/main" val="429204864"/>
                    </a:ext>
                  </a:extLst>
                </a:gridCol>
                <a:gridCol w="1054789">
                  <a:extLst>
                    <a:ext uri="{9D8B030D-6E8A-4147-A177-3AD203B41FA5}">
                      <a16:colId xmlns:a16="http://schemas.microsoft.com/office/drawing/2014/main" val="3540511441"/>
                    </a:ext>
                  </a:extLst>
                </a:gridCol>
                <a:gridCol w="990527">
                  <a:extLst>
                    <a:ext uri="{9D8B030D-6E8A-4147-A177-3AD203B41FA5}">
                      <a16:colId xmlns:a16="http://schemas.microsoft.com/office/drawing/2014/main" val="726787547"/>
                    </a:ext>
                  </a:extLst>
                </a:gridCol>
                <a:gridCol w="1006073">
                  <a:extLst>
                    <a:ext uri="{9D8B030D-6E8A-4147-A177-3AD203B41FA5}">
                      <a16:colId xmlns:a16="http://schemas.microsoft.com/office/drawing/2014/main" val="1364049948"/>
                    </a:ext>
                  </a:extLst>
                </a:gridCol>
              </a:tblGrid>
              <a:tr h="264433">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Тип показателя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Единица измерения</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Базовое значение</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729" marR="3729" marT="3729"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729" marR="3729" marT="372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74196496"/>
                  </a:ext>
                </a:extLst>
              </a:tr>
              <a:tr h="26764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185874653"/>
                  </a:ext>
                </a:extLst>
              </a:tr>
              <a:tr h="120665">
                <a:tc>
                  <a:txBody>
                    <a:bodyPr/>
                    <a:lstStyle/>
                    <a:p>
                      <a:pPr algn="l" fontAlgn="ctr"/>
                      <a:r>
                        <a:rPr lang="ru-RU" sz="850" u="none" strike="noStrike">
                          <a:effectLst/>
                        </a:rPr>
                        <a:t>Муниципальная программа «Культура»</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579942817"/>
                  </a:ext>
                </a:extLst>
              </a:tr>
              <a:tr h="472533">
                <a:tc>
                  <a:txBody>
                    <a:bodyPr/>
                    <a:lstStyle/>
                    <a:p>
                      <a:pPr algn="l" fontAlgn="ctr"/>
                      <a:r>
                        <a:rPr lang="ru-RU" sz="850" u="none" strike="noStrike">
                          <a:effectLst/>
                        </a:rPr>
                        <a:t>Подпрограмма I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38392760"/>
                  </a:ext>
                </a:extLst>
              </a:tr>
              <a:tr h="472533">
                <a:tc>
                  <a:txBody>
                    <a:bodyPr/>
                    <a:lstStyle/>
                    <a:p>
                      <a:pPr algn="l" fontAlgn="ctr"/>
                      <a:r>
                        <a:rPr lang="ru-RU" sz="850" u="none" strike="noStrike" dirty="0">
                          <a:effectLst/>
                        </a:rPr>
                        <a:t>Количество объектов культурного наследия, находящихся в собственности муниципальных образований, находящихся на территории Московской области, по которым в текущем году разработана проектная документация</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Единица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t"/>
                      <a:r>
                        <a:rPr lang="ru-RU" sz="900" u="none" strike="noStrike" baseline="0" dirty="0">
                          <a:effectLst/>
                          <a:latin typeface="+mn-lt"/>
                        </a:rPr>
                        <a:t>0</a:t>
                      </a:r>
                      <a:endParaRPr lang="ru-RU" sz="900" b="0" i="0" u="none" strike="noStrike" baseline="0" dirty="0">
                        <a:solidFill>
                          <a:srgbClr val="000000"/>
                        </a:solidFill>
                        <a:effectLst/>
                        <a:latin typeface="+mn-lt"/>
                      </a:endParaRPr>
                    </a:p>
                  </a:txBody>
                  <a:tcPr marL="5985" marR="5985" marT="5985" marB="0" anchor="ctr"/>
                </a:tc>
                <a:tc>
                  <a:txBody>
                    <a:bodyPr/>
                    <a:lstStyle/>
                    <a:p>
                      <a:pPr algn="ctr" fontAlgn="ctr"/>
                      <a:r>
                        <a:rPr lang="en-US" sz="850" u="none" strike="noStrike" dirty="0">
                          <a:effectLst/>
                        </a:rPr>
                        <a:t>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750207443"/>
                  </a:ext>
                </a:extLst>
              </a:tr>
              <a:tr h="707111">
                <a:tc>
                  <a:txBody>
                    <a:bodyPr/>
                    <a:lstStyle/>
                    <a:p>
                      <a:pPr algn="l" fontAlgn="ctr"/>
                      <a:r>
                        <a:rPr lang="ru-RU" sz="850" u="none" strike="noStrike" dirty="0">
                          <a:effectLst/>
                        </a:rPr>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муниципальных образований, нуждающихся в указанных работах</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01106947"/>
                  </a:ext>
                </a:extLst>
              </a:tr>
              <a:tr h="355244">
                <a:tc>
                  <a:txBody>
                    <a:bodyPr/>
                    <a:lstStyle/>
                    <a:p>
                      <a:pPr algn="l" fontAlgn="ctr"/>
                      <a:r>
                        <a:rPr lang="ru-RU" sz="850" u="none" strike="noStrike" dirty="0">
                          <a:effectLst/>
                        </a:rPr>
                        <a:t>Доля обслуженных мемориалов и недвижимых памятников истории и культуры, расположенных на территории города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100</a:t>
                      </a:r>
                    </a:p>
                  </a:txBody>
                  <a:tcPr marL="5985" marR="5985" marT="5985"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100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544255132"/>
                  </a:ext>
                </a:extLst>
              </a:tr>
              <a:tr h="237955">
                <a:tc>
                  <a:txBody>
                    <a:bodyPr/>
                    <a:lstStyle/>
                    <a:p>
                      <a:pPr algn="l" fontAlgn="ctr"/>
                      <a:r>
                        <a:rPr lang="ru-RU" sz="850" u="none" strike="noStrike">
                          <a:effectLst/>
                        </a:rPr>
                        <a:t>Подпрограмма II «Развитие музейного дела в Московской области»</a:t>
                      </a:r>
                      <a:endParaRPr lang="ru-RU" sz="850" b="1"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 </a:t>
                      </a: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004378346"/>
                  </a:ext>
                </a:extLst>
              </a:tr>
              <a:tr h="437391">
                <a:tc>
                  <a:txBody>
                    <a:bodyPr/>
                    <a:lstStyle/>
                    <a:p>
                      <a:pPr algn="l" fontAlgn="ctr"/>
                      <a:r>
                        <a:rPr lang="ru-RU" sz="850" u="none" strike="noStrike">
                          <a:effectLst/>
                        </a:rPr>
                        <a:t>Увеличение общего количества посетителей музеев</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Региональный проект "Культурная среда Подмосковья"</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102</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142,15</a:t>
                      </a:r>
                    </a:p>
                  </a:txBody>
                  <a:tcPr marL="5985" marR="5985" marT="5985" marB="0" anchor="ctr"/>
                </a:tc>
                <a:tc>
                  <a:txBody>
                    <a:bodyPr/>
                    <a:lstStyle/>
                    <a:p>
                      <a:pPr algn="ctr" fontAlgn="ctr"/>
                      <a:r>
                        <a:rPr lang="ru-RU" sz="850" u="none" strike="noStrike" dirty="0">
                          <a:effectLst/>
                        </a:rPr>
                        <a:t>10</a:t>
                      </a:r>
                      <a:r>
                        <a:rPr lang="en-US" sz="850" u="none" strike="noStrike" dirty="0">
                          <a:effectLst/>
                        </a:rPr>
                        <a:t>8</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11</a:t>
                      </a:r>
                      <a:r>
                        <a:rPr lang="en-US" sz="850" u="none" strike="noStrike" dirty="0">
                          <a:effectLst/>
                        </a:rPr>
                        <a:t>2</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112</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86269309"/>
                  </a:ext>
                </a:extLst>
              </a:tr>
              <a:tr h="148248">
                <a:tc>
                  <a:txBody>
                    <a:bodyPr/>
                    <a:lstStyle/>
                    <a:p>
                      <a:pPr algn="l" fontAlgn="ctr"/>
                      <a:r>
                        <a:rPr lang="ru-RU" sz="850" u="none" strike="noStrike">
                          <a:effectLst/>
                        </a:rPr>
                        <a:t>Перевод в электронный вид музейных фондов</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Отраслевой показатель</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45</a:t>
                      </a:r>
                    </a:p>
                  </a:txBody>
                  <a:tcPr marL="5985" marR="5985" marT="5985" marB="0" anchor="ctr"/>
                </a:tc>
                <a:tc>
                  <a:txBody>
                    <a:bodyPr/>
                    <a:lstStyle/>
                    <a:p>
                      <a:pPr algn="ctr" fontAlgn="ctr"/>
                      <a:r>
                        <a:rPr lang="en-US" sz="850" u="none" strike="noStrike" dirty="0">
                          <a:effectLst/>
                        </a:rPr>
                        <a:t>50</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3194172061"/>
                  </a:ext>
                </a:extLst>
              </a:tr>
              <a:tr h="355244">
                <a:tc>
                  <a:txBody>
                    <a:bodyPr/>
                    <a:lstStyle/>
                    <a:p>
                      <a:pPr algn="l" fontAlgn="ctr"/>
                      <a:r>
                        <a:rPr lang="ru-RU" sz="850" u="none" strike="noStrike">
                          <a:effectLst/>
                        </a:rPr>
                        <a:t>Прирост количества выставочных проектов относительно уровня 2012 года</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200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algn="ctr" defTabSz="914400" rtl="0" eaLnBrk="1" fontAlgn="ctr" latinLnBrk="0" hangingPunct="1"/>
                      <a:r>
                        <a:rPr lang="ru-RU" sz="850" u="none" strike="noStrike" kern="1200" dirty="0">
                          <a:solidFill>
                            <a:schemeClr val="dk1"/>
                          </a:solidFill>
                          <a:effectLst/>
                          <a:latin typeface="+mn-lt"/>
                          <a:ea typeface="+mn-ea"/>
                          <a:cs typeface="+mn-cs"/>
                        </a:rPr>
                        <a:t>277,77</a:t>
                      </a:r>
                    </a:p>
                  </a:txBody>
                  <a:tcPr marL="5985" marR="5985" marT="5985" marB="0" anchor="ctr"/>
                </a:tc>
                <a:tc>
                  <a:txBody>
                    <a:bodyPr/>
                    <a:lstStyle/>
                    <a:p>
                      <a:pPr algn="ctr" fontAlgn="ctr"/>
                      <a:r>
                        <a:rPr lang="en-US" sz="850" u="none" strike="noStrike" dirty="0">
                          <a:effectLst/>
                        </a:rPr>
                        <a:t>233,3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244,4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255,5</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255,55</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693616400"/>
                  </a:ext>
                </a:extLst>
              </a:tr>
              <a:tr h="237955">
                <a:tc>
                  <a:txBody>
                    <a:bodyPr/>
                    <a:lstStyle/>
                    <a:p>
                      <a:pPr algn="l" fontAlgn="ctr"/>
                      <a:r>
                        <a:rPr lang="ru-RU" sz="850" u="none" strike="noStrike" dirty="0">
                          <a:effectLst/>
                        </a:rPr>
                        <a:t>Подпрограмма III «Развитие библиотечного дела в Московской области»</a:t>
                      </a:r>
                      <a:endParaRPr lang="ru-RU" sz="850" b="1"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 </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666252646"/>
                  </a:ext>
                </a:extLst>
              </a:tr>
              <a:tr h="355244">
                <a:tc>
                  <a:txBody>
                    <a:bodyPr/>
                    <a:lstStyle/>
                    <a:p>
                      <a:pPr algn="l" fontAlgn="ctr"/>
                      <a:r>
                        <a:rPr lang="ru-RU" sz="850" u="none" strike="noStrike" dirty="0">
                          <a:effectLst/>
                        </a:rPr>
                        <a:t>Увеличение количества библиотек, внедривших стандарты деятельности библиотеки нового формата</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4</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4</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37690195"/>
                  </a:ext>
                </a:extLst>
              </a:tr>
              <a:tr h="355244">
                <a:tc>
                  <a:txBody>
                    <a:bodyPr/>
                    <a:lstStyle/>
                    <a:p>
                      <a:pPr algn="l" fontAlgn="t"/>
                      <a:r>
                        <a:rPr lang="ru-RU" sz="850" u="none" strike="noStrike" dirty="0">
                          <a:effectLst/>
                        </a:rPr>
                        <a:t>Количество посещений библиотек (на 1 жителя в год)</a:t>
                      </a:r>
                      <a:endParaRPr lang="ru-RU" sz="850" b="0" i="0" u="none" strike="noStrike" dirty="0">
                        <a:solidFill>
                          <a:srgbClr val="000000"/>
                        </a:solidFill>
                        <a:effectLst/>
                        <a:latin typeface="Arial" panose="020B0604020202020204" pitchFamily="34" charset="0"/>
                      </a:endParaRPr>
                    </a:p>
                  </a:txBody>
                  <a:tcPr marL="3729" marR="3729" marT="3729" marB="0"/>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1,78</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1,91</a:t>
                      </a:r>
                    </a:p>
                  </a:txBody>
                  <a:tcPr marL="3729" marR="3729" marT="3729" marB="0" anchor="ctr"/>
                </a:tc>
                <a:tc>
                  <a:txBody>
                    <a:bodyPr/>
                    <a:lstStyle/>
                    <a:p>
                      <a:pPr algn="ctr" fontAlgn="ctr"/>
                      <a:r>
                        <a:rPr lang="ru-RU" sz="850" u="none" strike="noStrike" dirty="0">
                          <a:effectLst/>
                        </a:rPr>
                        <a:t>1,</a:t>
                      </a:r>
                      <a:r>
                        <a:rPr lang="en-US" sz="850" u="none" strike="noStrike" dirty="0">
                          <a:effectLst/>
                        </a:rPr>
                        <a:t>34</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a:t>
                      </a:r>
                      <a:r>
                        <a:rPr lang="en-US" sz="850" u="none" strike="noStrike" dirty="0">
                          <a:effectLst/>
                        </a:rPr>
                        <a:t>41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1,4</a:t>
                      </a:r>
                      <a:r>
                        <a:rPr lang="en-US" sz="850" u="none" strike="noStrike" dirty="0">
                          <a:effectLst/>
                        </a:rPr>
                        <a:t>8</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1,48</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2046992035"/>
                  </a:ext>
                </a:extLst>
              </a:tr>
              <a:tr h="355244">
                <a:tc>
                  <a:txBody>
                    <a:bodyPr/>
                    <a:lstStyle/>
                    <a:p>
                      <a:pPr algn="l" fontAlgn="ctr"/>
                      <a:r>
                        <a:rPr lang="ru-RU" sz="850" u="none" strike="noStrike">
                          <a:effectLst/>
                        </a:rPr>
                        <a:t>Обеспечение роста числа пользователей муниципальных библиотек Московской области</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Показатель муниципальной программы </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Человек</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135228</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225508</a:t>
                      </a:r>
                    </a:p>
                  </a:txBody>
                  <a:tcPr marL="3729" marR="3729" marT="3729" marB="0" anchor="ctr"/>
                </a:tc>
                <a:tc>
                  <a:txBody>
                    <a:bodyPr/>
                    <a:lstStyle/>
                    <a:p>
                      <a:pPr algn="ctr" fontAlgn="ctr"/>
                      <a:r>
                        <a:rPr lang="en-US" sz="850" u="none" strike="noStrike" dirty="0">
                          <a:effectLst/>
                        </a:rPr>
                        <a:t>156543</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164371</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en-US" sz="850" u="none" strike="noStrike" dirty="0">
                          <a:effectLst/>
                        </a:rPr>
                        <a:t>172589</a:t>
                      </a:r>
                      <a:endParaRPr lang="ru-RU" sz="850" b="0" i="0" u="none" strike="noStrike" dirty="0">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172589</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224637823"/>
                  </a:ext>
                </a:extLst>
              </a:tr>
              <a:tr h="355244">
                <a:tc>
                  <a:txBody>
                    <a:bodyPr/>
                    <a:lstStyle/>
                    <a:p>
                      <a:pPr algn="l" fontAlgn="ctr"/>
                      <a:r>
                        <a:rPr lang="ru-RU" sz="850" u="none" strike="noStrike">
                          <a:effectLst/>
                        </a:rPr>
                        <a:t>Доля муниципальных библиотек, соответствующих требованиям к условиям деятельности библиотек Московской области (стандарту)</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Показатель муниципальной программы </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50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800" b="0" i="0" u="none" strike="noStrike" dirty="0">
                          <a:solidFill>
                            <a:srgbClr val="000000"/>
                          </a:solidFill>
                          <a:effectLst/>
                          <a:latin typeface="+mn-lt"/>
                        </a:rPr>
                        <a:t>100</a:t>
                      </a: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a:effectLst/>
                        </a:rPr>
                        <a:t>80</a:t>
                      </a:r>
                      <a:endParaRPr lang="ru-RU" sz="850" b="0" i="0" u="none" strike="noStrike">
                        <a:solidFill>
                          <a:srgbClr val="000000"/>
                        </a:solidFill>
                        <a:effectLst/>
                        <a:latin typeface="Calibri" panose="020F0502020204030204" pitchFamily="34" charset="0"/>
                      </a:endParaRPr>
                    </a:p>
                  </a:txBody>
                  <a:tcPr marL="3729" marR="3729" marT="3729" marB="0" anchor="ctr"/>
                </a:tc>
                <a:tc>
                  <a:txBody>
                    <a:bodyPr/>
                    <a:lstStyle/>
                    <a:p>
                      <a:pPr algn="ctr" fontAlgn="ctr"/>
                      <a:r>
                        <a:rPr lang="ru-RU" sz="850" u="none" strike="noStrike" dirty="0">
                          <a:solidFill>
                            <a:schemeClr val="tx1"/>
                          </a:solidFill>
                          <a:effectLst/>
                        </a:rPr>
                        <a:t>80</a:t>
                      </a:r>
                      <a:endParaRPr lang="ru-RU" sz="850" b="0" i="0" u="none" strike="noStrike" dirty="0">
                        <a:solidFill>
                          <a:schemeClr val="tx1"/>
                        </a:solidFill>
                        <a:effectLst/>
                        <a:latin typeface="Calibri" panose="020F0502020204030204" pitchFamily="34" charset="0"/>
                      </a:endParaRPr>
                    </a:p>
                  </a:txBody>
                  <a:tcPr marL="3729" marR="3729" marT="3729" marB="0" anchor="ctr"/>
                </a:tc>
                <a:extLst>
                  <a:ext uri="{0D108BD9-81ED-4DB2-BD59-A6C34878D82A}">
                    <a16:rowId xmlns:a16="http://schemas.microsoft.com/office/drawing/2014/main" val="1856232117"/>
                  </a:ext>
                </a:extLst>
              </a:tr>
            </a:tbl>
          </a:graphicData>
        </a:graphic>
      </p:graphicFrame>
    </p:spTree>
    <p:extLst>
      <p:ext uri="{BB962C8B-B14F-4D97-AF65-F5344CB8AC3E}">
        <p14:creationId xmlns:p14="http://schemas.microsoft.com/office/powerpoint/2010/main" val="1317713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
              <a:schemeClr val="accent1">
                <a:lumMod val="5000"/>
                <a:lumOff val="95000"/>
              </a:schemeClr>
            </a:gs>
            <a:gs pos="4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00511-6621-40FA-9ACF-AD2898F42479}"/>
              </a:ext>
            </a:extLst>
          </p:cNvPr>
          <p:cNvSpPr>
            <a:spLocks noGrp="1"/>
          </p:cNvSpPr>
          <p:nvPr>
            <p:ph type="title"/>
          </p:nvPr>
        </p:nvSpPr>
        <p:spPr>
          <a:xfrm>
            <a:off x="1062181" y="136525"/>
            <a:ext cx="10298545" cy="731693"/>
          </a:xfrm>
        </p:spPr>
        <p:txBody>
          <a:bodyPr>
            <a:normAutofit fontScale="90000"/>
          </a:bodyPr>
          <a:lstStyle/>
          <a:p>
            <a:pPr algn="ctr"/>
            <a:br>
              <a:rPr lang="ru-RU" sz="2000" b="1" dirty="0"/>
            </a:br>
            <a:br>
              <a:rPr lang="ru-RU" sz="2000" b="1" dirty="0"/>
            </a:br>
            <a:br>
              <a:rPr lang="ru-RU" sz="2000" b="1" dirty="0"/>
            </a:br>
            <a:r>
              <a:rPr lang="ru-RU" sz="2000" b="1" dirty="0"/>
              <a:t>              </a:t>
            </a:r>
            <a:r>
              <a:rPr lang="ru-RU" sz="2700" dirty="0"/>
              <a:t>Описание административно-территориального образования города       Долгопрудный</a:t>
            </a:r>
            <a:br>
              <a:rPr lang="ru-RU" b="1" dirty="0"/>
            </a:br>
            <a:endParaRPr lang="ru-RU" b="1" dirty="0"/>
          </a:p>
        </p:txBody>
      </p:sp>
      <p:sp>
        <p:nvSpPr>
          <p:cNvPr id="3" name="Объект 2">
            <a:extLst>
              <a:ext uri="{FF2B5EF4-FFF2-40B4-BE49-F238E27FC236}">
                <a16:creationId xmlns:a16="http://schemas.microsoft.com/office/drawing/2014/main" id="{2AF8B959-9FE1-4011-8147-30E57DAB1228}"/>
              </a:ext>
            </a:extLst>
          </p:cNvPr>
          <p:cNvSpPr>
            <a:spLocks noGrp="1"/>
          </p:cNvSpPr>
          <p:nvPr>
            <p:ph idx="1"/>
          </p:nvPr>
        </p:nvSpPr>
        <p:spPr>
          <a:xfrm>
            <a:off x="411494" y="1043901"/>
            <a:ext cx="10515600" cy="5321876"/>
          </a:xfrm>
        </p:spPr>
        <p:txBody>
          <a:bodyPr>
            <a:noAutofit/>
          </a:bodyPr>
          <a:lstStyle/>
          <a:p>
            <a:pPr marL="0" indent="0">
              <a:lnSpc>
                <a:spcPct val="170000"/>
              </a:lnSpc>
              <a:buNone/>
            </a:pPr>
            <a:r>
              <a:rPr lang="ru-RU" sz="1200" dirty="0">
                <a:effectLst>
                  <a:outerShdw blurRad="38100" dist="38100" dir="2700000" algn="tl">
                    <a:srgbClr val="000000">
                      <a:alpha val="43137"/>
                    </a:srgbClr>
                  </a:outerShdw>
                </a:effectLst>
              </a:rPr>
              <a:t>Город Долгопрудный — муниципальное образование областного значения. Статус города Долгопрудный обрел в 1957 году. Площадь города — 3052 гектар. Своими южными границами он примыкает по Дмитровскому шоссе к МКАД и расположен в 8 километрах от аэропорта Шереметьево. С запада город граничит с каналом имени Москвы, на севере с городским округом Мытищи, с ним же город граничит и на востоке, здесь же проходит граница с Москвой.</a:t>
            </a:r>
          </a:p>
          <a:p>
            <a:pPr marL="0" indent="0">
              <a:buNone/>
            </a:pPr>
            <a:r>
              <a:rPr lang="ru-RU" sz="1200" dirty="0">
                <a:effectLst>
                  <a:outerShdw blurRad="38100" dist="38100" dir="2700000" algn="tl">
                    <a:srgbClr val="000000">
                      <a:alpha val="43137"/>
                    </a:srgbClr>
                  </a:outerShdw>
                </a:effectLst>
              </a:rPr>
              <a:t>В состав города были в разное время включены:</a:t>
            </a:r>
          </a:p>
          <a:p>
            <a:r>
              <a:rPr lang="ru-RU" sz="1200" dirty="0">
                <a:effectLst>
                  <a:outerShdw blurRad="38100" dist="38100" dir="2700000" algn="tl">
                    <a:srgbClr val="000000">
                      <a:alpha val="43137"/>
                    </a:srgbClr>
                  </a:outerShdw>
                </a:effectLst>
              </a:rPr>
              <a:t>посёлок </a:t>
            </a:r>
            <a:r>
              <a:rPr lang="ru-RU" sz="1200" dirty="0">
                <a:effectLst>
                  <a:outerShdw blurRad="38100" dist="38100" dir="2700000" algn="tl">
                    <a:srgbClr val="000000">
                      <a:alpha val="43137"/>
                    </a:srgbClr>
                  </a:outerShdw>
                </a:effectLst>
                <a:hlinkClick r:id="rId2" tooltip="Хлебниково (микрорайон Долгопрудного)">
                  <a:extLst>
                    <a:ext uri="{A12FA001-AC4F-418D-AE19-62706E023703}">
                      <ahyp:hlinkClr xmlns:ahyp="http://schemas.microsoft.com/office/drawing/2018/hyperlinkcolor" val="tx"/>
                    </a:ext>
                  </a:extLst>
                </a:hlinkClick>
              </a:rPr>
              <a:t>Хлебниково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село </a:t>
            </a:r>
            <a:r>
              <a:rPr lang="ru-RU" sz="1200" dirty="0" err="1">
                <a:effectLst>
                  <a:outerShdw blurRad="38100" dist="38100" dir="2700000" algn="tl">
                    <a:srgbClr val="000000">
                      <a:alpha val="43137"/>
                    </a:srgbClr>
                  </a:outerShdw>
                </a:effectLst>
                <a:hlinkClick r:id="rId3" tooltip="Павельцево (микрорайон Долгопрудного)">
                  <a:extLst>
                    <a:ext uri="{A12FA001-AC4F-418D-AE19-62706E023703}">
                      <ahyp:hlinkClr xmlns:ahyp="http://schemas.microsoft.com/office/drawing/2018/hyperlinkcolor" val="tx"/>
                    </a:ext>
                  </a:extLst>
                </a:hlinkClick>
              </a:rPr>
              <a:t>Павельцево</a:t>
            </a:r>
            <a:r>
              <a:rPr lang="ru-RU" sz="1200" dirty="0">
                <a:effectLst>
                  <a:outerShdw blurRad="38100" dist="38100" dir="2700000" algn="tl">
                    <a:srgbClr val="000000">
                      <a:alpha val="43137"/>
                    </a:srgbClr>
                  </a:outerShdw>
                </a:effectLst>
              </a:rPr>
              <a:t>,</a:t>
            </a:r>
          </a:p>
          <a:p>
            <a:r>
              <a:rPr lang="ru-RU" sz="1200" dirty="0">
                <a:effectLst>
                  <a:outerShdw blurRad="38100" dist="38100" dir="2700000" algn="tl">
                    <a:srgbClr val="000000">
                      <a:alpha val="43137"/>
                    </a:srgbClr>
                  </a:outerShdw>
                </a:effectLst>
              </a:rPr>
              <a:t>рабочий посёлок </a:t>
            </a:r>
            <a:r>
              <a:rPr lang="ru-RU" sz="1200" dirty="0">
                <a:effectLst>
                  <a:outerShdw blurRad="38100" dist="38100" dir="2700000" algn="tl">
                    <a:srgbClr val="000000">
                      <a:alpha val="43137"/>
                    </a:srgbClr>
                  </a:outerShdw>
                </a:effectLst>
                <a:hlinkClick r:id="rId4" tooltip="Шереметьевский (микрорайон Долгопрудного)">
                  <a:extLst>
                    <a:ext uri="{A12FA001-AC4F-418D-AE19-62706E023703}">
                      <ahyp:hlinkClr xmlns:ahyp="http://schemas.microsoft.com/office/drawing/2018/hyperlinkcolor" val="tx"/>
                    </a:ext>
                  </a:extLst>
                </a:hlinkClick>
              </a:rPr>
              <a:t>Шереметьевский</a:t>
            </a:r>
            <a:r>
              <a:rPr lang="ru-RU" sz="1200" dirty="0">
                <a:effectLst>
                  <a:outerShdw blurRad="38100" dist="38100" dir="2700000" algn="tl">
                    <a:srgbClr val="000000">
                      <a:alpha val="43137"/>
                    </a:srgbClr>
                  </a:outerShdw>
                </a:effectLst>
              </a:rPr>
              <a:t>, находящиеся на севере за каналом</a:t>
            </a:r>
          </a:p>
          <a:p>
            <a:pPr marL="0" indent="0">
              <a:buNone/>
            </a:pPr>
            <a:r>
              <a:rPr lang="ru-RU" sz="1200" dirty="0">
                <a:effectLst>
                  <a:outerShdw blurRad="38100" dist="38100" dir="2700000" algn="tl">
                    <a:srgbClr val="000000">
                      <a:alpha val="43137"/>
                    </a:srgbClr>
                  </a:outerShdw>
                </a:effectLst>
              </a:rPr>
              <a:t> имени Москвы.</a:t>
            </a:r>
          </a:p>
          <a:p>
            <a:pPr marL="0" indent="0">
              <a:lnSpc>
                <a:spcPct val="120000"/>
              </a:lnSpc>
              <a:buNone/>
            </a:pPr>
            <a:r>
              <a:rPr lang="ru-RU" sz="1200" dirty="0">
                <a:effectLst>
                  <a:outerShdw blurRad="38100" dist="38100" dir="2700000" algn="tl">
                    <a:srgbClr val="000000">
                      <a:alpha val="43137"/>
                    </a:srgbClr>
                  </a:outerShdw>
                </a:effectLst>
              </a:rPr>
              <a:t>Основная отличительная черта современного Долгопрудного — огромный </a:t>
            </a:r>
          </a:p>
          <a:p>
            <a:pPr marL="0" indent="0">
              <a:lnSpc>
                <a:spcPct val="120000"/>
              </a:lnSpc>
              <a:buNone/>
            </a:pPr>
            <a:r>
              <a:rPr lang="ru-RU" sz="1200" dirty="0">
                <a:effectLst>
                  <a:outerShdw blurRad="38100" dist="38100" dir="2700000" algn="tl">
                    <a:srgbClr val="000000">
                      <a:alpha val="43137"/>
                    </a:srgbClr>
                  </a:outerShdw>
                </a:effectLst>
              </a:rPr>
              <a:t>научный и производственный потенциал, в настоящее время в </a:t>
            </a:r>
          </a:p>
          <a:p>
            <a:pPr marL="0" indent="0">
              <a:lnSpc>
                <a:spcPct val="120000"/>
              </a:lnSpc>
              <a:buNone/>
            </a:pPr>
            <a:r>
              <a:rPr lang="ru-RU" sz="1200" dirty="0">
                <a:effectLst>
                  <a:outerShdw blurRad="38100" dist="38100" dir="2700000" algn="tl">
                    <a:srgbClr val="000000">
                      <a:alpha val="43137"/>
                    </a:srgbClr>
                  </a:outerShdw>
                </a:effectLst>
              </a:rPr>
              <a:t>городе широко развита образовательная,  научно-исследовательская сфера. </a:t>
            </a:r>
          </a:p>
          <a:p>
            <a:pPr marL="0" indent="0">
              <a:lnSpc>
                <a:spcPct val="120000"/>
              </a:lnSpc>
              <a:buNone/>
            </a:pPr>
            <a:r>
              <a:rPr lang="ru-RU" sz="1200" dirty="0">
                <a:effectLst>
                  <a:outerShdw blurRad="38100" dist="38100" dir="2700000" algn="tl">
                    <a:srgbClr val="000000">
                      <a:alpha val="43137"/>
                    </a:srgbClr>
                  </a:outerShdw>
                </a:effectLst>
              </a:rPr>
              <a:t>Власти города весьма озабочены благоустройством улиц, парков и домов </a:t>
            </a:r>
          </a:p>
          <a:p>
            <a:pPr marL="0" indent="0">
              <a:lnSpc>
                <a:spcPct val="120000"/>
              </a:lnSpc>
              <a:buNone/>
            </a:pPr>
            <a:r>
              <a:rPr lang="ru-RU" sz="1200" dirty="0">
                <a:effectLst>
                  <a:outerShdw blurRad="38100" dist="38100" dir="2700000" algn="tl">
                    <a:srgbClr val="000000">
                      <a:alpha val="43137"/>
                    </a:srgbClr>
                  </a:outerShdw>
                </a:effectLst>
              </a:rPr>
              <a:t>(постоянно идет реорганизация Долгопрудного: снос ветхого жилищного </a:t>
            </a:r>
          </a:p>
          <a:p>
            <a:pPr marL="0" indent="0">
              <a:lnSpc>
                <a:spcPct val="120000"/>
              </a:lnSpc>
              <a:buNone/>
            </a:pPr>
            <a:r>
              <a:rPr lang="ru-RU" sz="1200" dirty="0">
                <a:effectLst>
                  <a:outerShdw blurRad="38100" dist="38100" dir="2700000" algn="tl">
                    <a:srgbClr val="000000">
                      <a:alpha val="43137"/>
                    </a:srgbClr>
                  </a:outerShdw>
                </a:effectLst>
              </a:rPr>
              <a:t>фонда, строительство современных зданий и объектов культуры)</a:t>
            </a:r>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endParaRPr lang="ru-RU" sz="1200" dirty="0"/>
          </a:p>
          <a:p>
            <a:pPr marL="0" indent="0">
              <a:lnSpc>
                <a:spcPct val="100000"/>
              </a:lnSpc>
              <a:buNone/>
            </a:pPr>
            <a:r>
              <a:rPr lang="ru-RU" sz="1200" dirty="0"/>
              <a:t>). </a:t>
            </a:r>
          </a:p>
        </p:txBody>
      </p:sp>
      <p:sp>
        <p:nvSpPr>
          <p:cNvPr id="4" name="Номер слайда 3">
            <a:extLst>
              <a:ext uri="{FF2B5EF4-FFF2-40B4-BE49-F238E27FC236}">
                <a16:creationId xmlns:a16="http://schemas.microsoft.com/office/drawing/2014/main" id="{C5890A83-8278-4AF4-86F0-6E8977872DB7}"/>
              </a:ext>
            </a:extLst>
          </p:cNvPr>
          <p:cNvSpPr>
            <a:spLocks noGrp="1"/>
          </p:cNvSpPr>
          <p:nvPr>
            <p:ph type="sldNum" sz="quarter" idx="12"/>
          </p:nvPr>
        </p:nvSpPr>
        <p:spPr>
          <a:xfrm>
            <a:off x="11444748" y="6532439"/>
            <a:ext cx="387926" cy="198869"/>
          </a:xfrm>
        </p:spPr>
        <p:txBody>
          <a:bodyPr/>
          <a:lstStyle/>
          <a:p>
            <a:fld id="{5C57661F-B2B1-4F5C-A5BA-3FA02C8F7456}" type="slidenum">
              <a:rPr lang="ru-RU" smtClean="0"/>
              <a:t>4</a:t>
            </a:fld>
            <a:endParaRPr lang="ru-RU" dirty="0"/>
          </a:p>
        </p:txBody>
      </p:sp>
      <p:pic>
        <p:nvPicPr>
          <p:cNvPr id="5" name="Объект 6">
            <a:extLst>
              <a:ext uri="{FF2B5EF4-FFF2-40B4-BE49-F238E27FC236}">
                <a16:creationId xmlns:a16="http://schemas.microsoft.com/office/drawing/2014/main" id="{7DA1789F-2D6D-4709-9EA4-589F6773AC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pic>
        <p:nvPicPr>
          <p:cNvPr id="12" name="Рисунок 11">
            <a:extLst>
              <a:ext uri="{FF2B5EF4-FFF2-40B4-BE49-F238E27FC236}">
                <a16:creationId xmlns:a16="http://schemas.microsoft.com/office/drawing/2014/main" id="{D7FD6AB4-06C1-4B8A-9485-01CB7C392A45}"/>
              </a:ext>
            </a:extLst>
          </p:cNvPr>
          <p:cNvPicPr>
            <a:picLocks noChangeAspect="1"/>
          </p:cNvPicPr>
          <p:nvPr/>
        </p:nvPicPr>
        <p:blipFill rotWithShape="1">
          <a:blip r:embed="rId6">
            <a:extLst>
              <a:ext uri="{28A0092B-C50C-407E-A947-70E740481C1C}">
                <a14:useLocalDpi xmlns:a14="http://schemas.microsoft.com/office/drawing/2010/main" val="0"/>
              </a:ext>
            </a:extLst>
          </a:blip>
          <a:srcRect t="1381"/>
          <a:stretch/>
        </p:blipFill>
        <p:spPr>
          <a:xfrm>
            <a:off x="6701493" y="2138771"/>
            <a:ext cx="5131181" cy="4309036"/>
          </a:xfrm>
          <a:prstGeom prst="rect">
            <a:avLst/>
          </a:prstGeom>
        </p:spPr>
      </p:pic>
    </p:spTree>
    <p:extLst>
      <p:ext uri="{BB962C8B-B14F-4D97-AF65-F5344CB8AC3E}">
        <p14:creationId xmlns:p14="http://schemas.microsoft.com/office/powerpoint/2010/main" val="13190935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5B435072-3B7C-49F3-A504-398443A1B92D}"/>
              </a:ext>
            </a:extLst>
          </p:cNvPr>
          <p:cNvGraphicFramePr>
            <a:graphicFrameLocks noGrp="1"/>
          </p:cNvGraphicFramePr>
          <p:nvPr>
            <p:ph idx="1"/>
            <p:extLst/>
          </p:nvPr>
        </p:nvGraphicFramePr>
        <p:xfrm>
          <a:off x="845127" y="741829"/>
          <a:ext cx="10837774" cy="5706548"/>
        </p:xfrm>
        <a:graphic>
          <a:graphicData uri="http://schemas.openxmlformats.org/drawingml/2006/table">
            <a:tbl>
              <a:tblPr>
                <a:tableStyleId>{5C22544A-7EE6-4342-B048-85BDC9FD1C3A}</a:tableStyleId>
              </a:tblPr>
              <a:tblGrid>
                <a:gridCol w="2939977">
                  <a:extLst>
                    <a:ext uri="{9D8B030D-6E8A-4147-A177-3AD203B41FA5}">
                      <a16:colId xmlns:a16="http://schemas.microsoft.com/office/drawing/2014/main" val="160006849"/>
                    </a:ext>
                  </a:extLst>
                </a:gridCol>
                <a:gridCol w="1106560">
                  <a:extLst>
                    <a:ext uri="{9D8B030D-6E8A-4147-A177-3AD203B41FA5}">
                      <a16:colId xmlns:a16="http://schemas.microsoft.com/office/drawing/2014/main" val="135675150"/>
                    </a:ext>
                  </a:extLst>
                </a:gridCol>
                <a:gridCol w="932982">
                  <a:extLst>
                    <a:ext uri="{9D8B030D-6E8A-4147-A177-3AD203B41FA5}">
                      <a16:colId xmlns:a16="http://schemas.microsoft.com/office/drawing/2014/main" val="215036061"/>
                    </a:ext>
                  </a:extLst>
                </a:gridCol>
                <a:gridCol w="932982">
                  <a:extLst>
                    <a:ext uri="{9D8B030D-6E8A-4147-A177-3AD203B41FA5}">
                      <a16:colId xmlns:a16="http://schemas.microsoft.com/office/drawing/2014/main" val="328170893"/>
                    </a:ext>
                  </a:extLst>
                </a:gridCol>
                <a:gridCol w="976376">
                  <a:extLst>
                    <a:ext uri="{9D8B030D-6E8A-4147-A177-3AD203B41FA5}">
                      <a16:colId xmlns:a16="http://schemas.microsoft.com/office/drawing/2014/main" val="2378755062"/>
                    </a:ext>
                  </a:extLst>
                </a:gridCol>
                <a:gridCol w="954678">
                  <a:extLst>
                    <a:ext uri="{9D8B030D-6E8A-4147-A177-3AD203B41FA5}">
                      <a16:colId xmlns:a16="http://schemas.microsoft.com/office/drawing/2014/main" val="2530060691"/>
                    </a:ext>
                  </a:extLst>
                </a:gridCol>
                <a:gridCol w="1052317">
                  <a:extLst>
                    <a:ext uri="{9D8B030D-6E8A-4147-A177-3AD203B41FA5}">
                      <a16:colId xmlns:a16="http://schemas.microsoft.com/office/drawing/2014/main" val="3185530909"/>
                    </a:ext>
                  </a:extLst>
                </a:gridCol>
                <a:gridCol w="954678">
                  <a:extLst>
                    <a:ext uri="{9D8B030D-6E8A-4147-A177-3AD203B41FA5}">
                      <a16:colId xmlns:a16="http://schemas.microsoft.com/office/drawing/2014/main" val="1876393451"/>
                    </a:ext>
                  </a:extLst>
                </a:gridCol>
                <a:gridCol w="987224">
                  <a:extLst>
                    <a:ext uri="{9D8B030D-6E8A-4147-A177-3AD203B41FA5}">
                      <a16:colId xmlns:a16="http://schemas.microsoft.com/office/drawing/2014/main" val="2035044492"/>
                    </a:ext>
                  </a:extLst>
                </a:gridCol>
              </a:tblGrid>
              <a:tr h="146960">
                <a:tc rowSpan="2">
                  <a:txBody>
                    <a:bodyPr/>
                    <a:lstStyle/>
                    <a:p>
                      <a:pPr algn="ctr" fontAlgn="ctr"/>
                      <a:r>
                        <a:rPr lang="ru-RU" sz="950" u="none" strike="noStrike" dirty="0">
                          <a:effectLst/>
                          <a:latin typeface="+mn-lt"/>
                        </a:rPr>
                        <a:t>Наименование муниципальной программы/подпрограммы/показателя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Тип показателя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Единица измерения</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a:effectLst/>
                          <a:latin typeface="+mn-lt"/>
                        </a:rPr>
                        <a:t>Базовое значение</a:t>
                      </a:r>
                      <a:endParaRPr lang="ru-RU" sz="950" b="0" i="0" u="none" strike="noStrike">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Достигнутое </a:t>
                      </a:r>
                    </a:p>
                    <a:p>
                      <a:pPr algn="ctr" fontAlgn="ctr"/>
                      <a:r>
                        <a:rPr lang="ru-RU" sz="950" u="none" strike="noStrike" dirty="0">
                          <a:effectLst/>
                          <a:latin typeface="+mn-lt"/>
                        </a:rPr>
                        <a:t>2021 года</a:t>
                      </a:r>
                      <a:endParaRPr lang="ru-RU" sz="950" b="0" i="0" u="none" strike="noStrike" dirty="0">
                        <a:solidFill>
                          <a:srgbClr val="000000"/>
                        </a:solidFill>
                        <a:effectLst/>
                        <a:latin typeface="+mn-lt"/>
                      </a:endParaRPr>
                    </a:p>
                  </a:txBody>
                  <a:tcPr marL="4360" marR="4360" marT="4360" marB="0" anchor="ctr"/>
                </a:tc>
                <a:tc rowSpan="2">
                  <a:txBody>
                    <a:bodyPr/>
                    <a:lstStyle/>
                    <a:p>
                      <a:pPr algn="ctr" fontAlgn="ctr"/>
                      <a:r>
                        <a:rPr lang="ru-RU" sz="950" u="none" strike="noStrike" dirty="0">
                          <a:effectLst/>
                          <a:latin typeface="+mn-lt"/>
                        </a:rPr>
                        <a:t>Оценка 2022 год</a:t>
                      </a:r>
                      <a:endParaRPr lang="ru-RU" sz="950" b="0" i="0" u="none" strike="noStrike" dirty="0">
                        <a:solidFill>
                          <a:srgbClr val="000000"/>
                        </a:solidFill>
                        <a:effectLst/>
                        <a:latin typeface="+mn-lt"/>
                      </a:endParaRPr>
                    </a:p>
                  </a:txBody>
                  <a:tcPr marL="4360" marR="4360" marT="43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27147877"/>
                  </a:ext>
                </a:extLst>
              </a:tr>
              <a:tr h="14696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042805114"/>
                  </a:ext>
                </a:extLst>
              </a:tr>
              <a:tr h="374050">
                <a:tc>
                  <a:txBody>
                    <a:bodyPr/>
                    <a:lstStyle/>
                    <a:p>
                      <a:pPr algn="l" fontAlgn="ctr"/>
                      <a:r>
                        <a:rPr lang="ru-RU" sz="950" u="none" strike="noStrike">
                          <a:effectLst/>
                          <a:latin typeface="+mn-lt"/>
                        </a:rPr>
                        <a:t>Подпрограмма IV «Развитие профессионального искусства, гастрольно-концертной и культурно-досуговой деятельности, кинематографии Московской области»</a:t>
                      </a:r>
                      <a:endParaRPr lang="ru-RU" sz="950" b="1"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 </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 </a:t>
                      </a:r>
                      <a:endParaRPr lang="ru-RU" sz="950" b="0" i="0" u="none" strike="noStrike">
                        <a:solidFill>
                          <a:srgbClr val="000000"/>
                        </a:solidFill>
                        <a:effectLst/>
                        <a:latin typeface="+mn-lt"/>
                      </a:endParaRPr>
                    </a:p>
                  </a:txBody>
                  <a:tcPr marL="4360" marR="4360" marT="4360" marB="0" anchor="ctr"/>
                </a:tc>
                <a:extLst>
                  <a:ext uri="{0D108BD9-81ED-4DB2-BD59-A6C34878D82A}">
                    <a16:rowId xmlns:a16="http://schemas.microsoft.com/office/drawing/2014/main" val="223492803"/>
                  </a:ext>
                </a:extLst>
              </a:tr>
              <a:tr h="281237">
                <a:tc>
                  <a:txBody>
                    <a:bodyPr/>
                    <a:lstStyle/>
                    <a:p>
                      <a:pPr algn="l" fontAlgn="t"/>
                      <a:r>
                        <a:rPr lang="ru-RU" sz="950" u="none" strike="noStrike" dirty="0">
                          <a:solidFill>
                            <a:schemeClr val="tx1"/>
                          </a:solidFill>
                          <a:effectLst/>
                          <a:latin typeface="+mn-lt"/>
                        </a:rPr>
                        <a:t>Количество посещений организаций культуры (профессиональных театров) по отношению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показатель к соглашению с ФОИВ (приоритетный)</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114</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133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29527050"/>
                  </a:ext>
                </a:extLst>
              </a:tr>
              <a:tr h="559678">
                <a:tc>
                  <a:txBody>
                    <a:bodyPr/>
                    <a:lstStyle/>
                    <a:p>
                      <a:pPr algn="l" fontAlgn="t"/>
                      <a:r>
                        <a:rPr lang="ru-RU" sz="950" u="none" strike="noStrike" dirty="0">
                          <a:solidFill>
                            <a:schemeClr val="tx1"/>
                          </a:solidFill>
                          <a:effectLst/>
                          <a:latin typeface="+mn-lt"/>
                        </a:rPr>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 в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Указ Президента Российской Федерации</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77584350"/>
                  </a:ext>
                </a:extLst>
              </a:tr>
              <a:tr h="374050">
                <a:tc>
                  <a:txBody>
                    <a:bodyPr/>
                    <a:lstStyle/>
                    <a:p>
                      <a:pPr algn="l" fontAlgn="t"/>
                      <a:r>
                        <a:rPr lang="ru-RU" sz="950" u="none" strike="noStrike" dirty="0">
                          <a:solidFill>
                            <a:schemeClr val="tx1"/>
                          </a:solidFill>
                          <a:effectLst/>
                          <a:latin typeface="+mn-lt"/>
                        </a:rPr>
                        <a:t>Увеличение доли учреждений клубного типа, соответствующих Требованиям к условиям деятельности культурно-досуговых учреждений Московской области</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75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100</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2462289066"/>
                  </a:ext>
                </a:extLst>
              </a:tr>
              <a:tr h="281237">
                <a:tc>
                  <a:txBody>
                    <a:bodyPr/>
                    <a:lstStyle/>
                    <a:p>
                      <a:pPr algn="l" fontAlgn="t"/>
                      <a:r>
                        <a:rPr lang="ru-RU" sz="950" u="none" strike="noStrike" dirty="0">
                          <a:solidFill>
                            <a:schemeClr val="tx1"/>
                          </a:solidFill>
                          <a:effectLst/>
                          <a:latin typeface="+mn-lt"/>
                        </a:rPr>
                        <a:t>Увеличение числа посещений платных культурно-массовых мероприятий клубов и домов культуры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120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125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130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130</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4076982696"/>
                  </a:ext>
                </a:extLst>
              </a:tr>
              <a:tr h="188423">
                <a:tc>
                  <a:txBody>
                    <a:bodyPr/>
                    <a:lstStyle/>
                    <a:p>
                      <a:pPr algn="l" fontAlgn="t"/>
                      <a:r>
                        <a:rPr lang="ru-RU" sz="950" u="none" strike="noStrike" dirty="0">
                          <a:solidFill>
                            <a:schemeClr val="tx1"/>
                          </a:solidFill>
                          <a:effectLst/>
                          <a:latin typeface="+mn-lt"/>
                        </a:rPr>
                        <a:t>Доля детей, привлекаемых к участию в творческих мероприятиях сферы культуры</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9,5</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9,7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10</a:t>
                      </a:r>
                      <a:r>
                        <a:rPr lang="en-US" sz="950" u="none" strike="noStrike" dirty="0">
                          <a:effectLst/>
                          <a:latin typeface="+mn-lt"/>
                        </a:rPr>
                        <a:t>,5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11</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716905956"/>
                  </a:ext>
                </a:extLst>
              </a:tr>
              <a:tr h="281237">
                <a:tc>
                  <a:txBody>
                    <a:bodyPr/>
                    <a:lstStyle/>
                    <a:p>
                      <a:pPr algn="l" fontAlgn="t"/>
                      <a:r>
                        <a:rPr lang="ru-RU" sz="950" u="none" strike="noStrike" dirty="0">
                          <a:solidFill>
                            <a:schemeClr val="tx1"/>
                          </a:solidFill>
                          <a:effectLst/>
                          <a:latin typeface="+mn-lt"/>
                        </a:rPr>
                        <a:t>Увеличение числа участников клубных формирований к уровню 2017 года</a:t>
                      </a:r>
                      <a:endParaRPr lang="ru-RU" sz="950" b="0" i="0" u="none" strike="noStrike" dirty="0">
                        <a:solidFill>
                          <a:schemeClr val="tx1"/>
                        </a:solidFill>
                        <a:effectLst/>
                        <a:latin typeface="+mn-lt"/>
                      </a:endParaRPr>
                    </a:p>
                  </a:txBody>
                  <a:tcPr marL="4360" marR="4360" marT="4360" marB="0"/>
                </a:tc>
                <a:tc>
                  <a:txBody>
                    <a:bodyPr/>
                    <a:lstStyle/>
                    <a:p>
                      <a:pPr algn="ctr" fontAlgn="ctr"/>
                      <a:r>
                        <a:rPr lang="ru-RU" sz="950" u="none" strike="noStrike">
                          <a:effectLst/>
                          <a:latin typeface="+mn-lt"/>
                        </a:rPr>
                        <a:t>Национальный проект "Культура"</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Процент по отношению к базовому году</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101</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106</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106</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158495309"/>
                  </a:ext>
                </a:extLst>
              </a:tr>
              <a:tr h="188423">
                <a:tc>
                  <a:txBody>
                    <a:bodyPr/>
                    <a:lstStyle/>
                    <a:p>
                      <a:pPr algn="l" fontAlgn="ctr"/>
                      <a:r>
                        <a:rPr lang="ru-RU" sz="950" u="none" strike="noStrike" dirty="0">
                          <a:solidFill>
                            <a:schemeClr val="tx1"/>
                          </a:solidFill>
                          <a:effectLst/>
                          <a:latin typeface="+mn-lt"/>
                        </a:rPr>
                        <a:t>2021 Увеличение числа посещений культурных мероприятий</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Отраслевой показатель</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тысяч 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646,134</a:t>
                      </a:r>
                      <a:endParaRPr lang="ru-RU" sz="950" b="0" i="0" u="none" strike="noStrike">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646,134</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652,595</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659,121</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665,713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665,713</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1010445042"/>
                  </a:ext>
                </a:extLst>
              </a:tr>
              <a:tr h="374050">
                <a:tc>
                  <a:txBody>
                    <a:bodyPr/>
                    <a:lstStyle/>
                    <a:p>
                      <a:pPr algn="l" fontAlgn="ctr"/>
                      <a:r>
                        <a:rPr lang="ru-RU" sz="950" u="none" strike="noStrike" dirty="0">
                          <a:solidFill>
                            <a:schemeClr val="tx1"/>
                          </a:solidFill>
                          <a:effectLst/>
                          <a:latin typeface="+mn-lt"/>
                        </a:rPr>
                        <a:t>Количество граждан, принимающих участие в добровольческой деятельности, получивших государственную (муниципальную) поддержку в форме субсидий бюджетным учреждениям культуры</a:t>
                      </a:r>
                      <a:endParaRPr lang="ru-RU" sz="950" b="0" i="0" u="none" strike="noStrike" dirty="0">
                        <a:solidFill>
                          <a:schemeClr val="tx1"/>
                        </a:solidFill>
                        <a:effectLst/>
                        <a:latin typeface="+mn-lt"/>
                      </a:endParaRPr>
                    </a:p>
                  </a:txBody>
                  <a:tcPr marL="4360" marR="4360" marT="4360" marB="0" anchor="ctr"/>
                </a:tc>
                <a:tc>
                  <a:txBody>
                    <a:bodyPr/>
                    <a:lstStyle/>
                    <a:p>
                      <a:pPr algn="ctr" fontAlgn="ctr"/>
                      <a:r>
                        <a:rPr lang="ru-RU" sz="950" u="none" strike="noStrike">
                          <a:effectLst/>
                          <a:latin typeface="+mn-lt"/>
                        </a:rPr>
                        <a:t>Показатель муниципальной программы </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a:effectLst/>
                          <a:latin typeface="+mn-lt"/>
                        </a:rPr>
                        <a:t>единиц</a:t>
                      </a:r>
                      <a:endParaRPr lang="ru-RU" sz="950" b="0" i="0" u="none" strike="noStrike">
                        <a:solidFill>
                          <a:srgbClr val="000000"/>
                        </a:solidFill>
                        <a:effectLst/>
                        <a:latin typeface="+mn-lt"/>
                      </a:endParaRPr>
                    </a:p>
                  </a:txBody>
                  <a:tcPr marL="4360" marR="4360" marT="4360" marB="0" anchor="ctr"/>
                </a:tc>
                <a:tc>
                  <a:txBody>
                    <a:bodyPr/>
                    <a:lstStyle/>
                    <a:p>
                      <a:pPr algn="ctr" fontAlgn="ctr"/>
                      <a:r>
                        <a:rPr lang="ru-RU" sz="950" u="none" strike="noStrike" dirty="0">
                          <a:effectLst/>
                          <a:latin typeface="+mn-lt"/>
                        </a:rPr>
                        <a:t>-</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32</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47</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63</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en-US" sz="950" u="none" strike="noStrike" dirty="0">
                          <a:effectLst/>
                          <a:latin typeface="+mn-lt"/>
                        </a:rPr>
                        <a:t>79</a:t>
                      </a:r>
                      <a:endParaRPr lang="ru-RU" sz="950" b="0" i="0" u="none" strike="noStrike" dirty="0">
                        <a:solidFill>
                          <a:srgbClr val="000000"/>
                        </a:solidFill>
                        <a:effectLst/>
                        <a:latin typeface="+mn-lt"/>
                      </a:endParaRPr>
                    </a:p>
                  </a:txBody>
                  <a:tcPr marL="4360" marR="4360" marT="4360" marB="0" anchor="ctr"/>
                </a:tc>
                <a:tc>
                  <a:txBody>
                    <a:bodyPr/>
                    <a:lstStyle/>
                    <a:p>
                      <a:pPr algn="ctr" fontAlgn="ctr"/>
                      <a:r>
                        <a:rPr lang="ru-RU" sz="950" u="none" strike="noStrike" dirty="0">
                          <a:solidFill>
                            <a:schemeClr val="tx1"/>
                          </a:solidFill>
                          <a:effectLst/>
                          <a:latin typeface="+mn-lt"/>
                        </a:rPr>
                        <a:t>79</a:t>
                      </a:r>
                      <a:endParaRPr lang="ru-RU" sz="950" b="0" i="0" u="none" strike="noStrike" dirty="0">
                        <a:solidFill>
                          <a:schemeClr val="tx1"/>
                        </a:solidFill>
                        <a:effectLst/>
                        <a:latin typeface="+mn-lt"/>
                      </a:endParaRPr>
                    </a:p>
                  </a:txBody>
                  <a:tcPr marL="4360" marR="4360" marT="4360" marB="0" anchor="ctr"/>
                </a:tc>
                <a:extLst>
                  <a:ext uri="{0D108BD9-81ED-4DB2-BD59-A6C34878D82A}">
                    <a16:rowId xmlns:a16="http://schemas.microsoft.com/office/drawing/2014/main" val="3018126256"/>
                  </a:ext>
                </a:extLst>
              </a:tr>
              <a:tr h="374050">
                <a:tc>
                  <a:txBody>
                    <a:bodyPr/>
                    <a:lstStyle/>
                    <a:p>
                      <a:pPr algn="l" fontAlgn="ctr"/>
                      <a:r>
                        <a:rPr lang="ru-RU" sz="950" b="0" i="0" u="none" strike="noStrike" dirty="0">
                          <a:solidFill>
                            <a:schemeClr val="tx1"/>
                          </a:solidFill>
                          <a:effectLst/>
                          <a:latin typeface="+mn-lt"/>
                        </a:rPr>
                        <a:t>Подпрограмма</a:t>
                      </a:r>
                      <a:r>
                        <a:rPr lang="ru-RU" sz="950" b="0" i="0" u="none" strike="noStrike" baseline="0" dirty="0">
                          <a:solidFill>
                            <a:schemeClr val="tx1"/>
                          </a:solidFill>
                          <a:effectLst/>
                          <a:latin typeface="+mn-lt"/>
                        </a:rPr>
                        <a:t> </a:t>
                      </a:r>
                      <a:r>
                        <a:rPr lang="en-US" sz="950" b="0" i="0" u="none" strike="noStrike" baseline="0" dirty="0">
                          <a:solidFill>
                            <a:schemeClr val="tx1"/>
                          </a:solidFill>
                          <a:effectLst/>
                          <a:latin typeface="+mn-lt"/>
                        </a:rPr>
                        <a:t>V</a:t>
                      </a:r>
                      <a:r>
                        <a:rPr lang="ru-RU" sz="950" b="0" i="0" u="none" strike="noStrike" baseline="0" dirty="0">
                          <a:solidFill>
                            <a:schemeClr val="tx1"/>
                          </a:solidFill>
                          <a:effectLst/>
                          <a:latin typeface="+mn-lt"/>
                        </a:rPr>
                        <a:t> «Укрепление материально-технической базы государственных и муниципальных учреждений культуры, образовательных организаций в сфере культуры Московской области»</a:t>
                      </a:r>
                      <a:endParaRPr lang="ru-RU" sz="950" b="0" i="0" u="none" strike="noStrike" dirty="0">
                        <a:solidFill>
                          <a:schemeClr val="tx1"/>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000000"/>
                        </a:solidFill>
                        <a:effectLst/>
                        <a:latin typeface="+mn-lt"/>
                      </a:endParaRPr>
                    </a:p>
                  </a:txBody>
                  <a:tcPr marL="4360" marR="4360" marT="4360" marB="0" anchor="ctr"/>
                </a:tc>
                <a:tc>
                  <a:txBody>
                    <a:bodyPr/>
                    <a:lstStyle/>
                    <a:p>
                      <a:pPr algn="ctr" fontAlgn="ctr"/>
                      <a:endParaRPr lang="ru-RU" sz="950" b="0" i="0" u="none" strike="noStrike" dirty="0">
                        <a:solidFill>
                          <a:srgbClr val="FF0000"/>
                        </a:solidFill>
                        <a:effectLst/>
                        <a:latin typeface="+mn-lt"/>
                      </a:endParaRPr>
                    </a:p>
                  </a:txBody>
                  <a:tcPr marL="4360" marR="4360" marT="4360" marB="0" anchor="ctr"/>
                </a:tc>
                <a:extLst>
                  <a:ext uri="{0D108BD9-81ED-4DB2-BD59-A6C34878D82A}">
                    <a16:rowId xmlns:a16="http://schemas.microsoft.com/office/drawing/2014/main" val="10011"/>
                  </a:ext>
                </a:extLst>
              </a:tr>
              <a:tr h="301728">
                <a:tc>
                  <a:txBody>
                    <a:bodyPr/>
                    <a:lstStyle/>
                    <a:p>
                      <a:pPr algn="l" fontAlgn="ctr"/>
                      <a:r>
                        <a:rPr lang="ru-RU" sz="950" b="0" i="0" u="none" strike="noStrike" dirty="0">
                          <a:solidFill>
                            <a:schemeClr val="tx1"/>
                          </a:solidFill>
                          <a:effectLst/>
                          <a:latin typeface="+mn-lt"/>
                        </a:rPr>
                        <a:t>Количество организаций культуры, получивших современное оборудование</a:t>
                      </a:r>
                    </a:p>
                  </a:txBody>
                  <a:tcPr marL="4360" marR="4360" marT="4360" marB="0" anchor="ctr"/>
                </a:tc>
                <a:tc>
                  <a:txBody>
                    <a:bodyPr/>
                    <a:lstStyle/>
                    <a:p>
                      <a:pPr algn="ctr" fontAlgn="ctr"/>
                      <a:r>
                        <a:rPr lang="ru-RU" sz="950" b="0" i="0" u="none" strike="noStrike" dirty="0">
                          <a:solidFill>
                            <a:srgbClr val="000000"/>
                          </a:solidFill>
                          <a:effectLst/>
                          <a:latin typeface="+mn-lt"/>
                        </a:rPr>
                        <a:t>Целевой</a:t>
                      </a:r>
                    </a:p>
                    <a:p>
                      <a:pPr algn="ctr" fontAlgn="ctr"/>
                      <a:r>
                        <a:rPr lang="ru-RU" sz="950" b="0" i="0" u="none" strike="noStrike" dirty="0">
                          <a:solidFill>
                            <a:srgbClr val="000000"/>
                          </a:solidFill>
                          <a:effectLst/>
                          <a:latin typeface="+mn-lt"/>
                        </a:rPr>
                        <a:t> показатель</a:t>
                      </a:r>
                    </a:p>
                  </a:txBody>
                  <a:tcPr marL="4360" marR="4360" marT="4360" marB="0" anchor="ctr"/>
                </a:tc>
                <a:tc>
                  <a:txBody>
                    <a:bodyPr/>
                    <a:lstStyle/>
                    <a:p>
                      <a:pPr algn="ctr" fontAlgn="ctr"/>
                      <a:r>
                        <a:rPr lang="ru-RU" sz="950" b="0" i="0" u="none" strike="noStrike" dirty="0">
                          <a:solidFill>
                            <a:srgbClr val="000000"/>
                          </a:solidFill>
                          <a:effectLst/>
                          <a:latin typeface="+mn-lt"/>
                        </a:rPr>
                        <a:t>единиц</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a:t>
                      </a:r>
                    </a:p>
                  </a:txBody>
                  <a:tcPr marL="4360" marR="4360" marT="4360" marB="0" anchor="ctr"/>
                </a:tc>
                <a:tc>
                  <a:txBody>
                    <a:bodyPr/>
                    <a:lstStyle/>
                    <a:p>
                      <a:pPr algn="ctr" fontAlgn="ctr"/>
                      <a:r>
                        <a:rPr lang="ru-RU" sz="950" b="0" i="0" u="none" strike="noStrike" dirty="0">
                          <a:solidFill>
                            <a:srgbClr val="000000"/>
                          </a:solidFill>
                          <a:effectLst/>
                          <a:latin typeface="+mn-lt"/>
                        </a:rPr>
                        <a:t>1</a:t>
                      </a:r>
                    </a:p>
                  </a:txBody>
                  <a:tcPr marL="4360" marR="4360" marT="4360" marB="0" anchor="ctr"/>
                </a:tc>
                <a:tc>
                  <a:txBody>
                    <a:bodyPr/>
                    <a:lstStyle/>
                    <a:p>
                      <a:pPr algn="ctr" fontAlgn="ctr"/>
                      <a:r>
                        <a:rPr lang="ru-RU" sz="950" b="0" i="0" u="none" strike="noStrike" dirty="0">
                          <a:solidFill>
                            <a:srgbClr val="FF0000"/>
                          </a:solidFill>
                          <a:effectLst/>
                          <a:latin typeface="+mn-lt"/>
                        </a:rPr>
                        <a:t>-</a:t>
                      </a:r>
                    </a:p>
                  </a:txBody>
                  <a:tcPr marL="4360" marR="4360" marT="436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540936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04771F8-2D68-42F0-9FDC-9E424BF80124}"/>
              </a:ext>
            </a:extLst>
          </p:cNvPr>
          <p:cNvGraphicFramePr>
            <a:graphicFrameLocks noGrp="1"/>
          </p:cNvGraphicFramePr>
          <p:nvPr>
            <p:ph idx="1"/>
            <p:extLst/>
          </p:nvPr>
        </p:nvGraphicFramePr>
        <p:xfrm>
          <a:off x="650947" y="887958"/>
          <a:ext cx="11053324" cy="5680548"/>
        </p:xfrm>
        <a:graphic>
          <a:graphicData uri="http://schemas.openxmlformats.org/drawingml/2006/table">
            <a:tbl>
              <a:tblPr>
                <a:tableStyleId>{5C22544A-7EE6-4342-B048-85BDC9FD1C3A}</a:tableStyleId>
              </a:tblPr>
              <a:tblGrid>
                <a:gridCol w="3783390">
                  <a:extLst>
                    <a:ext uri="{9D8B030D-6E8A-4147-A177-3AD203B41FA5}">
                      <a16:colId xmlns:a16="http://schemas.microsoft.com/office/drawing/2014/main" val="1812124220"/>
                    </a:ext>
                  </a:extLst>
                </a:gridCol>
                <a:gridCol w="823865">
                  <a:extLst>
                    <a:ext uri="{9D8B030D-6E8A-4147-A177-3AD203B41FA5}">
                      <a16:colId xmlns:a16="http://schemas.microsoft.com/office/drawing/2014/main" val="443484845"/>
                    </a:ext>
                  </a:extLst>
                </a:gridCol>
                <a:gridCol w="706170">
                  <a:extLst>
                    <a:ext uri="{9D8B030D-6E8A-4147-A177-3AD203B41FA5}">
                      <a16:colId xmlns:a16="http://schemas.microsoft.com/office/drawing/2014/main" val="1488576908"/>
                    </a:ext>
                  </a:extLst>
                </a:gridCol>
                <a:gridCol w="716664">
                  <a:extLst>
                    <a:ext uri="{9D8B030D-6E8A-4147-A177-3AD203B41FA5}">
                      <a16:colId xmlns:a16="http://schemas.microsoft.com/office/drawing/2014/main" val="2260897369"/>
                    </a:ext>
                  </a:extLst>
                </a:gridCol>
                <a:gridCol w="995795">
                  <a:extLst>
                    <a:ext uri="{9D8B030D-6E8A-4147-A177-3AD203B41FA5}">
                      <a16:colId xmlns:a16="http://schemas.microsoft.com/office/drawing/2014/main" val="1376090562"/>
                    </a:ext>
                  </a:extLst>
                </a:gridCol>
                <a:gridCol w="973667">
                  <a:extLst>
                    <a:ext uri="{9D8B030D-6E8A-4147-A177-3AD203B41FA5}">
                      <a16:colId xmlns:a16="http://schemas.microsoft.com/office/drawing/2014/main" val="887271664"/>
                    </a:ext>
                  </a:extLst>
                </a:gridCol>
                <a:gridCol w="1073247">
                  <a:extLst>
                    <a:ext uri="{9D8B030D-6E8A-4147-A177-3AD203B41FA5}">
                      <a16:colId xmlns:a16="http://schemas.microsoft.com/office/drawing/2014/main" val="2528348998"/>
                    </a:ext>
                  </a:extLst>
                </a:gridCol>
                <a:gridCol w="973667">
                  <a:extLst>
                    <a:ext uri="{9D8B030D-6E8A-4147-A177-3AD203B41FA5}">
                      <a16:colId xmlns:a16="http://schemas.microsoft.com/office/drawing/2014/main" val="2854267737"/>
                    </a:ext>
                  </a:extLst>
                </a:gridCol>
                <a:gridCol w="1006859">
                  <a:extLst>
                    <a:ext uri="{9D8B030D-6E8A-4147-A177-3AD203B41FA5}">
                      <a16:colId xmlns:a16="http://schemas.microsoft.com/office/drawing/2014/main" val="4239973062"/>
                    </a:ext>
                  </a:extLst>
                </a:gridCol>
              </a:tblGrid>
              <a:tr h="2041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821" marR="2821" marT="2821"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821" marR="2821" marT="2821"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03145389"/>
                  </a:ext>
                </a:extLst>
              </a:tr>
              <a:tr h="22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850" u="none" strike="noStrike" dirty="0">
                          <a:effectLst/>
                        </a:rPr>
                        <a:t>2023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2024 год</a:t>
                      </a:r>
                      <a:endParaRPr lang="ru-RU" sz="8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850" u="none" strike="noStrike" dirty="0">
                          <a:effectLst/>
                        </a:rPr>
                        <a:t>2025 год</a:t>
                      </a:r>
                      <a:endParaRPr lang="ru-RU" sz="8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77213143"/>
                  </a:ext>
                </a:extLst>
              </a:tr>
              <a:tr h="94423">
                <a:tc>
                  <a:txBody>
                    <a:bodyPr/>
                    <a:lstStyle/>
                    <a:p>
                      <a:pPr algn="l" fontAlgn="ctr"/>
                      <a:r>
                        <a:rPr lang="ru-RU" sz="900" u="none" strike="noStrike">
                          <a:effectLst/>
                        </a:rPr>
                        <a:t>Подпрограмма VI «Развитие образования в сфере культуры Московской области»</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65399727"/>
                  </a:ext>
                </a:extLst>
              </a:tr>
              <a:tr h="186711">
                <a:tc>
                  <a:txBody>
                    <a:bodyPr/>
                    <a:lstStyle/>
                    <a:p>
                      <a:pPr algn="l" fontAlgn="t"/>
                      <a:r>
                        <a:rPr lang="ru-RU" sz="900" u="none" strike="noStrike" dirty="0">
                          <a:solidFill>
                            <a:schemeClr val="tx1"/>
                          </a:solidFill>
                          <a:effectLst/>
                        </a:rPr>
                        <a:t>Доля детей в возрасте от 5 до 18 лет, охваченных дополнительным образованием сферы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9</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330615211"/>
                  </a:ext>
                </a:extLst>
              </a:tr>
              <a:tr h="186711">
                <a:tc>
                  <a:txBody>
                    <a:bodyPr/>
                    <a:lstStyle/>
                    <a:p>
                      <a:pPr algn="l" fontAlgn="t"/>
                      <a:r>
                        <a:rPr lang="ru-RU" sz="900" u="none" strike="noStrike" dirty="0">
                          <a:solidFill>
                            <a:schemeClr val="tx1"/>
                          </a:solidFill>
                          <a:effectLst/>
                        </a:rPr>
                        <a:t>Доля детей в возрасте от 7 до 15 лет, обучающихся по предпрофессиональным программам в области искусств</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2,48</a:t>
                      </a:r>
                    </a:p>
                  </a:txBody>
                  <a:tcPr marL="9525" marR="9525" marT="9525" marB="0" anchor="ctr"/>
                </a:tc>
                <a:tc>
                  <a:txBody>
                    <a:bodyPr/>
                    <a:lstStyle/>
                    <a:p>
                      <a:pPr algn="ctr" fontAlgn="ctr"/>
                      <a:r>
                        <a:rPr lang="en-US" sz="900" u="none" strike="noStrike" dirty="0">
                          <a:effectLst/>
                        </a:rPr>
                        <a:t>2,56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2,69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2,82</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2,82</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742277172"/>
                  </a:ext>
                </a:extLst>
              </a:tr>
              <a:tr h="278999">
                <a:tc>
                  <a:txBody>
                    <a:bodyPr/>
                    <a:lstStyle/>
                    <a:p>
                      <a:pPr algn="l" fontAlgn="t"/>
                      <a:r>
                        <a:rPr lang="ru-RU" sz="900" u="none" strike="noStrike" dirty="0">
                          <a:solidFill>
                            <a:schemeClr val="tx1"/>
                          </a:solidFill>
                          <a:effectLst/>
                        </a:rPr>
                        <a:t>Отношение среднемесячной заработной платы педагогических работников организаций дополнительного образования детей к среднемесячной заработной плате учителей в Московской области в сфере культуры</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100,65</a:t>
                      </a:r>
                    </a:p>
                  </a:txBody>
                  <a:tcPr marL="9525" marR="9525" marT="9525"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797299428"/>
                  </a:ext>
                </a:extLst>
              </a:tr>
              <a:tr h="278999">
                <a:tc>
                  <a:txBody>
                    <a:bodyPr/>
                    <a:lstStyle/>
                    <a:p>
                      <a:pPr algn="l" fontAlgn="t"/>
                      <a:r>
                        <a:rPr lang="ru-RU" sz="900" u="none" strike="noStrike" dirty="0">
                          <a:solidFill>
                            <a:schemeClr val="tx1"/>
                          </a:solidFill>
                          <a:effectLst/>
                        </a:rPr>
                        <a:t>Доля детей, ставших победителями и призерами всероссийских и международных мероприятий</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20</a:t>
                      </a:r>
                    </a:p>
                  </a:txBody>
                  <a:tcPr marL="2821" marR="2821" marT="2821" marB="0" anchor="ctr"/>
                </a:tc>
                <a:tc>
                  <a:txBody>
                    <a:bodyPr/>
                    <a:lstStyle/>
                    <a:p>
                      <a:pPr algn="ctr" fontAlgn="ctr"/>
                      <a:r>
                        <a:rPr lang="en-US" sz="900" b="0" i="0" u="none" strike="noStrike" dirty="0">
                          <a:solidFill>
                            <a:schemeClr val="dk1"/>
                          </a:solidFill>
                          <a:effectLst/>
                          <a:latin typeface="+mn-lt"/>
                        </a:rPr>
                        <a:t>16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18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858981318"/>
                  </a:ext>
                </a:extLst>
              </a:tr>
              <a:tr h="94423">
                <a:tc>
                  <a:txBody>
                    <a:bodyPr/>
                    <a:lstStyle/>
                    <a:p>
                      <a:pPr algn="l" fontAlgn="t"/>
                      <a:r>
                        <a:rPr lang="ru-RU" sz="900" u="none" strike="noStrike" dirty="0">
                          <a:solidFill>
                            <a:schemeClr val="tx1"/>
                          </a:solidFill>
                          <a:effectLst/>
                        </a:rPr>
                        <a:t>Подпрограмма VII «Развитие архивного дела в Московской области»</a:t>
                      </a:r>
                      <a:endParaRPr lang="ru-RU" sz="900" b="1"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516205759"/>
                  </a:ext>
                </a:extLst>
              </a:tr>
              <a:tr h="278999">
                <a:tc>
                  <a:txBody>
                    <a:bodyPr/>
                    <a:lstStyle/>
                    <a:p>
                      <a:pPr algn="l" fontAlgn="t"/>
                      <a:r>
                        <a:rPr lang="ru-RU" sz="900" u="none" strike="noStrike" dirty="0">
                          <a:solidFill>
                            <a:schemeClr val="tx1"/>
                          </a:solidFill>
                          <a:effectLst/>
                        </a:rPr>
                        <a:t>Доля архивных документов, хранящихся в муниципальном архиве в нормативных условиях, обеспечивающих их постоянное (вечное) и долговременное хранение, в общем количестве документов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488789135"/>
                  </a:ext>
                </a:extLst>
              </a:tr>
              <a:tr h="278999">
                <a:tc>
                  <a:txBody>
                    <a:bodyPr/>
                    <a:lstStyle/>
                    <a:p>
                      <a:pPr algn="l" fontAlgn="t"/>
                      <a:r>
                        <a:rPr lang="ru-RU" sz="900" u="none" strike="noStrike" dirty="0">
                          <a:solidFill>
                            <a:schemeClr val="tx1"/>
                          </a:solidFill>
                          <a:effectLst/>
                        </a:rPr>
                        <a:t>Доля архивных фондов муниципального архива, внесенных в общеотраслевую базу данных "Архивный фонд", от общего количества архивных фондов, хранящихся в муниципальном архиве</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170727529"/>
                  </a:ext>
                </a:extLst>
              </a:tr>
              <a:tr h="278999">
                <a:tc>
                  <a:txBody>
                    <a:bodyPr/>
                    <a:lstStyle/>
                    <a:p>
                      <a:pPr algn="l" fontAlgn="t"/>
                      <a:r>
                        <a:rPr lang="ru-RU" sz="900" u="none" strike="noStrike" dirty="0">
                          <a:solidFill>
                            <a:schemeClr val="tx1"/>
                          </a:solidFill>
                          <a:effectLst/>
                        </a:rPr>
                        <a:t>Количество помещений, выделенных для хранения архивных документов, относящихся к собственности Московской области, на которых проведены работы по капитальному (текущему) ремонту и техническому переоснащению</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2454021192"/>
                  </a:ext>
                </a:extLst>
              </a:tr>
              <a:tr h="555863">
                <a:tc>
                  <a:txBody>
                    <a:bodyPr/>
                    <a:lstStyle/>
                    <a:p>
                      <a:pPr algn="l" fontAlgn="t"/>
                      <a:r>
                        <a:rPr lang="ru-RU" sz="900" u="none" strike="noStrike" dirty="0">
                          <a:solidFill>
                            <a:schemeClr val="tx1"/>
                          </a:solidFill>
                          <a:effectLst/>
                        </a:rPr>
                        <a:t>Доля субвенции бюджету муниципального образования Московской области на обеспечение переданных государственных полномочий по временному хранению, комплектованию, учету и использованию архивных документов, относящихся к собственности Московской области и временно хранящихся в муниципальном архиве, освоенная бюджетом муниципального образования Московской области, в общей сумме указанной субвенции</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99,85</a:t>
                      </a:r>
                    </a:p>
                  </a:txBody>
                  <a:tcPr marL="2821" marR="2821" marT="2821" marB="0" anchor="ctr"/>
                </a:tc>
                <a:tc>
                  <a:txBody>
                    <a:bodyPr/>
                    <a:lstStyle/>
                    <a:p>
                      <a:pPr algn="ctr" fontAlgn="ctr"/>
                      <a:r>
                        <a:rPr lang="en-US" sz="900" u="none" strike="noStrike" dirty="0">
                          <a:effectLst/>
                        </a:rPr>
                        <a:t>99,76</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9978</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99,8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650424501"/>
                  </a:ext>
                </a:extLst>
              </a:tr>
              <a:tr h="278999">
                <a:tc>
                  <a:txBody>
                    <a:bodyPr/>
                    <a:lstStyle/>
                    <a:p>
                      <a:pPr algn="l" fontAlgn="t"/>
                      <a:r>
                        <a:rPr lang="ru-RU" sz="900" u="none" strike="noStrike" dirty="0">
                          <a:solidFill>
                            <a:schemeClr val="tx1"/>
                          </a:solidFill>
                          <a:effectLst/>
                        </a:rPr>
                        <a:t>Доля архивных документов, переведенных в электронно-цифровую форму, от общего количества документов, находящихся на хранении в муниципальном архиве муниципального образования</a:t>
                      </a:r>
                      <a:endParaRPr lang="ru-RU" sz="900" b="0" i="0" u="none" strike="noStrike" dirty="0">
                        <a:solidFill>
                          <a:schemeClr val="tx1"/>
                        </a:solidFill>
                        <a:effectLst/>
                        <a:latin typeface="Arial" panose="020B0604020202020204" pitchFamily="34" charset="0"/>
                      </a:endParaRPr>
                    </a:p>
                  </a:txBody>
                  <a:tcPr marL="2821" marR="2821" marT="2821" marB="0"/>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3,9</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4,2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en-US" sz="900" u="none" strike="noStrike" dirty="0">
                          <a:effectLst/>
                        </a:rPr>
                        <a:t>4,5</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4,</a:t>
                      </a:r>
                      <a:r>
                        <a:rPr lang="en-US" sz="900" u="none" strike="noStrike" dirty="0">
                          <a:effectLst/>
                        </a:rPr>
                        <a:t>8</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4,8</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3098985535"/>
                  </a:ext>
                </a:extLst>
              </a:tr>
              <a:tr h="94423">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894082341"/>
                  </a:ext>
                </a:extLst>
              </a:tr>
              <a:tr h="278999">
                <a:tc>
                  <a:txBody>
                    <a:bodyPr/>
                    <a:lstStyle/>
                    <a:p>
                      <a:pPr algn="l" fontAlgn="ctr"/>
                      <a:r>
                        <a:rPr lang="ru-RU" sz="900" u="none" strike="noStrike">
                          <a:effectLst/>
                        </a:rPr>
                        <a:t>Уровень численности участников культурно-досуговых мероприятий</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2</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4</a:t>
                      </a:r>
                      <a:endParaRPr lang="ru-RU" sz="900" b="0" i="0" u="none" strike="noStrike" dirty="0">
                        <a:solidFill>
                          <a:srgbClr val="000000"/>
                        </a:solidFill>
                        <a:effectLst/>
                        <a:latin typeface="Arial" panose="020B0604020202020204" pitchFamily="34" charset="0"/>
                      </a:endParaRPr>
                    </a:p>
                  </a:txBody>
                  <a:tcPr marL="2821" marR="2821" marT="2821" marB="0" anchor="ctr"/>
                </a:tc>
                <a:tc>
                  <a:txBody>
                    <a:bodyPr/>
                    <a:lstStyle/>
                    <a:p>
                      <a:pPr algn="ctr" fontAlgn="ctr"/>
                      <a:r>
                        <a:rPr lang="ru-RU" sz="900" u="none" strike="noStrike" dirty="0">
                          <a:effectLst/>
                        </a:rPr>
                        <a:t>10</a:t>
                      </a:r>
                      <a:r>
                        <a:rPr lang="en-US"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821" marR="2821" marT="2821" marB="0" anchor="ctr"/>
                </a:tc>
                <a:tc>
                  <a:txBody>
                    <a:bodyPr/>
                    <a:lstStyle/>
                    <a:p>
                      <a:pPr algn="ctr" fontAlgn="ctr"/>
                      <a:r>
                        <a:rPr lang="ru-RU" sz="900" u="none" strike="noStrike" dirty="0">
                          <a:solidFill>
                            <a:schemeClr val="tx1"/>
                          </a:solidFill>
                          <a:effectLst/>
                        </a:rPr>
                        <a:t>105</a:t>
                      </a:r>
                      <a:endParaRPr lang="ru-RU" sz="900" b="0" i="0" u="none" strike="noStrike" dirty="0">
                        <a:solidFill>
                          <a:schemeClr val="tx1"/>
                        </a:solidFill>
                        <a:effectLst/>
                        <a:latin typeface="Calibri" panose="020F0502020204030204" pitchFamily="34" charset="0"/>
                      </a:endParaRPr>
                    </a:p>
                  </a:txBody>
                  <a:tcPr marL="2821" marR="2821" marT="2821" marB="0" anchor="ctr"/>
                </a:tc>
                <a:extLst>
                  <a:ext uri="{0D108BD9-81ED-4DB2-BD59-A6C34878D82A}">
                    <a16:rowId xmlns:a16="http://schemas.microsoft.com/office/drawing/2014/main" val="1008654005"/>
                  </a:ext>
                </a:extLst>
              </a:tr>
            </a:tbl>
          </a:graphicData>
        </a:graphic>
      </p:graphicFrame>
    </p:spTree>
    <p:extLst>
      <p:ext uri="{BB962C8B-B14F-4D97-AF65-F5344CB8AC3E}">
        <p14:creationId xmlns:p14="http://schemas.microsoft.com/office/powerpoint/2010/main" val="141268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88B39687-848F-49B8-893F-1E327ADFA575}"/>
              </a:ext>
            </a:extLst>
          </p:cNvPr>
          <p:cNvGraphicFramePr>
            <a:graphicFrameLocks noGrp="1"/>
          </p:cNvGraphicFramePr>
          <p:nvPr>
            <p:ph idx="1"/>
            <p:extLst/>
          </p:nvPr>
        </p:nvGraphicFramePr>
        <p:xfrm>
          <a:off x="722971" y="949082"/>
          <a:ext cx="10918118" cy="4959835"/>
        </p:xfrm>
        <a:graphic>
          <a:graphicData uri="http://schemas.openxmlformats.org/drawingml/2006/table">
            <a:tbl>
              <a:tblPr>
                <a:tableStyleId>{5C22544A-7EE6-4342-B048-85BDC9FD1C3A}</a:tableStyleId>
              </a:tblPr>
              <a:tblGrid>
                <a:gridCol w="2961772">
                  <a:extLst>
                    <a:ext uri="{9D8B030D-6E8A-4147-A177-3AD203B41FA5}">
                      <a16:colId xmlns:a16="http://schemas.microsoft.com/office/drawing/2014/main" val="1619295507"/>
                    </a:ext>
                  </a:extLst>
                </a:gridCol>
                <a:gridCol w="1114762">
                  <a:extLst>
                    <a:ext uri="{9D8B030D-6E8A-4147-A177-3AD203B41FA5}">
                      <a16:colId xmlns:a16="http://schemas.microsoft.com/office/drawing/2014/main" val="1012098210"/>
                    </a:ext>
                  </a:extLst>
                </a:gridCol>
                <a:gridCol w="939898">
                  <a:extLst>
                    <a:ext uri="{9D8B030D-6E8A-4147-A177-3AD203B41FA5}">
                      <a16:colId xmlns:a16="http://schemas.microsoft.com/office/drawing/2014/main" val="3394679960"/>
                    </a:ext>
                  </a:extLst>
                </a:gridCol>
                <a:gridCol w="939898">
                  <a:extLst>
                    <a:ext uri="{9D8B030D-6E8A-4147-A177-3AD203B41FA5}">
                      <a16:colId xmlns:a16="http://schemas.microsoft.com/office/drawing/2014/main" val="3817410491"/>
                    </a:ext>
                  </a:extLst>
                </a:gridCol>
                <a:gridCol w="983614">
                  <a:extLst>
                    <a:ext uri="{9D8B030D-6E8A-4147-A177-3AD203B41FA5}">
                      <a16:colId xmlns:a16="http://schemas.microsoft.com/office/drawing/2014/main" val="3715546514"/>
                    </a:ext>
                  </a:extLst>
                </a:gridCol>
                <a:gridCol w="961757">
                  <a:extLst>
                    <a:ext uri="{9D8B030D-6E8A-4147-A177-3AD203B41FA5}">
                      <a16:colId xmlns:a16="http://schemas.microsoft.com/office/drawing/2014/main" val="698281443"/>
                    </a:ext>
                  </a:extLst>
                </a:gridCol>
                <a:gridCol w="1060117">
                  <a:extLst>
                    <a:ext uri="{9D8B030D-6E8A-4147-A177-3AD203B41FA5}">
                      <a16:colId xmlns:a16="http://schemas.microsoft.com/office/drawing/2014/main" val="1204849311"/>
                    </a:ext>
                  </a:extLst>
                </a:gridCol>
                <a:gridCol w="961757">
                  <a:extLst>
                    <a:ext uri="{9D8B030D-6E8A-4147-A177-3AD203B41FA5}">
                      <a16:colId xmlns:a16="http://schemas.microsoft.com/office/drawing/2014/main" val="4103820637"/>
                    </a:ext>
                  </a:extLst>
                </a:gridCol>
                <a:gridCol w="994543">
                  <a:extLst>
                    <a:ext uri="{9D8B030D-6E8A-4147-A177-3AD203B41FA5}">
                      <a16:colId xmlns:a16="http://schemas.microsoft.com/office/drawing/2014/main" val="1678351883"/>
                    </a:ext>
                  </a:extLst>
                </a:gridCol>
              </a:tblGrid>
              <a:tr h="408302">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Базовое значение</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Достигнутое 2021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25348422"/>
                  </a:ext>
                </a:extLst>
              </a:tr>
              <a:tr h="28447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u="none" strike="noStrike" dirty="0">
                          <a:effectLst/>
                        </a:rPr>
                        <a:t>2023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2024 год</a:t>
                      </a:r>
                      <a:endParaRPr lang="ru-RU" sz="12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200" u="none" strike="noStrike" dirty="0">
                          <a:effectLst/>
                        </a:rPr>
                        <a:t>2025 год</a:t>
                      </a:r>
                      <a:endParaRPr lang="ru-RU" sz="12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99376150"/>
                  </a:ext>
                </a:extLst>
              </a:tr>
              <a:tr h="568942">
                <a:tc>
                  <a:txBody>
                    <a:bodyPr/>
                    <a:lstStyle/>
                    <a:p>
                      <a:pPr algn="l" fontAlgn="ctr"/>
                      <a:r>
                        <a:rPr lang="ru-RU" sz="1200" u="none" strike="noStrike">
                          <a:effectLst/>
                        </a:rPr>
                        <a:t>Подпрограмма IX «Развитие парков культуры и отдыха»</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94204836"/>
                  </a:ext>
                </a:extLst>
              </a:tr>
              <a:tr h="853412">
                <a:tc>
                  <a:txBody>
                    <a:bodyPr/>
                    <a:lstStyle/>
                    <a:p>
                      <a:pPr algn="l" fontAlgn="ctr"/>
                      <a:r>
                        <a:rPr lang="ru-RU" sz="1200" u="none" strike="noStrike">
                          <a:effectLst/>
                        </a:rPr>
                        <a:t>Количество созданных и благоустроенных парков культуры и отдыха на территории Московской области</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Единица</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4</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4</a:t>
                      </a: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0</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en-US"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41755173"/>
                  </a:ext>
                </a:extLst>
              </a:tr>
              <a:tr h="853412">
                <a:tc>
                  <a:txBody>
                    <a:bodyPr/>
                    <a:lstStyle/>
                    <a:p>
                      <a:pPr algn="l" fontAlgn="ctr"/>
                      <a:r>
                        <a:rPr lang="ru-RU" sz="1200" u="none" strike="noStrike">
                          <a:effectLst/>
                        </a:rPr>
                        <a:t>Увеличение числа посетителей парков культуры и отдыха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125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125</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4407754"/>
                  </a:ext>
                </a:extLst>
              </a:tr>
              <a:tr h="853412">
                <a:tc>
                  <a:txBody>
                    <a:bodyPr/>
                    <a:lstStyle/>
                    <a:p>
                      <a:pPr algn="l" fontAlgn="ctr"/>
                      <a:r>
                        <a:rPr lang="ru-RU" sz="1200" u="none" strike="noStrike" dirty="0">
                          <a:effectLst/>
                        </a:rPr>
                        <a:t>Соответствие нормативу обеспеченности парками культуры и отдыха </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Показатель муниципальной программы</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100</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100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87964239"/>
                  </a:ext>
                </a:extLst>
              </a:tr>
              <a:tr h="568942">
                <a:tc>
                  <a:txBody>
                    <a:bodyPr/>
                    <a:lstStyle/>
                    <a:p>
                      <a:pPr algn="l" fontAlgn="ctr"/>
                      <a:r>
                        <a:rPr lang="ru-RU" sz="1200" u="none" strike="noStrike">
                          <a:effectLst/>
                        </a:rPr>
                        <a:t>Количество установленных детских игровых площадок в парках культуры и отдыха</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 показатель</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2</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0</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890671800"/>
                  </a:ext>
                </a:extLst>
              </a:tr>
              <a:tr h="568942">
                <a:tc>
                  <a:txBody>
                    <a:bodyPr/>
                    <a:lstStyle/>
                    <a:p>
                      <a:pPr algn="l" fontAlgn="ctr"/>
                      <a:r>
                        <a:rPr lang="ru-RU" sz="1200" u="none" strike="noStrike">
                          <a:effectLst/>
                        </a:rPr>
                        <a:t>Соответствие парков культуры и отдыха региональному парковому стандарту</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Рейтинг-50</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75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85,28</a:t>
                      </a:r>
                    </a:p>
                  </a:txBody>
                  <a:tcPr marL="6562" marR="6562" marT="6562" marB="0" anchor="ctr"/>
                </a:tc>
                <a:tc>
                  <a:txBody>
                    <a:bodyPr/>
                    <a:lstStyle/>
                    <a:p>
                      <a:pPr algn="ctr" fontAlgn="ctr"/>
                      <a:r>
                        <a:rPr lang="en-US" sz="1200" u="none" strike="noStrike" dirty="0">
                          <a:effectLst/>
                        </a:rPr>
                        <a:t>107,5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112,9</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200" u="none" strike="noStrike" dirty="0">
                          <a:effectLst/>
                        </a:rPr>
                        <a:t>118,5</a:t>
                      </a:r>
                      <a:endParaRPr lang="ru-RU" sz="12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dirty="0">
                          <a:solidFill>
                            <a:schemeClr val="tx1"/>
                          </a:solidFill>
                          <a:effectLst/>
                        </a:rPr>
                        <a:t>100</a:t>
                      </a:r>
                      <a:endParaRPr lang="ru-RU" sz="120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50328193"/>
                  </a:ext>
                </a:extLst>
              </a:tr>
            </a:tbl>
          </a:graphicData>
        </a:graphic>
      </p:graphicFrame>
    </p:spTree>
    <p:extLst>
      <p:ext uri="{BB962C8B-B14F-4D97-AF65-F5344CB8AC3E}">
        <p14:creationId xmlns:p14="http://schemas.microsoft.com/office/powerpoint/2010/main" val="266400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4625694-2B9F-40A2-A015-80984BE42517}"/>
              </a:ext>
            </a:extLst>
          </p:cNvPr>
          <p:cNvGraphicFramePr>
            <a:graphicFrameLocks noGrp="1"/>
          </p:cNvGraphicFramePr>
          <p:nvPr>
            <p:ph idx="1"/>
            <p:extLst/>
          </p:nvPr>
        </p:nvGraphicFramePr>
        <p:xfrm>
          <a:off x="678077" y="897632"/>
          <a:ext cx="10992969" cy="5685730"/>
        </p:xfrm>
        <a:graphic>
          <a:graphicData uri="http://schemas.openxmlformats.org/drawingml/2006/table">
            <a:tbl>
              <a:tblPr>
                <a:tableStyleId>{5C22544A-7EE6-4342-B048-85BDC9FD1C3A}</a:tableStyleId>
              </a:tblPr>
              <a:tblGrid>
                <a:gridCol w="2982076">
                  <a:extLst>
                    <a:ext uri="{9D8B030D-6E8A-4147-A177-3AD203B41FA5}">
                      <a16:colId xmlns:a16="http://schemas.microsoft.com/office/drawing/2014/main" val="240409636"/>
                    </a:ext>
                  </a:extLst>
                </a:gridCol>
                <a:gridCol w="1122405">
                  <a:extLst>
                    <a:ext uri="{9D8B030D-6E8A-4147-A177-3AD203B41FA5}">
                      <a16:colId xmlns:a16="http://schemas.microsoft.com/office/drawing/2014/main" val="1002150722"/>
                    </a:ext>
                  </a:extLst>
                </a:gridCol>
                <a:gridCol w="946342">
                  <a:extLst>
                    <a:ext uri="{9D8B030D-6E8A-4147-A177-3AD203B41FA5}">
                      <a16:colId xmlns:a16="http://schemas.microsoft.com/office/drawing/2014/main" val="1558123203"/>
                    </a:ext>
                  </a:extLst>
                </a:gridCol>
                <a:gridCol w="946342">
                  <a:extLst>
                    <a:ext uri="{9D8B030D-6E8A-4147-A177-3AD203B41FA5}">
                      <a16:colId xmlns:a16="http://schemas.microsoft.com/office/drawing/2014/main" val="1330058079"/>
                    </a:ext>
                  </a:extLst>
                </a:gridCol>
                <a:gridCol w="990358">
                  <a:extLst>
                    <a:ext uri="{9D8B030D-6E8A-4147-A177-3AD203B41FA5}">
                      <a16:colId xmlns:a16="http://schemas.microsoft.com/office/drawing/2014/main" val="1050313964"/>
                    </a:ext>
                  </a:extLst>
                </a:gridCol>
                <a:gridCol w="968350">
                  <a:extLst>
                    <a:ext uri="{9D8B030D-6E8A-4147-A177-3AD203B41FA5}">
                      <a16:colId xmlns:a16="http://schemas.microsoft.com/office/drawing/2014/main" val="2525889287"/>
                    </a:ext>
                  </a:extLst>
                </a:gridCol>
                <a:gridCol w="1067385">
                  <a:extLst>
                    <a:ext uri="{9D8B030D-6E8A-4147-A177-3AD203B41FA5}">
                      <a16:colId xmlns:a16="http://schemas.microsoft.com/office/drawing/2014/main" val="1257574033"/>
                    </a:ext>
                  </a:extLst>
                </a:gridCol>
                <a:gridCol w="968350">
                  <a:extLst>
                    <a:ext uri="{9D8B030D-6E8A-4147-A177-3AD203B41FA5}">
                      <a16:colId xmlns:a16="http://schemas.microsoft.com/office/drawing/2014/main" val="3895982599"/>
                    </a:ext>
                  </a:extLst>
                </a:gridCol>
                <a:gridCol w="1001361">
                  <a:extLst>
                    <a:ext uri="{9D8B030D-6E8A-4147-A177-3AD203B41FA5}">
                      <a16:colId xmlns:a16="http://schemas.microsoft.com/office/drawing/2014/main" val="647516340"/>
                    </a:ext>
                  </a:extLst>
                </a:gridCol>
              </a:tblGrid>
              <a:tr h="10383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934" marR="4934" marT="493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934" marR="4934" marT="493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22562420"/>
                  </a:ext>
                </a:extLst>
              </a:tr>
              <a:tr h="15486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049738714"/>
                  </a:ext>
                </a:extLst>
              </a:tr>
              <a:tr h="128514">
                <a:tc>
                  <a:txBody>
                    <a:bodyPr/>
                    <a:lstStyle/>
                    <a:p>
                      <a:pPr algn="l" fontAlgn="ctr"/>
                      <a:r>
                        <a:rPr lang="ru-RU" sz="1000" u="none" strike="noStrike">
                          <a:effectLst/>
                        </a:rPr>
                        <a:t>Муниципальная программа «Образование»</a:t>
                      </a:r>
                      <a:endParaRPr lang="ru-RU" sz="1000" b="1"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701561519"/>
                  </a:ext>
                </a:extLst>
              </a:tr>
              <a:tr h="128514">
                <a:tc>
                  <a:txBody>
                    <a:bodyPr/>
                    <a:lstStyle/>
                    <a:p>
                      <a:pPr algn="l" fontAlgn="ctr"/>
                      <a:r>
                        <a:rPr lang="ru-RU" sz="1000" u="none" strike="noStrike" dirty="0">
                          <a:effectLst/>
                        </a:rPr>
                        <a:t>Подпрограмма </a:t>
                      </a:r>
                      <a:r>
                        <a:rPr lang="en-US" sz="1000" u="none" strike="noStrike" dirty="0">
                          <a:effectLst/>
                        </a:rPr>
                        <a:t>I «</a:t>
                      </a:r>
                      <a:r>
                        <a:rPr lang="ru-RU" sz="1000" u="none" strike="noStrike" dirty="0">
                          <a:effectLst/>
                        </a:rPr>
                        <a:t>Дошкольное образование»</a:t>
                      </a:r>
                      <a:endParaRPr lang="ru-RU" sz="1000" b="1"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960742429"/>
                  </a:ext>
                </a:extLst>
              </a:tr>
              <a:tr h="713158">
                <a:tc>
                  <a:txBody>
                    <a:bodyPr/>
                    <a:lstStyle/>
                    <a:p>
                      <a:pPr algn="l" fontAlgn="ctr"/>
                      <a:r>
                        <a:rPr lang="ru-RU" sz="1000" u="none" strike="noStrike" dirty="0">
                          <a:effectLst/>
                        </a:rPr>
                        <a:t>Количество отремонтированных дошкольных образовательных организаций</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ежегодному обращению Губернатора Московской области</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Штук</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949064741"/>
                  </a:ext>
                </a:extLst>
              </a:tr>
              <a:tr h="626448">
                <a:tc>
                  <a:txBody>
                    <a:bodyPr/>
                    <a:lstStyle/>
                    <a:p>
                      <a:pPr algn="l" fontAlgn="ctr"/>
                      <a:r>
                        <a:rPr lang="ru-RU" sz="1000" u="none" strike="noStrike" dirty="0">
                          <a:effectLst/>
                        </a:rPr>
                        <a:t>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Указу Президента РФ</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114</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116,58</a:t>
                      </a:r>
                    </a:p>
                  </a:txBody>
                  <a:tcPr marL="4934" marR="4934" marT="4934" marB="0" anchor="ctr"/>
                </a:tc>
                <a:tc>
                  <a:txBody>
                    <a:bodyPr/>
                    <a:lstStyle/>
                    <a:p>
                      <a:pPr algn="ctr" fontAlgn="ctr"/>
                      <a:r>
                        <a:rPr lang="en-US" sz="1000" u="none" strike="noStrike" dirty="0">
                          <a:effectLst/>
                        </a:rPr>
                        <a:t>114</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108,1</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108,1</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3040761823"/>
                  </a:ext>
                </a:extLst>
              </a:tr>
              <a:tr h="252997">
                <a:tc>
                  <a:txBody>
                    <a:bodyPr/>
                    <a:lstStyle/>
                    <a:p>
                      <a:pPr algn="l" fontAlgn="ctr"/>
                      <a:r>
                        <a:rPr lang="ru-RU" sz="1000" u="none" strike="noStrike" dirty="0">
                          <a:effectLst/>
                        </a:rPr>
                        <a:t>2021 Доступность дошкольного образования для детей в возрасте от трех до семи лет</a:t>
                      </a:r>
                      <a:endParaRPr lang="ru-RU" sz="1000" b="0" i="0" u="none" strike="noStrike" dirty="0">
                        <a:solidFill>
                          <a:srgbClr val="2E2E2E"/>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Указу Президента РФ</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851182658"/>
                  </a:ext>
                </a:extLst>
              </a:tr>
              <a:tr h="750931">
                <a:tc>
                  <a:txBody>
                    <a:bodyPr/>
                    <a:lstStyle/>
                    <a:p>
                      <a:pPr algn="l" fontAlgn="ctr"/>
                      <a:r>
                        <a:rPr lang="ru-RU" sz="1000" u="none" strike="noStrike">
                          <a:effectLst/>
                        </a:rPr>
                        <a:t>Создание дополнительных мест для детей в возрасте от 2 месяцев до 3 лет в образовательных организациях, реализующих образовательные программы дошкольного образования</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dirty="0">
                          <a:effectLst/>
                        </a:rPr>
                        <a:t>Приоритетный показатель Министерства образования Московской области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303670247"/>
                  </a:ext>
                </a:extLst>
              </a:tr>
              <a:tr h="252997">
                <a:tc>
                  <a:txBody>
                    <a:bodyPr/>
                    <a:lstStyle/>
                    <a:p>
                      <a:pPr algn="l" fontAlgn="ctr"/>
                      <a:r>
                        <a:rPr lang="ru-RU" sz="1000" u="none" strike="noStrike">
                          <a:effectLst/>
                        </a:rPr>
                        <a:t>Доступность дошкольного образования для детей в возрасте от полутора до трех лет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78,7</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a:effectLst/>
                        </a:rPr>
                        <a:t>100</a:t>
                      </a:r>
                      <a:endParaRPr lang="ru-RU" sz="1000" b="0" i="0" u="none" strike="noStrike">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2624508769"/>
                  </a:ext>
                </a:extLst>
              </a:tr>
              <a:tr h="1373349">
                <a:tc>
                  <a:txBody>
                    <a:bodyPr/>
                    <a:lstStyle/>
                    <a:p>
                      <a:pPr algn="l" fontAlgn="ctr"/>
                      <a:r>
                        <a:rPr lang="ru-RU" sz="1000" u="none" strike="noStrike" dirty="0">
                          <a:effectLst/>
                        </a:rPr>
                        <a:t>Созданы дополнительные места в субъектах Российской Федерации для детей в возрасте от 1,5 до 3 лет любой направленности в организациях, осуществляющих образовательную деятельность (за исключением государственных и муниципальных), и у индивидуальных предпринимателей, осуществляющих образовательную деятельность по образовательным программам дошкольного образования, в том числе адаптированным, и присмотр и уход за детьми</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Показатель к соглашению с ФОИВ по федеральному проекту «Содействие занятости женщин – создание условий дошкольного образования для детей в возрасте до трех лет»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Мест</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15</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en-US"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934" marR="4934" marT="4934"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934" marR="4934" marT="4934"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934" marR="4934" marT="4934" marB="0" anchor="ctr"/>
                </a:tc>
                <a:extLst>
                  <a:ext uri="{0D108BD9-81ED-4DB2-BD59-A6C34878D82A}">
                    <a16:rowId xmlns:a16="http://schemas.microsoft.com/office/drawing/2014/main" val="1038876432"/>
                  </a:ext>
                </a:extLst>
              </a:tr>
            </a:tbl>
          </a:graphicData>
        </a:graphic>
      </p:graphicFrame>
    </p:spTree>
    <p:extLst>
      <p:ext uri="{BB962C8B-B14F-4D97-AF65-F5344CB8AC3E}">
        <p14:creationId xmlns:p14="http://schemas.microsoft.com/office/powerpoint/2010/main" val="464713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1BCD7C4-4818-4B92-BB99-D4ED19211E9E}"/>
              </a:ext>
            </a:extLst>
          </p:cNvPr>
          <p:cNvGraphicFramePr>
            <a:graphicFrameLocks noGrp="1"/>
          </p:cNvGraphicFramePr>
          <p:nvPr>
            <p:ph idx="1"/>
            <p:extLst/>
          </p:nvPr>
        </p:nvGraphicFramePr>
        <p:xfrm>
          <a:off x="724092" y="1032095"/>
          <a:ext cx="10975726" cy="5492983"/>
        </p:xfrm>
        <a:graphic>
          <a:graphicData uri="http://schemas.openxmlformats.org/drawingml/2006/table">
            <a:tbl>
              <a:tblPr>
                <a:tableStyleId>{5C22544A-7EE6-4342-B048-85BDC9FD1C3A}</a:tableStyleId>
              </a:tblPr>
              <a:tblGrid>
                <a:gridCol w="2977400">
                  <a:extLst>
                    <a:ext uri="{9D8B030D-6E8A-4147-A177-3AD203B41FA5}">
                      <a16:colId xmlns:a16="http://schemas.microsoft.com/office/drawing/2014/main" val="219209169"/>
                    </a:ext>
                  </a:extLst>
                </a:gridCol>
                <a:gridCol w="1120644">
                  <a:extLst>
                    <a:ext uri="{9D8B030D-6E8A-4147-A177-3AD203B41FA5}">
                      <a16:colId xmlns:a16="http://schemas.microsoft.com/office/drawing/2014/main" val="1131063295"/>
                    </a:ext>
                  </a:extLst>
                </a:gridCol>
                <a:gridCol w="944858">
                  <a:extLst>
                    <a:ext uri="{9D8B030D-6E8A-4147-A177-3AD203B41FA5}">
                      <a16:colId xmlns:a16="http://schemas.microsoft.com/office/drawing/2014/main" val="2240582356"/>
                    </a:ext>
                  </a:extLst>
                </a:gridCol>
                <a:gridCol w="944858">
                  <a:extLst>
                    <a:ext uri="{9D8B030D-6E8A-4147-A177-3AD203B41FA5}">
                      <a16:colId xmlns:a16="http://schemas.microsoft.com/office/drawing/2014/main" val="2030058307"/>
                    </a:ext>
                  </a:extLst>
                </a:gridCol>
                <a:gridCol w="988803">
                  <a:extLst>
                    <a:ext uri="{9D8B030D-6E8A-4147-A177-3AD203B41FA5}">
                      <a16:colId xmlns:a16="http://schemas.microsoft.com/office/drawing/2014/main" val="3353148372"/>
                    </a:ext>
                  </a:extLst>
                </a:gridCol>
                <a:gridCol w="966831">
                  <a:extLst>
                    <a:ext uri="{9D8B030D-6E8A-4147-A177-3AD203B41FA5}">
                      <a16:colId xmlns:a16="http://schemas.microsoft.com/office/drawing/2014/main" val="1304292358"/>
                    </a:ext>
                  </a:extLst>
                </a:gridCol>
                <a:gridCol w="1065710">
                  <a:extLst>
                    <a:ext uri="{9D8B030D-6E8A-4147-A177-3AD203B41FA5}">
                      <a16:colId xmlns:a16="http://schemas.microsoft.com/office/drawing/2014/main" val="1294850126"/>
                    </a:ext>
                  </a:extLst>
                </a:gridCol>
                <a:gridCol w="966831">
                  <a:extLst>
                    <a:ext uri="{9D8B030D-6E8A-4147-A177-3AD203B41FA5}">
                      <a16:colId xmlns:a16="http://schemas.microsoft.com/office/drawing/2014/main" val="2134572207"/>
                    </a:ext>
                  </a:extLst>
                </a:gridCol>
                <a:gridCol w="999791">
                  <a:extLst>
                    <a:ext uri="{9D8B030D-6E8A-4147-A177-3AD203B41FA5}">
                      <a16:colId xmlns:a16="http://schemas.microsoft.com/office/drawing/2014/main" val="1640466939"/>
                    </a:ext>
                  </a:extLst>
                </a:gridCol>
              </a:tblGrid>
              <a:tr h="319303">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a:t>
                      </a:r>
                      <a:r>
                        <a:rPr lang="en-US" sz="1100" u="none" strike="noStrike" dirty="0">
                          <a:effectLst/>
                        </a:rPr>
                        <a:t>1</a:t>
                      </a:r>
                      <a:r>
                        <a:rPr lang="ru-RU" sz="1100" u="none" strike="noStrike" dirty="0">
                          <a:effectLst/>
                        </a:rPr>
                        <a:t>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65503113"/>
                  </a:ext>
                </a:extLst>
              </a:tr>
              <a:tr h="23283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292368092"/>
                  </a:ext>
                </a:extLst>
              </a:tr>
              <a:tr h="243348">
                <a:tc>
                  <a:txBody>
                    <a:bodyPr/>
                    <a:lstStyle/>
                    <a:p>
                      <a:pPr algn="l" fontAlgn="ctr"/>
                      <a:r>
                        <a:rPr lang="ru-RU" sz="1100" u="none" strike="noStrike">
                          <a:effectLst/>
                        </a:rPr>
                        <a:t>Муниципальная программа «Образование»</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 </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08334559"/>
                  </a:ext>
                </a:extLst>
              </a:tr>
              <a:tr h="243348">
                <a:tc>
                  <a:txBody>
                    <a:bodyPr/>
                    <a:lstStyle/>
                    <a:p>
                      <a:pPr algn="l" fontAlgn="ctr"/>
                      <a:r>
                        <a:rPr lang="ru-RU" sz="1100" u="none" strike="noStrike">
                          <a:effectLst/>
                        </a:rPr>
                        <a:t>Подпрограмма </a:t>
                      </a:r>
                      <a:r>
                        <a:rPr lang="en-US" sz="1100" u="none" strike="noStrike">
                          <a:effectLst/>
                        </a:rPr>
                        <a:t>II «</a:t>
                      </a:r>
                      <a:r>
                        <a:rPr lang="ru-RU" sz="1100" u="none" strike="noStrike">
                          <a:effectLst/>
                        </a:rPr>
                        <a:t>Общее образование»</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352823323"/>
                  </a:ext>
                </a:extLst>
              </a:tr>
              <a:tr h="1164192">
                <a:tc>
                  <a:txBody>
                    <a:bodyPr/>
                    <a:lstStyle/>
                    <a:p>
                      <a:pPr algn="l" fontAlgn="ctr"/>
                      <a:r>
                        <a:rPr lang="ru-RU" sz="1100" u="none" strike="noStrike" dirty="0">
                          <a:effectLst/>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Показатель к Указу Президента РФ</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117,1</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106,3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110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110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71531124"/>
                  </a:ext>
                </a:extLst>
              </a:tr>
              <a:tr h="931353">
                <a:tc>
                  <a:txBody>
                    <a:bodyPr/>
                    <a:lstStyle/>
                    <a:p>
                      <a:pPr algn="l" fontAlgn="ctr"/>
                      <a:r>
                        <a:rPr lang="ru-RU" sz="1100" u="none" strike="noStrike" dirty="0">
                          <a:effectLst/>
                        </a:rPr>
                        <a:t>Доля выпускников текущего года, набравших 220 баллов и более по 3 предметам, к общему количеству выпускников текущего года, сдавших ЕГЭ по 3 и более предмета</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42,49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49,7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49,7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49,7</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26897467"/>
                  </a:ext>
                </a:extLst>
              </a:tr>
              <a:tr h="698515">
                <a:tc>
                  <a:txBody>
                    <a:bodyPr/>
                    <a:lstStyle/>
                    <a:p>
                      <a:pPr algn="l" fontAlgn="ctr"/>
                      <a:r>
                        <a:rPr lang="ru-RU" sz="1100" u="none" strike="noStrike" dirty="0">
                          <a:effectLst/>
                        </a:rPr>
                        <a:t>Количество отремонтированных общеобразовательных организаций,</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Штука</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210855948"/>
                  </a:ext>
                </a:extLst>
              </a:tr>
              <a:tr h="1640379">
                <a:tc>
                  <a:txBody>
                    <a:bodyPr/>
                    <a:lstStyle/>
                    <a:p>
                      <a:pPr algn="l" fontAlgn="b"/>
                      <a:r>
                        <a:rPr lang="ru-RU" sz="1100" u="none" strike="noStrike">
                          <a:effectLst/>
                        </a:rPr>
                        <a:t>2021 Доля обучающихся, получающих начальное общее образование в государственных и муниципальных образовательных организациях, получающих бесплатное горячее питание, к общему количеству обучающихся, получающих начальное общее образование в государственных и муниципальных образовательных организациях</a:t>
                      </a:r>
                      <a:endParaRPr lang="ru-RU" sz="1100" b="0" i="0" u="none" strike="noStrike">
                        <a:solidFill>
                          <a:srgbClr val="2E2E2E"/>
                        </a:solidFill>
                        <a:effectLst/>
                        <a:latin typeface="Arial" panose="020B0604020202020204" pitchFamily="34" charset="0"/>
                      </a:endParaRPr>
                    </a:p>
                  </a:txBody>
                  <a:tcPr marL="6562" marR="6562" marT="6562" marB="0" anchor="b"/>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100</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100</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9093746"/>
                  </a:ext>
                </a:extLst>
              </a:tr>
            </a:tbl>
          </a:graphicData>
        </a:graphic>
      </p:graphicFrame>
    </p:spTree>
    <p:extLst>
      <p:ext uri="{BB962C8B-B14F-4D97-AF65-F5344CB8AC3E}">
        <p14:creationId xmlns:p14="http://schemas.microsoft.com/office/powerpoint/2010/main" val="3688832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51FA17A-2D70-479D-B186-941694F692A5}"/>
              </a:ext>
            </a:extLst>
          </p:cNvPr>
          <p:cNvGraphicFramePr>
            <a:graphicFrameLocks noGrp="1"/>
          </p:cNvGraphicFramePr>
          <p:nvPr>
            <p:ph idx="1"/>
            <p:extLst/>
          </p:nvPr>
        </p:nvGraphicFramePr>
        <p:xfrm>
          <a:off x="845127" y="733791"/>
          <a:ext cx="10889506" cy="5884935"/>
        </p:xfrm>
        <a:graphic>
          <a:graphicData uri="http://schemas.openxmlformats.org/drawingml/2006/table">
            <a:tbl>
              <a:tblPr>
                <a:tableStyleId>{5C22544A-7EE6-4342-B048-85BDC9FD1C3A}</a:tableStyleId>
              </a:tblPr>
              <a:tblGrid>
                <a:gridCol w="2954011">
                  <a:extLst>
                    <a:ext uri="{9D8B030D-6E8A-4147-A177-3AD203B41FA5}">
                      <a16:colId xmlns:a16="http://schemas.microsoft.com/office/drawing/2014/main" val="1865736965"/>
                    </a:ext>
                  </a:extLst>
                </a:gridCol>
                <a:gridCol w="1315534">
                  <a:extLst>
                    <a:ext uri="{9D8B030D-6E8A-4147-A177-3AD203B41FA5}">
                      <a16:colId xmlns:a16="http://schemas.microsoft.com/office/drawing/2014/main" val="48981501"/>
                    </a:ext>
                  </a:extLst>
                </a:gridCol>
                <a:gridCol w="820132">
                  <a:extLst>
                    <a:ext uri="{9D8B030D-6E8A-4147-A177-3AD203B41FA5}">
                      <a16:colId xmlns:a16="http://schemas.microsoft.com/office/drawing/2014/main" val="2623748501"/>
                    </a:ext>
                  </a:extLst>
                </a:gridCol>
                <a:gridCol w="851045">
                  <a:extLst>
                    <a:ext uri="{9D8B030D-6E8A-4147-A177-3AD203B41FA5}">
                      <a16:colId xmlns:a16="http://schemas.microsoft.com/office/drawing/2014/main" val="281652419"/>
                    </a:ext>
                  </a:extLst>
                </a:gridCol>
                <a:gridCol w="902340">
                  <a:extLst>
                    <a:ext uri="{9D8B030D-6E8A-4147-A177-3AD203B41FA5}">
                      <a16:colId xmlns:a16="http://schemas.microsoft.com/office/drawing/2014/main" val="2403465422"/>
                    </a:ext>
                  </a:extLst>
                </a:gridCol>
                <a:gridCol w="1037932">
                  <a:extLst>
                    <a:ext uri="{9D8B030D-6E8A-4147-A177-3AD203B41FA5}">
                      <a16:colId xmlns:a16="http://schemas.microsoft.com/office/drawing/2014/main" val="1033624979"/>
                    </a:ext>
                  </a:extLst>
                </a:gridCol>
                <a:gridCol w="1057339">
                  <a:extLst>
                    <a:ext uri="{9D8B030D-6E8A-4147-A177-3AD203B41FA5}">
                      <a16:colId xmlns:a16="http://schemas.microsoft.com/office/drawing/2014/main" val="559160563"/>
                    </a:ext>
                  </a:extLst>
                </a:gridCol>
                <a:gridCol w="959236">
                  <a:extLst>
                    <a:ext uri="{9D8B030D-6E8A-4147-A177-3AD203B41FA5}">
                      <a16:colId xmlns:a16="http://schemas.microsoft.com/office/drawing/2014/main" val="2554811815"/>
                    </a:ext>
                  </a:extLst>
                </a:gridCol>
                <a:gridCol w="991937">
                  <a:extLst>
                    <a:ext uri="{9D8B030D-6E8A-4147-A177-3AD203B41FA5}">
                      <a16:colId xmlns:a16="http://schemas.microsoft.com/office/drawing/2014/main" val="2434732974"/>
                    </a:ext>
                  </a:extLst>
                </a:gridCol>
              </a:tblGrid>
              <a:tr h="174635">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5199" marR="5199" marT="5199"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5199" marR="5199" marT="5199"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76471092"/>
                  </a:ext>
                </a:extLst>
              </a:tr>
              <a:tr h="1626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08766751"/>
                  </a:ext>
                </a:extLst>
              </a:tr>
              <a:tr h="134558">
                <a:tc>
                  <a:txBody>
                    <a:bodyPr/>
                    <a:lstStyle/>
                    <a:p>
                      <a:pPr algn="l" fontAlgn="ctr"/>
                      <a:r>
                        <a:rPr lang="ru-RU" sz="1050" u="none" strike="noStrike">
                          <a:effectLst/>
                        </a:rPr>
                        <a:t>Муниципальная программа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94622665"/>
                  </a:ext>
                </a:extLst>
              </a:tr>
              <a:tr h="395205">
                <a:tc>
                  <a:txBody>
                    <a:bodyPr/>
                    <a:lstStyle/>
                    <a:p>
                      <a:pPr algn="l" fontAlgn="ctr"/>
                      <a:r>
                        <a:rPr lang="ru-RU" sz="1050" u="none" strike="noStrike">
                          <a:effectLst/>
                        </a:rPr>
                        <a:t>Подпрограмма III «Дополнительное образование, воспитание и психолого-социальное сопровождение детей»</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866647352"/>
                  </a:ext>
                </a:extLst>
              </a:tr>
              <a:tr h="655852">
                <a:tc>
                  <a:txBody>
                    <a:bodyPr/>
                    <a:lstStyle/>
                    <a:p>
                      <a:pPr algn="l" fontAlgn="ctr"/>
                      <a:r>
                        <a:rPr lang="ru-RU" sz="1050" u="none" strike="noStrike">
                          <a:effectLst/>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указу Президента Российской Федерации</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438205141"/>
                  </a:ext>
                </a:extLst>
              </a:tr>
              <a:tr h="916499">
                <a:tc>
                  <a:txBody>
                    <a:bodyPr/>
                    <a:lstStyle/>
                    <a:p>
                      <a:pPr algn="l" fontAlgn="ctr"/>
                      <a:r>
                        <a:rPr lang="ru-RU" sz="1050" u="none" strike="noStrike" dirty="0">
                          <a:effectLst/>
                        </a:rPr>
                        <a:t>Доля детей в возрасте от 5 до 18 лет, охваченных дополнительным образованием</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dirty="0">
                          <a:effectLst/>
                        </a:rPr>
                        <a:t>показатель к указу Президента Российской Федерации, показатель к соглашению с ФОИВ</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89,71</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83,3</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83,4</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83,4</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83,4</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05546770"/>
                  </a:ext>
                </a:extLst>
              </a:tr>
              <a:tr h="1177147">
                <a:tc>
                  <a:txBody>
                    <a:bodyPr/>
                    <a:lstStyle/>
                    <a:p>
                      <a:pPr algn="l" fontAlgn="ctr"/>
                      <a:r>
                        <a:rPr lang="ru-RU" sz="1050" u="none" strike="noStrike" dirty="0">
                          <a:effectLst/>
                        </a:rPr>
                        <a:t>Число детей, охваченных деятельностью детских технопарков "</a:t>
                      </a:r>
                      <a:r>
                        <a:rPr lang="ru-RU" sz="1050" u="none" strike="noStrike" dirty="0" err="1">
                          <a:effectLst/>
                        </a:rPr>
                        <a:t>Кванториум</a:t>
                      </a:r>
                      <a:r>
                        <a:rPr lang="ru-RU" sz="1050" u="none" strike="noStrike" dirty="0">
                          <a:effectLst/>
                        </a:rPr>
                        <a:t>" (мобильных технопарков "</a:t>
                      </a:r>
                      <a:r>
                        <a:rPr lang="ru-RU" sz="1050" u="none" strike="noStrike" dirty="0" err="1">
                          <a:effectLst/>
                        </a:rPr>
                        <a:t>Кванториум</a:t>
                      </a:r>
                      <a:r>
                        <a:rPr lang="ru-RU" sz="1050" u="none" strike="noStrike" dirty="0">
                          <a:effectLst/>
                        </a:rPr>
                        <a:t>") и других проектов, направленных на обеспечение доступности дополнительных общеобразовательных программ естественнонаучной и технической направленностей, соответствующих приоритетным направлениям технологического развития Российской Федерации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соглашению с ФОИВ</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тыс.человек</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0,296</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0,352</a:t>
                      </a:r>
                      <a:endParaRPr lang="ru-RU" sz="1050" b="0" i="0" u="none" strike="noStrike" dirty="0">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0,352</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746917414"/>
                  </a:ext>
                </a:extLst>
              </a:tr>
              <a:tr h="264881">
                <a:tc>
                  <a:txBody>
                    <a:bodyPr/>
                    <a:lstStyle/>
                    <a:p>
                      <a:pPr algn="l" fontAlgn="ctr"/>
                      <a:r>
                        <a:rPr lang="ru-RU" sz="1050" u="none" strike="noStrike">
                          <a:effectLst/>
                        </a:rPr>
                        <a:t>Подпрограмма </a:t>
                      </a:r>
                      <a:r>
                        <a:rPr lang="en-US" sz="1050" u="none" strike="noStrike">
                          <a:effectLst/>
                        </a:rPr>
                        <a:t>IV «</a:t>
                      </a:r>
                      <a:r>
                        <a:rPr lang="ru-RU" sz="1050" u="none" strike="noStrike">
                          <a:effectLst/>
                        </a:rPr>
                        <a:t>Профессиональное образование»</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2991827443"/>
                  </a:ext>
                </a:extLst>
              </a:tr>
              <a:tr h="395205">
                <a:tc>
                  <a:txBody>
                    <a:bodyPr/>
                    <a:lstStyle/>
                    <a:p>
                      <a:pPr algn="l" fontAlgn="ctr"/>
                      <a:r>
                        <a:rPr lang="ru-RU" sz="1050" u="none" strike="noStrike" dirty="0">
                          <a:effectLst/>
                        </a:rPr>
                        <a:t>Доля педагогических работников, прошедших добровольную независимую оценку квалификации</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к соглашению с ФОИВ</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15</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en-US" sz="1050" u="none" strike="noStrike" dirty="0">
                          <a:effectLst/>
                        </a:rPr>
                        <a:t>16</a:t>
                      </a:r>
                      <a:endParaRPr lang="ru-RU" sz="1050" b="0" i="0" u="none" strike="noStrike" dirty="0">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16</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1935182274"/>
                  </a:ext>
                </a:extLst>
              </a:tr>
              <a:tr h="264881">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4241833681"/>
                  </a:ext>
                </a:extLst>
              </a:tr>
              <a:tr h="395205">
                <a:tc>
                  <a:txBody>
                    <a:bodyPr/>
                    <a:lstStyle/>
                    <a:p>
                      <a:pPr algn="l" fontAlgn="ctr"/>
                      <a:r>
                        <a:rPr lang="ru-RU" sz="1050" u="none" strike="noStrike">
                          <a:effectLst/>
                        </a:rPr>
                        <a:t>Уровень удовлетворенности населения качеством дошкольного, общего и дополнительного образования (от числа опрошенных)</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Arial" panose="020B0604020202020204" pitchFamily="34" charset="0"/>
                      </a:endParaRPr>
                    </a:p>
                  </a:txBody>
                  <a:tcPr marL="5199" marR="5199" marT="5199" marB="0" anchor="ctr"/>
                </a:tc>
                <a:tc>
                  <a:txBody>
                    <a:bodyPr/>
                    <a:lstStyle/>
                    <a:p>
                      <a:pPr algn="ctr" fontAlgn="ctr"/>
                      <a:r>
                        <a:rPr lang="ru-RU" sz="1050" u="none" strike="noStrike">
                          <a:effectLst/>
                        </a:rPr>
                        <a:t>75</a:t>
                      </a:r>
                      <a:endParaRPr lang="ru-RU" sz="1050" b="0" i="0" u="none" strike="noStrike">
                        <a:solidFill>
                          <a:srgbClr val="000000"/>
                        </a:solidFill>
                        <a:effectLst/>
                        <a:latin typeface="Calibri" panose="020F0502020204030204" pitchFamily="34" charset="0"/>
                      </a:endParaRPr>
                    </a:p>
                  </a:txBody>
                  <a:tcPr marL="5199" marR="5199" marT="5199" marB="0" anchor="ctr"/>
                </a:tc>
                <a:tc>
                  <a:txBody>
                    <a:bodyPr/>
                    <a:lstStyle/>
                    <a:p>
                      <a:pPr algn="ctr" fontAlgn="ctr"/>
                      <a:r>
                        <a:rPr lang="ru-RU" sz="1050" u="none" strike="noStrike" dirty="0">
                          <a:effectLst/>
                        </a:rPr>
                        <a:t>75</a:t>
                      </a:r>
                      <a:endParaRPr lang="ru-RU" sz="1050" b="0" i="0" u="none" strike="noStrike" dirty="0">
                        <a:solidFill>
                          <a:srgbClr val="000000"/>
                        </a:solidFill>
                        <a:effectLst/>
                        <a:latin typeface="Calibri" panose="020F0502020204030204" pitchFamily="34" charset="0"/>
                      </a:endParaRPr>
                    </a:p>
                  </a:txBody>
                  <a:tcPr marL="5199" marR="5199" marT="5199" marB="0" anchor="ctr"/>
                </a:tc>
                <a:extLst>
                  <a:ext uri="{0D108BD9-81ED-4DB2-BD59-A6C34878D82A}">
                    <a16:rowId xmlns:a16="http://schemas.microsoft.com/office/drawing/2014/main" val="336900416"/>
                  </a:ext>
                </a:extLst>
              </a:tr>
            </a:tbl>
          </a:graphicData>
        </a:graphic>
      </p:graphicFrame>
    </p:spTree>
    <p:extLst>
      <p:ext uri="{BB962C8B-B14F-4D97-AF65-F5344CB8AC3E}">
        <p14:creationId xmlns:p14="http://schemas.microsoft.com/office/powerpoint/2010/main" val="17738828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7D9A0F3-2C76-4FAE-B17A-41FE97BE793E}"/>
              </a:ext>
            </a:extLst>
          </p:cNvPr>
          <p:cNvGraphicFramePr>
            <a:graphicFrameLocks noGrp="1"/>
          </p:cNvGraphicFramePr>
          <p:nvPr>
            <p:ph idx="1"/>
            <p:extLst/>
          </p:nvPr>
        </p:nvGraphicFramePr>
        <p:xfrm>
          <a:off x="744811" y="814914"/>
          <a:ext cx="11010214" cy="5722728"/>
        </p:xfrm>
        <a:graphic>
          <a:graphicData uri="http://schemas.openxmlformats.org/drawingml/2006/table">
            <a:tbl>
              <a:tblPr>
                <a:tableStyleId>{5C22544A-7EE6-4342-B048-85BDC9FD1C3A}</a:tableStyleId>
              </a:tblPr>
              <a:tblGrid>
                <a:gridCol w="3025058">
                  <a:extLst>
                    <a:ext uri="{9D8B030D-6E8A-4147-A177-3AD203B41FA5}">
                      <a16:colId xmlns:a16="http://schemas.microsoft.com/office/drawing/2014/main" val="786461358"/>
                    </a:ext>
                  </a:extLst>
                </a:gridCol>
                <a:gridCol w="1403287">
                  <a:extLst>
                    <a:ext uri="{9D8B030D-6E8A-4147-A177-3AD203B41FA5}">
                      <a16:colId xmlns:a16="http://schemas.microsoft.com/office/drawing/2014/main" val="2745952881"/>
                    </a:ext>
                  </a:extLst>
                </a:gridCol>
                <a:gridCol w="742385">
                  <a:extLst>
                    <a:ext uri="{9D8B030D-6E8A-4147-A177-3AD203B41FA5}">
                      <a16:colId xmlns:a16="http://schemas.microsoft.com/office/drawing/2014/main" val="560446790"/>
                    </a:ext>
                  </a:extLst>
                </a:gridCol>
                <a:gridCol w="835845">
                  <a:extLst>
                    <a:ext uri="{9D8B030D-6E8A-4147-A177-3AD203B41FA5}">
                      <a16:colId xmlns:a16="http://schemas.microsoft.com/office/drawing/2014/main" val="2364671680"/>
                    </a:ext>
                  </a:extLst>
                </a:gridCol>
                <a:gridCol w="991912">
                  <a:extLst>
                    <a:ext uri="{9D8B030D-6E8A-4147-A177-3AD203B41FA5}">
                      <a16:colId xmlns:a16="http://schemas.microsoft.com/office/drawing/2014/main" val="3582335224"/>
                    </a:ext>
                  </a:extLst>
                </a:gridCol>
                <a:gridCol w="969867">
                  <a:extLst>
                    <a:ext uri="{9D8B030D-6E8A-4147-A177-3AD203B41FA5}">
                      <a16:colId xmlns:a16="http://schemas.microsoft.com/office/drawing/2014/main" val="934348030"/>
                    </a:ext>
                  </a:extLst>
                </a:gridCol>
                <a:gridCol w="1069060">
                  <a:extLst>
                    <a:ext uri="{9D8B030D-6E8A-4147-A177-3AD203B41FA5}">
                      <a16:colId xmlns:a16="http://schemas.microsoft.com/office/drawing/2014/main" val="2435124235"/>
                    </a:ext>
                  </a:extLst>
                </a:gridCol>
                <a:gridCol w="969867">
                  <a:extLst>
                    <a:ext uri="{9D8B030D-6E8A-4147-A177-3AD203B41FA5}">
                      <a16:colId xmlns:a16="http://schemas.microsoft.com/office/drawing/2014/main" val="3003711492"/>
                    </a:ext>
                  </a:extLst>
                </a:gridCol>
                <a:gridCol w="1002933">
                  <a:extLst>
                    <a:ext uri="{9D8B030D-6E8A-4147-A177-3AD203B41FA5}">
                      <a16:colId xmlns:a16="http://schemas.microsoft.com/office/drawing/2014/main" val="2769860134"/>
                    </a:ext>
                  </a:extLst>
                </a:gridCol>
              </a:tblGrid>
              <a:tr h="13902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3726" marR="3726" marT="372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2021 года</a:t>
                      </a:r>
                    </a:p>
                  </a:txBody>
                  <a:tcPr marL="3726" marR="3726" marT="372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26" marR="3726" marT="372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598058422"/>
                  </a:ext>
                </a:extLst>
              </a:tr>
              <a:tr h="13902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7473665"/>
                  </a:ext>
                </a:extLst>
              </a:tr>
              <a:tr h="192725">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998083978"/>
                  </a:ext>
                </a:extLst>
              </a:tr>
              <a:tr h="153814">
                <a:tc>
                  <a:txBody>
                    <a:bodyPr/>
                    <a:lstStyle/>
                    <a:p>
                      <a:pPr algn="l" fontAlgn="ctr"/>
                      <a:r>
                        <a:rPr lang="ru-RU" sz="900" u="none" strike="noStrike">
                          <a:effectLst/>
                        </a:rPr>
                        <a:t>Подпрограмма I «Социальная поддержка граждан»</a:t>
                      </a:r>
                      <a:endParaRPr lang="ru-RU" sz="900" b="1"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23290474"/>
                  </a:ext>
                </a:extLst>
              </a:tr>
              <a:tr h="347367">
                <a:tc>
                  <a:txBody>
                    <a:bodyPr/>
                    <a:lstStyle/>
                    <a:p>
                      <a:pPr algn="l" fontAlgn="ctr"/>
                      <a:r>
                        <a:rPr lang="ru-RU" sz="900" u="none" strike="noStrike">
                          <a:effectLst/>
                        </a:rPr>
                        <a:t>Уровень бедности</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Макропоказатель Указ Президента РФ от 25.04.2019 №193</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3,1</a:t>
                      </a:r>
                    </a:p>
                  </a:txBody>
                  <a:tcPr marL="9525" marR="9525" marT="9525" marB="0" anchor="ctr"/>
                </a:tc>
                <a:tc>
                  <a:txBody>
                    <a:bodyPr/>
                    <a:lstStyle/>
                    <a:p>
                      <a:pPr algn="ctr" fontAlgn="ctr"/>
                      <a:r>
                        <a:rPr lang="en-US" sz="900" u="none" strike="noStrike" dirty="0">
                          <a:effectLst/>
                        </a:rPr>
                        <a:t>2,8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2,6</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2,5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2,5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750369244"/>
                  </a:ext>
                </a:extLst>
              </a:tr>
              <a:tr h="287796">
                <a:tc>
                  <a:txBody>
                    <a:bodyPr/>
                    <a:lstStyle/>
                    <a:p>
                      <a:pPr algn="l" fontAlgn="ctr"/>
                      <a:r>
                        <a:rPr lang="ru-RU" sz="900" u="none" strike="noStrike" dirty="0">
                          <a:effectLst/>
                        </a:rPr>
                        <a:t>Предоставление назначенной субсидии на оплату жилого помещения и коммунальных услуг</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633107038"/>
                  </a:ext>
                </a:extLst>
              </a:tr>
              <a:tr h="828511">
                <a:tc>
                  <a:txBody>
                    <a:bodyPr/>
                    <a:lstStyle/>
                    <a:p>
                      <a:pPr algn="l" fontAlgn="ctr"/>
                      <a:r>
                        <a:rPr lang="ru-RU" sz="900" u="none" strike="noStrike" dirty="0">
                          <a:effectLst/>
                        </a:rPr>
                        <a:t>Предоставление компенсации льгот работникам образования, имеющим место жительства и работающим в микрорайонах Шереметьевский, Хлебниково, </a:t>
                      </a:r>
                      <a:r>
                        <a:rPr lang="ru-RU" sz="900" u="none" strike="noStrike" dirty="0" err="1">
                          <a:effectLst/>
                        </a:rPr>
                        <a:t>Павельцево</a:t>
                      </a:r>
                      <a:r>
                        <a:rPr lang="ru-RU" sz="900" u="none" strike="noStrike" dirty="0">
                          <a:effectLst/>
                        </a:rPr>
                        <a:t>, пользовавшихся льготой по оплате ЖКХ как житель сельской местности и утративших право на нее в связи с изменением статуса г. Долгопрудного</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116757471"/>
                  </a:ext>
                </a:extLst>
              </a:tr>
              <a:tr h="192725">
                <a:tc>
                  <a:txBody>
                    <a:bodyPr/>
                    <a:lstStyle/>
                    <a:p>
                      <a:pPr algn="l" fontAlgn="ctr"/>
                      <a:r>
                        <a:rPr lang="ru-RU" sz="900" u="none" strike="noStrike">
                          <a:effectLst/>
                        </a:rPr>
                        <a:t>Активное долголетие</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4,98</a:t>
                      </a:r>
                    </a:p>
                  </a:txBody>
                  <a:tcPr marL="9525" marR="9525" marT="9525" marB="0" anchor="ctr"/>
                </a:tc>
                <a:tc>
                  <a:txBody>
                    <a:bodyPr/>
                    <a:lstStyle/>
                    <a:p>
                      <a:pPr algn="ctr" fontAlgn="ctr"/>
                      <a:r>
                        <a:rPr lang="en-US" sz="900" u="none" strike="noStrike" dirty="0">
                          <a:effectLst/>
                        </a:rPr>
                        <a:t>10</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15</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806674645"/>
                  </a:ext>
                </a:extLst>
              </a:tr>
              <a:tr h="287796">
                <a:tc>
                  <a:txBody>
                    <a:bodyPr/>
                    <a:lstStyle/>
                    <a:p>
                      <a:pPr algn="l" fontAlgn="ctr"/>
                      <a:r>
                        <a:rPr lang="ru-RU" sz="900" u="none" strike="noStrike" dirty="0">
                          <a:effectLst/>
                        </a:rPr>
                        <a:t>Количество лиц, получающих социальную помощь в рамках проведения городских социально-значимых мероприятий</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2280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3005</a:t>
                      </a:r>
                    </a:p>
                  </a:txBody>
                  <a:tcPr marL="9525" marR="9525" marT="9525" marB="0" anchor="ctr"/>
                </a:tc>
                <a:tc>
                  <a:txBody>
                    <a:bodyPr/>
                    <a:lstStyle/>
                    <a:p>
                      <a:pPr algn="ctr" fontAlgn="ctr"/>
                      <a:r>
                        <a:rPr lang="ru-RU" sz="900" u="none" strike="noStrike">
                          <a:effectLst/>
                        </a:rPr>
                        <a:t>3000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3000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3000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195029689"/>
                  </a:ext>
                </a:extLst>
              </a:tr>
              <a:tr h="287796">
                <a:tc>
                  <a:txBody>
                    <a:bodyPr/>
                    <a:lstStyle/>
                    <a:p>
                      <a:pPr algn="l" fontAlgn="ctr"/>
                      <a:r>
                        <a:rPr lang="ru-RU" sz="900" u="none" strike="noStrike" dirty="0">
                          <a:effectLst/>
                        </a:rPr>
                        <a:t>Количество лиц, получающих адресную социальную помощь в связи с нахождением в трудной жизненной ситуации</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52</a:t>
                      </a:r>
                    </a:p>
                  </a:txBody>
                  <a:tcPr marL="9525" marR="9525" marT="9525"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33167506"/>
                  </a:ext>
                </a:extLst>
              </a:tr>
              <a:tr h="287796">
                <a:tc>
                  <a:txBody>
                    <a:bodyPr/>
                    <a:lstStyle/>
                    <a:p>
                      <a:pPr algn="l" fontAlgn="ctr"/>
                      <a:r>
                        <a:rPr lang="ru-RU" sz="900" u="none" strike="noStrike">
                          <a:effectLst/>
                        </a:rPr>
                        <a:t>Доля муниципальных служащих, вышедших на пенсию и получающих пенсию за выслугу лет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178643019"/>
                  </a:ext>
                </a:extLst>
              </a:tr>
              <a:tr h="287796">
                <a:tc>
                  <a:txBody>
                    <a:bodyPr/>
                    <a:lstStyle/>
                    <a:p>
                      <a:pPr algn="l" fontAlgn="ctr"/>
                      <a:r>
                        <a:rPr lang="ru-RU" sz="900" u="none" strike="noStrike">
                          <a:effectLst/>
                        </a:rPr>
                        <a:t>Предоставление дополнительных мер социальной поддержки и социальной помощи гражданам</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3578067030"/>
                  </a:ext>
                </a:extLst>
              </a:tr>
              <a:tr h="117867">
                <a:tc>
                  <a:txBody>
                    <a:bodyPr/>
                    <a:lstStyle/>
                    <a:p>
                      <a:pPr algn="l" fontAlgn="ctr"/>
                      <a:r>
                        <a:rPr lang="ru-RU" sz="900" u="none" strike="noStrike" dirty="0">
                          <a:effectLst/>
                        </a:rPr>
                        <a:t>Подпрограмма </a:t>
                      </a:r>
                      <a:r>
                        <a:rPr lang="en-US" sz="900" u="none" strike="noStrike" dirty="0">
                          <a:effectLst/>
                        </a:rPr>
                        <a:t>II «</a:t>
                      </a:r>
                      <a:r>
                        <a:rPr lang="ru-RU" sz="900" u="none" strike="noStrike" dirty="0">
                          <a:effectLst/>
                        </a:rPr>
                        <a:t>Доступная среда»</a:t>
                      </a:r>
                      <a:endParaRPr lang="ru-RU" sz="900" b="1"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endParaRPr lang="ru-RU" sz="900" b="0" i="0" u="none" strike="noStrike" dirty="0">
                        <a:solidFill>
                          <a:srgbClr val="000000"/>
                        </a:solidFill>
                        <a:effectLst/>
                        <a:latin typeface="+mn-lt"/>
                      </a:endParaRPr>
                    </a:p>
                  </a:txBody>
                  <a:tcPr marL="9525" marR="9525" marT="9525"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05212803"/>
                  </a:ext>
                </a:extLst>
              </a:tr>
              <a:tr h="462116">
                <a:tc>
                  <a:txBody>
                    <a:bodyPr/>
                    <a:lstStyle/>
                    <a:p>
                      <a:pPr algn="l" fontAlgn="b"/>
                      <a:r>
                        <a:rPr lang="ru-RU" sz="900" u="none" strike="noStrike" dirty="0">
                          <a:effectLst/>
                        </a:rPr>
                        <a:t>2021 Доля доступных для инвалидов и других маломобильных групп населения приоритетных объектов социальной, транспортной, инженерной инфраструктуры в общем количестве приоритетных объектов</a:t>
                      </a:r>
                      <a:endParaRPr lang="ru-RU" sz="900" b="0" i="0" u="none" strike="noStrike" dirty="0">
                        <a:solidFill>
                          <a:srgbClr val="2E2E2E"/>
                        </a:solidFill>
                        <a:effectLst/>
                        <a:latin typeface="Arial" panose="020B0604020202020204" pitchFamily="34" charset="0"/>
                      </a:endParaRPr>
                    </a:p>
                  </a:txBody>
                  <a:tcPr marL="3726" marR="3726" marT="3726" marB="0" anchor="b"/>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66,4</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78</a:t>
                      </a:r>
                    </a:p>
                  </a:txBody>
                  <a:tcPr marL="9525" marR="9525" marT="9525" marB="0" anchor="ctr"/>
                </a:tc>
                <a:tc>
                  <a:txBody>
                    <a:bodyPr/>
                    <a:lstStyle/>
                    <a:p>
                      <a:pPr algn="ctr" fontAlgn="ctr"/>
                      <a:r>
                        <a:rPr lang="en-US" sz="900" u="none" strike="noStrike" dirty="0">
                          <a:effectLst/>
                        </a:rPr>
                        <a:t>82,8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87,8</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en-US" sz="900" u="none" strike="noStrike" dirty="0">
                          <a:effectLst/>
                        </a:rPr>
                        <a:t>92,8</a:t>
                      </a:r>
                      <a:endParaRPr lang="ru-RU" sz="900" b="0" i="0" u="none" strike="noStrike" dirty="0">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92,8</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1533482390"/>
                  </a:ext>
                </a:extLst>
              </a:tr>
              <a:tr h="477938">
                <a:tc>
                  <a:txBody>
                    <a:bodyPr/>
                    <a:lstStyle/>
                    <a:p>
                      <a:pPr algn="l" fontAlgn="ctr"/>
                      <a:r>
                        <a:rPr lang="ru-RU" sz="900" u="none" strike="noStrike" dirty="0">
                          <a:effectLst/>
                        </a:rPr>
                        <a:t>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детей-инвалидов школьного возраста в Московской области</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99</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100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365522142"/>
                  </a:ext>
                </a:extLst>
              </a:tr>
              <a:tr h="347367">
                <a:tc>
                  <a:txBody>
                    <a:bodyPr/>
                    <a:lstStyle/>
                    <a:p>
                      <a:pPr algn="l" fontAlgn="ctr"/>
                      <a:r>
                        <a:rPr lang="ru-RU" sz="900" u="none" strike="noStrike" dirty="0">
                          <a:effectLst/>
                        </a:rPr>
                        <a:t>Доля детей-инвалидов в возрасте от 5 до 18 лет, получающих дополнительное образование, от общей численности детей-инвалидов такого возраста</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46</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54,3</a:t>
                      </a:r>
                    </a:p>
                  </a:txBody>
                  <a:tcPr marL="9525" marR="9525" marT="9525"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50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solidFill>
                            <a:schemeClr val="tx1"/>
                          </a:solidFill>
                          <a:effectLst/>
                        </a:rPr>
                        <a:t>50</a:t>
                      </a:r>
                      <a:endParaRPr lang="ru-RU" sz="900" b="0" i="0" u="none" strike="noStrike" dirty="0">
                        <a:solidFill>
                          <a:schemeClr val="tx1"/>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4289453960"/>
                  </a:ext>
                </a:extLst>
              </a:tr>
              <a:tr h="347367">
                <a:tc>
                  <a:txBody>
                    <a:bodyPr/>
                    <a:lstStyle/>
                    <a:p>
                      <a:pPr algn="l" fontAlgn="ctr"/>
                      <a:r>
                        <a:rPr lang="ru-RU" sz="900" u="none" strike="noStrike" dirty="0">
                          <a:effectLst/>
                        </a:rPr>
                        <a:t>Доля детей-инвалидов в возрасте от 1,5 до 7 лет, охваченных дошкольным образованием, в общей численности детей-инвалидов такого возраста</a:t>
                      </a:r>
                      <a:endParaRPr lang="ru-RU" sz="900" b="0" i="0" u="none" strike="noStrike" dirty="0">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97</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26" marR="3726" marT="372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726" marR="3726" marT="372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3726" marR="3726" marT="3726" marB="0" anchor="ctr"/>
                </a:tc>
                <a:extLst>
                  <a:ext uri="{0D108BD9-81ED-4DB2-BD59-A6C34878D82A}">
                    <a16:rowId xmlns:a16="http://schemas.microsoft.com/office/drawing/2014/main" val="2872991259"/>
                  </a:ext>
                </a:extLst>
              </a:tr>
            </a:tbl>
          </a:graphicData>
        </a:graphic>
      </p:graphicFrame>
    </p:spTree>
    <p:extLst>
      <p:ext uri="{BB962C8B-B14F-4D97-AF65-F5344CB8AC3E}">
        <p14:creationId xmlns:p14="http://schemas.microsoft.com/office/powerpoint/2010/main" val="3238652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5CBBF417-8587-4569-8449-9B54DF81014F}"/>
              </a:ext>
            </a:extLst>
          </p:cNvPr>
          <p:cNvGraphicFramePr>
            <a:graphicFrameLocks noGrp="1"/>
          </p:cNvGraphicFramePr>
          <p:nvPr>
            <p:ph idx="1"/>
            <p:extLst/>
          </p:nvPr>
        </p:nvGraphicFramePr>
        <p:xfrm>
          <a:off x="740705" y="912783"/>
          <a:ext cx="10967102" cy="5579457"/>
        </p:xfrm>
        <a:graphic>
          <a:graphicData uri="http://schemas.openxmlformats.org/drawingml/2006/table">
            <a:tbl>
              <a:tblPr>
                <a:tableStyleId>{5C22544A-7EE6-4342-B048-85BDC9FD1C3A}</a:tableStyleId>
              </a:tblPr>
              <a:tblGrid>
                <a:gridCol w="2975060">
                  <a:extLst>
                    <a:ext uri="{9D8B030D-6E8A-4147-A177-3AD203B41FA5}">
                      <a16:colId xmlns:a16="http://schemas.microsoft.com/office/drawing/2014/main" val="2086403084"/>
                    </a:ext>
                  </a:extLst>
                </a:gridCol>
                <a:gridCol w="1119764">
                  <a:extLst>
                    <a:ext uri="{9D8B030D-6E8A-4147-A177-3AD203B41FA5}">
                      <a16:colId xmlns:a16="http://schemas.microsoft.com/office/drawing/2014/main" val="3367119760"/>
                    </a:ext>
                  </a:extLst>
                </a:gridCol>
                <a:gridCol w="944115">
                  <a:extLst>
                    <a:ext uri="{9D8B030D-6E8A-4147-A177-3AD203B41FA5}">
                      <a16:colId xmlns:a16="http://schemas.microsoft.com/office/drawing/2014/main" val="205276218"/>
                    </a:ext>
                  </a:extLst>
                </a:gridCol>
                <a:gridCol w="944115">
                  <a:extLst>
                    <a:ext uri="{9D8B030D-6E8A-4147-A177-3AD203B41FA5}">
                      <a16:colId xmlns:a16="http://schemas.microsoft.com/office/drawing/2014/main" val="4269392862"/>
                    </a:ext>
                  </a:extLst>
                </a:gridCol>
                <a:gridCol w="988027">
                  <a:extLst>
                    <a:ext uri="{9D8B030D-6E8A-4147-A177-3AD203B41FA5}">
                      <a16:colId xmlns:a16="http://schemas.microsoft.com/office/drawing/2014/main" val="1199516679"/>
                    </a:ext>
                  </a:extLst>
                </a:gridCol>
                <a:gridCol w="966071">
                  <a:extLst>
                    <a:ext uri="{9D8B030D-6E8A-4147-A177-3AD203B41FA5}">
                      <a16:colId xmlns:a16="http://schemas.microsoft.com/office/drawing/2014/main" val="668622646"/>
                    </a:ext>
                  </a:extLst>
                </a:gridCol>
                <a:gridCol w="1064874">
                  <a:extLst>
                    <a:ext uri="{9D8B030D-6E8A-4147-A177-3AD203B41FA5}">
                      <a16:colId xmlns:a16="http://schemas.microsoft.com/office/drawing/2014/main" val="2704801557"/>
                    </a:ext>
                  </a:extLst>
                </a:gridCol>
                <a:gridCol w="966071">
                  <a:extLst>
                    <a:ext uri="{9D8B030D-6E8A-4147-A177-3AD203B41FA5}">
                      <a16:colId xmlns:a16="http://schemas.microsoft.com/office/drawing/2014/main" val="1663826247"/>
                    </a:ext>
                  </a:extLst>
                </a:gridCol>
                <a:gridCol w="999005">
                  <a:extLst>
                    <a:ext uri="{9D8B030D-6E8A-4147-A177-3AD203B41FA5}">
                      <a16:colId xmlns:a16="http://schemas.microsoft.com/office/drawing/2014/main" val="3497174290"/>
                    </a:ext>
                  </a:extLst>
                </a:gridCol>
              </a:tblGrid>
              <a:tr h="227846">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39479239"/>
                  </a:ext>
                </a:extLst>
              </a:tr>
              <a:tr h="22784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260154583"/>
                  </a:ext>
                </a:extLst>
              </a:tr>
              <a:tr h="455691">
                <a:tc>
                  <a:txBody>
                    <a:bodyPr/>
                    <a:lstStyle/>
                    <a:p>
                      <a:pPr algn="l" fontAlgn="ctr"/>
                      <a:r>
                        <a:rPr lang="ru-RU" sz="1100" u="none" strike="noStrike">
                          <a:effectLst/>
                        </a:rPr>
                        <a:t>Муниципальная программа «Социальная защита населения»</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23238979"/>
                  </a:ext>
                </a:extLst>
              </a:tr>
              <a:tr h="455691">
                <a:tc>
                  <a:txBody>
                    <a:bodyPr/>
                    <a:lstStyle/>
                    <a:p>
                      <a:pPr algn="l" fontAlgn="ctr"/>
                      <a:r>
                        <a:rPr lang="ru-RU" sz="1100" u="none" strike="noStrike">
                          <a:effectLst/>
                        </a:rPr>
                        <a:t>Подпрограмма III «Развитие системы отдыха и оздоровления детей»</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19956239"/>
                  </a:ext>
                </a:extLst>
              </a:tr>
              <a:tr h="911383">
                <a:tc>
                  <a:txBody>
                    <a:bodyPr/>
                    <a:lstStyle/>
                    <a:p>
                      <a:pPr algn="l" fontAlgn="ctr"/>
                      <a:r>
                        <a:rPr lang="ru-RU" sz="1100" u="none" strike="noStrike" dirty="0">
                          <a:effectLst/>
                        </a:rPr>
                        <a:t>Доля детей, охваченных отдыхом и оздоровлением, в общей численности детей в возрасте от 7 до 15 лет, подлежащих оздоровлению</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59,5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100" b="0" i="0" u="none" strike="noStrike" dirty="0">
                          <a:solidFill>
                            <a:srgbClr val="000000"/>
                          </a:solidFill>
                          <a:effectLst/>
                          <a:latin typeface="+mn-lt"/>
                        </a:rPr>
                        <a:t>99</a:t>
                      </a:r>
                    </a:p>
                  </a:txBody>
                  <a:tcPr marL="6562" marR="6562" marT="6562" marB="0" anchor="ctr"/>
                </a:tc>
                <a:tc>
                  <a:txBody>
                    <a:bodyPr/>
                    <a:lstStyle/>
                    <a:p>
                      <a:pPr algn="ctr" fontAlgn="ctr"/>
                      <a:r>
                        <a:rPr lang="en-US" sz="1100" u="none" strike="noStrike" dirty="0">
                          <a:effectLst/>
                        </a:rPr>
                        <a:t>62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62</a:t>
                      </a:r>
                      <a:r>
                        <a:rPr lang="en-US" sz="1100" u="none" strike="noStrike" dirty="0">
                          <a:effectLst/>
                        </a:rPr>
                        <a:t>,5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62,5</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63</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59153936"/>
                  </a:ext>
                </a:extLst>
              </a:tr>
              <a:tr h="1139227">
                <a:tc>
                  <a:txBody>
                    <a:bodyPr/>
                    <a:lstStyle/>
                    <a:p>
                      <a:pPr algn="l" fontAlgn="ctr"/>
                      <a:r>
                        <a:rPr lang="ru-RU" sz="1100" u="none" strike="noStrike">
                          <a:effectLst/>
                        </a:rPr>
                        <a:t>Доля детей, находящихся в трудной жизненной ситуации, охваченных отдыхом и оздоровлением, в общей численности детей в возрасте от 7 до 15 лет, находящихся в трудной жизненной ситуации, подлежащих оздоровлению</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55,7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58</a:t>
                      </a:r>
                    </a:p>
                  </a:txBody>
                  <a:tcPr marL="9525" marR="9525" marT="9525" marB="0" anchor="ctr"/>
                </a:tc>
                <a:tc>
                  <a:txBody>
                    <a:bodyPr/>
                    <a:lstStyle/>
                    <a:p>
                      <a:pPr algn="ctr" fontAlgn="ctr"/>
                      <a:r>
                        <a:rPr lang="en-US" sz="1100" u="none" strike="noStrike" dirty="0">
                          <a:effectLst/>
                        </a:rPr>
                        <a:t>56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56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en-US" sz="1100" u="none" strike="noStrike" dirty="0">
                          <a:effectLst/>
                        </a:rPr>
                        <a:t>57</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57</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457034945"/>
                  </a:ext>
                </a:extLst>
              </a:tr>
              <a:tr h="683536">
                <a:tc>
                  <a:txBody>
                    <a:bodyPr/>
                    <a:lstStyle/>
                    <a:p>
                      <a:pPr algn="l" fontAlgn="ctr"/>
                      <a:r>
                        <a:rPr lang="ru-RU" sz="1100" u="none" strike="noStrike">
                          <a:effectLst/>
                        </a:rPr>
                        <a:t>Доля детей, охваченных отдыхом, временной занятостью и трудоустройством в каникулярный период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Показатель муниципальной программы</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60,4</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100" u="none" strike="noStrike" kern="1200" dirty="0">
                          <a:solidFill>
                            <a:schemeClr val="dk1"/>
                          </a:solidFill>
                          <a:effectLst/>
                          <a:latin typeface="+mn-lt"/>
                          <a:ea typeface="+mn-ea"/>
                          <a:cs typeface="+mn-cs"/>
                        </a:rPr>
                        <a:t>90,7</a:t>
                      </a:r>
                    </a:p>
                  </a:txBody>
                  <a:tcPr marL="9525" marR="9525" marT="9525" marB="0" anchor="ctr"/>
                </a:tc>
                <a:tc>
                  <a:txBody>
                    <a:bodyPr/>
                    <a:lstStyle/>
                    <a:p>
                      <a:pPr algn="ctr" fontAlgn="ctr"/>
                      <a:r>
                        <a:rPr lang="ru-RU" sz="1100" u="none" strike="noStrike">
                          <a:effectLst/>
                        </a:rPr>
                        <a:t>60,8</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60,8</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818668843"/>
                  </a:ext>
                </a:extLst>
              </a:tr>
              <a:tr h="455691">
                <a:tc>
                  <a:txBody>
                    <a:bodyPr/>
                    <a:lstStyle/>
                    <a:p>
                      <a:pPr algn="l" fontAlgn="ctr"/>
                      <a:r>
                        <a:rPr lang="ru-RU" sz="1100" u="none" strike="noStrike">
                          <a:effectLst/>
                        </a:rPr>
                        <a:t>Подпрограмма VIII «Развитие трудовых ресурсов и охраны труда»</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59137948"/>
                  </a:ext>
                </a:extLst>
              </a:tr>
              <a:tr h="911383">
                <a:tc>
                  <a:txBody>
                    <a:bodyPr/>
                    <a:lstStyle/>
                    <a:p>
                      <a:pPr algn="l" fontAlgn="ctr"/>
                      <a:r>
                        <a:rPr lang="ru-RU" sz="1100" u="none" strike="noStrike">
                          <a:effectLst/>
                        </a:rPr>
                        <a:t>Число пострадавших в результате несчастных случаев на производстве со смертельным исходом, в расчете на 1000 работающих (по кругу организаций муниципальной собственности)</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Единица, Кч</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0,067</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a:t>
                      </a:r>
                      <a:r>
                        <a:rPr lang="en-US" sz="1100" u="none" strike="noStrike" dirty="0">
                          <a:effectLst/>
                        </a:rPr>
                        <a:t>059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8</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7</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0,05</a:t>
                      </a:r>
                      <a:r>
                        <a:rPr lang="en-US" sz="1100" u="none" strike="noStrike" dirty="0">
                          <a:effectLst/>
                        </a:rPr>
                        <a:t>6</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dirty="0">
                          <a:effectLst/>
                        </a:rPr>
                        <a:t>0,056</a:t>
                      </a:r>
                      <a:endParaRPr lang="ru-RU" sz="11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74915009"/>
                  </a:ext>
                </a:extLst>
              </a:tr>
            </a:tbl>
          </a:graphicData>
        </a:graphic>
      </p:graphicFrame>
    </p:spTree>
    <p:extLst>
      <p:ext uri="{BB962C8B-B14F-4D97-AF65-F5344CB8AC3E}">
        <p14:creationId xmlns:p14="http://schemas.microsoft.com/office/powerpoint/2010/main" val="237860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FCCD0B2-FBB2-413A-AF3B-25F95D47359D}"/>
              </a:ext>
            </a:extLst>
          </p:cNvPr>
          <p:cNvGraphicFramePr>
            <a:graphicFrameLocks noGrp="1"/>
          </p:cNvGraphicFramePr>
          <p:nvPr>
            <p:ph idx="1"/>
            <p:extLst/>
          </p:nvPr>
        </p:nvGraphicFramePr>
        <p:xfrm>
          <a:off x="747799" y="823146"/>
          <a:ext cx="11079188" cy="5672596"/>
        </p:xfrm>
        <a:graphic>
          <a:graphicData uri="http://schemas.openxmlformats.org/drawingml/2006/table">
            <a:tbl>
              <a:tblPr>
                <a:tableStyleId>{5C22544A-7EE6-4342-B048-85BDC9FD1C3A}</a:tableStyleId>
              </a:tblPr>
              <a:tblGrid>
                <a:gridCol w="3005465">
                  <a:extLst>
                    <a:ext uri="{9D8B030D-6E8A-4147-A177-3AD203B41FA5}">
                      <a16:colId xmlns:a16="http://schemas.microsoft.com/office/drawing/2014/main" val="2123909385"/>
                    </a:ext>
                  </a:extLst>
                </a:gridCol>
                <a:gridCol w="1131209">
                  <a:extLst>
                    <a:ext uri="{9D8B030D-6E8A-4147-A177-3AD203B41FA5}">
                      <a16:colId xmlns:a16="http://schemas.microsoft.com/office/drawing/2014/main" val="2730474434"/>
                    </a:ext>
                  </a:extLst>
                </a:gridCol>
                <a:gridCol w="953763">
                  <a:extLst>
                    <a:ext uri="{9D8B030D-6E8A-4147-A177-3AD203B41FA5}">
                      <a16:colId xmlns:a16="http://schemas.microsoft.com/office/drawing/2014/main" val="3008445256"/>
                    </a:ext>
                  </a:extLst>
                </a:gridCol>
                <a:gridCol w="953763">
                  <a:extLst>
                    <a:ext uri="{9D8B030D-6E8A-4147-A177-3AD203B41FA5}">
                      <a16:colId xmlns:a16="http://schemas.microsoft.com/office/drawing/2014/main" val="2542217"/>
                    </a:ext>
                  </a:extLst>
                </a:gridCol>
                <a:gridCol w="998125">
                  <a:extLst>
                    <a:ext uri="{9D8B030D-6E8A-4147-A177-3AD203B41FA5}">
                      <a16:colId xmlns:a16="http://schemas.microsoft.com/office/drawing/2014/main" val="1075950243"/>
                    </a:ext>
                  </a:extLst>
                </a:gridCol>
                <a:gridCol w="975945">
                  <a:extLst>
                    <a:ext uri="{9D8B030D-6E8A-4147-A177-3AD203B41FA5}">
                      <a16:colId xmlns:a16="http://schemas.microsoft.com/office/drawing/2014/main" val="2601223943"/>
                    </a:ext>
                  </a:extLst>
                </a:gridCol>
                <a:gridCol w="1075757">
                  <a:extLst>
                    <a:ext uri="{9D8B030D-6E8A-4147-A177-3AD203B41FA5}">
                      <a16:colId xmlns:a16="http://schemas.microsoft.com/office/drawing/2014/main" val="3315385014"/>
                    </a:ext>
                  </a:extLst>
                </a:gridCol>
                <a:gridCol w="975945">
                  <a:extLst>
                    <a:ext uri="{9D8B030D-6E8A-4147-A177-3AD203B41FA5}">
                      <a16:colId xmlns:a16="http://schemas.microsoft.com/office/drawing/2014/main" val="114862555"/>
                    </a:ext>
                  </a:extLst>
                </a:gridCol>
                <a:gridCol w="1009216">
                  <a:extLst>
                    <a:ext uri="{9D8B030D-6E8A-4147-A177-3AD203B41FA5}">
                      <a16:colId xmlns:a16="http://schemas.microsoft.com/office/drawing/2014/main" val="822611927"/>
                    </a:ext>
                  </a:extLst>
                </a:gridCol>
              </a:tblGrid>
              <a:tr h="139138">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956" marR="3956" marT="395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56" marR="3956" marT="395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32003137"/>
                  </a:ext>
                </a:extLst>
              </a:tr>
              <a:tr h="13913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87217431"/>
                  </a:ext>
                </a:extLst>
              </a:tr>
              <a:tr h="195190">
                <a:tc>
                  <a:txBody>
                    <a:bodyPr/>
                    <a:lstStyle/>
                    <a:p>
                      <a:pPr algn="l" fontAlgn="ctr"/>
                      <a:r>
                        <a:rPr lang="ru-RU" sz="900" u="none" strike="noStrike">
                          <a:effectLst/>
                        </a:rPr>
                        <a:t>Муниципальная программа «Социальная защита населения»</a:t>
                      </a:r>
                      <a:endParaRPr lang="ru-RU" sz="900" b="1"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459422337"/>
                  </a:ext>
                </a:extLst>
              </a:tr>
              <a:tr h="292784">
                <a:tc>
                  <a:txBody>
                    <a:bodyPr/>
                    <a:lstStyle/>
                    <a:p>
                      <a:pPr algn="l" fontAlgn="ctr"/>
                      <a:r>
                        <a:rPr lang="ru-RU" sz="900" u="none" strike="noStrike">
                          <a:effectLst/>
                        </a:rPr>
                        <a:t>Подпрограмма IX «Развитие и поддержка социально ориентированных некоммерческих организаций»</a:t>
                      </a:r>
                      <a:endParaRPr lang="ru-RU" sz="900" b="1"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258556965"/>
                  </a:ext>
                </a:extLst>
              </a:tr>
              <a:tr h="252329">
                <a:tc>
                  <a:txBody>
                    <a:bodyPr/>
                    <a:lstStyle/>
                    <a:p>
                      <a:pPr algn="l" fontAlgn="ctr"/>
                      <a:r>
                        <a:rPr lang="ru-RU" sz="900" u="none" strike="noStrike" dirty="0">
                          <a:effectLst/>
                        </a:rPr>
                        <a:t>Количество СО НКО,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731270659"/>
                  </a:ext>
                </a:extLst>
              </a:tr>
              <a:tr h="376700">
                <a:tc>
                  <a:txBody>
                    <a:bodyPr/>
                    <a:lstStyle/>
                    <a:p>
                      <a:pPr algn="l" fontAlgn="ctr"/>
                      <a:r>
                        <a:rPr lang="ru-RU" sz="900" u="none" strike="noStrike" dirty="0">
                          <a:effectLst/>
                        </a:rPr>
                        <a:t>Количество СО НКО в сфере социальной защиты населения,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504795247"/>
                  </a:ext>
                </a:extLst>
              </a:tr>
              <a:tr h="285568">
                <a:tc>
                  <a:txBody>
                    <a:bodyPr/>
                    <a:lstStyle/>
                    <a:p>
                      <a:pPr algn="l" fontAlgn="ctr"/>
                      <a:r>
                        <a:rPr lang="ru-RU" sz="900" u="none" strike="noStrike" dirty="0">
                          <a:effectLst/>
                        </a:rPr>
                        <a:t>Количество СО НКО в сфере образования, которым оказана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a:t>
                      </a:r>
                    </a:p>
                  </a:txBody>
                  <a:tcPr marL="9525" marR="9525" marT="9525"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80456921"/>
                  </a:ext>
                </a:extLst>
              </a:tr>
              <a:tr h="390378">
                <a:tc>
                  <a:txBody>
                    <a:bodyPr/>
                    <a:lstStyle/>
                    <a:p>
                      <a:pPr algn="l" fontAlgn="ctr"/>
                      <a:r>
                        <a:rPr lang="ru-RU" sz="900" u="none" strike="noStrike" dirty="0">
                          <a:effectLst/>
                        </a:rPr>
                        <a:t>Доля расходов, направляемых на предоставление субсидий СО НКО, в общем объеме расходов бюджета муниципального образования на социальную сферу</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1,24</a:t>
                      </a:r>
                    </a:p>
                  </a:txBody>
                  <a:tcPr marL="9525" marR="9525" marT="9525" marB="0" anchor="ctr"/>
                </a:tc>
                <a:tc>
                  <a:txBody>
                    <a:bodyPr/>
                    <a:lstStyle/>
                    <a:p>
                      <a:pPr algn="ctr" fontAlgn="ctr"/>
                      <a:r>
                        <a:rPr lang="ru-RU" sz="900" u="none" strike="noStrike" dirty="0">
                          <a:effectLst/>
                        </a:rPr>
                        <a:t>1,2</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dirty="0">
                          <a:effectLst/>
                        </a:rPr>
                        <a:t>1,2</a:t>
                      </a:r>
                      <a:r>
                        <a:rPr lang="en-US" sz="900" u="none" strike="noStrike" dirty="0">
                          <a:effectLst/>
                        </a:rPr>
                        <a:t>7</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1,27</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838189102"/>
                  </a:ext>
                </a:extLst>
              </a:tr>
              <a:tr h="390378">
                <a:tc>
                  <a:txBody>
                    <a:bodyPr/>
                    <a:lstStyle/>
                    <a:p>
                      <a:pPr algn="l" fontAlgn="ctr"/>
                      <a:r>
                        <a:rPr lang="ru-RU" sz="900" u="none" strike="noStrike" dirty="0">
                          <a:effectLst/>
                        </a:rPr>
                        <a:t>Доля расходов, направляемых на предоставление субсидий СО НКО в сфере образования, в общем объеме расходов бюджета муниципального образования в сфере образования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1,84</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1,86</a:t>
                      </a:r>
                    </a:p>
                  </a:txBody>
                  <a:tcPr marL="9525" marR="9525" marT="9525" marB="0" anchor="ctr"/>
                </a:tc>
                <a:tc>
                  <a:txBody>
                    <a:bodyPr/>
                    <a:lstStyle/>
                    <a:p>
                      <a:pPr algn="ctr" fontAlgn="ctr"/>
                      <a:r>
                        <a:rPr lang="ru-RU" sz="900" u="none" strike="noStrike" dirty="0">
                          <a:effectLst/>
                        </a:rPr>
                        <a:t>1,8</a:t>
                      </a:r>
                      <a:r>
                        <a:rPr lang="en-US" sz="900" u="none" strike="noStrike" dirty="0">
                          <a:effectLst/>
                        </a:rPr>
                        <a:t>8</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1,94</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4235069509"/>
                  </a:ext>
                </a:extLst>
              </a:tr>
              <a:tr h="292784">
                <a:tc>
                  <a:txBody>
                    <a:bodyPr/>
                    <a:lstStyle/>
                    <a:p>
                      <a:pPr algn="l" fontAlgn="ctr"/>
                      <a:r>
                        <a:rPr lang="ru-RU" sz="900" u="none" strike="noStrike" dirty="0">
                          <a:effectLst/>
                        </a:rPr>
                        <a:t>Количество СО НКО, которым оказана финансовая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9</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5170965"/>
                  </a:ext>
                </a:extLst>
              </a:tr>
              <a:tr h="292784">
                <a:tc>
                  <a:txBody>
                    <a:bodyPr/>
                    <a:lstStyle/>
                    <a:p>
                      <a:pPr algn="l" fontAlgn="ctr"/>
                      <a:r>
                        <a:rPr lang="ru-RU" sz="900" u="none" strike="noStrike" dirty="0">
                          <a:effectLst/>
                        </a:rPr>
                        <a:t>Количество СО НКО, которым оказана имущественная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2</a:t>
                      </a:r>
                    </a:p>
                  </a:txBody>
                  <a:tcPr marL="9525" marR="9525" marT="9525"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2</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35634147"/>
                  </a:ext>
                </a:extLst>
              </a:tr>
              <a:tr h="376700">
                <a:tc>
                  <a:txBody>
                    <a:bodyPr/>
                    <a:lstStyle/>
                    <a:p>
                      <a:pPr algn="l" fontAlgn="ctr"/>
                      <a:r>
                        <a:rPr lang="ru-RU" sz="900" u="none" strike="noStrike" dirty="0">
                          <a:effectLst/>
                        </a:rPr>
                        <a:t>Количество СО НКО в сфере социальной защиты населения, которым оказана имущественная поддержка органами местного самоуправления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3485049963"/>
                  </a:ext>
                </a:extLst>
              </a:tr>
              <a:tr h="376700">
                <a:tc>
                  <a:txBody>
                    <a:bodyPr/>
                    <a:lstStyle/>
                    <a:p>
                      <a:pPr algn="l" fontAlgn="ctr"/>
                      <a:r>
                        <a:rPr lang="ru-RU" sz="900" u="none" strike="noStrike" dirty="0">
                          <a:effectLst/>
                        </a:rPr>
                        <a:t>Количество СО НКО в сфере образования, которым оказана имущественная поддержка органами местного самоуправления </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приоритетный 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5905620"/>
                  </a:ext>
                </a:extLst>
              </a:tr>
              <a:tr h="390378">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515,8</a:t>
                      </a:r>
                    </a:p>
                  </a:txBody>
                  <a:tcPr marL="9525" marR="9525" marT="9525"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515,8</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572178952"/>
                  </a:ext>
                </a:extLst>
              </a:tr>
              <a:tr h="501070">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социальной защиты населения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м2</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76</a:t>
                      </a:r>
                    </a:p>
                  </a:txBody>
                  <a:tcPr marL="9525" marR="9525" marT="9525"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a:effectLst/>
                        </a:rPr>
                        <a:t>76</a:t>
                      </a:r>
                      <a:endParaRPr lang="ru-RU" sz="900" b="0" i="0" u="none" strike="noStrike">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2143675611"/>
                  </a:ext>
                </a:extLst>
              </a:tr>
              <a:tr h="390378">
                <a:tc>
                  <a:txBody>
                    <a:bodyPr/>
                    <a:lstStyle/>
                    <a:p>
                      <a:pPr algn="l" fontAlgn="ctr"/>
                      <a:r>
                        <a:rPr lang="ru-RU" sz="900" u="none" strike="noStrike" dirty="0">
                          <a:effectLst/>
                        </a:rPr>
                        <a:t>Общее количество предоставленной органами местного самоуправления площади на льготных условиях или в безвозмездное пользование СО НКО  в    сфере образования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439,8</a:t>
                      </a:r>
                    </a:p>
                  </a:txBody>
                  <a:tcPr marL="9525" marR="9525" marT="9525"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439,8</a:t>
                      </a:r>
                      <a:endParaRPr lang="ru-RU" sz="900" b="0" i="0" u="none" strike="noStrike">
                        <a:solidFill>
                          <a:srgbClr val="000000"/>
                        </a:solidFill>
                        <a:effectLst/>
                        <a:latin typeface="Arial" panose="020B0604020202020204" pitchFamily="34" charset="0"/>
                      </a:endParaRPr>
                    </a:p>
                  </a:txBody>
                  <a:tcPr marL="3956" marR="3956" marT="3956" marB="0" anchor="ctr"/>
                </a:tc>
                <a:extLst>
                  <a:ext uri="{0D108BD9-81ED-4DB2-BD59-A6C34878D82A}">
                    <a16:rowId xmlns:a16="http://schemas.microsoft.com/office/drawing/2014/main" val="1759673190"/>
                  </a:ext>
                </a:extLst>
              </a:tr>
              <a:tr h="292784">
                <a:tc>
                  <a:txBody>
                    <a:bodyPr/>
                    <a:lstStyle/>
                    <a:p>
                      <a:pPr algn="l" fontAlgn="ctr"/>
                      <a:r>
                        <a:rPr lang="ru-RU" sz="900" u="none" strike="noStrike" dirty="0">
                          <a:effectLst/>
                        </a:rPr>
                        <a:t>Количество СО НКО, которым оказана консультационная поддержка органами местного самоуправления</a:t>
                      </a:r>
                      <a:endParaRPr lang="ru-RU" sz="900" b="0" i="0" u="none" strike="noStrike" dirty="0">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t"/>
                      <a:r>
                        <a:rPr lang="ru-RU" sz="900" b="0" i="0" u="none" strike="noStrike" dirty="0">
                          <a:solidFill>
                            <a:srgbClr val="000000"/>
                          </a:solidFill>
                          <a:effectLst/>
                          <a:latin typeface="+mn-lt"/>
                        </a:rPr>
                        <a:t>13</a:t>
                      </a:r>
                    </a:p>
                  </a:txBody>
                  <a:tcPr marL="9525" marR="9525" marT="9525"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956" marR="3956" marT="3956" marB="0" anchor="ctr"/>
                </a:tc>
                <a:tc>
                  <a:txBody>
                    <a:bodyPr/>
                    <a:lstStyle/>
                    <a:p>
                      <a:pPr algn="ctr" fontAlgn="ctr"/>
                      <a:r>
                        <a:rPr lang="ru-RU" sz="900" u="none" strike="noStrike">
                          <a:effectLst/>
                        </a:rPr>
                        <a:t>10</a:t>
                      </a:r>
                      <a:endParaRPr lang="ru-RU" sz="900" b="0" i="0" u="none" strike="noStrike">
                        <a:solidFill>
                          <a:srgbClr val="000000"/>
                        </a:solidFill>
                        <a:effectLst/>
                        <a:latin typeface="Calibri" panose="020F0502020204030204" pitchFamily="34" charset="0"/>
                      </a:endParaRPr>
                    </a:p>
                  </a:txBody>
                  <a:tcPr marL="3956" marR="3956" marT="3956"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Calibri" panose="020F0502020204030204" pitchFamily="34" charset="0"/>
                      </a:endParaRPr>
                    </a:p>
                  </a:txBody>
                  <a:tcPr marL="3956" marR="3956" marT="3956" marB="0" anchor="ctr"/>
                </a:tc>
                <a:extLst>
                  <a:ext uri="{0D108BD9-81ED-4DB2-BD59-A6C34878D82A}">
                    <a16:rowId xmlns:a16="http://schemas.microsoft.com/office/drawing/2014/main" val="1206753854"/>
                  </a:ext>
                </a:extLst>
              </a:tr>
            </a:tbl>
          </a:graphicData>
        </a:graphic>
      </p:graphicFrame>
    </p:spTree>
    <p:extLst>
      <p:ext uri="{BB962C8B-B14F-4D97-AF65-F5344CB8AC3E}">
        <p14:creationId xmlns:p14="http://schemas.microsoft.com/office/powerpoint/2010/main" val="175233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49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A9337E-9882-48DE-9D85-1916C8349415}"/>
              </a:ext>
            </a:extLst>
          </p:cNvPr>
          <p:cNvGraphicFramePr>
            <a:graphicFrameLocks noGrp="1"/>
          </p:cNvGraphicFramePr>
          <p:nvPr>
            <p:ph idx="1"/>
            <p:extLst/>
          </p:nvPr>
        </p:nvGraphicFramePr>
        <p:xfrm>
          <a:off x="691238" y="797678"/>
          <a:ext cx="10967106" cy="4822889"/>
        </p:xfrm>
        <a:graphic>
          <a:graphicData uri="http://schemas.openxmlformats.org/drawingml/2006/table">
            <a:tbl>
              <a:tblPr>
                <a:tableStyleId>{5C22544A-7EE6-4342-B048-85BDC9FD1C3A}</a:tableStyleId>
              </a:tblPr>
              <a:tblGrid>
                <a:gridCol w="2975059">
                  <a:extLst>
                    <a:ext uri="{9D8B030D-6E8A-4147-A177-3AD203B41FA5}">
                      <a16:colId xmlns:a16="http://schemas.microsoft.com/office/drawing/2014/main" val="3883882158"/>
                    </a:ext>
                  </a:extLst>
                </a:gridCol>
                <a:gridCol w="1119765">
                  <a:extLst>
                    <a:ext uri="{9D8B030D-6E8A-4147-A177-3AD203B41FA5}">
                      <a16:colId xmlns:a16="http://schemas.microsoft.com/office/drawing/2014/main" val="1916999183"/>
                    </a:ext>
                  </a:extLst>
                </a:gridCol>
                <a:gridCol w="944116">
                  <a:extLst>
                    <a:ext uri="{9D8B030D-6E8A-4147-A177-3AD203B41FA5}">
                      <a16:colId xmlns:a16="http://schemas.microsoft.com/office/drawing/2014/main" val="1937155797"/>
                    </a:ext>
                  </a:extLst>
                </a:gridCol>
                <a:gridCol w="944116">
                  <a:extLst>
                    <a:ext uri="{9D8B030D-6E8A-4147-A177-3AD203B41FA5}">
                      <a16:colId xmlns:a16="http://schemas.microsoft.com/office/drawing/2014/main" val="2600267931"/>
                    </a:ext>
                  </a:extLst>
                </a:gridCol>
                <a:gridCol w="988028">
                  <a:extLst>
                    <a:ext uri="{9D8B030D-6E8A-4147-A177-3AD203B41FA5}">
                      <a16:colId xmlns:a16="http://schemas.microsoft.com/office/drawing/2014/main" val="2065554136"/>
                    </a:ext>
                  </a:extLst>
                </a:gridCol>
                <a:gridCol w="966072">
                  <a:extLst>
                    <a:ext uri="{9D8B030D-6E8A-4147-A177-3AD203B41FA5}">
                      <a16:colId xmlns:a16="http://schemas.microsoft.com/office/drawing/2014/main" val="987040081"/>
                    </a:ext>
                  </a:extLst>
                </a:gridCol>
                <a:gridCol w="1064874">
                  <a:extLst>
                    <a:ext uri="{9D8B030D-6E8A-4147-A177-3AD203B41FA5}">
                      <a16:colId xmlns:a16="http://schemas.microsoft.com/office/drawing/2014/main" val="2429974602"/>
                    </a:ext>
                  </a:extLst>
                </a:gridCol>
                <a:gridCol w="966072">
                  <a:extLst>
                    <a:ext uri="{9D8B030D-6E8A-4147-A177-3AD203B41FA5}">
                      <a16:colId xmlns:a16="http://schemas.microsoft.com/office/drawing/2014/main" val="961206953"/>
                    </a:ext>
                  </a:extLst>
                </a:gridCol>
                <a:gridCol w="999004">
                  <a:extLst>
                    <a:ext uri="{9D8B030D-6E8A-4147-A177-3AD203B41FA5}">
                      <a16:colId xmlns:a16="http://schemas.microsoft.com/office/drawing/2014/main" val="3224791457"/>
                    </a:ext>
                  </a:extLst>
                </a:gridCol>
              </a:tblGrid>
              <a:tr h="139147">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974" marR="3974" marT="3974"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974" marR="3974" marT="397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78550102"/>
                  </a:ext>
                </a:extLst>
              </a:tr>
              <a:tr h="1391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627708802"/>
                  </a:ext>
                </a:extLst>
              </a:tr>
              <a:tr h="131867">
                <a:tc>
                  <a:txBody>
                    <a:bodyPr/>
                    <a:lstStyle/>
                    <a:p>
                      <a:pPr algn="l" fontAlgn="ctr"/>
                      <a:r>
                        <a:rPr lang="ru-RU" sz="900" u="none" strike="noStrike" dirty="0">
                          <a:solidFill>
                            <a:schemeClr val="tx1"/>
                          </a:solidFill>
                          <a:effectLst/>
                        </a:rPr>
                        <a:t>Муниципальная программа «Спорт»</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01205908"/>
                  </a:ext>
                </a:extLst>
              </a:tr>
              <a:tr h="260382">
                <a:tc>
                  <a:txBody>
                    <a:bodyPr/>
                    <a:lstStyle/>
                    <a:p>
                      <a:pPr algn="l" fontAlgn="ctr"/>
                      <a:r>
                        <a:rPr lang="ru-RU" sz="900" u="none" strike="noStrike" dirty="0">
                          <a:solidFill>
                            <a:schemeClr val="tx1"/>
                          </a:solidFill>
                          <a:effectLst/>
                        </a:rPr>
                        <a:t>Подпрограмма I «Развитие физической культуры и спорта»</a:t>
                      </a:r>
                      <a:endParaRPr lang="ru-RU" sz="900" b="1"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553233350"/>
                  </a:ext>
                </a:extLst>
              </a:tr>
              <a:tr h="645928">
                <a:tc>
                  <a:txBody>
                    <a:bodyPr/>
                    <a:lstStyle/>
                    <a:p>
                      <a:pPr algn="l" fontAlgn="ctr"/>
                      <a:r>
                        <a:rPr lang="ru-RU" sz="900" u="none" strike="noStrike" dirty="0">
                          <a:solidFill>
                            <a:schemeClr val="tx1"/>
                          </a:solidFill>
                          <a:effectLst/>
                        </a:rPr>
                        <a:t>Доля жителей муниципального образования Московской области, систематически занимающихся физической культурой и спортом, в общей численности населения муниципального образования Московской области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40,5</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48,89</a:t>
                      </a:r>
                    </a:p>
                  </a:txBody>
                  <a:tcPr marL="9525" marR="9525" marT="9525" marB="0" anchor="ctr"/>
                </a:tc>
                <a:tc>
                  <a:txBody>
                    <a:bodyPr/>
                    <a:lstStyle/>
                    <a:p>
                      <a:pPr algn="ctr" fontAlgn="ctr"/>
                      <a:r>
                        <a:rPr lang="en-US" sz="900" u="none" strike="noStrike" dirty="0">
                          <a:effectLst/>
                        </a:rPr>
                        <a:t>48,5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51,7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55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55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704025541"/>
                  </a:ext>
                </a:extLst>
              </a:tr>
              <a:tr h="388897">
                <a:tc>
                  <a:txBody>
                    <a:bodyPr/>
                    <a:lstStyle/>
                    <a:p>
                      <a:pPr algn="l" fontAlgn="ctr"/>
                      <a:r>
                        <a:rPr lang="ru-RU" sz="900" u="none" strike="noStrike" dirty="0">
                          <a:solidFill>
                            <a:schemeClr val="tx1"/>
                          </a:solidFill>
                          <a:effectLst/>
                        </a:rPr>
                        <a:t>Доля детей и молодёжи (возраст 3–29 лет), систематически занимающихся физической культурой и спортом, в общей численности детей и молодежи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Процент</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91</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93</a:t>
                      </a:r>
                    </a:p>
                  </a:txBody>
                  <a:tcPr marL="9525" marR="9525" marT="9525" marB="0" anchor="ctr"/>
                </a:tc>
                <a:tc>
                  <a:txBody>
                    <a:bodyPr/>
                    <a:lstStyle/>
                    <a:p>
                      <a:pPr algn="ctr" fontAlgn="ctr"/>
                      <a:r>
                        <a:rPr lang="en-US" sz="900" u="none" strike="noStrike" dirty="0">
                          <a:effectLst/>
                        </a:rPr>
                        <a:t>94</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94,5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95</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95</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2605203081"/>
                  </a:ext>
                </a:extLst>
              </a:tr>
              <a:tr h="517413">
                <a:tc>
                  <a:txBody>
                    <a:bodyPr/>
                    <a:lstStyle/>
                    <a:p>
                      <a:pPr algn="l" fontAlgn="ctr"/>
                      <a:r>
                        <a:rPr lang="ru-RU" sz="900" u="none" strike="noStrike" dirty="0">
                          <a:solidFill>
                            <a:schemeClr val="tx1"/>
                          </a:solidFill>
                          <a:effectLst/>
                        </a:rPr>
                        <a:t>Доля граждан среднего возраста (женщины 30–54 лет; мужчины 30–59 лет), систематически занимающихся физической культурой и спортом, в общей численности граждан среднего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24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28,5</a:t>
                      </a:r>
                    </a:p>
                  </a:txBody>
                  <a:tcPr marL="9525" marR="9525" marT="9525" marB="0" anchor="ctr"/>
                </a:tc>
                <a:tc>
                  <a:txBody>
                    <a:bodyPr/>
                    <a:lstStyle/>
                    <a:p>
                      <a:pPr algn="ctr" fontAlgn="ctr"/>
                      <a:r>
                        <a:rPr lang="en-US" sz="900" u="none" strike="noStrike" dirty="0">
                          <a:effectLst/>
                        </a:rPr>
                        <a:t>33,5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38,5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43</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43</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305453671"/>
                  </a:ext>
                </a:extLst>
              </a:tr>
              <a:tr h="517413">
                <a:tc>
                  <a:txBody>
                    <a:bodyPr/>
                    <a:lstStyle/>
                    <a:p>
                      <a:pPr algn="l" fontAlgn="ctr"/>
                      <a:r>
                        <a:rPr lang="ru-RU" sz="900" u="none" strike="noStrike" dirty="0">
                          <a:solidFill>
                            <a:schemeClr val="tx1"/>
                          </a:solidFill>
                          <a:effectLst/>
                        </a:rPr>
                        <a:t>Доля граждан старшего возраста (женщины 55–79 лет; мужчины 60–79 лет), систематически занимающихся физической культурой и спортом, в общей численности граждан старшего возраста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20</a:t>
                      </a:r>
                    </a:p>
                  </a:txBody>
                  <a:tcPr marL="9525" marR="9525" marT="9525" marB="0" anchor="ctr"/>
                </a:tc>
                <a:tc>
                  <a:txBody>
                    <a:bodyPr/>
                    <a:lstStyle/>
                    <a:p>
                      <a:pPr algn="ctr" fontAlgn="ctr"/>
                      <a:r>
                        <a:rPr lang="en-US" sz="900" u="none" strike="noStrike" dirty="0">
                          <a:effectLst/>
                        </a:rPr>
                        <a:t>22</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24,5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27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27</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071909706"/>
                  </a:ext>
                </a:extLst>
              </a:tr>
              <a:tr h="645928">
                <a:tc>
                  <a:txBody>
                    <a:bodyPr/>
                    <a:lstStyle/>
                    <a:p>
                      <a:pPr algn="l" fontAlgn="ctr"/>
                      <a:r>
                        <a:rPr lang="ru-RU" sz="900" u="none" strike="noStrike" dirty="0">
                          <a:solidFill>
                            <a:schemeClr val="tx1"/>
                          </a:solidFill>
                          <a:effectLst/>
                        </a:rPr>
                        <a:t>Уровень обеспеченности граждан спортивными сооружениями исходя из единовременной пропускной способности объектов спорта</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Указ Президента 204</a:t>
                      </a:r>
                      <a:br>
                        <a:rPr lang="ru-RU" sz="900" u="none" strike="noStrike">
                          <a:effectLst/>
                        </a:rPr>
                      </a:br>
                      <a:r>
                        <a:rPr lang="ru-RU" sz="900" u="none" strike="noStrike">
                          <a:effectLst/>
                        </a:rPr>
                        <a:t>Приоритетный показатель</a:t>
                      </a:r>
                      <a:br>
                        <a:rPr lang="ru-RU" sz="900" u="none" strike="noStrike">
                          <a:effectLst/>
                        </a:rPr>
                      </a:b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32,06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34,45</a:t>
                      </a:r>
                    </a:p>
                  </a:txBody>
                  <a:tcPr marL="9525" marR="9525" marT="9525" marB="0" anchor="ctr"/>
                </a:tc>
                <a:tc>
                  <a:txBody>
                    <a:bodyPr/>
                    <a:lstStyle/>
                    <a:p>
                      <a:pPr algn="ctr" fontAlgn="ctr"/>
                      <a:r>
                        <a:rPr lang="en-US"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32,07</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32,08</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32,08</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1586729865"/>
                  </a:ext>
                </a:extLst>
              </a:tr>
              <a:tr h="407794">
                <a:tc>
                  <a:txBody>
                    <a:bodyPr/>
                    <a:lstStyle/>
                    <a:p>
                      <a:pPr algn="l" fontAlgn="b"/>
                      <a:r>
                        <a:rPr lang="ru-RU" sz="900" u="none" strike="noStrike" dirty="0">
                          <a:solidFill>
                            <a:schemeClr val="tx1"/>
                          </a:solidFill>
                          <a:effectLst/>
                        </a:rPr>
                        <a:t>2021 Доступные спортивные площадки. Доля спортивных площадок, управляемых в соответствии со стандартом их использования</a:t>
                      </a:r>
                      <a:endParaRPr lang="ru-RU" sz="900" b="0" i="0" u="none" strike="noStrike" dirty="0">
                        <a:solidFill>
                          <a:schemeClr val="tx1"/>
                        </a:solidFill>
                        <a:effectLst/>
                        <a:latin typeface="Arial" panose="020B0604020202020204" pitchFamily="34" charset="0"/>
                      </a:endParaRPr>
                    </a:p>
                  </a:txBody>
                  <a:tcPr marL="3974" marR="3974" marT="3974" marB="0" anchor="b"/>
                </a:tc>
                <a:tc>
                  <a:txBody>
                    <a:bodyPr/>
                    <a:lstStyle/>
                    <a:p>
                      <a:pPr algn="ctr" fontAlgn="ctr"/>
                      <a:r>
                        <a:rPr lang="ru-RU" sz="900" u="none" strike="noStrike">
                          <a:effectLst/>
                        </a:rPr>
                        <a:t>Рейтинг-45</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45,66</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98,55</a:t>
                      </a:r>
                    </a:p>
                  </a:txBody>
                  <a:tcPr marL="9525" marR="9525" marT="9525"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3738366025"/>
                  </a:ext>
                </a:extLst>
              </a:tr>
              <a:tr h="774443">
                <a:tc>
                  <a:txBody>
                    <a:bodyPr/>
                    <a:lstStyle/>
                    <a:p>
                      <a:pPr algn="l" fontAlgn="ctr"/>
                      <a:r>
                        <a:rPr lang="ru-RU" sz="900" u="none" strike="noStrike" dirty="0">
                          <a:solidFill>
                            <a:schemeClr val="tx1"/>
                          </a:solidFill>
                          <a:effectLst/>
                        </a:rPr>
                        <a:t>Доля лиц с ограниченными возможностями здоровья и инвалидов, систематически занимающихся физической культурой и спортом, в общей численности указанной категории населения, проживающих в муниципальном образовании Московской области</a:t>
                      </a:r>
                      <a:endParaRPr lang="ru-RU" sz="900" b="0" i="0" u="none" strike="noStrike" dirty="0">
                        <a:solidFill>
                          <a:schemeClr val="tx1"/>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a:effectLst/>
                        </a:rPr>
                        <a:t>11</a:t>
                      </a:r>
                      <a:endParaRPr lang="ru-RU" sz="900" b="0" i="0" u="none" strike="noStrike">
                        <a:solidFill>
                          <a:srgbClr val="000000"/>
                        </a:solidFill>
                        <a:effectLst/>
                        <a:latin typeface="Arial" panose="020B0604020202020204" pitchFamily="34" charset="0"/>
                      </a:endParaRPr>
                    </a:p>
                  </a:txBody>
                  <a:tcPr marL="3974" marR="3974" marT="3974" marB="0" anchor="ctr"/>
                </a:tc>
                <a:tc>
                  <a:txBody>
                    <a:bodyPr/>
                    <a:lstStyle/>
                    <a:p>
                      <a:pPr algn="ctr" fontAlgn="t"/>
                      <a:r>
                        <a:rPr lang="ru-RU" sz="900" b="0" i="0" u="none" strike="noStrike" dirty="0">
                          <a:solidFill>
                            <a:srgbClr val="000000"/>
                          </a:solidFill>
                          <a:effectLst/>
                          <a:latin typeface="+mn-lt"/>
                        </a:rPr>
                        <a:t>15,5</a:t>
                      </a:r>
                    </a:p>
                  </a:txBody>
                  <a:tcPr marL="9525" marR="9525" marT="9525" marB="0" anchor="ctr"/>
                </a:tc>
                <a:tc>
                  <a:txBody>
                    <a:bodyPr/>
                    <a:lstStyle/>
                    <a:p>
                      <a:pPr algn="ctr" fontAlgn="ctr"/>
                      <a:r>
                        <a:rPr lang="en-US" sz="900" u="none" strike="noStrike" dirty="0">
                          <a:effectLst/>
                        </a:rPr>
                        <a:t>16</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ru-RU" sz="900" u="none" strike="noStrike" dirty="0">
                          <a:effectLst/>
                        </a:rPr>
                        <a:t>16</a:t>
                      </a: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974" marR="3974" marT="3974" marB="0" anchor="ctr"/>
                </a:tc>
                <a:tc>
                  <a:txBody>
                    <a:bodyPr/>
                    <a:lstStyle/>
                    <a:p>
                      <a:pPr algn="ctr" fontAlgn="ctr"/>
                      <a:r>
                        <a:rPr lang="en-US"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Calibri" panose="020F0502020204030204" pitchFamily="34" charset="0"/>
                      </a:endParaRPr>
                    </a:p>
                  </a:txBody>
                  <a:tcPr marL="3974" marR="3974" marT="3974" marB="0" anchor="ctr"/>
                </a:tc>
                <a:extLst>
                  <a:ext uri="{0D108BD9-81ED-4DB2-BD59-A6C34878D82A}">
                    <a16:rowId xmlns:a16="http://schemas.microsoft.com/office/drawing/2014/main" val="4259741613"/>
                  </a:ext>
                </a:extLst>
              </a:tr>
            </a:tbl>
          </a:graphicData>
        </a:graphic>
      </p:graphicFrame>
    </p:spTree>
    <p:extLst>
      <p:ext uri="{BB962C8B-B14F-4D97-AF65-F5344CB8AC3E}">
        <p14:creationId xmlns:p14="http://schemas.microsoft.com/office/powerpoint/2010/main" val="2566966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5</a:t>
            </a:fld>
            <a:endParaRPr lang="ru-RU" dirty="0"/>
          </a:p>
        </p:txBody>
      </p:sp>
      <p:pic>
        <p:nvPicPr>
          <p:cNvPr id="6" name="Рисунок 5">
            <a:extLst>
              <a:ext uri="{FF2B5EF4-FFF2-40B4-BE49-F238E27FC236}">
                <a16:creationId xmlns:a16="http://schemas.microsoft.com/office/drawing/2014/main" id="{C71103D2-2F3D-4FEE-A1F6-B5D058817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816" y="1441410"/>
            <a:ext cx="3724103" cy="208453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a:extLst>
              <a:ext uri="{FF2B5EF4-FFF2-40B4-BE49-F238E27FC236}">
                <a16:creationId xmlns:a16="http://schemas.microsoft.com/office/drawing/2014/main" id="{0DA7E74A-98D4-4772-A777-D9B1FF35C76D}"/>
              </a:ext>
            </a:extLst>
          </p:cNvPr>
          <p:cNvSpPr/>
          <p:nvPr/>
        </p:nvSpPr>
        <p:spPr>
          <a:xfrm>
            <a:off x="1235040" y="1010295"/>
            <a:ext cx="3672926" cy="400110"/>
          </a:xfrm>
          <a:prstGeom prst="rect">
            <a:avLst/>
          </a:prstGeom>
        </p:spPr>
        <p:txBody>
          <a:bodyPr wrap="square">
            <a:spAutoFit/>
          </a:bodyPr>
          <a:lstStyle/>
          <a:p>
            <a:r>
              <a:rPr lang="ru-RU" sz="1000" b="1" dirty="0">
                <a:solidFill>
                  <a:srgbClr val="000000"/>
                </a:solidFill>
                <a:latin typeface="Arial" panose="020B0604020202020204" pitchFamily="34" charset="0"/>
              </a:rPr>
              <a:t>Численность постоянного населения (на конец года)</a:t>
            </a:r>
          </a:p>
          <a:p>
            <a:r>
              <a:rPr lang="ru-RU" sz="1000" dirty="0">
                <a:solidFill>
                  <a:srgbClr val="000000"/>
                </a:solidFill>
                <a:latin typeface="Arial" panose="020B0604020202020204" pitchFamily="34" charset="0"/>
                <a:cs typeface="Arial" panose="020B0604020202020204" pitchFamily="34" charset="0"/>
              </a:rPr>
              <a:t>                                        (человек)</a:t>
            </a:r>
            <a:endParaRPr lang="ru-RU" sz="1000" dirty="0">
              <a:solidFill>
                <a:srgbClr val="000000"/>
              </a:solidFill>
              <a:latin typeface="Arial" panose="020B0604020202020204" pitchFamily="34" charset="0"/>
            </a:endParaRPr>
          </a:p>
        </p:txBody>
      </p:sp>
      <p:graphicFrame>
        <p:nvGraphicFramePr>
          <p:cNvPr id="8" name="Диаграмма 7">
            <a:extLst>
              <a:ext uri="{FF2B5EF4-FFF2-40B4-BE49-F238E27FC236}">
                <a16:creationId xmlns:a16="http://schemas.microsoft.com/office/drawing/2014/main" id="{052FF027-2827-4E88-B7F0-B019928F3D4E}"/>
              </a:ext>
            </a:extLst>
          </p:cNvPr>
          <p:cNvGraphicFramePr>
            <a:graphicFrameLocks/>
          </p:cNvGraphicFramePr>
          <p:nvPr>
            <p:extLst>
              <p:ext uri="{D42A27DB-BD31-4B8C-83A1-F6EECF244321}">
                <p14:modId xmlns:p14="http://schemas.microsoft.com/office/powerpoint/2010/main" val="838481140"/>
              </p:ext>
            </p:extLst>
          </p:nvPr>
        </p:nvGraphicFramePr>
        <p:xfrm>
          <a:off x="1118815" y="4128034"/>
          <a:ext cx="3724103" cy="1908872"/>
        </p:xfrm>
        <a:graphic>
          <a:graphicData uri="http://schemas.openxmlformats.org/drawingml/2006/chart">
            <c:chart xmlns:c="http://schemas.openxmlformats.org/drawingml/2006/chart" xmlns:r="http://schemas.openxmlformats.org/officeDocument/2006/relationships" r:id="rId4"/>
          </a:graphicData>
        </a:graphic>
      </p:graphicFrame>
      <p:sp>
        <p:nvSpPr>
          <p:cNvPr id="4" name="Прямоугольник 3">
            <a:extLst>
              <a:ext uri="{FF2B5EF4-FFF2-40B4-BE49-F238E27FC236}">
                <a16:creationId xmlns:a16="http://schemas.microsoft.com/office/drawing/2014/main" id="{8E652E2F-85EC-47D3-BFCF-763DACA551FB}"/>
              </a:ext>
            </a:extLst>
          </p:cNvPr>
          <p:cNvSpPr/>
          <p:nvPr/>
        </p:nvSpPr>
        <p:spPr>
          <a:xfrm>
            <a:off x="1118817" y="3525944"/>
            <a:ext cx="3724103" cy="523220"/>
          </a:xfrm>
          <a:prstGeom prst="rect">
            <a:avLst/>
          </a:prstGeom>
        </p:spPr>
        <p:txBody>
          <a:bodyPr wrap="square">
            <a:spAutoFit/>
          </a:bodyPr>
          <a:lstStyle/>
          <a:p>
            <a:r>
              <a:rPr lang="ru-RU" sz="1000" b="1" dirty="0">
                <a:solidFill>
                  <a:srgbClr val="000000"/>
                </a:solidFill>
                <a:latin typeface="Arial" panose="020B0604020202020204" pitchFamily="34" charset="0"/>
              </a:rPr>
              <a:t>Фонд</a:t>
            </a:r>
            <a:r>
              <a:rPr lang="ru-RU" dirty="0"/>
              <a:t> </a:t>
            </a:r>
            <a:r>
              <a:rPr lang="ru-RU" sz="1000" b="1" dirty="0">
                <a:solidFill>
                  <a:srgbClr val="000000"/>
                </a:solidFill>
                <a:latin typeface="Arial" panose="020B0604020202020204" pitchFamily="34" charset="0"/>
              </a:rPr>
              <a:t>начисленной заработной платы всех работников</a:t>
            </a:r>
          </a:p>
          <a:p>
            <a:r>
              <a:rPr lang="ru-RU" sz="1000" dirty="0">
                <a:solidFill>
                  <a:srgbClr val="000000"/>
                </a:solidFill>
                <a:latin typeface="Arial" panose="020B0604020202020204" pitchFamily="34" charset="0"/>
              </a:rPr>
              <a:t>                                      (млн. рублей)</a:t>
            </a:r>
          </a:p>
        </p:txBody>
      </p:sp>
      <p:pic>
        <p:nvPicPr>
          <p:cNvPr id="9" name="Рисунок 8">
            <a:extLst>
              <a:ext uri="{FF2B5EF4-FFF2-40B4-BE49-F238E27FC236}">
                <a16:creationId xmlns:a16="http://schemas.microsoft.com/office/drawing/2014/main" id="{4AB6598D-721F-4235-AE76-D1BCA225B0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236" y="4049164"/>
            <a:ext cx="2853148" cy="238895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1" name="Прямоугольник 10">
            <a:extLst>
              <a:ext uri="{FF2B5EF4-FFF2-40B4-BE49-F238E27FC236}">
                <a16:creationId xmlns:a16="http://schemas.microsoft.com/office/drawing/2014/main" id="{E77E7D85-8FBB-40FA-8B16-D2C61B5E7E90}"/>
              </a:ext>
            </a:extLst>
          </p:cNvPr>
          <p:cNvSpPr/>
          <p:nvPr/>
        </p:nvSpPr>
        <p:spPr>
          <a:xfrm>
            <a:off x="7261235" y="3670905"/>
            <a:ext cx="2666855" cy="246221"/>
          </a:xfrm>
          <a:prstGeom prst="rect">
            <a:avLst/>
          </a:prstGeom>
        </p:spPr>
        <p:txBody>
          <a:bodyPr wrap="square">
            <a:spAutoFit/>
          </a:bodyPr>
          <a:lstStyle/>
          <a:p>
            <a:r>
              <a:rPr lang="ru-RU" sz="1000" b="1" dirty="0">
                <a:solidFill>
                  <a:srgbClr val="000000"/>
                </a:solidFill>
                <a:latin typeface="Arial" panose="020B0604020202020204" pitchFamily="34" charset="0"/>
              </a:rPr>
              <a:t> Количество созданных рабочих мест</a:t>
            </a:r>
          </a:p>
        </p:txBody>
      </p:sp>
      <p:graphicFrame>
        <p:nvGraphicFramePr>
          <p:cNvPr id="12" name="Диаграмма 11">
            <a:extLst>
              <a:ext uri="{FF2B5EF4-FFF2-40B4-BE49-F238E27FC236}">
                <a16:creationId xmlns:a16="http://schemas.microsoft.com/office/drawing/2014/main" id="{ECDBAC24-F829-433E-90D2-C367A13B830F}"/>
              </a:ext>
            </a:extLst>
          </p:cNvPr>
          <p:cNvGraphicFramePr>
            <a:graphicFrameLocks/>
          </p:cNvGraphicFramePr>
          <p:nvPr>
            <p:extLst>
              <p:ext uri="{D42A27DB-BD31-4B8C-83A1-F6EECF244321}">
                <p14:modId xmlns:p14="http://schemas.microsoft.com/office/powerpoint/2010/main" val="2103605625"/>
              </p:ext>
            </p:extLst>
          </p:nvPr>
        </p:nvGraphicFramePr>
        <p:xfrm>
          <a:off x="6522098" y="1490273"/>
          <a:ext cx="4078591" cy="2035671"/>
        </p:xfrm>
        <a:graphic>
          <a:graphicData uri="http://schemas.openxmlformats.org/drawingml/2006/chart">
            <c:chart xmlns:c="http://schemas.openxmlformats.org/drawingml/2006/chart" xmlns:r="http://schemas.openxmlformats.org/officeDocument/2006/relationships" r:id="rId6"/>
          </a:graphicData>
        </a:graphic>
      </p:graphicFrame>
      <p:sp>
        <p:nvSpPr>
          <p:cNvPr id="13" name="Прямоугольник 12">
            <a:extLst>
              <a:ext uri="{FF2B5EF4-FFF2-40B4-BE49-F238E27FC236}">
                <a16:creationId xmlns:a16="http://schemas.microsoft.com/office/drawing/2014/main" id="{54CBBF34-1FDC-438E-B3A9-44BE78E0CA7A}"/>
              </a:ext>
            </a:extLst>
          </p:cNvPr>
          <p:cNvSpPr/>
          <p:nvPr/>
        </p:nvSpPr>
        <p:spPr>
          <a:xfrm>
            <a:off x="6432406" y="1050229"/>
            <a:ext cx="4168283" cy="400110"/>
          </a:xfrm>
          <a:prstGeom prst="rect">
            <a:avLst/>
          </a:prstGeom>
        </p:spPr>
        <p:txBody>
          <a:bodyPr wrap="square">
            <a:spAutoFit/>
          </a:bodyPr>
          <a:lstStyle/>
          <a:p>
            <a:r>
              <a:rPr lang="ru-RU" sz="1000" b="1" dirty="0">
                <a:solidFill>
                  <a:srgbClr val="000000"/>
                </a:solidFill>
                <a:latin typeface="Arial" panose="020B0604020202020204" pitchFamily="34" charset="0"/>
              </a:rPr>
              <a:t>            Индекс потребительских цен за период с начала года</a:t>
            </a:r>
          </a:p>
          <a:p>
            <a:r>
              <a:rPr lang="ru-RU" sz="1000" dirty="0">
                <a:solidFill>
                  <a:srgbClr val="000000"/>
                </a:solidFill>
                <a:latin typeface="Arial" panose="020B0604020202020204" pitchFamily="34" charset="0"/>
                <a:cs typeface="Arial" panose="020B0604020202020204" pitchFamily="34" charset="0"/>
              </a:rPr>
              <a:t>           (процент к соответствующему периоду предыдущего года)</a:t>
            </a:r>
            <a:endParaRPr lang="ru-RU" sz="1000" dirty="0">
              <a:solidFill>
                <a:srgbClr val="000000"/>
              </a:solidFill>
              <a:latin typeface="Arial" panose="020B0604020202020204" pitchFamily="34" charset="0"/>
            </a:endParaRPr>
          </a:p>
        </p:txBody>
      </p:sp>
    </p:spTree>
    <p:extLst>
      <p:ext uri="{BB962C8B-B14F-4D97-AF65-F5344CB8AC3E}">
        <p14:creationId xmlns:p14="http://schemas.microsoft.com/office/powerpoint/2010/main" val="41163079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6FB4728-4D4D-4940-AEAE-03F30A2D56F4}"/>
              </a:ext>
            </a:extLst>
          </p:cNvPr>
          <p:cNvGraphicFramePr>
            <a:graphicFrameLocks noGrp="1"/>
          </p:cNvGraphicFramePr>
          <p:nvPr>
            <p:ph idx="1"/>
            <p:extLst/>
          </p:nvPr>
        </p:nvGraphicFramePr>
        <p:xfrm>
          <a:off x="569338" y="862620"/>
          <a:ext cx="11053324" cy="5641098"/>
        </p:xfrm>
        <a:graphic>
          <a:graphicData uri="http://schemas.openxmlformats.org/drawingml/2006/table">
            <a:tbl>
              <a:tblPr>
                <a:tableStyleId>{5C22544A-7EE6-4342-B048-85BDC9FD1C3A}</a:tableStyleId>
              </a:tblPr>
              <a:tblGrid>
                <a:gridCol w="3321663">
                  <a:extLst>
                    <a:ext uri="{9D8B030D-6E8A-4147-A177-3AD203B41FA5}">
                      <a16:colId xmlns:a16="http://schemas.microsoft.com/office/drawing/2014/main" val="3623803051"/>
                    </a:ext>
                  </a:extLst>
                </a:gridCol>
                <a:gridCol w="1032095">
                  <a:extLst>
                    <a:ext uri="{9D8B030D-6E8A-4147-A177-3AD203B41FA5}">
                      <a16:colId xmlns:a16="http://schemas.microsoft.com/office/drawing/2014/main" val="1041775711"/>
                    </a:ext>
                  </a:extLst>
                </a:gridCol>
                <a:gridCol w="724796">
                  <a:extLst>
                    <a:ext uri="{9D8B030D-6E8A-4147-A177-3AD203B41FA5}">
                      <a16:colId xmlns:a16="http://schemas.microsoft.com/office/drawing/2014/main" val="2634811024"/>
                    </a:ext>
                  </a:extLst>
                </a:gridCol>
                <a:gridCol w="951538">
                  <a:extLst>
                    <a:ext uri="{9D8B030D-6E8A-4147-A177-3AD203B41FA5}">
                      <a16:colId xmlns:a16="http://schemas.microsoft.com/office/drawing/2014/main" val="3105964682"/>
                    </a:ext>
                  </a:extLst>
                </a:gridCol>
                <a:gridCol w="995794">
                  <a:extLst>
                    <a:ext uri="{9D8B030D-6E8A-4147-A177-3AD203B41FA5}">
                      <a16:colId xmlns:a16="http://schemas.microsoft.com/office/drawing/2014/main" val="3028337233"/>
                    </a:ext>
                  </a:extLst>
                </a:gridCol>
                <a:gridCol w="973666">
                  <a:extLst>
                    <a:ext uri="{9D8B030D-6E8A-4147-A177-3AD203B41FA5}">
                      <a16:colId xmlns:a16="http://schemas.microsoft.com/office/drawing/2014/main" val="3853950134"/>
                    </a:ext>
                  </a:extLst>
                </a:gridCol>
                <a:gridCol w="1073247">
                  <a:extLst>
                    <a:ext uri="{9D8B030D-6E8A-4147-A177-3AD203B41FA5}">
                      <a16:colId xmlns:a16="http://schemas.microsoft.com/office/drawing/2014/main" val="2415210167"/>
                    </a:ext>
                  </a:extLst>
                </a:gridCol>
                <a:gridCol w="973666">
                  <a:extLst>
                    <a:ext uri="{9D8B030D-6E8A-4147-A177-3AD203B41FA5}">
                      <a16:colId xmlns:a16="http://schemas.microsoft.com/office/drawing/2014/main" val="249583846"/>
                    </a:ext>
                  </a:extLst>
                </a:gridCol>
                <a:gridCol w="1006859">
                  <a:extLst>
                    <a:ext uri="{9D8B030D-6E8A-4147-A177-3AD203B41FA5}">
                      <a16:colId xmlns:a16="http://schemas.microsoft.com/office/drawing/2014/main" val="1459105453"/>
                    </a:ext>
                  </a:extLst>
                </a:gridCol>
              </a:tblGrid>
              <a:tr h="16185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Достигнутое </a:t>
                      </a:r>
                    </a:p>
                    <a:p>
                      <a:pPr algn="ctr" fontAlgn="ctr"/>
                      <a:r>
                        <a:rPr lang="ru-RU" sz="1050" u="none" strike="noStrike" dirty="0">
                          <a:effectLst/>
                        </a:rPr>
                        <a:t>2021 года</a:t>
                      </a:r>
                      <a:endParaRPr lang="ru-RU" sz="1050" b="0" i="0" u="none" strike="noStrike" dirty="0">
                        <a:solidFill>
                          <a:srgbClr val="000000"/>
                        </a:solidFill>
                        <a:effectLst/>
                        <a:latin typeface="Arial" panose="020B0604020202020204" pitchFamily="34" charset="0"/>
                      </a:endParaRPr>
                    </a:p>
                  </a:txBody>
                  <a:tcPr marL="3660" marR="3660" marT="3660"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3660" marR="3660" marT="3660"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405920471"/>
                  </a:ext>
                </a:extLst>
              </a:tr>
              <a:tr h="16185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453712516"/>
                  </a:ext>
                </a:extLst>
              </a:tr>
              <a:tr h="111779">
                <a:tc>
                  <a:txBody>
                    <a:bodyPr/>
                    <a:lstStyle/>
                    <a:p>
                      <a:pPr algn="l" fontAlgn="ctr"/>
                      <a:r>
                        <a:rPr lang="ru-RU" sz="1050" u="none" strike="noStrike" dirty="0">
                          <a:solidFill>
                            <a:schemeClr val="tx1"/>
                          </a:solidFill>
                          <a:effectLst/>
                        </a:rPr>
                        <a:t>Муниципальная программа «Спорт»</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4156348667"/>
                  </a:ext>
                </a:extLst>
              </a:tr>
              <a:tr h="111779">
                <a:tc>
                  <a:txBody>
                    <a:bodyPr/>
                    <a:lstStyle/>
                    <a:p>
                      <a:pPr algn="l" fontAlgn="ctr"/>
                      <a:r>
                        <a:rPr lang="ru-RU" sz="1050" u="none" strike="noStrike" dirty="0">
                          <a:solidFill>
                            <a:schemeClr val="tx1"/>
                          </a:solidFill>
                          <a:effectLst/>
                        </a:rPr>
                        <a:t>Подпрограмма I «Развитие физической культуры и спорта»</a:t>
                      </a:r>
                      <a:endParaRPr lang="ru-RU" sz="1050" b="1"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309286906"/>
                  </a:ext>
                </a:extLst>
              </a:tr>
              <a:tr h="329527">
                <a:tc>
                  <a:txBody>
                    <a:bodyPr/>
                    <a:lstStyle/>
                    <a:p>
                      <a:pPr algn="l" fontAlgn="ctr"/>
                      <a:r>
                        <a:rPr lang="ru-RU" sz="1050" u="none" strike="noStrike" dirty="0">
                          <a:solidFill>
                            <a:schemeClr val="tx1"/>
                          </a:solidFill>
                          <a:effectLst/>
                        </a:rPr>
                        <a:t>Эффективность использования существующих объектов спорта (отношение фактической посещаемости к нормативной пропускной способности)</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99,5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3354361875"/>
                  </a:ext>
                </a:extLst>
              </a:tr>
              <a:tr h="329527">
                <a:tc>
                  <a:txBody>
                    <a:bodyPr/>
                    <a:lstStyle/>
                    <a:p>
                      <a:pPr algn="l" fontAlgn="ctr"/>
                      <a:r>
                        <a:rPr lang="ru-RU" sz="1050" u="none" strike="noStrike" dirty="0">
                          <a:solidFill>
                            <a:schemeClr val="tx1"/>
                          </a:solidFill>
                          <a:effectLst/>
                        </a:rPr>
                        <a:t>Количество проведенных массовых, официальных физкультурных и спортивных мероприятий</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единиц</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110</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115</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115</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122100688"/>
                  </a:ext>
                </a:extLst>
              </a:tr>
              <a:tr h="547275">
                <a:tc>
                  <a:txBody>
                    <a:bodyPr/>
                    <a:lstStyle/>
                    <a:p>
                      <a:pPr algn="l" fontAlgn="ctr"/>
                      <a:r>
                        <a:rPr lang="ru-RU" sz="1050" u="none" strike="noStrike" dirty="0">
                          <a:solidFill>
                            <a:schemeClr val="tx1"/>
                          </a:solidFill>
                          <a:effectLst/>
                        </a:rPr>
                        <a:t>Доля жителей муниципального образования Московской области, выполнивших нормативы испытаний (тестов) Всероссийского комплекса «Готов к труду и обороне» (ГТО), в общей численности населения, принявшего участие в испытаниях (тестах)</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30,3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31,4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31,4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694100009"/>
                  </a:ext>
                </a:extLst>
              </a:tr>
              <a:tr h="765023">
                <a:tc>
                  <a:txBody>
                    <a:bodyPr/>
                    <a:lstStyle/>
                    <a:p>
                      <a:pPr algn="l" fontAlgn="ctr"/>
                      <a:r>
                        <a:rPr lang="ru-RU" sz="1050" u="none" strike="noStrike" dirty="0">
                          <a:solidFill>
                            <a:schemeClr val="tx1"/>
                          </a:solidFill>
                          <a:effectLst/>
                        </a:rPr>
                        <a:t>Доля обучающихся и студентов  муниципального образования Московской области, выполнивших нормативы Всероссийского физкультурно-спортивного комплекса «Готов к труду и обороне» (ГТО), в общей численности обучающихся и студентов, принявших участие в сдаче нормативов Всероссийского физкультурно-спортивного комплекса «Готов к труду и обороне» (ГТО) </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50,3</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50,9</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51,2</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51,3</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dirty="0">
                          <a:effectLst/>
                        </a:rPr>
                        <a:t>51,4</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51,4</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211048844"/>
                  </a:ext>
                </a:extLst>
              </a:tr>
              <a:tr h="406862">
                <a:tc>
                  <a:txBody>
                    <a:bodyPr/>
                    <a:lstStyle/>
                    <a:p>
                      <a:pPr algn="l" fontAlgn="ctr"/>
                      <a:r>
                        <a:rPr lang="ru-RU" sz="1050" u="none" strike="noStrike" dirty="0">
                          <a:solidFill>
                            <a:schemeClr val="tx1"/>
                          </a:solidFill>
                          <a:effectLst/>
                        </a:rPr>
                        <a:t>Количество дворовых спортивных сооружений, содержание которых осуществляется в рамках программы</a:t>
                      </a:r>
                      <a:endParaRPr lang="ru-RU" sz="1050" b="0" i="0" u="none" strike="noStrike" dirty="0">
                        <a:solidFill>
                          <a:schemeClr val="tx1"/>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единиц</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7</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60561097"/>
                  </a:ext>
                </a:extLst>
              </a:tr>
              <a:tr h="111779">
                <a:tc>
                  <a:txBody>
                    <a:bodyPr/>
                    <a:lstStyle/>
                    <a:p>
                      <a:pPr algn="l" fontAlgn="ctr"/>
                      <a:r>
                        <a:rPr lang="ru-RU" sz="1050" u="none" strike="noStrike" dirty="0">
                          <a:effectLst/>
                        </a:rPr>
                        <a:t>Подпрограмма III «Подготовка спортивного резерва»</a:t>
                      </a:r>
                      <a:endParaRPr lang="ru-RU" sz="1050" b="1"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2364421459"/>
                  </a:ext>
                </a:extLst>
              </a:tr>
              <a:tr h="547275">
                <a:tc>
                  <a:txBody>
                    <a:bodyPr/>
                    <a:lstStyle/>
                    <a:p>
                      <a:pPr algn="l" fontAlgn="ctr"/>
                      <a:r>
                        <a:rPr lang="ru-RU" sz="1050" u="none" strike="noStrike" dirty="0">
                          <a:effectLst/>
                        </a:rPr>
                        <a:t>Доля занимающихся по программам спортивной подготовки в организациях ведомственной принадлежности физической культуры и спорта в общем количестве занимающихся в организациях ведомственной принадлежности физической культуры и спорта</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algn="ctr" fontAlgn="ctr"/>
                      <a:r>
                        <a:rPr lang="ru-RU" sz="1050" u="none" strike="noStrike">
                          <a:effectLst/>
                        </a:rPr>
                        <a:t>74</a:t>
                      </a:r>
                      <a:endParaRPr lang="ru-RU" sz="1050" b="0" i="0" u="none" strike="noStrike">
                        <a:solidFill>
                          <a:srgbClr val="000000"/>
                        </a:solidFill>
                        <a:effectLst/>
                        <a:latin typeface="Arial" panose="020B0604020202020204" pitchFamily="34" charset="0"/>
                      </a:endParaRPr>
                    </a:p>
                  </a:txBody>
                  <a:tcPr marL="3660" marR="3660" marT="366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100</a:t>
                      </a:r>
                    </a:p>
                  </a:txBody>
                  <a:tcPr marL="3660" marR="3660" marT="3660" marB="0" anchor="ctr"/>
                </a:tc>
                <a:tc>
                  <a:txBody>
                    <a:bodyPr/>
                    <a:lstStyle/>
                    <a:p>
                      <a:pPr algn="ctr" fontAlgn="ctr"/>
                      <a:r>
                        <a:rPr lang="en-US" sz="1050" u="none" strike="noStrike" dirty="0">
                          <a:effectLst/>
                        </a:rPr>
                        <a:t>93,7</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3660" marR="3660" marT="3660" marB="0" anchor="ctr"/>
                </a:tc>
                <a:tc>
                  <a:txBody>
                    <a:bodyPr/>
                    <a:lstStyle/>
                    <a:p>
                      <a:pPr algn="ctr" fontAlgn="ctr"/>
                      <a:r>
                        <a:rPr lang="en-US"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Calibri" panose="020F0502020204030204" pitchFamily="34" charset="0"/>
                      </a:endParaRPr>
                    </a:p>
                  </a:txBody>
                  <a:tcPr marL="3660" marR="3660" marT="3660" marB="0" anchor="ctr"/>
                </a:tc>
                <a:extLst>
                  <a:ext uri="{0D108BD9-81ED-4DB2-BD59-A6C34878D82A}">
                    <a16:rowId xmlns:a16="http://schemas.microsoft.com/office/drawing/2014/main" val="17663937"/>
                  </a:ext>
                </a:extLst>
              </a:tr>
            </a:tbl>
          </a:graphicData>
        </a:graphic>
      </p:graphicFrame>
    </p:spTree>
    <p:extLst>
      <p:ext uri="{BB962C8B-B14F-4D97-AF65-F5344CB8AC3E}">
        <p14:creationId xmlns:p14="http://schemas.microsoft.com/office/powerpoint/2010/main" val="23912245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CF223F22-D77B-43B5-8714-BDC244EFC958}"/>
              </a:ext>
            </a:extLst>
          </p:cNvPr>
          <p:cNvGraphicFramePr>
            <a:graphicFrameLocks noGrp="1"/>
          </p:cNvGraphicFramePr>
          <p:nvPr>
            <p:ph idx="1"/>
            <p:extLst/>
          </p:nvPr>
        </p:nvGraphicFramePr>
        <p:xfrm>
          <a:off x="270095" y="892053"/>
          <a:ext cx="11096434" cy="1798737"/>
        </p:xfrm>
        <a:graphic>
          <a:graphicData uri="http://schemas.openxmlformats.org/drawingml/2006/table">
            <a:tbl>
              <a:tblPr>
                <a:tableStyleId>{5C22544A-7EE6-4342-B048-85BDC9FD1C3A}</a:tableStyleId>
              </a:tblPr>
              <a:tblGrid>
                <a:gridCol w="3221428">
                  <a:extLst>
                    <a:ext uri="{9D8B030D-6E8A-4147-A177-3AD203B41FA5}">
                      <a16:colId xmlns:a16="http://schemas.microsoft.com/office/drawing/2014/main" val="62314480"/>
                    </a:ext>
                  </a:extLst>
                </a:gridCol>
                <a:gridCol w="1113576">
                  <a:extLst>
                    <a:ext uri="{9D8B030D-6E8A-4147-A177-3AD203B41FA5}">
                      <a16:colId xmlns:a16="http://schemas.microsoft.com/office/drawing/2014/main" val="2295861339"/>
                    </a:ext>
                  </a:extLst>
                </a:gridCol>
                <a:gridCol w="950614">
                  <a:extLst>
                    <a:ext uri="{9D8B030D-6E8A-4147-A177-3AD203B41FA5}">
                      <a16:colId xmlns:a16="http://schemas.microsoft.com/office/drawing/2014/main" val="999817124"/>
                    </a:ext>
                  </a:extLst>
                </a:gridCol>
                <a:gridCol w="767990">
                  <a:extLst>
                    <a:ext uri="{9D8B030D-6E8A-4147-A177-3AD203B41FA5}">
                      <a16:colId xmlns:a16="http://schemas.microsoft.com/office/drawing/2014/main" val="2853920381"/>
                    </a:ext>
                  </a:extLst>
                </a:gridCol>
                <a:gridCol w="999680">
                  <a:extLst>
                    <a:ext uri="{9D8B030D-6E8A-4147-A177-3AD203B41FA5}">
                      <a16:colId xmlns:a16="http://schemas.microsoft.com/office/drawing/2014/main" val="440660900"/>
                    </a:ext>
                  </a:extLst>
                </a:gridCol>
                <a:gridCol w="977464">
                  <a:extLst>
                    <a:ext uri="{9D8B030D-6E8A-4147-A177-3AD203B41FA5}">
                      <a16:colId xmlns:a16="http://schemas.microsoft.com/office/drawing/2014/main" val="1209666393"/>
                    </a:ext>
                  </a:extLst>
                </a:gridCol>
                <a:gridCol w="1077432">
                  <a:extLst>
                    <a:ext uri="{9D8B030D-6E8A-4147-A177-3AD203B41FA5}">
                      <a16:colId xmlns:a16="http://schemas.microsoft.com/office/drawing/2014/main" val="2987510071"/>
                    </a:ext>
                  </a:extLst>
                </a:gridCol>
                <a:gridCol w="977464">
                  <a:extLst>
                    <a:ext uri="{9D8B030D-6E8A-4147-A177-3AD203B41FA5}">
                      <a16:colId xmlns:a16="http://schemas.microsoft.com/office/drawing/2014/main" val="3264369970"/>
                    </a:ext>
                  </a:extLst>
                </a:gridCol>
                <a:gridCol w="1010786">
                  <a:extLst>
                    <a:ext uri="{9D8B030D-6E8A-4147-A177-3AD203B41FA5}">
                      <a16:colId xmlns:a16="http://schemas.microsoft.com/office/drawing/2014/main" val="1381113856"/>
                    </a:ext>
                  </a:extLst>
                </a:gridCol>
              </a:tblGrid>
              <a:tr h="184584">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Тип показателя</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Базовое значение</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Достигнутое </a:t>
                      </a:r>
                    </a:p>
                    <a:p>
                      <a:pPr algn="ctr" fontAlgn="ctr"/>
                      <a:r>
                        <a:rPr lang="ru-RU" sz="1200" u="none" strike="noStrike" dirty="0">
                          <a:effectLst/>
                        </a:rPr>
                        <a:t>2021 года</a:t>
                      </a:r>
                      <a:endParaRPr lang="ru-RU" sz="1200" b="0" i="0" u="none" strike="noStrike" dirty="0">
                        <a:solidFill>
                          <a:srgbClr val="000000"/>
                        </a:solidFill>
                        <a:effectLst/>
                        <a:latin typeface="Arial" panose="020B0604020202020204" pitchFamily="34" charset="0"/>
                      </a:endParaRPr>
                    </a:p>
                  </a:txBody>
                  <a:tcPr marL="3408" marR="3408" marT="3408" marB="0" anchor="ctr"/>
                </a:tc>
                <a:tc rowSpan="2">
                  <a:txBody>
                    <a:bodyPr/>
                    <a:lstStyle/>
                    <a:p>
                      <a:pPr algn="ctr" fontAlgn="ctr"/>
                      <a:r>
                        <a:rPr lang="ru-RU" sz="1200" u="none" strike="noStrike" dirty="0">
                          <a:effectLst/>
                        </a:rPr>
                        <a:t>Оценка 2022 год</a:t>
                      </a:r>
                      <a:endParaRPr lang="ru-RU" sz="1200" b="0" i="0" u="none" strike="noStrike" dirty="0">
                        <a:solidFill>
                          <a:srgbClr val="000000"/>
                        </a:solidFill>
                        <a:effectLst/>
                        <a:latin typeface="Arial" panose="020B0604020202020204" pitchFamily="34" charset="0"/>
                      </a:endParaRPr>
                    </a:p>
                  </a:txBody>
                  <a:tcPr marL="3408" marR="3408" marT="3408"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072989327"/>
                  </a:ext>
                </a:extLst>
              </a:tr>
              <a:tr h="18458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987963662"/>
                  </a:ext>
                </a:extLst>
              </a:tr>
              <a:tr h="109477">
                <a:tc>
                  <a:txBody>
                    <a:bodyPr/>
                    <a:lstStyle/>
                    <a:p>
                      <a:pPr algn="l" fontAlgn="ctr"/>
                      <a:r>
                        <a:rPr lang="ru-RU" sz="1200" u="none" strike="noStrike">
                          <a:effectLst/>
                        </a:rPr>
                        <a:t>Муниципальная программа «Развитие сельского хозяйства»</a:t>
                      </a:r>
                      <a:endParaRPr lang="ru-RU" sz="1200" b="1"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4163009577"/>
                  </a:ext>
                </a:extLst>
              </a:tr>
              <a:tr h="216301">
                <a:tc>
                  <a:txBody>
                    <a:bodyPr/>
                    <a:lstStyle/>
                    <a:p>
                      <a:pPr algn="l" fontAlgn="ctr"/>
                      <a:r>
                        <a:rPr lang="ru-RU" sz="1200" u="none" strike="noStrike" dirty="0">
                          <a:effectLst/>
                        </a:rPr>
                        <a:t>Подпрограмма IV «Обеспечение эпизоотического и ветеринарно-санитарного благополучия»</a:t>
                      </a:r>
                      <a:endParaRPr lang="ru-RU" sz="1200" b="1"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1569704947"/>
                  </a:ext>
                </a:extLst>
              </a:tr>
              <a:tr h="109477">
                <a:tc>
                  <a:txBody>
                    <a:bodyPr/>
                    <a:lstStyle/>
                    <a:p>
                      <a:pPr algn="l" fontAlgn="ctr"/>
                      <a:r>
                        <a:rPr lang="ru-RU" sz="1200" u="none" strike="noStrike" dirty="0">
                          <a:effectLst/>
                        </a:rPr>
                        <a:t>Количество отловленных животных без владельцев</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единиц</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a:effectLst/>
                        </a:rPr>
                        <a:t>300</a:t>
                      </a:r>
                      <a:endParaRPr lang="ru-RU" sz="1200" b="0" i="0" u="none" strike="noStrike">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133</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en-US" sz="1200" u="none" strike="noStrike" dirty="0">
                          <a:effectLst/>
                        </a:rPr>
                        <a:t>220</a:t>
                      </a:r>
                      <a:endParaRPr lang="ru-RU" sz="1200" b="0" i="0" u="none" strike="noStrike" dirty="0">
                        <a:solidFill>
                          <a:srgbClr val="000000"/>
                        </a:solidFill>
                        <a:effectLst/>
                        <a:latin typeface="Arial" panose="020B0604020202020204" pitchFamily="34" charset="0"/>
                      </a:endParaRPr>
                    </a:p>
                  </a:txBody>
                  <a:tcPr marL="3408" marR="3408" marT="3408" marB="0" anchor="ctr"/>
                </a:tc>
                <a:tc>
                  <a:txBody>
                    <a:bodyPr/>
                    <a:lstStyle/>
                    <a:p>
                      <a:pPr algn="ctr" fontAlgn="ctr"/>
                      <a:r>
                        <a:rPr lang="ru-RU" sz="1200" u="none" strike="noStrike" dirty="0">
                          <a:effectLst/>
                        </a:rPr>
                        <a:t>220</a:t>
                      </a:r>
                      <a:endParaRPr lang="ru-RU" sz="1200" b="0" i="0" u="none" strike="noStrike" dirty="0">
                        <a:solidFill>
                          <a:srgbClr val="000000"/>
                        </a:solidFill>
                        <a:effectLst/>
                        <a:latin typeface="Calibri" panose="020F0502020204030204" pitchFamily="34" charset="0"/>
                      </a:endParaRPr>
                    </a:p>
                  </a:txBody>
                  <a:tcPr marL="3408" marR="3408" marT="3408" marB="0" anchor="ctr"/>
                </a:tc>
                <a:tc>
                  <a:txBody>
                    <a:bodyPr/>
                    <a:lstStyle/>
                    <a:p>
                      <a:pPr algn="ctr" fontAlgn="ctr"/>
                      <a:r>
                        <a:rPr lang="ru-RU" sz="1200" u="none" strike="noStrike" dirty="0">
                          <a:solidFill>
                            <a:schemeClr val="tx1"/>
                          </a:solidFill>
                          <a:effectLst/>
                        </a:rPr>
                        <a:t>220</a:t>
                      </a:r>
                      <a:endParaRPr lang="ru-RU" sz="1200" b="0" i="0" u="none" strike="noStrike" dirty="0">
                        <a:solidFill>
                          <a:schemeClr val="tx1"/>
                        </a:solidFill>
                        <a:effectLst/>
                        <a:latin typeface="Calibri" panose="020F0502020204030204" pitchFamily="34" charset="0"/>
                      </a:endParaRPr>
                    </a:p>
                  </a:txBody>
                  <a:tcPr marL="3408" marR="3408" marT="3408" marB="0" anchor="ctr"/>
                </a:tc>
                <a:extLst>
                  <a:ext uri="{0D108BD9-81ED-4DB2-BD59-A6C34878D82A}">
                    <a16:rowId xmlns:a16="http://schemas.microsoft.com/office/drawing/2014/main" val="3997409868"/>
                  </a:ext>
                </a:extLst>
              </a:tr>
            </a:tbl>
          </a:graphicData>
        </a:graphic>
      </p:graphicFrame>
    </p:spTree>
    <p:extLst>
      <p:ext uri="{BB962C8B-B14F-4D97-AF65-F5344CB8AC3E}">
        <p14:creationId xmlns:p14="http://schemas.microsoft.com/office/powerpoint/2010/main" val="690521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2A3266BB-9BD7-4EE6-9DA8-4058C4AD4D6C}"/>
              </a:ext>
            </a:extLst>
          </p:cNvPr>
          <p:cNvGraphicFramePr>
            <a:graphicFrameLocks noGrp="1"/>
          </p:cNvGraphicFramePr>
          <p:nvPr>
            <p:ph idx="1"/>
            <p:extLst/>
          </p:nvPr>
        </p:nvGraphicFramePr>
        <p:xfrm>
          <a:off x="845127" y="825262"/>
          <a:ext cx="10906749" cy="5666978"/>
        </p:xfrm>
        <a:graphic>
          <a:graphicData uri="http://schemas.openxmlformats.org/drawingml/2006/table">
            <a:tbl>
              <a:tblPr>
                <a:tableStyleId>{5C22544A-7EE6-4342-B048-85BDC9FD1C3A}</a:tableStyleId>
              </a:tblPr>
              <a:tblGrid>
                <a:gridCol w="2958687">
                  <a:extLst>
                    <a:ext uri="{9D8B030D-6E8A-4147-A177-3AD203B41FA5}">
                      <a16:colId xmlns:a16="http://schemas.microsoft.com/office/drawing/2014/main" val="2435631434"/>
                    </a:ext>
                  </a:extLst>
                </a:gridCol>
                <a:gridCol w="1113602">
                  <a:extLst>
                    <a:ext uri="{9D8B030D-6E8A-4147-A177-3AD203B41FA5}">
                      <a16:colId xmlns:a16="http://schemas.microsoft.com/office/drawing/2014/main" val="29644754"/>
                    </a:ext>
                  </a:extLst>
                </a:gridCol>
                <a:gridCol w="938920">
                  <a:extLst>
                    <a:ext uri="{9D8B030D-6E8A-4147-A177-3AD203B41FA5}">
                      <a16:colId xmlns:a16="http://schemas.microsoft.com/office/drawing/2014/main" val="4080674438"/>
                    </a:ext>
                  </a:extLst>
                </a:gridCol>
                <a:gridCol w="938920">
                  <a:extLst>
                    <a:ext uri="{9D8B030D-6E8A-4147-A177-3AD203B41FA5}">
                      <a16:colId xmlns:a16="http://schemas.microsoft.com/office/drawing/2014/main" val="698492071"/>
                    </a:ext>
                  </a:extLst>
                </a:gridCol>
                <a:gridCol w="982589">
                  <a:extLst>
                    <a:ext uri="{9D8B030D-6E8A-4147-A177-3AD203B41FA5}">
                      <a16:colId xmlns:a16="http://schemas.microsoft.com/office/drawing/2014/main" val="465837057"/>
                    </a:ext>
                  </a:extLst>
                </a:gridCol>
                <a:gridCol w="960755">
                  <a:extLst>
                    <a:ext uri="{9D8B030D-6E8A-4147-A177-3AD203B41FA5}">
                      <a16:colId xmlns:a16="http://schemas.microsoft.com/office/drawing/2014/main" val="3341576163"/>
                    </a:ext>
                  </a:extLst>
                </a:gridCol>
                <a:gridCol w="1059013">
                  <a:extLst>
                    <a:ext uri="{9D8B030D-6E8A-4147-A177-3AD203B41FA5}">
                      <a16:colId xmlns:a16="http://schemas.microsoft.com/office/drawing/2014/main" val="3017957150"/>
                    </a:ext>
                  </a:extLst>
                </a:gridCol>
                <a:gridCol w="960755">
                  <a:extLst>
                    <a:ext uri="{9D8B030D-6E8A-4147-A177-3AD203B41FA5}">
                      <a16:colId xmlns:a16="http://schemas.microsoft.com/office/drawing/2014/main" val="173343411"/>
                    </a:ext>
                  </a:extLst>
                </a:gridCol>
                <a:gridCol w="993508">
                  <a:extLst>
                    <a:ext uri="{9D8B030D-6E8A-4147-A177-3AD203B41FA5}">
                      <a16:colId xmlns:a16="http://schemas.microsoft.com/office/drawing/2014/main" val="2895159929"/>
                    </a:ext>
                  </a:extLst>
                </a:gridCol>
              </a:tblGrid>
              <a:tr h="195263">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Достигнутое 2021 года</a:t>
                      </a:r>
                      <a:endParaRPr lang="ru-RU" sz="9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765760769"/>
                  </a:ext>
                </a:extLst>
              </a:tr>
              <a:tr h="19526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00629866"/>
                  </a:ext>
                </a:extLst>
              </a:tr>
              <a:tr h="295275">
                <a:tc>
                  <a:txBody>
                    <a:bodyPr/>
                    <a:lstStyle/>
                    <a:p>
                      <a:pPr algn="l" fontAlgn="ctr"/>
                      <a:r>
                        <a:rPr lang="ru-RU" sz="900" u="none" strike="noStrike" dirty="0">
                          <a:effectLst/>
                        </a:rPr>
                        <a:t>Муниципальная программа «Экология и окружающая среда»</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186029011"/>
                  </a:ext>
                </a:extLst>
              </a:tr>
              <a:tr h="227110">
                <a:tc>
                  <a:txBody>
                    <a:bodyPr/>
                    <a:lstStyle/>
                    <a:p>
                      <a:pPr algn="l" fontAlgn="ctr"/>
                      <a:r>
                        <a:rPr lang="ru-RU" sz="900" u="none" strike="noStrike" dirty="0">
                          <a:effectLst/>
                        </a:rPr>
                        <a:t>Подпрограмма V</a:t>
                      </a:r>
                      <a:r>
                        <a:rPr lang="en-US" sz="900" u="none" strike="noStrike" dirty="0">
                          <a:effectLst/>
                        </a:rPr>
                        <a:t>I</a:t>
                      </a:r>
                      <a:r>
                        <a:rPr lang="ru-RU" sz="900" u="none" strike="noStrike" baseline="0" dirty="0">
                          <a:effectLst/>
                        </a:rPr>
                        <a:t> «Охрана окружающей среды»</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0002"/>
                  </a:ext>
                </a:extLst>
              </a:tr>
              <a:tr h="344390">
                <a:tc>
                  <a:txBody>
                    <a:bodyPr/>
                    <a:lstStyle/>
                    <a:p>
                      <a:pPr algn="l" fontAlgn="ctr"/>
                      <a:r>
                        <a:rPr lang="ru-RU" sz="900" b="0" i="0" u="none" strike="noStrike" dirty="0">
                          <a:solidFill>
                            <a:srgbClr val="000000"/>
                          </a:solidFill>
                          <a:effectLst/>
                          <a:latin typeface="+mn-lt"/>
                        </a:rPr>
                        <a:t>Устройство (установка) оборудования для очистки вентиляционных выбросов на КНС «Котово» </a:t>
                      </a: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Единица</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0</a:t>
                      </a:r>
                    </a:p>
                  </a:txBody>
                  <a:tcPr marL="6562" marR="6562" marT="6562" marB="0" anchor="ctr"/>
                </a:tc>
                <a:extLst>
                  <a:ext uri="{0D108BD9-81ED-4DB2-BD59-A6C34878D82A}">
                    <a16:rowId xmlns:a16="http://schemas.microsoft.com/office/drawing/2014/main" val="10003"/>
                  </a:ext>
                </a:extLst>
              </a:tr>
              <a:tr h="383548">
                <a:tc>
                  <a:txBody>
                    <a:bodyPr/>
                    <a:lstStyle/>
                    <a:p>
                      <a:pPr algn="l" fontAlgn="ctr"/>
                      <a:r>
                        <a:rPr lang="ru-RU" sz="900" b="0" i="0" u="none" strike="noStrike" dirty="0">
                          <a:solidFill>
                            <a:srgbClr val="000000"/>
                          </a:solidFill>
                          <a:effectLst/>
                          <a:latin typeface="+mn-lt"/>
                        </a:rPr>
                        <a:t>Проведение мониторинга атмосферного воздуха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Мероприятия</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24</a:t>
                      </a:r>
                    </a:p>
                  </a:txBody>
                  <a:tcPr marL="6562" marR="6562" marT="6562" marB="0" anchor="ctr"/>
                </a:tc>
                <a:extLst>
                  <a:ext uri="{0D108BD9-81ED-4DB2-BD59-A6C34878D82A}">
                    <a16:rowId xmlns:a16="http://schemas.microsoft.com/office/drawing/2014/main" val="10004"/>
                  </a:ext>
                </a:extLst>
              </a:tr>
              <a:tr h="323646">
                <a:tc>
                  <a:txBody>
                    <a:bodyPr/>
                    <a:lstStyle/>
                    <a:p>
                      <a:pPr algn="l" fontAlgn="ctr"/>
                      <a:r>
                        <a:rPr lang="ru-RU" sz="900" b="0" i="0" u="none" strike="noStrike" dirty="0">
                          <a:solidFill>
                            <a:srgbClr val="000000"/>
                          </a:solidFill>
                          <a:effectLst/>
                          <a:latin typeface="+mn-lt"/>
                        </a:rPr>
                        <a:t>Количество населения, принявшего участие в экологических мероприятиях</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Человек</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a:t>
                      </a:r>
                      <a:r>
                        <a:rPr lang="ru-RU" sz="900" b="0" i="0" u="none" strike="noStrike" baseline="0" dirty="0">
                          <a:solidFill>
                            <a:srgbClr val="000000"/>
                          </a:solidFill>
                          <a:effectLst/>
                          <a:latin typeface="Arial" panose="020B0604020202020204" pitchFamily="34" charset="0"/>
                        </a:rPr>
                        <a:t> 500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b="0" i="0" u="none" strike="noStrike" dirty="0">
                        <a:solidFill>
                          <a:srgbClr val="000000"/>
                        </a:solidFill>
                        <a:effectLst/>
                        <a:latin typeface="+mn-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19 737</a:t>
                      </a: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9 500</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9</a:t>
                      </a:r>
                      <a:r>
                        <a:rPr lang="ru-RU" sz="900" b="0" i="0" u="none" strike="noStrike" baseline="0" dirty="0">
                          <a:solidFill>
                            <a:srgbClr val="000000"/>
                          </a:solidFill>
                          <a:effectLst/>
                          <a:latin typeface="Arial" panose="020B0604020202020204" pitchFamily="34" charset="0"/>
                        </a:rPr>
                        <a:t> 800</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10 000</a:t>
                      </a:r>
                    </a:p>
                  </a:txBody>
                  <a:tcPr marL="6562" marR="6562" marT="6562" marB="0" anchor="ctr"/>
                </a:tc>
                <a:extLst>
                  <a:ext uri="{0D108BD9-81ED-4DB2-BD59-A6C34878D82A}">
                    <a16:rowId xmlns:a16="http://schemas.microsoft.com/office/drawing/2014/main" val="10005"/>
                  </a:ext>
                </a:extLst>
              </a:tr>
              <a:tr h="425669">
                <a:tc>
                  <a:txBody>
                    <a:bodyPr/>
                    <a:lstStyle/>
                    <a:p>
                      <a:pPr algn="l" fontAlgn="ctr"/>
                      <a:r>
                        <a:rPr lang="ru-RU" sz="900" b="0" i="0" u="none" strike="noStrike" dirty="0">
                          <a:solidFill>
                            <a:srgbClr val="000000"/>
                          </a:solidFill>
                          <a:effectLst/>
                          <a:latin typeface="+mn-lt"/>
                        </a:rPr>
                        <a:t>Организация мероприятий по экологическому воспитанию и просвещению населения на территории городского округа</a:t>
                      </a: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Единиц</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13</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49</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38</a:t>
                      </a:r>
                    </a:p>
                  </a:txBody>
                  <a:tcPr marL="6562" marR="6562" marT="6562" marB="0" anchor="ctr"/>
                </a:tc>
                <a:tc>
                  <a:txBody>
                    <a:bodyPr/>
                    <a:lstStyle/>
                    <a:p>
                      <a:pPr algn="ctr" fontAlgn="ctr"/>
                      <a:r>
                        <a:rPr lang="ru-RU" sz="900" b="0" i="0" u="none" strike="noStrike" dirty="0">
                          <a:solidFill>
                            <a:srgbClr val="000000"/>
                          </a:solidFill>
                          <a:effectLst/>
                          <a:latin typeface="Arial" panose="020B0604020202020204" pitchFamily="34" charset="0"/>
                        </a:rPr>
                        <a:t>40</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tc>
                  <a:txBody>
                    <a:bodyPr/>
                    <a:lstStyle/>
                    <a:p>
                      <a:pPr algn="ctr" fontAlgn="ctr"/>
                      <a:r>
                        <a:rPr lang="ru-RU" sz="900" b="0" i="0" u="none" strike="noStrike" dirty="0">
                          <a:solidFill>
                            <a:srgbClr val="000000"/>
                          </a:solidFill>
                          <a:effectLst/>
                          <a:latin typeface="Calibri" panose="020F0502020204030204" pitchFamily="34" charset="0"/>
                        </a:rPr>
                        <a:t>42</a:t>
                      </a:r>
                    </a:p>
                  </a:txBody>
                  <a:tcPr marL="6562" marR="6562" marT="6562" marB="0" anchor="ctr"/>
                </a:tc>
                <a:extLst>
                  <a:ext uri="{0D108BD9-81ED-4DB2-BD59-A6C34878D82A}">
                    <a16:rowId xmlns:a16="http://schemas.microsoft.com/office/drawing/2014/main" val="10006"/>
                  </a:ext>
                </a:extLst>
              </a:tr>
              <a:tr h="299092">
                <a:tc>
                  <a:txBody>
                    <a:bodyPr/>
                    <a:lstStyle/>
                    <a:p>
                      <a:pPr algn="l" fontAlgn="ctr"/>
                      <a:r>
                        <a:rPr lang="ru-RU" sz="900" u="none" strike="noStrike" dirty="0">
                          <a:effectLst/>
                        </a:rPr>
                        <a:t>Подпрограмма V «Региональная программа в области обращения с отходами, в том числе с твердыми коммунальными отходами»</a:t>
                      </a:r>
                      <a:endParaRPr lang="ru-RU" sz="9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35359428"/>
                  </a:ext>
                </a:extLst>
              </a:tr>
              <a:tr h="361950">
                <a:tc>
                  <a:txBody>
                    <a:bodyPr/>
                    <a:lstStyle/>
                    <a:p>
                      <a:pPr algn="l" fontAlgn="ctr"/>
                      <a:r>
                        <a:rPr lang="ru-RU" sz="900" u="none" strike="noStrike" dirty="0">
                          <a:effectLst/>
                        </a:rPr>
                        <a:t>Ликвидировано  объектов накопленного вреда (в том числе наиболее опасных объектов накопленного вреда)</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Штука</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571718355"/>
                  </a:ext>
                </a:extLst>
              </a:tr>
              <a:tr h="626541">
                <a:tc>
                  <a:txBody>
                    <a:bodyPr/>
                    <a:lstStyle/>
                    <a:p>
                      <a:pPr algn="l" fontAlgn="ctr"/>
                      <a:r>
                        <a:rPr lang="ru-RU" sz="900" u="none" strike="noStrike" dirty="0">
                          <a:effectLst/>
                        </a:rPr>
                        <a:t>Соответствие расходов на природоохранную деятельность, установленных муниципальной экологической программой, нормативу расходов на природоохранную деятельность, установленному Правительством Московской области (28,6 руб./чел.)  </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Показатель муниципальной программы</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214227573"/>
                  </a:ext>
                </a:extLst>
              </a:tr>
              <a:tr h="553304">
                <a:tc>
                  <a:txBody>
                    <a:bodyPr/>
                    <a:lstStyle/>
                    <a:p>
                      <a:pPr algn="l" fontAlgn="ctr"/>
                      <a:r>
                        <a:rPr lang="ru-RU" sz="900" u="none" strike="noStrike">
                          <a:effectLst/>
                        </a:rPr>
                        <a:t>2021 Численность населения, качество жизни которого улучшится в связи с ликвидацией выявленных на 1 января 2018 г. несанкционированных свалок в границах городов и наиболее опасных объектов накопленного экологического вреда</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Тысяча человек</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dirty="0">
                          <a:effectLst/>
                        </a:rPr>
                        <a:t>344,5</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344,5</a:t>
                      </a:r>
                      <a:endParaRPr lang="ru-RU" sz="9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811688558"/>
                  </a:ext>
                </a:extLst>
              </a:tr>
              <a:tr h="422917">
                <a:tc>
                  <a:txBody>
                    <a:bodyPr/>
                    <a:lstStyle/>
                    <a:p>
                      <a:pPr algn="l" fontAlgn="ctr"/>
                      <a:r>
                        <a:rPr lang="ru-RU" sz="900" u="none" strike="noStrike">
                          <a:effectLst/>
                        </a:rPr>
                        <a:t>2021 Общая площадь восстановленных, в том числе рекультивированных земель подверженных негативному воздействию накопленного вреда окружающей среде</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приоритетный</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Гектар</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714618598"/>
                  </a:ext>
                </a:extLst>
              </a:tr>
            </a:tbl>
          </a:graphicData>
        </a:graphic>
      </p:graphicFrame>
    </p:spTree>
    <p:extLst>
      <p:ext uri="{BB962C8B-B14F-4D97-AF65-F5344CB8AC3E}">
        <p14:creationId xmlns:p14="http://schemas.microsoft.com/office/powerpoint/2010/main" val="26956326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10" name="Объект 9">
            <a:extLst>
              <a:ext uri="{FF2B5EF4-FFF2-40B4-BE49-F238E27FC236}">
                <a16:creationId xmlns:a16="http://schemas.microsoft.com/office/drawing/2014/main" id="{B877E685-5093-4652-AE0C-8D92DB167CBC}"/>
              </a:ext>
            </a:extLst>
          </p:cNvPr>
          <p:cNvGraphicFramePr>
            <a:graphicFrameLocks noGrp="1"/>
          </p:cNvGraphicFramePr>
          <p:nvPr>
            <p:ph idx="1"/>
            <p:extLst/>
          </p:nvPr>
        </p:nvGraphicFramePr>
        <p:xfrm>
          <a:off x="556407" y="859049"/>
          <a:ext cx="11079186" cy="5633191"/>
        </p:xfrm>
        <a:graphic>
          <a:graphicData uri="http://schemas.openxmlformats.org/drawingml/2006/table">
            <a:tbl>
              <a:tblPr>
                <a:tableStyleId>{5C22544A-7EE6-4342-B048-85BDC9FD1C3A}</a:tableStyleId>
              </a:tblPr>
              <a:tblGrid>
                <a:gridCol w="3284154">
                  <a:extLst>
                    <a:ext uri="{9D8B030D-6E8A-4147-A177-3AD203B41FA5}">
                      <a16:colId xmlns:a16="http://schemas.microsoft.com/office/drawing/2014/main" val="1553721672"/>
                    </a:ext>
                  </a:extLst>
                </a:gridCol>
                <a:gridCol w="1167897">
                  <a:extLst>
                    <a:ext uri="{9D8B030D-6E8A-4147-A177-3AD203B41FA5}">
                      <a16:colId xmlns:a16="http://schemas.microsoft.com/office/drawing/2014/main" val="1247568029"/>
                    </a:ext>
                  </a:extLst>
                </a:gridCol>
                <a:gridCol w="950614">
                  <a:extLst>
                    <a:ext uri="{9D8B030D-6E8A-4147-A177-3AD203B41FA5}">
                      <a16:colId xmlns:a16="http://schemas.microsoft.com/office/drawing/2014/main" val="4084025544"/>
                    </a:ext>
                  </a:extLst>
                </a:gridCol>
                <a:gridCol w="641536">
                  <a:extLst>
                    <a:ext uri="{9D8B030D-6E8A-4147-A177-3AD203B41FA5}">
                      <a16:colId xmlns:a16="http://schemas.microsoft.com/office/drawing/2014/main" val="4007100656"/>
                    </a:ext>
                  </a:extLst>
                </a:gridCol>
                <a:gridCol w="998125">
                  <a:extLst>
                    <a:ext uri="{9D8B030D-6E8A-4147-A177-3AD203B41FA5}">
                      <a16:colId xmlns:a16="http://schemas.microsoft.com/office/drawing/2014/main" val="1386912279"/>
                    </a:ext>
                  </a:extLst>
                </a:gridCol>
                <a:gridCol w="975944">
                  <a:extLst>
                    <a:ext uri="{9D8B030D-6E8A-4147-A177-3AD203B41FA5}">
                      <a16:colId xmlns:a16="http://schemas.microsoft.com/office/drawing/2014/main" val="3965589857"/>
                    </a:ext>
                  </a:extLst>
                </a:gridCol>
                <a:gridCol w="1075757">
                  <a:extLst>
                    <a:ext uri="{9D8B030D-6E8A-4147-A177-3AD203B41FA5}">
                      <a16:colId xmlns:a16="http://schemas.microsoft.com/office/drawing/2014/main" val="2334975215"/>
                    </a:ext>
                  </a:extLst>
                </a:gridCol>
                <a:gridCol w="975944">
                  <a:extLst>
                    <a:ext uri="{9D8B030D-6E8A-4147-A177-3AD203B41FA5}">
                      <a16:colId xmlns:a16="http://schemas.microsoft.com/office/drawing/2014/main" val="3088992434"/>
                    </a:ext>
                  </a:extLst>
                </a:gridCol>
                <a:gridCol w="1009215">
                  <a:extLst>
                    <a:ext uri="{9D8B030D-6E8A-4147-A177-3AD203B41FA5}">
                      <a16:colId xmlns:a16="http://schemas.microsoft.com/office/drawing/2014/main" val="2218577162"/>
                    </a:ext>
                  </a:extLst>
                </a:gridCol>
              </a:tblGrid>
              <a:tr h="235512">
                <a:tc rowSpan="2">
                  <a:txBody>
                    <a:bodyPr/>
                    <a:lstStyle/>
                    <a:p>
                      <a:pPr algn="ctr" fontAlgn="ctr"/>
                      <a:r>
                        <a:rPr lang="ru-RU" sz="850" u="none" strike="noStrike" dirty="0">
                          <a:effectLst/>
                        </a:rPr>
                        <a:t>Наименование муниципальной программы/подпрограммы/показателя</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Тип показателя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Единица измерения</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a:effectLst/>
                        </a:rPr>
                        <a:t>Базовое значение</a:t>
                      </a:r>
                      <a:endParaRPr lang="ru-RU" sz="85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Достигнутое </a:t>
                      </a:r>
                    </a:p>
                    <a:p>
                      <a:pPr algn="ctr" fontAlgn="ctr"/>
                      <a:r>
                        <a:rPr lang="ru-RU" sz="850" u="none" strike="noStrike" dirty="0">
                          <a:effectLst/>
                        </a:rPr>
                        <a:t>2021 года</a:t>
                      </a:r>
                      <a:endParaRPr lang="ru-RU" sz="85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850" u="none" strike="noStrike" dirty="0">
                          <a:effectLst/>
                        </a:rPr>
                        <a:t>Оценка 2022 год</a:t>
                      </a:r>
                      <a:endParaRPr lang="ru-RU" sz="850" b="0" i="0" u="none" strike="noStrike" dirty="0">
                        <a:solidFill>
                          <a:srgbClr val="000000"/>
                        </a:solidFill>
                        <a:effectLst/>
                        <a:latin typeface="Arial" panose="020B0604020202020204" pitchFamily="34" charset="0"/>
                      </a:endParaRPr>
                    </a:p>
                  </a:txBody>
                  <a:tcPr marL="3663" marR="3663" marT="366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96501983"/>
                  </a:ext>
                </a:extLst>
              </a:tr>
              <a:tr h="13137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492707609"/>
                  </a:ext>
                </a:extLst>
              </a:tr>
              <a:tr h="178204">
                <a:tc>
                  <a:txBody>
                    <a:bodyPr/>
                    <a:lstStyle/>
                    <a:p>
                      <a:pPr algn="l" fontAlgn="ctr"/>
                      <a:r>
                        <a:rPr lang="ru-RU" sz="850" u="none" strike="noStrike">
                          <a:effectLst/>
                        </a:rPr>
                        <a:t>Муниципальная программа «Безопасность и обеспечение безопасности жизнедеятельности населения»</a:t>
                      </a:r>
                      <a:endParaRPr lang="ru-RU" sz="85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4743934"/>
                  </a:ext>
                </a:extLst>
              </a:tr>
              <a:tr h="178204">
                <a:tc>
                  <a:txBody>
                    <a:bodyPr/>
                    <a:lstStyle/>
                    <a:p>
                      <a:pPr algn="l" fontAlgn="ctr"/>
                      <a:r>
                        <a:rPr lang="ru-RU" sz="850" u="none" strike="noStrike">
                          <a:effectLst/>
                        </a:rPr>
                        <a:t>Подпрограмма I «Профилактика преступлений и иных правонарушений»</a:t>
                      </a:r>
                      <a:endParaRPr lang="ru-RU" sz="85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 </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610963274"/>
                  </a:ext>
                </a:extLst>
              </a:tr>
              <a:tr h="266064">
                <a:tc>
                  <a:txBody>
                    <a:bodyPr/>
                    <a:lstStyle/>
                    <a:p>
                      <a:pPr algn="l" fontAlgn="ctr"/>
                      <a:r>
                        <a:rPr lang="ru-RU" sz="850" u="none" strike="noStrike" dirty="0">
                          <a:effectLst/>
                        </a:rPr>
                        <a:t>Снижение общего количества преступлений, совершенных на территории муниципального образования, не менее чем на 5 % ежегодно</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кол-во преступлений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512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486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462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439</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439</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344867046"/>
                  </a:ext>
                </a:extLst>
              </a:tr>
              <a:tr h="266064">
                <a:tc>
                  <a:txBody>
                    <a:bodyPr/>
                    <a:lstStyle/>
                    <a:p>
                      <a:pPr algn="l" fontAlgn="ctr"/>
                      <a:r>
                        <a:rPr lang="ru-RU" sz="850" u="none" strike="noStrike" dirty="0">
                          <a:effectLst/>
                        </a:rPr>
                        <a:t>Увеличение доли социально значимых объектов (учреждений), оборудованных в целях антитеррористической защищенности средствами безопасности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76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84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92</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466336209"/>
                  </a:ext>
                </a:extLst>
              </a:tr>
              <a:tr h="266064">
                <a:tc>
                  <a:txBody>
                    <a:bodyPr/>
                    <a:lstStyle/>
                    <a:p>
                      <a:pPr algn="l" fontAlgn="ctr"/>
                      <a:r>
                        <a:rPr lang="ru-RU" sz="850" u="none" strike="noStrike" dirty="0">
                          <a:effectLst/>
                        </a:rPr>
                        <a:t>Увеличение доли от числа граждан, принимающих участие в деятельности народных дружин</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893924261"/>
                  </a:ext>
                </a:extLst>
              </a:tr>
              <a:tr h="266064">
                <a:tc>
                  <a:txBody>
                    <a:bodyPr/>
                    <a:lstStyle/>
                    <a:p>
                      <a:pPr algn="l" fontAlgn="ctr"/>
                      <a:r>
                        <a:rPr lang="ru-RU" sz="850" u="none" strike="noStrike" dirty="0">
                          <a:effectLst/>
                        </a:rPr>
                        <a:t>Снижение доли несовершеннолетних в общем числе лиц, совершивших преступления</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99,7</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99,5</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99,5</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323656674"/>
                  </a:ext>
                </a:extLst>
              </a:tr>
              <a:tr h="266064">
                <a:tc>
                  <a:txBody>
                    <a:bodyPr/>
                    <a:lstStyle/>
                    <a:p>
                      <a:pPr algn="l" fontAlgn="ctr"/>
                      <a:r>
                        <a:rPr lang="ru-RU" sz="850" u="none" strike="noStrike" dirty="0">
                          <a:effectLst/>
                        </a:rPr>
                        <a:t>Количество отремонтированных зданий(помещений), находящихся в собственности муниципальных образований Московской области, в которых располагаются городские (районные) суды</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45653555"/>
                  </a:ext>
                </a:extLst>
              </a:tr>
              <a:tr h="353924">
                <a:tc>
                  <a:txBody>
                    <a:bodyPr/>
                    <a:lstStyle/>
                    <a:p>
                      <a:pPr algn="l" fontAlgn="ctr"/>
                      <a:r>
                        <a:rPr lang="ru-RU" sz="850" u="none" strike="noStrike" dirty="0">
                          <a:effectLst/>
                        </a:rPr>
                        <a:t>Увеличение общего количества видеокамер, введенных в эксплуатацию в систему технологического обеспечения региональной общественной безопасности и оперативного управления «Безопасный регион», не менее чем на 5 % ежегодно</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единица/процент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534</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1070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1123</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1179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1238</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1238</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809553392"/>
                  </a:ext>
                </a:extLst>
              </a:tr>
              <a:tr h="412528">
                <a:tc>
                  <a:txBody>
                    <a:bodyPr/>
                    <a:lstStyle/>
                    <a:p>
                      <a:pPr algn="l" fontAlgn="ctr"/>
                      <a:r>
                        <a:rPr lang="ru-RU" sz="850" u="none" strike="noStrike" dirty="0">
                          <a:effectLst/>
                        </a:rPr>
                        <a:t>Рост числа лиц, состоящих на диспансерном наблюдении с диагнозом «Употребление наркотиков с вредными последствиями»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104</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108</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110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110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04124746"/>
                  </a:ext>
                </a:extLst>
              </a:tr>
              <a:tr h="90344">
                <a:tc>
                  <a:txBody>
                    <a:bodyPr/>
                    <a:lstStyle/>
                    <a:p>
                      <a:pPr algn="l" fontAlgn="ctr"/>
                      <a:r>
                        <a:rPr lang="ru-RU" sz="850" u="none" strike="noStrike" dirty="0">
                          <a:effectLst/>
                        </a:rPr>
                        <a:t>Инвентаризация мест захоронений</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Приоритетный целевой</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100</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1179562366"/>
                  </a:ext>
                </a:extLst>
              </a:tr>
              <a:tr h="178204">
                <a:tc>
                  <a:txBody>
                    <a:bodyPr/>
                    <a:lstStyle/>
                    <a:p>
                      <a:pPr algn="l" fontAlgn="ctr"/>
                      <a:r>
                        <a:rPr lang="ru-RU" sz="850" u="none" strike="noStrike" dirty="0">
                          <a:effectLst/>
                        </a:rPr>
                        <a:t>Благоустроим кладбища «Доля кладбищ, соответствующих Региональному стандарту»</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Рейтинг-50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66,67</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209213237"/>
                  </a:ext>
                </a:extLst>
              </a:tr>
              <a:tr h="178204">
                <a:tc>
                  <a:txBody>
                    <a:bodyPr/>
                    <a:lstStyle/>
                    <a:p>
                      <a:pPr algn="l" fontAlgn="ctr"/>
                      <a:r>
                        <a:rPr lang="ru-RU" sz="850" u="none" strike="noStrike" dirty="0">
                          <a:effectLst/>
                        </a:rPr>
                        <a:t>Количество восстановленных (ремонт, реставрация, благоустройство) воинских захоронений</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Соглашение</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едениц</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0</a:t>
                      </a:r>
                      <a:endParaRPr lang="ru-RU" sz="85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30322451"/>
                  </a:ext>
                </a:extLst>
              </a:tr>
              <a:tr h="266064">
                <a:tc>
                  <a:txBody>
                    <a:bodyPr/>
                    <a:lstStyle/>
                    <a:p>
                      <a:pPr algn="l" fontAlgn="ctr"/>
                      <a:r>
                        <a:rPr lang="ru-RU" sz="850" u="none" strike="noStrike" dirty="0">
                          <a:effectLst/>
                        </a:rPr>
                        <a:t>Доля транспортировок умерших в морг с мест обнаружения или происшествия для производства судебно-медицинской экспертизы, произведенных в соответствии с установленными требованиями</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Процент</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638</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en-US" sz="850" u="none" strike="noStrike" dirty="0">
                          <a:effectLst/>
                        </a:rPr>
                        <a:t>100</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928116275"/>
                  </a:ext>
                </a:extLst>
              </a:tr>
              <a:tr h="266064">
                <a:tc>
                  <a:txBody>
                    <a:bodyPr/>
                    <a:lstStyle/>
                    <a:p>
                      <a:pPr algn="l" fontAlgn="ctr"/>
                      <a:r>
                        <a:rPr lang="ru-RU" sz="850" u="none" strike="noStrike" dirty="0">
                          <a:effectLst/>
                        </a:rPr>
                        <a:t>Снижение уровня вовлеченности населения в незаконный оборот наркотиков на 100 тыс. человек</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70,5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a:effectLst/>
                        </a:rPr>
                        <a:t>57,4</a:t>
                      </a:r>
                      <a:endParaRPr lang="ru-RU" sz="85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282610711"/>
                  </a:ext>
                </a:extLst>
              </a:tr>
              <a:tr h="266064">
                <a:tc>
                  <a:txBody>
                    <a:bodyPr/>
                    <a:lstStyle/>
                    <a:p>
                      <a:pPr algn="l" fontAlgn="ctr"/>
                      <a:r>
                        <a:rPr lang="ru-RU" sz="850" u="none" strike="noStrike" dirty="0">
                          <a:effectLst/>
                        </a:rPr>
                        <a:t>Снижение уровня </a:t>
                      </a:r>
                      <a:r>
                        <a:rPr lang="ru-RU" sz="850" u="none" strike="noStrike" dirty="0" err="1">
                          <a:effectLst/>
                        </a:rPr>
                        <a:t>криминогенности</a:t>
                      </a:r>
                      <a:r>
                        <a:rPr lang="ru-RU" sz="850" u="none" strike="noStrike" dirty="0">
                          <a:effectLst/>
                        </a:rPr>
                        <a:t> наркомании на 100 тыс. человек</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Показатель муниципальной программы</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человек на 100 тыс. населения</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850" u="none" strike="noStrike">
                          <a:effectLst/>
                        </a:rPr>
                        <a:t>71,5</a:t>
                      </a:r>
                      <a:endParaRPr lang="ru-RU" sz="85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66,9</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63,6</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60,5</a:t>
                      </a:r>
                      <a:endParaRPr lang="ru-RU" sz="85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en-US"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tc>
                  <a:txBody>
                    <a:bodyPr/>
                    <a:lstStyle/>
                    <a:p>
                      <a:pPr algn="ctr" fontAlgn="ctr"/>
                      <a:r>
                        <a:rPr lang="ru-RU" sz="850" u="none" strike="noStrike" dirty="0">
                          <a:effectLst/>
                        </a:rPr>
                        <a:t>57,4</a:t>
                      </a:r>
                      <a:endParaRPr lang="ru-RU" sz="850" b="0" i="0" u="none" strike="noStrike" dirty="0">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464476265"/>
                  </a:ext>
                </a:extLst>
              </a:tr>
            </a:tbl>
          </a:graphicData>
        </a:graphic>
      </p:graphicFrame>
    </p:spTree>
    <p:extLst>
      <p:ext uri="{BB962C8B-B14F-4D97-AF65-F5344CB8AC3E}">
        <p14:creationId xmlns:p14="http://schemas.microsoft.com/office/powerpoint/2010/main" val="1643025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C71821D9-F39F-4DB2-81E8-A901CDB02E11}"/>
              </a:ext>
            </a:extLst>
          </p:cNvPr>
          <p:cNvGraphicFramePr>
            <a:graphicFrameLocks noGrp="1"/>
          </p:cNvGraphicFramePr>
          <p:nvPr>
            <p:ph idx="1"/>
            <p:extLst/>
          </p:nvPr>
        </p:nvGraphicFramePr>
        <p:xfrm>
          <a:off x="714407" y="821509"/>
          <a:ext cx="11192964" cy="5914342"/>
        </p:xfrm>
        <a:graphic>
          <a:graphicData uri="http://schemas.openxmlformats.org/drawingml/2006/table">
            <a:tbl>
              <a:tblPr>
                <a:tableStyleId>{5C22544A-7EE6-4342-B048-85BDC9FD1C3A}</a:tableStyleId>
              </a:tblPr>
              <a:tblGrid>
                <a:gridCol w="3036328">
                  <a:extLst>
                    <a:ext uri="{9D8B030D-6E8A-4147-A177-3AD203B41FA5}">
                      <a16:colId xmlns:a16="http://schemas.microsoft.com/office/drawing/2014/main" val="1549087464"/>
                    </a:ext>
                  </a:extLst>
                </a:gridCol>
                <a:gridCol w="1142825">
                  <a:extLst>
                    <a:ext uri="{9D8B030D-6E8A-4147-A177-3AD203B41FA5}">
                      <a16:colId xmlns:a16="http://schemas.microsoft.com/office/drawing/2014/main" val="2914859674"/>
                    </a:ext>
                  </a:extLst>
                </a:gridCol>
                <a:gridCol w="963559">
                  <a:extLst>
                    <a:ext uri="{9D8B030D-6E8A-4147-A177-3AD203B41FA5}">
                      <a16:colId xmlns:a16="http://schemas.microsoft.com/office/drawing/2014/main" val="3178880918"/>
                    </a:ext>
                  </a:extLst>
                </a:gridCol>
                <a:gridCol w="963559">
                  <a:extLst>
                    <a:ext uri="{9D8B030D-6E8A-4147-A177-3AD203B41FA5}">
                      <a16:colId xmlns:a16="http://schemas.microsoft.com/office/drawing/2014/main" val="960554198"/>
                    </a:ext>
                  </a:extLst>
                </a:gridCol>
                <a:gridCol w="1008374">
                  <a:extLst>
                    <a:ext uri="{9D8B030D-6E8A-4147-A177-3AD203B41FA5}">
                      <a16:colId xmlns:a16="http://schemas.microsoft.com/office/drawing/2014/main" val="4201438245"/>
                    </a:ext>
                  </a:extLst>
                </a:gridCol>
                <a:gridCol w="985967">
                  <a:extLst>
                    <a:ext uri="{9D8B030D-6E8A-4147-A177-3AD203B41FA5}">
                      <a16:colId xmlns:a16="http://schemas.microsoft.com/office/drawing/2014/main" val="4184349756"/>
                    </a:ext>
                  </a:extLst>
                </a:gridCol>
                <a:gridCol w="1086805">
                  <a:extLst>
                    <a:ext uri="{9D8B030D-6E8A-4147-A177-3AD203B41FA5}">
                      <a16:colId xmlns:a16="http://schemas.microsoft.com/office/drawing/2014/main" val="3880554051"/>
                    </a:ext>
                  </a:extLst>
                </a:gridCol>
                <a:gridCol w="985967">
                  <a:extLst>
                    <a:ext uri="{9D8B030D-6E8A-4147-A177-3AD203B41FA5}">
                      <a16:colId xmlns:a16="http://schemas.microsoft.com/office/drawing/2014/main" val="4261699738"/>
                    </a:ext>
                  </a:extLst>
                </a:gridCol>
                <a:gridCol w="1019580">
                  <a:extLst>
                    <a:ext uri="{9D8B030D-6E8A-4147-A177-3AD203B41FA5}">
                      <a16:colId xmlns:a16="http://schemas.microsoft.com/office/drawing/2014/main" val="1098210738"/>
                    </a:ext>
                  </a:extLst>
                </a:gridCol>
              </a:tblGrid>
              <a:tr h="223000">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3732" marR="3732" marT="373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63859"/>
                  </a:ext>
                </a:extLst>
              </a:tr>
              <a:tr h="13902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70636671"/>
                  </a:ext>
                </a:extLst>
              </a:tr>
              <a:tr h="254819">
                <a:tc>
                  <a:txBody>
                    <a:bodyPr/>
                    <a:lstStyle/>
                    <a:p>
                      <a:pPr algn="l" fontAlgn="ctr"/>
                      <a:r>
                        <a:rPr lang="ru-RU" sz="900" u="none" strike="noStrike">
                          <a:effectLst/>
                        </a:rPr>
                        <a:t>Муниципальная программа «Безопасность и обеспечение безопасности жизнедеятельности населения»</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516585535"/>
                  </a:ext>
                </a:extLst>
              </a:tr>
              <a:tr h="509638">
                <a:tc>
                  <a:txBody>
                    <a:bodyPr/>
                    <a:lstStyle/>
                    <a:p>
                      <a:pPr algn="l" fontAlgn="ctr"/>
                      <a:r>
                        <a:rPr lang="ru-RU" sz="900" u="none" strike="noStrike" dirty="0">
                          <a:effectLst/>
                        </a:rPr>
                        <a:t>Подпрограмма II «Снижение рисков возникновения и смягчение последствий чрезвычайных ситуаций природного и техногенного характера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267412253"/>
                  </a:ext>
                </a:extLst>
              </a:tr>
              <a:tr h="434597">
                <a:tc>
                  <a:txBody>
                    <a:bodyPr/>
                    <a:lstStyle/>
                    <a:p>
                      <a:pPr algn="l" fontAlgn="ctr"/>
                      <a:r>
                        <a:rPr lang="ru-RU" sz="900" u="none" strike="noStrike" dirty="0">
                          <a:solidFill>
                            <a:schemeClr val="tx1"/>
                          </a:solidFill>
                          <a:effectLst/>
                        </a:rPr>
                        <a:t>Степень готовности муниципального звена</a:t>
                      </a:r>
                      <a:r>
                        <a:rPr lang="ru-RU" sz="900" u="none" strike="noStrike" baseline="0" dirty="0">
                          <a:solidFill>
                            <a:schemeClr val="tx1"/>
                          </a:solidFill>
                          <a:effectLst/>
                        </a:rPr>
                        <a:t> Московской области системы предупреждения и ликвидации чрезвычайным ситуациям к действиям по предназначению</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7,3</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23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28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31,5</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31,5</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4152893556"/>
                  </a:ext>
                </a:extLst>
              </a:tr>
              <a:tr h="434597">
                <a:tc>
                  <a:txBody>
                    <a:bodyPr/>
                    <a:lstStyle/>
                    <a:p>
                      <a:pPr algn="l" fontAlgn="ctr"/>
                      <a:r>
                        <a:rPr lang="ru-RU" sz="900" u="none" strike="noStrike" dirty="0">
                          <a:solidFill>
                            <a:schemeClr val="tx1"/>
                          </a:solidFill>
                          <a:effectLst/>
                        </a:rPr>
                        <a:t>Прирост уровня безопасности</a:t>
                      </a:r>
                      <a:r>
                        <a:rPr lang="ru-RU" sz="900" u="none" strike="noStrike" baseline="0" dirty="0">
                          <a:solidFill>
                            <a:schemeClr val="tx1"/>
                          </a:solidFill>
                          <a:effectLst/>
                        </a:rPr>
                        <a:t> людей на водных объектах расположенных на территории муниципального образования Московской области </a:t>
                      </a:r>
                      <a:endParaRPr lang="ru-RU" sz="900" b="0" i="0" u="none" strike="noStrike" dirty="0">
                        <a:solidFill>
                          <a:schemeClr val="tx1"/>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231507679"/>
                  </a:ext>
                </a:extLst>
              </a:tr>
              <a:tr h="339759">
                <a:tc>
                  <a:txBody>
                    <a:bodyPr/>
                    <a:lstStyle/>
                    <a:p>
                      <a:pPr algn="l" fontAlgn="ctr"/>
                      <a:r>
                        <a:rPr lang="ru-RU" sz="900" u="none" strike="noStrike" dirty="0">
                          <a:effectLst/>
                        </a:rPr>
                        <a:t>Подпрограмма III «Развитие и совершенствование систем оповещения и информирования населения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152960025"/>
                  </a:ext>
                </a:extLst>
              </a:tr>
              <a:tr h="434597">
                <a:tc>
                  <a:txBody>
                    <a:bodyPr/>
                    <a:lstStyle/>
                    <a:p>
                      <a:pPr algn="l" fontAlgn="ctr"/>
                      <a:r>
                        <a:rPr lang="ru-RU" sz="900" u="none" strike="noStrike">
                          <a:effectLst/>
                        </a:rPr>
                        <a:t>Увеличение процента покрытия, системой централизованного оповещения и информирования при чрезвычайных ситуациях или угрозе их возникновения, населения на территории муниципального образования</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98</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99</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72273208"/>
                  </a:ext>
                </a:extLst>
              </a:tr>
              <a:tr h="326682">
                <a:tc>
                  <a:txBody>
                    <a:bodyPr/>
                    <a:lstStyle/>
                    <a:p>
                      <a:pPr algn="l" fontAlgn="ctr"/>
                      <a:r>
                        <a:rPr lang="ru-RU" sz="900" u="none" strike="noStrike" dirty="0">
                          <a:effectLst/>
                        </a:rPr>
                        <a:t>Подпрограмма IV «Обеспечение пожарной безопасности на территории муниципального образования Московской области»</a:t>
                      </a:r>
                      <a:endParaRPr lang="ru-RU" sz="900" b="1"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2503239317"/>
                  </a:ext>
                </a:extLst>
              </a:tr>
              <a:tr h="326682">
                <a:tc>
                  <a:txBody>
                    <a:bodyPr/>
                    <a:lstStyle/>
                    <a:p>
                      <a:pPr algn="l" fontAlgn="ctr"/>
                      <a:r>
                        <a:rPr lang="ru-RU" sz="900" u="none" strike="noStrike">
                          <a:effectLst/>
                        </a:rPr>
                        <a:t>Повышение степени пожарной защищенности муниципального образования, по отношению к базовому периоду 2019 года</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15,5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17</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18,5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19,5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20</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532039787"/>
                  </a:ext>
                </a:extLst>
              </a:tr>
              <a:tr h="339759">
                <a:tc>
                  <a:txBody>
                    <a:bodyPr/>
                    <a:lstStyle/>
                    <a:p>
                      <a:pPr algn="l" fontAlgn="ctr"/>
                      <a:r>
                        <a:rPr lang="ru-RU" sz="900" u="none" strike="noStrike">
                          <a:effectLst/>
                        </a:rPr>
                        <a:t>Подпрограмма V «Обеспечение мероприятий гражданской обороны на территории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 </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63332465"/>
                  </a:ext>
                </a:extLst>
              </a:tr>
              <a:tr h="434597">
                <a:tc>
                  <a:txBody>
                    <a:bodyPr/>
                    <a:lstStyle/>
                    <a:p>
                      <a:pPr algn="l" fontAlgn="ctr"/>
                      <a:r>
                        <a:rPr lang="ru-RU" sz="900" u="none" strike="noStrike" dirty="0">
                          <a:effectLst/>
                        </a:rPr>
                        <a:t>Степень готовности муниципального образования Московской области к действиям по предназначению при возникновении чрезвычайных ситуациях (происшествиях) природного и техногенного характера., процент</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b="0" i="0" u="none" strike="noStrike" dirty="0">
                          <a:solidFill>
                            <a:srgbClr val="000000"/>
                          </a:solidFill>
                          <a:effectLst/>
                          <a:latin typeface="Arial" panose="020B0604020202020204" pitchFamily="34" charset="0"/>
                        </a:rPr>
                        <a:t>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6</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66549627"/>
                  </a:ext>
                </a:extLst>
              </a:tr>
              <a:tr h="254819">
                <a:tc>
                  <a:txBody>
                    <a:bodyPr/>
                    <a:lstStyle/>
                    <a:p>
                      <a:pPr algn="l" fontAlgn="ctr"/>
                      <a:r>
                        <a:rPr lang="ru-RU" sz="900" u="none" strike="noStrike" dirty="0">
                          <a:effectLst/>
                        </a:rPr>
                        <a:t>Увеличение степени готовности к использованию по предназначению защитных сооружений и иных объектов ГО</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Приоритетный целевой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12</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en-US" sz="900" u="none" strike="noStrike" dirty="0">
                          <a:effectLst/>
                        </a:rPr>
                        <a:t>15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16</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dirty="0">
                          <a:solidFill>
                            <a:schemeClr val="tx1"/>
                          </a:solidFill>
                          <a:effectLst/>
                        </a:rPr>
                        <a:t>18</a:t>
                      </a: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286645296"/>
                  </a:ext>
                </a:extLst>
              </a:tr>
              <a:tr h="254819">
                <a:tc>
                  <a:txBody>
                    <a:bodyPr/>
                    <a:lstStyle/>
                    <a:p>
                      <a:pPr algn="l" fontAlgn="ctr"/>
                      <a:r>
                        <a:rPr lang="ru-RU" sz="900" b="0" i="0" u="none" strike="noStrike" dirty="0">
                          <a:solidFill>
                            <a:srgbClr val="000000"/>
                          </a:solidFill>
                          <a:effectLst/>
                          <a:latin typeface="+mn-lt"/>
                        </a:rPr>
                        <a:t>Подпрограмма </a:t>
                      </a:r>
                      <a:r>
                        <a:rPr lang="en-US" sz="900" b="0" i="0" u="none" strike="noStrike" dirty="0">
                          <a:solidFill>
                            <a:srgbClr val="000000"/>
                          </a:solidFill>
                          <a:effectLst/>
                          <a:latin typeface="+mn-lt"/>
                        </a:rPr>
                        <a:t>VI</a:t>
                      </a:r>
                      <a:r>
                        <a:rPr lang="ru-RU" sz="900" b="0" i="0" u="none" strike="noStrike" dirty="0">
                          <a:solidFill>
                            <a:srgbClr val="000000"/>
                          </a:solidFill>
                          <a:effectLst/>
                          <a:latin typeface="+mn-lt"/>
                        </a:rPr>
                        <a:t> «Обеспечивающая подпрограмма»</a:t>
                      </a: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endParaRPr lang="ru-RU" sz="900" b="0" i="0" u="none" strike="noStrike" dirty="0">
                        <a:solidFill>
                          <a:schemeClr val="tx1"/>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0012"/>
                  </a:ext>
                </a:extLst>
              </a:tr>
              <a:tr h="254819">
                <a:tc>
                  <a:txBody>
                    <a:bodyPr/>
                    <a:lstStyle/>
                    <a:p>
                      <a:pPr algn="l" fontAlgn="ctr"/>
                      <a:r>
                        <a:rPr lang="ru-RU" sz="900" b="0" i="0" u="none" strike="noStrike" dirty="0">
                          <a:solidFill>
                            <a:srgbClr val="000000"/>
                          </a:solidFill>
                          <a:effectLst/>
                          <a:latin typeface="+mn-lt"/>
                        </a:rPr>
                        <a:t>Среднее время совместного реагирования нескольких экстренных оперативных</a:t>
                      </a:r>
                      <a:r>
                        <a:rPr lang="ru-RU" sz="900" b="0" i="0" u="none" strike="noStrike" baseline="0" dirty="0">
                          <a:solidFill>
                            <a:srgbClr val="000000"/>
                          </a:solidFill>
                          <a:effectLst/>
                          <a:latin typeface="+mn-lt"/>
                        </a:rPr>
                        <a:t> служб на обращения населения по единому номеру «112» на территории муниципального образования Московской области</a:t>
                      </a:r>
                      <a:endParaRPr lang="ru-RU" sz="900" b="0" i="0" u="none" strike="noStrike" dirty="0">
                        <a:solidFill>
                          <a:srgbClr val="000000"/>
                        </a:solidFill>
                        <a:effectLst/>
                        <a:latin typeface="+mn-lt"/>
                      </a:endParaRPr>
                    </a:p>
                  </a:txBody>
                  <a:tcPr marL="3732" marR="3732" marT="373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dirty="0">
                          <a:effectLst/>
                        </a:rPr>
                        <a:t>Приоритетный целевой</a:t>
                      </a:r>
                      <a:endParaRPr lang="ru-RU" sz="900" b="0" i="0" u="none" strike="noStrike" dirty="0">
                        <a:solidFill>
                          <a:srgbClr val="000000"/>
                        </a:solidFill>
                        <a:effectLst/>
                        <a:latin typeface="Arial" panose="020B0604020202020204" pitchFamily="34" charset="0"/>
                      </a:endParaRPr>
                    </a:p>
                    <a:p>
                      <a:pPr algn="ctr" fontAlgn="ct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Минута</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80</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45,5</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42</a:t>
                      </a:r>
                    </a:p>
                  </a:txBody>
                  <a:tcPr marL="3732" marR="3732" marT="3732" marB="0" anchor="ctr"/>
                </a:tc>
                <a:tc>
                  <a:txBody>
                    <a:bodyPr/>
                    <a:lstStyle/>
                    <a:p>
                      <a:pPr algn="ctr" fontAlgn="ctr"/>
                      <a:r>
                        <a:rPr lang="ru-RU" sz="900" b="0" i="0" u="none" strike="noStrike" dirty="0">
                          <a:solidFill>
                            <a:srgbClr val="000000"/>
                          </a:solidFill>
                          <a:effectLst/>
                          <a:latin typeface="Calibri" panose="020F0502020204030204" pitchFamily="34" charset="0"/>
                        </a:rPr>
                        <a:t>38,5</a:t>
                      </a:r>
                    </a:p>
                  </a:txBody>
                  <a:tcPr marL="3732" marR="3732" marT="3732" marB="0" anchor="ctr"/>
                </a:tc>
                <a:tc>
                  <a:txBody>
                    <a:bodyPr/>
                    <a:lstStyle/>
                    <a:p>
                      <a:pPr algn="ctr" fontAlgn="ctr"/>
                      <a:r>
                        <a:rPr lang="ru-RU" sz="900" b="0" i="0" u="none" strike="noStrike" dirty="0">
                          <a:solidFill>
                            <a:schemeClr val="tx1"/>
                          </a:solidFill>
                          <a:effectLst/>
                          <a:latin typeface="Calibri" panose="020F0502020204030204" pitchFamily="34" charset="0"/>
                        </a:rPr>
                        <a:t>38,5</a:t>
                      </a:r>
                    </a:p>
                  </a:txBody>
                  <a:tcPr marL="3732" marR="3732" marT="3732" marB="0"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1925694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ACB0588-3EE8-4716-80C8-5A8FE4683695}"/>
              </a:ext>
            </a:extLst>
          </p:cNvPr>
          <p:cNvGraphicFramePr>
            <a:graphicFrameLocks noGrp="1"/>
          </p:cNvGraphicFramePr>
          <p:nvPr>
            <p:ph idx="1"/>
            <p:extLst/>
          </p:nvPr>
        </p:nvGraphicFramePr>
        <p:xfrm>
          <a:off x="634677" y="757589"/>
          <a:ext cx="11105056" cy="5917213"/>
        </p:xfrm>
        <a:graphic>
          <a:graphicData uri="http://schemas.openxmlformats.org/drawingml/2006/table">
            <a:tbl>
              <a:tblPr>
                <a:tableStyleId>{5C22544A-7EE6-4342-B048-85BDC9FD1C3A}</a:tableStyleId>
              </a:tblPr>
              <a:tblGrid>
                <a:gridCol w="4885325">
                  <a:extLst>
                    <a:ext uri="{9D8B030D-6E8A-4147-A177-3AD203B41FA5}">
                      <a16:colId xmlns:a16="http://schemas.microsoft.com/office/drawing/2014/main" val="1538704736"/>
                    </a:ext>
                  </a:extLst>
                </a:gridCol>
                <a:gridCol w="1412340">
                  <a:extLst>
                    <a:ext uri="{9D8B030D-6E8A-4147-A177-3AD203B41FA5}">
                      <a16:colId xmlns:a16="http://schemas.microsoft.com/office/drawing/2014/main" val="4147526204"/>
                    </a:ext>
                  </a:extLst>
                </a:gridCol>
                <a:gridCol w="823866">
                  <a:extLst>
                    <a:ext uri="{9D8B030D-6E8A-4147-A177-3AD203B41FA5}">
                      <a16:colId xmlns:a16="http://schemas.microsoft.com/office/drawing/2014/main" val="2929378952"/>
                    </a:ext>
                  </a:extLst>
                </a:gridCol>
                <a:gridCol w="588474">
                  <a:extLst>
                    <a:ext uri="{9D8B030D-6E8A-4147-A177-3AD203B41FA5}">
                      <a16:colId xmlns:a16="http://schemas.microsoft.com/office/drawing/2014/main" val="611853726"/>
                    </a:ext>
                  </a:extLst>
                </a:gridCol>
                <a:gridCol w="941560">
                  <a:extLst>
                    <a:ext uri="{9D8B030D-6E8A-4147-A177-3AD203B41FA5}">
                      <a16:colId xmlns:a16="http://schemas.microsoft.com/office/drawing/2014/main" val="2808816176"/>
                    </a:ext>
                  </a:extLst>
                </a:gridCol>
                <a:gridCol w="633743">
                  <a:extLst>
                    <a:ext uri="{9D8B030D-6E8A-4147-A177-3AD203B41FA5}">
                      <a16:colId xmlns:a16="http://schemas.microsoft.com/office/drawing/2014/main" val="2329968278"/>
                    </a:ext>
                  </a:extLst>
                </a:gridCol>
                <a:gridCol w="633742">
                  <a:extLst>
                    <a:ext uri="{9D8B030D-6E8A-4147-A177-3AD203B41FA5}">
                      <a16:colId xmlns:a16="http://schemas.microsoft.com/office/drawing/2014/main" val="2118922845"/>
                    </a:ext>
                  </a:extLst>
                </a:gridCol>
                <a:gridCol w="651850">
                  <a:extLst>
                    <a:ext uri="{9D8B030D-6E8A-4147-A177-3AD203B41FA5}">
                      <a16:colId xmlns:a16="http://schemas.microsoft.com/office/drawing/2014/main" val="3734821041"/>
                    </a:ext>
                  </a:extLst>
                </a:gridCol>
                <a:gridCol w="534156">
                  <a:extLst>
                    <a:ext uri="{9D8B030D-6E8A-4147-A177-3AD203B41FA5}">
                      <a16:colId xmlns:a16="http://schemas.microsoft.com/office/drawing/2014/main" val="805900172"/>
                    </a:ext>
                  </a:extLst>
                </a:gridCol>
              </a:tblGrid>
              <a:tr h="14884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a:t>
                      </a:r>
                      <a:r>
                        <a:rPr lang="en-US" sz="900" u="none" strike="noStrike" dirty="0">
                          <a:effectLst/>
                        </a:rPr>
                        <a:t>1</a:t>
                      </a:r>
                      <a:r>
                        <a:rPr lang="ru-RU" sz="900" u="none" strike="noStrike" dirty="0">
                          <a:effectLst/>
                        </a:rPr>
                        <a:t>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22920497"/>
                  </a:ext>
                </a:extLst>
              </a:tr>
              <a:tr h="1384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855594120"/>
                  </a:ext>
                </a:extLst>
              </a:tr>
              <a:tr h="117570">
                <a:tc>
                  <a:txBody>
                    <a:bodyPr/>
                    <a:lstStyle/>
                    <a:p>
                      <a:pPr algn="l" fontAlgn="ctr"/>
                      <a:r>
                        <a:rPr lang="ru-RU" sz="900" u="none" strike="noStrike">
                          <a:effectLst/>
                        </a:rPr>
                        <a:t>Муниципальная программа «Жилище»</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597844162"/>
                  </a:ext>
                </a:extLst>
              </a:tr>
              <a:tr h="232980">
                <a:tc>
                  <a:txBody>
                    <a:bodyPr/>
                    <a:lstStyle/>
                    <a:p>
                      <a:pPr algn="l" fontAlgn="ctr"/>
                      <a:r>
                        <a:rPr lang="ru-RU" sz="900" u="none" strike="noStrike" dirty="0">
                          <a:effectLst/>
                        </a:rPr>
                        <a:t>Подпрограмма I «Создание условий для жилищного строительства»</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40812941"/>
                  </a:ext>
                </a:extLst>
              </a:tr>
              <a:tr h="232980">
                <a:tc>
                  <a:txBody>
                    <a:bodyPr/>
                    <a:lstStyle/>
                    <a:p>
                      <a:pPr algn="l" fontAlgn="ctr"/>
                      <a:r>
                        <a:rPr lang="ru-RU" sz="900" u="none" strike="noStrike" dirty="0">
                          <a:effectLst/>
                        </a:rPr>
                        <a:t>Объем ввода индивидуального жилищного строительства, построенного населением за счет собственных и (или) кредитных средств.</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Тыс.кв.м</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solidFill>
                            <a:schemeClr val="tx1"/>
                          </a:solidFill>
                          <a:effectLst/>
                        </a:rPr>
                        <a:t>2,1</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13</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solidFill>
                            <a:schemeClr val="tx1"/>
                          </a:solidFill>
                          <a:effectLst/>
                        </a:rPr>
                        <a:t>6</a:t>
                      </a:r>
                      <a:endParaRPr lang="ru-RU" sz="900" b="0" i="0" u="none" strike="noStrike" dirty="0">
                        <a:solidFill>
                          <a:schemeClr val="tx1"/>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2466258806"/>
                  </a:ext>
                </a:extLst>
              </a:tr>
              <a:tr h="232980">
                <a:tc>
                  <a:txBody>
                    <a:bodyPr/>
                    <a:lstStyle/>
                    <a:p>
                      <a:pPr algn="l" fontAlgn="ctr"/>
                      <a:r>
                        <a:rPr lang="ru-RU" sz="900" u="none" strike="noStrike" dirty="0">
                          <a:effectLst/>
                        </a:rPr>
                        <a:t>Общее количество семей, состоящих на учете в качестве нуждающихся в жилых помещениях</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499</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437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427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417</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407</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427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3338117407"/>
                  </a:ext>
                </a:extLst>
              </a:tr>
              <a:tr h="282646">
                <a:tc>
                  <a:txBody>
                    <a:bodyPr/>
                    <a:lstStyle/>
                    <a:p>
                      <a:pPr algn="l" fontAlgn="ctr"/>
                      <a:r>
                        <a:rPr lang="ru-RU" sz="900" u="none" strike="noStrike">
                          <a:effectLst/>
                        </a:rPr>
                        <a:t>Удельный вес числа семей, получивших жилые помещения и улучив жилищные условия, в числе семей, состоящих на учете в качестве нуждающихся в жилых помещениях</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Указ Президента Российской Федерации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0,8</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1,24</a:t>
                      </a:r>
                    </a:p>
                  </a:txBody>
                  <a:tcPr marL="2567" marR="2567" marT="2567" marB="0" anchor="ctr"/>
                </a:tc>
                <a:tc>
                  <a:txBody>
                    <a:bodyPr/>
                    <a:lstStyle/>
                    <a:p>
                      <a:pPr algn="ctr" fontAlgn="ctr"/>
                      <a:r>
                        <a:rPr lang="ru-RU" sz="900" u="none" strike="noStrike" dirty="0">
                          <a:effectLst/>
                        </a:rPr>
                        <a:t>0,81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1,02</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1,17</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427001777"/>
                  </a:ext>
                </a:extLst>
              </a:tr>
              <a:tr h="232980">
                <a:tc>
                  <a:txBody>
                    <a:bodyPr/>
                    <a:lstStyle/>
                    <a:p>
                      <a:pPr algn="l" fontAlgn="ctr"/>
                      <a:r>
                        <a:rPr lang="ru-RU" sz="900" u="none" strike="noStrike">
                          <a:effectLst/>
                        </a:rPr>
                        <a:t>Количество семей, улучшивших свои жилищные условия</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4</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5</a:t>
                      </a:r>
                    </a:p>
                  </a:txBody>
                  <a:tcPr marL="2567" marR="2567" marT="2567" marB="0" anchor="ctr"/>
                </a:tc>
                <a:tc>
                  <a:txBody>
                    <a:bodyPr/>
                    <a:lstStyle/>
                    <a:p>
                      <a:pPr algn="ctr" fontAlgn="ctr"/>
                      <a:r>
                        <a:rPr lang="ru-RU" sz="900" u="none" strike="noStrike">
                          <a:effectLst/>
                        </a:rPr>
                        <a:t>4</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5</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5</a:t>
                      </a:r>
                      <a:endParaRPr lang="ru-RU" sz="900" b="0" i="0" u="none" strike="noStrike" dirty="0">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67507772"/>
                  </a:ext>
                </a:extLst>
              </a:tr>
              <a:tr h="579211">
                <a:tc>
                  <a:txBody>
                    <a:bodyPr/>
                    <a:lstStyle/>
                    <a:p>
                      <a:pPr algn="l" fontAlgn="ctr"/>
                      <a:r>
                        <a:rPr lang="ru-RU" sz="900" u="none" strike="noStrike">
                          <a:effectLst/>
                        </a:rPr>
                        <a:t>Количество уведомлений о соответствии (несоответствии) указанных в уведомлении о планируемом строительстве параметров объекта индивидуального жилищного строительства (далее – ИЖС) или садового дома установленным параметрам и допустимости размещения объекта ИЖС или садового дома на земельном участке, уведомлений о соответствии (несоответствии) построенных или реконструированных объектов ИЖС или садового дома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единица</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b="0" i="0" u="none" strike="noStrike" dirty="0">
                          <a:solidFill>
                            <a:srgbClr val="000000"/>
                          </a:solidFill>
                          <a:effectLst/>
                          <a:latin typeface="Arial" panose="020B0604020202020204" pitchFamily="34" charset="0"/>
                        </a:rPr>
                        <a:t>76</a:t>
                      </a: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090645931"/>
                  </a:ext>
                </a:extLst>
              </a:tr>
              <a:tr h="117570">
                <a:tc>
                  <a:txBody>
                    <a:bodyPr/>
                    <a:lstStyle/>
                    <a:p>
                      <a:pPr algn="l" fontAlgn="ctr"/>
                      <a:r>
                        <a:rPr lang="ru-RU" sz="900" u="none" strike="noStrike">
                          <a:effectLst/>
                        </a:rPr>
                        <a:t>Подпрограмма II «Обеспечение жильем молодых семей»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1682163377"/>
                  </a:ext>
                </a:extLst>
              </a:tr>
              <a:tr h="348390">
                <a:tc>
                  <a:txBody>
                    <a:bodyPr/>
                    <a:lstStyle/>
                    <a:p>
                      <a:pPr algn="l" fontAlgn="ctr"/>
                      <a:r>
                        <a:rPr lang="ru-RU" sz="900" u="none" strike="noStrike" dirty="0">
                          <a:effectLst/>
                        </a:rPr>
                        <a:t>Количество молодых семей, получивших свидетельство о праве на получение социальной выплаты</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семей</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14</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753644170"/>
                  </a:ext>
                </a:extLst>
              </a:tr>
              <a:tr h="282646">
                <a:tc>
                  <a:txBody>
                    <a:bodyPr/>
                    <a:lstStyle/>
                    <a:p>
                      <a:pPr algn="l" fontAlgn="ctr"/>
                      <a:r>
                        <a:rPr lang="ru-RU" sz="900" u="none" strike="noStrike">
                          <a:effectLst/>
                        </a:rPr>
                        <a:t>Подпрограмма III «Обеспечение жильем детей-сирот и детей, оставшихся без попечения родителей, лиц из числа детей-сирот и детей, оставшихся без попечения родителей</a:t>
                      </a:r>
                      <a:endParaRPr lang="ru-RU" sz="900" b="1"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211127404"/>
                  </a:ext>
                </a:extLst>
              </a:tr>
              <a:tr h="469909">
                <a:tc>
                  <a:txBody>
                    <a:bodyPr/>
                    <a:lstStyle/>
                    <a:p>
                      <a:pPr algn="l" fontAlgn="ctr"/>
                      <a:r>
                        <a:rPr lang="ru-RU" sz="900" u="none" strike="noStrike">
                          <a:effectLst/>
                        </a:rPr>
                        <a:t>Численность детей-сирот и детей, оставшихся без попечения родителей, лиц из числа детей-сирот и детей, оставшихся без попечения родителей,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Соглашение с федеральным органом исполнительной власти</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48598289"/>
                  </a:ext>
                </a:extLst>
              </a:tr>
              <a:tr h="810031">
                <a:tc>
                  <a:txBody>
                    <a:bodyPr/>
                    <a:lstStyle/>
                    <a:p>
                      <a:pPr algn="l" fontAlgn="ctr"/>
                      <a:r>
                        <a:rPr lang="ru-RU" sz="900" u="none" strike="noStrike">
                          <a:effectLst/>
                        </a:rPr>
                        <a:t>Доля детей-сирот и детей, оставшихся без попечения родителей, лиц из числа детей-сирот и детей, оставшихся без попечения родителей, состоящих на учете на получение жилого помещения, включая лиц в возрасте от 23 лет и старше, обеспеченных жилыми помещениями за отчетный год, в общей численности детей-сирот и детей, оставшихся без попечения родителей, лиц из числа детей-сирот и детей, оставшихся без попечения родителей, включенных в список детей-сирот и детей, оставшихся без попечения родителей, лиц из их числа, которые подлежат обеспечению жильем</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862670142"/>
                  </a:ext>
                </a:extLst>
              </a:tr>
              <a:tr h="232980">
                <a:tc>
                  <a:txBody>
                    <a:bodyPr/>
                    <a:lstStyle/>
                    <a:p>
                      <a:pPr algn="l" fontAlgn="ctr"/>
                      <a:r>
                        <a:rPr lang="ru-RU" sz="900" u="none" strike="noStrike" dirty="0">
                          <a:effectLst/>
                        </a:rPr>
                        <a:t>Подпрограмма VIII Обеспечение жильем отдельных категорий граждан, установленных федеральным законодательством</a:t>
                      </a:r>
                      <a:endParaRPr lang="ru-RU" sz="900" b="1"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567" marR="2567" marT="2567" marB="0" anchor="ctr"/>
                </a:tc>
                <a:extLst>
                  <a:ext uri="{0D108BD9-81ED-4DB2-BD59-A6C34878D82A}">
                    <a16:rowId xmlns:a16="http://schemas.microsoft.com/office/drawing/2014/main" val="4271919248"/>
                  </a:ext>
                </a:extLst>
              </a:tr>
              <a:tr h="282646">
                <a:tc>
                  <a:txBody>
                    <a:bodyPr/>
                    <a:lstStyle/>
                    <a:p>
                      <a:pPr algn="l" fontAlgn="ctr"/>
                      <a:r>
                        <a:rPr lang="ru-RU" sz="900" u="none" strike="noStrike" dirty="0">
                          <a:effectLst/>
                        </a:rPr>
                        <a:t>Количество инвалидов и семей, имеющих детей-инвалидов, получивших государственную поддержку по обеспечению жилыми помещениями за счет средств федерального бюджета  </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537962905"/>
                  </a:ext>
                </a:extLst>
              </a:tr>
              <a:tr h="376277">
                <a:tc>
                  <a:txBody>
                    <a:bodyPr/>
                    <a:lstStyle/>
                    <a:p>
                      <a:pPr algn="l" fontAlgn="ctr"/>
                      <a:r>
                        <a:rPr lang="ru-RU" sz="900" u="none" strike="noStrike">
                          <a:effectLst/>
                        </a:rPr>
                        <a:t>Количество инвалидов и ветеранов боевых действий, членов семей погибших (умерших) инвалидов и ветеранов боевых действий, получивших государственную поддержку по обеспечению жилыми помещениями за счет средств федерального бюджета    </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2567" marR="2567" marT="2567"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567" marR="2567" marT="2567" marB="0" anchor="ctr"/>
                </a:tc>
                <a:tc>
                  <a:txBody>
                    <a:bodyPr/>
                    <a:lstStyle/>
                    <a:p>
                      <a:pPr algn="ctr" fontAlgn="ctr"/>
                      <a:r>
                        <a:rPr lang="en-US" sz="900" u="none" strike="noStrike" dirty="0">
                          <a:effectLst/>
                        </a:rPr>
                        <a:t>-</a:t>
                      </a:r>
                      <a:endParaRPr lang="ru-RU" sz="900" b="0" i="0" u="none" strike="noStrike" dirty="0">
                        <a:solidFill>
                          <a:srgbClr val="000000"/>
                        </a:solidFill>
                        <a:effectLst/>
                        <a:latin typeface="Calibri" panose="020F0502020204030204" pitchFamily="34" charset="0"/>
                      </a:endParaRPr>
                    </a:p>
                  </a:txBody>
                  <a:tcPr marL="2567" marR="2567" marT="2567"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567" marR="2567" marT="2567" marB="0" anchor="ctr"/>
                </a:tc>
                <a:extLst>
                  <a:ext uri="{0D108BD9-81ED-4DB2-BD59-A6C34878D82A}">
                    <a16:rowId xmlns:a16="http://schemas.microsoft.com/office/drawing/2014/main" val="1779178286"/>
                  </a:ext>
                </a:extLst>
              </a:tr>
            </a:tbl>
          </a:graphicData>
        </a:graphic>
      </p:graphicFrame>
    </p:spTree>
    <p:extLst>
      <p:ext uri="{BB962C8B-B14F-4D97-AF65-F5344CB8AC3E}">
        <p14:creationId xmlns:p14="http://schemas.microsoft.com/office/powerpoint/2010/main" val="2715890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7892D64-8D19-444D-AC21-67B8E432B778}"/>
              </a:ext>
            </a:extLst>
          </p:cNvPr>
          <p:cNvGraphicFramePr>
            <a:graphicFrameLocks noGrp="1"/>
          </p:cNvGraphicFramePr>
          <p:nvPr>
            <p:ph idx="1"/>
            <p:extLst/>
          </p:nvPr>
        </p:nvGraphicFramePr>
        <p:xfrm>
          <a:off x="659876" y="1192591"/>
          <a:ext cx="11018835" cy="5572888"/>
        </p:xfrm>
        <a:graphic>
          <a:graphicData uri="http://schemas.openxmlformats.org/drawingml/2006/table">
            <a:tbl>
              <a:tblPr>
                <a:tableStyleId>{5C22544A-7EE6-4342-B048-85BDC9FD1C3A}</a:tableStyleId>
              </a:tblPr>
              <a:tblGrid>
                <a:gridCol w="2989094">
                  <a:extLst>
                    <a:ext uri="{9D8B030D-6E8A-4147-A177-3AD203B41FA5}">
                      <a16:colId xmlns:a16="http://schemas.microsoft.com/office/drawing/2014/main" val="1865382949"/>
                    </a:ext>
                  </a:extLst>
                </a:gridCol>
                <a:gridCol w="1125047">
                  <a:extLst>
                    <a:ext uri="{9D8B030D-6E8A-4147-A177-3AD203B41FA5}">
                      <a16:colId xmlns:a16="http://schemas.microsoft.com/office/drawing/2014/main" val="3227077419"/>
                    </a:ext>
                  </a:extLst>
                </a:gridCol>
                <a:gridCol w="948568">
                  <a:extLst>
                    <a:ext uri="{9D8B030D-6E8A-4147-A177-3AD203B41FA5}">
                      <a16:colId xmlns:a16="http://schemas.microsoft.com/office/drawing/2014/main" val="1882371566"/>
                    </a:ext>
                  </a:extLst>
                </a:gridCol>
                <a:gridCol w="948568">
                  <a:extLst>
                    <a:ext uri="{9D8B030D-6E8A-4147-A177-3AD203B41FA5}">
                      <a16:colId xmlns:a16="http://schemas.microsoft.com/office/drawing/2014/main" val="1325791829"/>
                    </a:ext>
                  </a:extLst>
                </a:gridCol>
                <a:gridCol w="992688">
                  <a:extLst>
                    <a:ext uri="{9D8B030D-6E8A-4147-A177-3AD203B41FA5}">
                      <a16:colId xmlns:a16="http://schemas.microsoft.com/office/drawing/2014/main" val="623282929"/>
                    </a:ext>
                  </a:extLst>
                </a:gridCol>
                <a:gridCol w="970628">
                  <a:extLst>
                    <a:ext uri="{9D8B030D-6E8A-4147-A177-3AD203B41FA5}">
                      <a16:colId xmlns:a16="http://schemas.microsoft.com/office/drawing/2014/main" val="4197123921"/>
                    </a:ext>
                  </a:extLst>
                </a:gridCol>
                <a:gridCol w="1197687">
                  <a:extLst>
                    <a:ext uri="{9D8B030D-6E8A-4147-A177-3AD203B41FA5}">
                      <a16:colId xmlns:a16="http://schemas.microsoft.com/office/drawing/2014/main" val="3064992950"/>
                    </a:ext>
                  </a:extLst>
                </a:gridCol>
                <a:gridCol w="923827">
                  <a:extLst>
                    <a:ext uri="{9D8B030D-6E8A-4147-A177-3AD203B41FA5}">
                      <a16:colId xmlns:a16="http://schemas.microsoft.com/office/drawing/2014/main" val="502327074"/>
                    </a:ext>
                  </a:extLst>
                </a:gridCol>
                <a:gridCol w="922728">
                  <a:extLst>
                    <a:ext uri="{9D8B030D-6E8A-4147-A177-3AD203B41FA5}">
                      <a16:colId xmlns:a16="http://schemas.microsoft.com/office/drawing/2014/main" val="1678725499"/>
                    </a:ext>
                  </a:extLst>
                </a:gridCol>
              </a:tblGrid>
              <a:tr h="298864">
                <a:tc>
                  <a:txBody>
                    <a:bodyPr/>
                    <a:lstStyle/>
                    <a:p>
                      <a:pPr algn="l" fontAlgn="ctr"/>
                      <a:r>
                        <a:rPr lang="ru-RU" sz="900" u="none" strike="noStrike" dirty="0">
                          <a:effectLst/>
                        </a:rPr>
                        <a:t>Муниципальная программа «Развитие инженерной инфраструктуры и энергоэффективности»</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854038463"/>
                  </a:ext>
                </a:extLst>
              </a:tr>
              <a:tr h="131559">
                <a:tc>
                  <a:txBody>
                    <a:bodyPr/>
                    <a:lstStyle/>
                    <a:p>
                      <a:pPr algn="l" fontAlgn="ctr"/>
                      <a:r>
                        <a:rPr lang="ru-RU" sz="900" u="none" strike="noStrike">
                          <a:effectLst/>
                        </a:rPr>
                        <a:t>Подпрограмма </a:t>
                      </a:r>
                      <a:r>
                        <a:rPr lang="en-US" sz="900" u="none" strike="noStrike">
                          <a:effectLst/>
                        </a:rPr>
                        <a:t>I «</a:t>
                      </a:r>
                      <a:r>
                        <a:rPr lang="ru-RU" sz="900" u="none" strike="noStrike">
                          <a:effectLst/>
                        </a:rPr>
                        <a:t>Чистая вода»</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525993976"/>
                  </a:ext>
                </a:extLst>
              </a:tr>
              <a:tr h="386861">
                <a:tc>
                  <a:txBody>
                    <a:bodyPr/>
                    <a:lstStyle/>
                    <a:p>
                      <a:pPr algn="l" fontAlgn="ctr"/>
                      <a:r>
                        <a:rPr lang="ru-RU" sz="900" u="none" strike="noStrike">
                          <a:effectLst/>
                        </a:rPr>
                        <a:t>Увеличение доли населения, обеспеченного доброкачественной питьевой водой из централизованных источников водоснабжения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291928829"/>
                  </a:ext>
                </a:extLst>
              </a:tr>
              <a:tr h="131559">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Системы водоотведения»</a:t>
                      </a:r>
                      <a:endParaRPr lang="ru-RU" sz="900" b="1"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818537686"/>
                  </a:ext>
                </a:extLst>
              </a:tr>
              <a:tr h="298864">
                <a:tc>
                  <a:txBody>
                    <a:bodyPr/>
                    <a:lstStyle/>
                    <a:p>
                      <a:pPr algn="l" fontAlgn="ctr"/>
                      <a:r>
                        <a:rPr lang="ru-RU" sz="900" u="none" strike="noStrike">
                          <a:effectLst/>
                        </a:rPr>
                        <a:t>Количество канализационных насосных станций (далее-КНС) приведенных в надлежащее состояние</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636101378"/>
                  </a:ext>
                </a:extLst>
              </a:tr>
              <a:tr h="386861">
                <a:tc>
                  <a:txBody>
                    <a:bodyPr/>
                    <a:lstStyle/>
                    <a:p>
                      <a:pPr algn="l" fontAlgn="ctr"/>
                      <a:r>
                        <a:rPr lang="ru-RU" sz="900" u="none" strike="noStrike" dirty="0">
                          <a:effectLst/>
                        </a:rPr>
                        <a:t>Количество построенных, реконструированных, отремонтированных коллекторов (участков), канализационных насосных станций</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139186428"/>
                  </a:ext>
                </a:extLst>
              </a:tr>
              <a:tr h="386861">
                <a:tc>
                  <a:txBody>
                    <a:bodyPr/>
                    <a:lstStyle/>
                    <a:p>
                      <a:pPr algn="l" fontAlgn="ctr"/>
                      <a:r>
                        <a:rPr lang="ru-RU" sz="900" u="none" strike="noStrike" dirty="0">
                          <a:effectLst/>
                        </a:rPr>
                        <a:t>Удельный вес оборудования жилищного фонда централизованным водоотведением, в общей площади жилищного фонда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823485875"/>
                  </a:ext>
                </a:extLst>
              </a:tr>
              <a:tr h="259210">
                <a:tc>
                  <a:txBody>
                    <a:bodyPr/>
                    <a:lstStyle/>
                    <a:p>
                      <a:pPr algn="l" fontAlgn="ctr"/>
                      <a:r>
                        <a:rPr lang="ru-RU" sz="900" u="none" strike="noStrike" dirty="0">
                          <a:effectLst/>
                        </a:rPr>
                        <a:t>Количество очистных сооружений, приведенных в надлежащее состояние и запущенных в работу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588209334"/>
                  </a:ext>
                </a:extLst>
              </a:tr>
              <a:tr h="386861">
                <a:tc>
                  <a:txBody>
                    <a:bodyPr/>
                    <a:lstStyle/>
                    <a:p>
                      <a:pPr algn="l" fontAlgn="ctr"/>
                      <a:r>
                        <a:rPr lang="ru-RU" sz="900" u="none" strike="noStrike" dirty="0">
                          <a:effectLst/>
                        </a:rPr>
                        <a:t>Увеличение доли сточных вод, очищенных до нормативных значений, в общем объеме сточных вод, пропущенных через очистные сооружения</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2045310629"/>
                  </a:ext>
                </a:extLst>
              </a:tr>
              <a:tr h="300274">
                <a:tc>
                  <a:txBody>
                    <a:bodyPr/>
                    <a:lstStyle/>
                    <a:p>
                      <a:pPr algn="l" fontAlgn="ctr"/>
                      <a:r>
                        <a:rPr lang="ru-RU" sz="900" u="none" strike="noStrike" dirty="0">
                          <a:effectLst/>
                        </a:rPr>
                        <a:t>Количество созданных и восстановленных объектов очистки сточных вод суммарной производительностью</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1959303644"/>
                  </a:ext>
                </a:extLst>
              </a:tr>
              <a:tr h="300274">
                <a:tc>
                  <a:txBody>
                    <a:bodyPr/>
                    <a:lstStyle/>
                    <a:p>
                      <a:pPr algn="l" fontAlgn="ctr"/>
                      <a:r>
                        <a:rPr lang="ru-RU" sz="900" u="none" strike="noStrike" dirty="0">
                          <a:effectLst/>
                        </a:rPr>
                        <a:t>Подпрограмма III «Создание условий для обеспечения качественными коммунальными услугами» </a:t>
                      </a:r>
                      <a:endParaRPr lang="ru-RU" sz="900" b="1"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17252565"/>
                  </a:ext>
                </a:extLst>
              </a:tr>
              <a:tr h="259210">
                <a:tc>
                  <a:txBody>
                    <a:bodyPr/>
                    <a:lstStyle/>
                    <a:p>
                      <a:pPr algn="l" fontAlgn="ctr"/>
                      <a:r>
                        <a:rPr lang="ru-RU" sz="900" u="none" strike="noStrike">
                          <a:effectLst/>
                        </a:rPr>
                        <a:t>Удельный расход топлива на единицу теплоэнергии</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кг.у.т./Гкал</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167,26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177,6</a:t>
                      </a: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165,5</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2333845379"/>
                  </a:ext>
                </a:extLst>
              </a:tr>
              <a:tr h="259210">
                <a:tc>
                  <a:txBody>
                    <a:bodyPr/>
                    <a:lstStyle/>
                    <a:p>
                      <a:pPr algn="l" fontAlgn="ctr"/>
                      <a:r>
                        <a:rPr lang="ru-RU" sz="900" u="none" strike="noStrike" dirty="0">
                          <a:effectLst/>
                        </a:rPr>
                        <a:t>Удельный вес потерь </a:t>
                      </a:r>
                      <a:r>
                        <a:rPr lang="ru-RU" sz="900" u="none" strike="noStrike" dirty="0" err="1">
                          <a:effectLst/>
                        </a:rPr>
                        <a:t>теплоэнергии</a:t>
                      </a:r>
                      <a:r>
                        <a:rPr lang="ru-RU" sz="900" u="none" strike="noStrike" dirty="0">
                          <a:effectLst/>
                        </a:rPr>
                        <a:t> в общем количестве поданного в сеть тепла</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9,12</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8,6</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8,6</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047111680"/>
                  </a:ext>
                </a:extLst>
              </a:tr>
              <a:tr h="300274">
                <a:tc>
                  <a:txBody>
                    <a:bodyPr/>
                    <a:lstStyle/>
                    <a:p>
                      <a:pPr algn="l" fontAlgn="ctr"/>
                      <a:r>
                        <a:rPr lang="ru-RU" sz="900" u="none" strike="noStrike" dirty="0">
                          <a:effectLst/>
                        </a:rPr>
                        <a:t>Количество созданных и восстановленных котельных, в том числе переведенных на природный газ</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143062599"/>
                  </a:ext>
                </a:extLst>
              </a:tr>
              <a:tr h="300274">
                <a:tc>
                  <a:txBody>
                    <a:bodyPr/>
                    <a:lstStyle/>
                    <a:p>
                      <a:pPr algn="l" fontAlgn="ctr"/>
                      <a:r>
                        <a:rPr lang="ru-RU" sz="900" u="none" strike="noStrike" dirty="0">
                          <a:effectLst/>
                        </a:rPr>
                        <a:t>Количество созданных и восстановленных объектов коммунальной инфраструктуры (котельные, ЦТП, сети)</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510488675"/>
                  </a:ext>
                </a:extLst>
              </a:tr>
              <a:tr h="259210">
                <a:tc>
                  <a:txBody>
                    <a:bodyPr/>
                    <a:lstStyle/>
                    <a:p>
                      <a:pPr algn="l" fontAlgn="ctr"/>
                      <a:r>
                        <a:rPr lang="ru-RU" sz="900" u="none" strike="noStrike" dirty="0">
                          <a:effectLst/>
                        </a:rPr>
                        <a:t>Удельный вес оборудования частного жилищного фонда централизованным водоотведением</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4,3</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12,9</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19,4</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29,1</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en-US" sz="900" u="none" strike="noStrike" dirty="0">
                          <a:effectLst/>
                        </a:rPr>
                        <a:t>38,8</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38,8</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956156310"/>
                  </a:ext>
                </a:extLst>
              </a:tr>
              <a:tr h="398855">
                <a:tc>
                  <a:txBody>
                    <a:bodyPr/>
                    <a:lstStyle/>
                    <a:p>
                      <a:pPr algn="l" fontAlgn="ctr"/>
                      <a:r>
                        <a:rPr lang="ru-RU" sz="900" u="none" strike="noStrike" dirty="0">
                          <a:effectLst/>
                        </a:rPr>
                        <a:t>Уровень готовности объектов жилищно-коммунального хозяйства муниципальных образований Московской области к осенне-зимнему периоду</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Calibri" panose="020F0502020204030204" pitchFamily="34" charset="0"/>
                      </a:endParaRPr>
                    </a:p>
                  </a:txBody>
                  <a:tcPr marL="4200" marR="4200" marT="4200"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00" marR="4200" marT="4200" marB="0" anchor="ctr"/>
                </a:tc>
                <a:extLst>
                  <a:ext uri="{0D108BD9-81ED-4DB2-BD59-A6C34878D82A}">
                    <a16:rowId xmlns:a16="http://schemas.microsoft.com/office/drawing/2014/main" val="4032834509"/>
                  </a:ext>
                </a:extLst>
              </a:tr>
              <a:tr h="298864">
                <a:tc>
                  <a:txBody>
                    <a:bodyPr/>
                    <a:lstStyle/>
                    <a:p>
                      <a:pPr algn="l" fontAlgn="ctr"/>
                      <a:r>
                        <a:rPr lang="ru-RU" sz="900" u="none" strike="noStrike">
                          <a:effectLst/>
                        </a:rPr>
                        <a:t>ЖКХ без долгов - Задолженность за потребленные топливно-энергетические ресурсы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тыс.руб. (на 1 тыс. населения)</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00" marR="4200" marT="4200"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4200" marR="4200" marT="4200" marB="0" anchor="ctr"/>
                </a:tc>
                <a:extLst>
                  <a:ext uri="{0D108BD9-81ED-4DB2-BD59-A6C34878D82A}">
                    <a16:rowId xmlns:a16="http://schemas.microsoft.com/office/drawing/2014/main" val="3111924406"/>
                  </a:ext>
                </a:extLst>
              </a:tr>
            </a:tbl>
          </a:graphicData>
        </a:graphic>
      </p:graphicFrame>
      <p:graphicFrame>
        <p:nvGraphicFramePr>
          <p:cNvPr id="9" name="Таблица 8">
            <a:extLst>
              <a:ext uri="{FF2B5EF4-FFF2-40B4-BE49-F238E27FC236}">
                <a16:creationId xmlns:a16="http://schemas.microsoft.com/office/drawing/2014/main" id="{4804BD46-14FD-4C90-96FE-0A7D6C97D384}"/>
              </a:ext>
            </a:extLst>
          </p:cNvPr>
          <p:cNvGraphicFramePr>
            <a:graphicFrameLocks noGrp="1"/>
          </p:cNvGraphicFramePr>
          <p:nvPr>
            <p:extLst/>
          </p:nvPr>
        </p:nvGraphicFramePr>
        <p:xfrm>
          <a:off x="610498" y="930134"/>
          <a:ext cx="11117592" cy="281778"/>
        </p:xfrm>
        <a:graphic>
          <a:graphicData uri="http://schemas.openxmlformats.org/drawingml/2006/table">
            <a:tbl>
              <a:tblPr>
                <a:tableStyleId>{5C22544A-7EE6-4342-B048-85BDC9FD1C3A}</a:tableStyleId>
              </a:tblPr>
              <a:tblGrid>
                <a:gridCol w="56561">
                  <a:extLst>
                    <a:ext uri="{9D8B030D-6E8A-4147-A177-3AD203B41FA5}">
                      <a16:colId xmlns:a16="http://schemas.microsoft.com/office/drawing/2014/main" val="3198852533"/>
                    </a:ext>
                  </a:extLst>
                </a:gridCol>
                <a:gridCol w="2971687">
                  <a:extLst>
                    <a:ext uri="{9D8B030D-6E8A-4147-A177-3AD203B41FA5}">
                      <a16:colId xmlns:a16="http://schemas.microsoft.com/office/drawing/2014/main" val="100462460"/>
                    </a:ext>
                  </a:extLst>
                </a:gridCol>
                <a:gridCol w="1131217">
                  <a:extLst>
                    <a:ext uri="{9D8B030D-6E8A-4147-A177-3AD203B41FA5}">
                      <a16:colId xmlns:a16="http://schemas.microsoft.com/office/drawing/2014/main" val="3839593264"/>
                    </a:ext>
                  </a:extLst>
                </a:gridCol>
                <a:gridCol w="933253">
                  <a:extLst>
                    <a:ext uri="{9D8B030D-6E8A-4147-A177-3AD203B41FA5}">
                      <a16:colId xmlns:a16="http://schemas.microsoft.com/office/drawing/2014/main" val="3772606846"/>
                    </a:ext>
                  </a:extLst>
                </a:gridCol>
                <a:gridCol w="970961">
                  <a:extLst>
                    <a:ext uri="{9D8B030D-6E8A-4147-A177-3AD203B41FA5}">
                      <a16:colId xmlns:a16="http://schemas.microsoft.com/office/drawing/2014/main" val="3274892508"/>
                    </a:ext>
                  </a:extLst>
                </a:gridCol>
                <a:gridCol w="970961">
                  <a:extLst>
                    <a:ext uri="{9D8B030D-6E8A-4147-A177-3AD203B41FA5}">
                      <a16:colId xmlns:a16="http://schemas.microsoft.com/office/drawing/2014/main" val="3259292306"/>
                    </a:ext>
                  </a:extLst>
                </a:gridCol>
                <a:gridCol w="980388">
                  <a:extLst>
                    <a:ext uri="{9D8B030D-6E8A-4147-A177-3AD203B41FA5}">
                      <a16:colId xmlns:a16="http://schemas.microsoft.com/office/drawing/2014/main" val="3785425180"/>
                    </a:ext>
                  </a:extLst>
                </a:gridCol>
                <a:gridCol w="1206136">
                  <a:extLst>
                    <a:ext uri="{9D8B030D-6E8A-4147-A177-3AD203B41FA5}">
                      <a16:colId xmlns:a16="http://schemas.microsoft.com/office/drawing/2014/main" val="2340479255"/>
                    </a:ext>
                  </a:extLst>
                </a:gridCol>
                <a:gridCol w="922117">
                  <a:extLst>
                    <a:ext uri="{9D8B030D-6E8A-4147-A177-3AD203B41FA5}">
                      <a16:colId xmlns:a16="http://schemas.microsoft.com/office/drawing/2014/main" val="4141696793"/>
                    </a:ext>
                  </a:extLst>
                </a:gridCol>
                <a:gridCol w="974311">
                  <a:extLst>
                    <a:ext uri="{9D8B030D-6E8A-4147-A177-3AD203B41FA5}">
                      <a16:colId xmlns:a16="http://schemas.microsoft.com/office/drawing/2014/main" val="3629964221"/>
                    </a:ext>
                  </a:extLst>
                </a:gridCol>
              </a:tblGrid>
              <a:tr h="134027">
                <a:tc rowSpan="2">
                  <a:txBody>
                    <a:bodyPr/>
                    <a:lstStyle/>
                    <a:p>
                      <a:pPr algn="ctr" fontAlgn="ctr"/>
                      <a:endParaRPr lang="ru-RU" sz="900" b="0" i="0" u="none" strike="noStrike" dirty="0">
                        <a:solidFill>
                          <a:schemeClr val="tx1"/>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Единица измерения</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Базовое значение</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2567" marR="2567" marT="2567"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2567" marR="2567" marT="2567"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518240956"/>
                  </a:ext>
                </a:extLst>
              </a:tr>
              <a:tr h="13844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45969924"/>
                  </a:ext>
                </a:extLst>
              </a:tr>
            </a:tbl>
          </a:graphicData>
        </a:graphic>
      </p:graphicFrame>
    </p:spTree>
    <p:extLst>
      <p:ext uri="{BB962C8B-B14F-4D97-AF65-F5344CB8AC3E}">
        <p14:creationId xmlns:p14="http://schemas.microsoft.com/office/powerpoint/2010/main" val="5405646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E03E0EAE-4633-4BC7-83D5-2BF961F82755}"/>
              </a:ext>
            </a:extLst>
          </p:cNvPr>
          <p:cNvGraphicFramePr>
            <a:graphicFrameLocks noGrp="1"/>
          </p:cNvGraphicFramePr>
          <p:nvPr>
            <p:ph idx="1"/>
            <p:extLst/>
          </p:nvPr>
        </p:nvGraphicFramePr>
        <p:xfrm>
          <a:off x="464995" y="710281"/>
          <a:ext cx="11079186" cy="6002049"/>
        </p:xfrm>
        <a:graphic>
          <a:graphicData uri="http://schemas.openxmlformats.org/drawingml/2006/table">
            <a:tbl>
              <a:tblPr>
                <a:tableStyleId>{5C22544A-7EE6-4342-B048-85BDC9FD1C3A}</a:tableStyleId>
              </a:tblPr>
              <a:tblGrid>
                <a:gridCol w="3005465">
                  <a:extLst>
                    <a:ext uri="{9D8B030D-6E8A-4147-A177-3AD203B41FA5}">
                      <a16:colId xmlns:a16="http://schemas.microsoft.com/office/drawing/2014/main" val="3161324884"/>
                    </a:ext>
                  </a:extLst>
                </a:gridCol>
                <a:gridCol w="1131208">
                  <a:extLst>
                    <a:ext uri="{9D8B030D-6E8A-4147-A177-3AD203B41FA5}">
                      <a16:colId xmlns:a16="http://schemas.microsoft.com/office/drawing/2014/main" val="4066772058"/>
                    </a:ext>
                  </a:extLst>
                </a:gridCol>
                <a:gridCol w="953764">
                  <a:extLst>
                    <a:ext uri="{9D8B030D-6E8A-4147-A177-3AD203B41FA5}">
                      <a16:colId xmlns:a16="http://schemas.microsoft.com/office/drawing/2014/main" val="3393607368"/>
                    </a:ext>
                  </a:extLst>
                </a:gridCol>
                <a:gridCol w="953764">
                  <a:extLst>
                    <a:ext uri="{9D8B030D-6E8A-4147-A177-3AD203B41FA5}">
                      <a16:colId xmlns:a16="http://schemas.microsoft.com/office/drawing/2014/main" val="1375381929"/>
                    </a:ext>
                  </a:extLst>
                </a:gridCol>
                <a:gridCol w="998125">
                  <a:extLst>
                    <a:ext uri="{9D8B030D-6E8A-4147-A177-3AD203B41FA5}">
                      <a16:colId xmlns:a16="http://schemas.microsoft.com/office/drawing/2014/main" val="3995988003"/>
                    </a:ext>
                  </a:extLst>
                </a:gridCol>
                <a:gridCol w="975945">
                  <a:extLst>
                    <a:ext uri="{9D8B030D-6E8A-4147-A177-3AD203B41FA5}">
                      <a16:colId xmlns:a16="http://schemas.microsoft.com/office/drawing/2014/main" val="4042217359"/>
                    </a:ext>
                  </a:extLst>
                </a:gridCol>
                <a:gridCol w="1075756">
                  <a:extLst>
                    <a:ext uri="{9D8B030D-6E8A-4147-A177-3AD203B41FA5}">
                      <a16:colId xmlns:a16="http://schemas.microsoft.com/office/drawing/2014/main" val="2245688226"/>
                    </a:ext>
                  </a:extLst>
                </a:gridCol>
                <a:gridCol w="975945">
                  <a:extLst>
                    <a:ext uri="{9D8B030D-6E8A-4147-A177-3AD203B41FA5}">
                      <a16:colId xmlns:a16="http://schemas.microsoft.com/office/drawing/2014/main" val="2046369124"/>
                    </a:ext>
                  </a:extLst>
                </a:gridCol>
                <a:gridCol w="1009214">
                  <a:extLst>
                    <a:ext uri="{9D8B030D-6E8A-4147-A177-3AD203B41FA5}">
                      <a16:colId xmlns:a16="http://schemas.microsoft.com/office/drawing/2014/main" val="3670994108"/>
                    </a:ext>
                  </a:extLst>
                </a:gridCol>
              </a:tblGrid>
              <a:tr h="250412">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Достигнутое</a:t>
                      </a:r>
                    </a:p>
                    <a:p>
                      <a:pPr algn="ctr" fontAlgn="ctr"/>
                      <a:r>
                        <a:rPr lang="ru-RU" sz="900" u="none" strike="noStrike" dirty="0">
                          <a:effectLst/>
                        </a:rPr>
                        <a:t> 2021 года</a:t>
                      </a:r>
                      <a:endParaRPr lang="ru-RU" sz="900" b="0" i="0" u="none" strike="noStrike" dirty="0">
                        <a:solidFill>
                          <a:srgbClr val="000000"/>
                        </a:solidFill>
                        <a:effectLst/>
                        <a:latin typeface="Arial" panose="020B0604020202020204" pitchFamily="34" charset="0"/>
                      </a:endParaRPr>
                    </a:p>
                  </a:txBody>
                  <a:tcPr marL="4296" marR="4296" marT="4296"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96" marR="4296" marT="4296"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90192762"/>
                  </a:ext>
                </a:extLst>
              </a:tr>
              <a:tr h="139585">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1398177275"/>
                  </a:ext>
                </a:extLst>
              </a:tr>
              <a:tr h="367684">
                <a:tc>
                  <a:txBody>
                    <a:bodyPr/>
                    <a:lstStyle/>
                    <a:p>
                      <a:pPr algn="l" fontAlgn="ctr"/>
                      <a:r>
                        <a:rPr lang="ru-RU" sz="900" u="none" strike="noStrike">
                          <a:effectLst/>
                        </a:rPr>
                        <a:t>Муниципальная программа «Развитие инженерной инфраструктуры и энергоэффективности»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971474502"/>
                  </a:ext>
                </a:extLst>
              </a:tr>
              <a:tr h="367684">
                <a:tc>
                  <a:txBody>
                    <a:bodyPr/>
                    <a:lstStyle/>
                    <a:p>
                      <a:pPr algn="l" fontAlgn="ctr"/>
                      <a:r>
                        <a:rPr lang="ru-RU" sz="900" u="none" strike="noStrike">
                          <a:effectLst/>
                        </a:rPr>
                        <a:t>Подпрограмма III «Создание условий для обеспечения качественными коммунальными услугами»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775795120"/>
                  </a:ext>
                </a:extLst>
              </a:tr>
              <a:tr h="490245">
                <a:tc>
                  <a:txBody>
                    <a:bodyPr/>
                    <a:lstStyle/>
                    <a:p>
                      <a:pPr algn="l" fontAlgn="ctr"/>
                      <a:r>
                        <a:rPr lang="ru-RU" sz="900" u="none" strike="noStrike">
                          <a:effectLst/>
                        </a:rPr>
                        <a:t>Наличие определенной в установленном порядке Единой теплоснабжающей организации и гарантирующей организации в сфере водоснабжения.</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да/нет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да</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да</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057676492"/>
                  </a:ext>
                </a:extLst>
              </a:tr>
              <a:tr h="279169">
                <a:tc>
                  <a:txBody>
                    <a:bodyPr/>
                    <a:lstStyle/>
                    <a:p>
                      <a:pPr algn="l" fontAlgn="ctr"/>
                      <a:r>
                        <a:rPr lang="ru-RU" sz="900" u="none" strike="noStrike">
                          <a:effectLst/>
                        </a:rPr>
                        <a:t>Количество приобретенных электрогенераторных установок.</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едениц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3</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1</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2741473884"/>
                  </a:ext>
                </a:extLst>
              </a:tr>
              <a:tr h="490245">
                <a:tc>
                  <a:txBody>
                    <a:bodyPr/>
                    <a:lstStyle/>
                    <a:p>
                      <a:pPr algn="l" fontAlgn="ctr"/>
                      <a:r>
                        <a:rPr lang="ru-RU" sz="900" u="none" strike="noStrike">
                          <a:effectLst/>
                        </a:rPr>
                        <a:t>Доля актуализированных схем тепло-, водоснабжения и водоотведения, программ комплексного развития коммунальной инфраструктуры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671904046"/>
                  </a:ext>
                </a:extLst>
              </a:tr>
              <a:tr h="279169">
                <a:tc>
                  <a:txBody>
                    <a:bodyPr/>
                    <a:lstStyle/>
                    <a:p>
                      <a:pPr algn="l" fontAlgn="ctr"/>
                      <a:r>
                        <a:rPr lang="ru-RU" sz="900" u="none" strike="noStrike">
                          <a:effectLst/>
                        </a:rPr>
                        <a:t>Подпрограмма IV  «Энергосбережение и повышение энергетической эффективности»</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43629560"/>
                  </a:ext>
                </a:extLst>
              </a:tr>
              <a:tr h="612806">
                <a:tc>
                  <a:txBody>
                    <a:bodyPr/>
                    <a:lstStyle/>
                    <a:p>
                      <a:pPr algn="l" fontAlgn="ctr"/>
                      <a:r>
                        <a:rPr lang="ru-RU" sz="900" u="none" strike="noStrike">
                          <a:effectLst/>
                        </a:rPr>
                        <a:t>Доля установленных индивидуальных приборов учета потребления коммунальных услуг в муниципальных помещениях, находящихся в многоквартирных домах на территории г. Долгопрудного в отчетном году</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a:t>
                      </a:r>
                      <a:endParaRPr lang="en-US" sz="900" u="none" strike="noStrike" dirty="0">
                        <a:effectLst/>
                      </a:endParaRPr>
                    </a:p>
                    <a:p>
                      <a:pPr algn="ctr" fontAlgn="ctr"/>
                      <a:r>
                        <a:rPr lang="ru-RU" sz="900" u="none" strike="noStrike" dirty="0">
                          <a:effectLst/>
                        </a:rPr>
                        <a:t>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Мероприятие носит заявительный характер</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Мероприятие носит заявительный характер</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72672657"/>
                  </a:ext>
                </a:extLst>
              </a:tr>
              <a:tr h="367684">
                <a:tc>
                  <a:txBody>
                    <a:bodyPr/>
                    <a:lstStyle/>
                    <a:p>
                      <a:pPr algn="l" fontAlgn="ctr"/>
                      <a:r>
                        <a:rPr lang="ru-RU" sz="900" u="none" strike="noStrike" dirty="0">
                          <a:effectLst/>
                        </a:rPr>
                        <a:t> Бережливый учет – Оснащенность  многоквартирных домов приборами учета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99,89</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3266904"/>
                  </a:ext>
                </a:extLst>
              </a:tr>
              <a:tr h="490245">
                <a:tc>
                  <a:txBody>
                    <a:bodyPr/>
                    <a:lstStyle/>
                    <a:p>
                      <a:pPr algn="l" fontAlgn="ctr"/>
                      <a:r>
                        <a:rPr lang="ru-RU" sz="900" u="none" strike="noStrike" dirty="0">
                          <a:effectLst/>
                        </a:rPr>
                        <a:t>Доля зданий, строений, сооружений муниципальной собственности, соответствующих нормальному уровню энергетической эффективности и выше (A, B, C, D)</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61,81</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67,27</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3406157218"/>
                  </a:ext>
                </a:extLst>
              </a:tr>
              <a:tr h="490245">
                <a:tc>
                  <a:txBody>
                    <a:bodyPr/>
                    <a:lstStyle/>
                    <a:p>
                      <a:pPr algn="l" fontAlgn="ctr"/>
                      <a:r>
                        <a:rPr lang="ru-RU" sz="900" u="none" strike="noStrike" dirty="0">
                          <a:effectLst/>
                        </a:rPr>
                        <a:t>Доля зданий, строений, сооружений органов местного самоуправления и муниципальных учреждений, оснащенных приборами учета потребляемых энергетических ресурсов</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87,8</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95,25</a:t>
                      </a: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112849614"/>
                  </a:ext>
                </a:extLst>
              </a:tr>
              <a:tr h="279169">
                <a:tc>
                  <a:txBody>
                    <a:bodyPr/>
                    <a:lstStyle/>
                    <a:p>
                      <a:pPr algn="l" fontAlgn="ctr"/>
                      <a:r>
                        <a:rPr lang="ru-RU" sz="900" u="none" strike="noStrike" dirty="0">
                          <a:effectLst/>
                        </a:rPr>
                        <a:t>Доля многоквартирных домов с присвоенными классами </a:t>
                      </a:r>
                      <a:r>
                        <a:rPr lang="ru-RU" sz="900" u="none" strike="noStrike" dirty="0" err="1">
                          <a:effectLst/>
                        </a:rPr>
                        <a:t>энергоэффективности</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57,74</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67,00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en-US" sz="900" u="none" strike="noStrike" dirty="0">
                          <a:effectLst/>
                        </a:rPr>
                        <a:t>67,0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72,2</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77,1</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82,2</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1274098602"/>
                  </a:ext>
                </a:extLst>
              </a:tr>
              <a:tr h="141737">
                <a:tc>
                  <a:txBody>
                    <a:bodyPr/>
                    <a:lstStyle/>
                    <a:p>
                      <a:pPr algn="l" fontAlgn="ctr"/>
                      <a:r>
                        <a:rPr lang="ru-RU" sz="900" u="none" strike="noStrike">
                          <a:effectLst/>
                        </a:rPr>
                        <a:t>Подпрограмма </a:t>
                      </a:r>
                      <a:r>
                        <a:rPr lang="en-US" sz="900" u="none" strike="noStrike">
                          <a:effectLst/>
                        </a:rPr>
                        <a:t>VI «</a:t>
                      </a:r>
                      <a:r>
                        <a:rPr lang="ru-RU" sz="900" u="none" strike="noStrike">
                          <a:effectLst/>
                        </a:rPr>
                        <a:t>Развитие газификации» </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8498610"/>
                  </a:ext>
                </a:extLst>
              </a:tr>
              <a:tr h="279169">
                <a:tc>
                  <a:txBody>
                    <a:bodyPr/>
                    <a:lstStyle/>
                    <a:p>
                      <a:pPr algn="l" fontAlgn="ctr"/>
                      <a:r>
                        <a:rPr lang="ru-RU" sz="900" u="none" strike="noStrike">
                          <a:effectLst/>
                        </a:rPr>
                        <a:t>Оплата счетов филиал АО «Мособлгаз» «Северо-Запад».</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Отраслевой приоритетный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месяц</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0</a:t>
                      </a:r>
                    </a:p>
                  </a:txBody>
                  <a:tcPr marL="4296" marR="4296" marT="4296" marB="0" anchor="ctr"/>
                </a:tc>
                <a:tc>
                  <a:txBody>
                    <a:bodyPr/>
                    <a:lstStyle/>
                    <a:p>
                      <a:pPr algn="ctr" fontAlgn="ctr"/>
                      <a:r>
                        <a:rPr lang="en-US" sz="900" u="none" strike="noStrike" dirty="0">
                          <a:effectLst/>
                        </a:rPr>
                        <a:t>0</a:t>
                      </a:r>
                      <a:endParaRPr lang="ru-RU" sz="900" b="0" i="0" u="none" strike="noStrike" dirty="0">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690020806"/>
                  </a:ext>
                </a:extLst>
              </a:tr>
              <a:tr h="245122">
                <a:tc>
                  <a:txBody>
                    <a:bodyPr/>
                    <a:lstStyle/>
                    <a:p>
                      <a:pPr algn="l" fontAlgn="ctr"/>
                      <a:r>
                        <a:rPr lang="ru-RU" sz="900" u="none" strike="noStrike">
                          <a:effectLst/>
                        </a:rPr>
                        <a:t>Подпрограмма </a:t>
                      </a:r>
                      <a:r>
                        <a:rPr lang="en-US" sz="900" u="none" strike="noStrike">
                          <a:effectLst/>
                        </a:rPr>
                        <a:t>VIII «</a:t>
                      </a:r>
                      <a:r>
                        <a:rPr lang="ru-RU" sz="900" u="none" strike="noStrike">
                          <a:effectLst/>
                        </a:rPr>
                        <a:t>Обеспечивающая подпрограмма»</a:t>
                      </a:r>
                      <a:endParaRPr lang="ru-RU" sz="900" b="1"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96" marR="4296" marT="4296" marB="0" anchor="ctr"/>
                </a:tc>
                <a:extLst>
                  <a:ext uri="{0D108BD9-81ED-4DB2-BD59-A6C34878D82A}">
                    <a16:rowId xmlns:a16="http://schemas.microsoft.com/office/drawing/2014/main" val="899339490"/>
                  </a:ext>
                </a:extLst>
              </a:tr>
              <a:tr h="367684">
                <a:tc>
                  <a:txBody>
                    <a:bodyPr/>
                    <a:lstStyle/>
                    <a:p>
                      <a:pPr algn="l" fontAlgn="ctr"/>
                      <a:r>
                        <a:rPr lang="ru-RU" sz="900" u="none" strike="noStrike">
                          <a:effectLst/>
                        </a:rPr>
                        <a:t>Доля рассмотренных на административной комиссии жалоб граждан в сфере благоустройства</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  муниципальной программы</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4296" marR="4296" marT="4296"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4296" marR="4296" marT="4296" marB="0" anchor="ctr"/>
                </a:tc>
                <a:extLst>
                  <a:ext uri="{0D108BD9-81ED-4DB2-BD59-A6C34878D82A}">
                    <a16:rowId xmlns:a16="http://schemas.microsoft.com/office/drawing/2014/main" val="406941939"/>
                  </a:ext>
                </a:extLst>
              </a:tr>
            </a:tbl>
          </a:graphicData>
        </a:graphic>
      </p:graphicFrame>
    </p:spTree>
    <p:extLst>
      <p:ext uri="{BB962C8B-B14F-4D97-AF65-F5344CB8AC3E}">
        <p14:creationId xmlns:p14="http://schemas.microsoft.com/office/powerpoint/2010/main" val="1293195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EA93CF15-4291-4E57-97BB-9E45F5B6BCD8}"/>
              </a:ext>
            </a:extLst>
          </p:cNvPr>
          <p:cNvGraphicFramePr>
            <a:graphicFrameLocks noGrp="1"/>
          </p:cNvGraphicFramePr>
          <p:nvPr>
            <p:ph idx="1"/>
            <p:extLst/>
          </p:nvPr>
        </p:nvGraphicFramePr>
        <p:xfrm>
          <a:off x="669303" y="827603"/>
          <a:ext cx="11117639" cy="6004752"/>
        </p:xfrm>
        <a:graphic>
          <a:graphicData uri="http://schemas.openxmlformats.org/drawingml/2006/table">
            <a:tbl>
              <a:tblPr>
                <a:tableStyleId>{5C22544A-7EE6-4342-B048-85BDC9FD1C3A}</a:tableStyleId>
              </a:tblPr>
              <a:tblGrid>
                <a:gridCol w="3077394">
                  <a:extLst>
                    <a:ext uri="{9D8B030D-6E8A-4147-A177-3AD203B41FA5}">
                      <a16:colId xmlns:a16="http://schemas.microsoft.com/office/drawing/2014/main" val="477442020"/>
                    </a:ext>
                  </a:extLst>
                </a:gridCol>
                <a:gridCol w="1118075">
                  <a:extLst>
                    <a:ext uri="{9D8B030D-6E8A-4147-A177-3AD203B41FA5}">
                      <a16:colId xmlns:a16="http://schemas.microsoft.com/office/drawing/2014/main" val="3923417871"/>
                    </a:ext>
                  </a:extLst>
                </a:gridCol>
                <a:gridCol w="984288">
                  <a:extLst>
                    <a:ext uri="{9D8B030D-6E8A-4147-A177-3AD203B41FA5}">
                      <a16:colId xmlns:a16="http://schemas.microsoft.com/office/drawing/2014/main" val="2861421340"/>
                    </a:ext>
                  </a:extLst>
                </a:gridCol>
                <a:gridCol w="885422">
                  <a:extLst>
                    <a:ext uri="{9D8B030D-6E8A-4147-A177-3AD203B41FA5}">
                      <a16:colId xmlns:a16="http://schemas.microsoft.com/office/drawing/2014/main" val="2114002009"/>
                    </a:ext>
                  </a:extLst>
                </a:gridCol>
                <a:gridCol w="1001589">
                  <a:extLst>
                    <a:ext uri="{9D8B030D-6E8A-4147-A177-3AD203B41FA5}">
                      <a16:colId xmlns:a16="http://schemas.microsoft.com/office/drawing/2014/main" val="408050901"/>
                    </a:ext>
                  </a:extLst>
                </a:gridCol>
                <a:gridCol w="979331">
                  <a:extLst>
                    <a:ext uri="{9D8B030D-6E8A-4147-A177-3AD203B41FA5}">
                      <a16:colId xmlns:a16="http://schemas.microsoft.com/office/drawing/2014/main" val="55095842"/>
                    </a:ext>
                  </a:extLst>
                </a:gridCol>
                <a:gridCol w="1079491">
                  <a:extLst>
                    <a:ext uri="{9D8B030D-6E8A-4147-A177-3AD203B41FA5}">
                      <a16:colId xmlns:a16="http://schemas.microsoft.com/office/drawing/2014/main" val="3231242699"/>
                    </a:ext>
                  </a:extLst>
                </a:gridCol>
                <a:gridCol w="979331">
                  <a:extLst>
                    <a:ext uri="{9D8B030D-6E8A-4147-A177-3AD203B41FA5}">
                      <a16:colId xmlns:a16="http://schemas.microsoft.com/office/drawing/2014/main" val="270525793"/>
                    </a:ext>
                  </a:extLst>
                </a:gridCol>
                <a:gridCol w="1012718">
                  <a:extLst>
                    <a:ext uri="{9D8B030D-6E8A-4147-A177-3AD203B41FA5}">
                      <a16:colId xmlns:a16="http://schemas.microsoft.com/office/drawing/2014/main" val="1286723470"/>
                    </a:ext>
                  </a:extLst>
                </a:gridCol>
              </a:tblGrid>
              <a:tr h="15475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4704" marR="4704" marT="4704"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4704" marR="4704" marT="4704"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80537003"/>
                  </a:ext>
                </a:extLst>
              </a:tr>
              <a:tr h="15475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946494053"/>
                  </a:ext>
                </a:extLst>
              </a:tr>
              <a:tr h="106703">
                <a:tc>
                  <a:txBody>
                    <a:bodyPr/>
                    <a:lstStyle/>
                    <a:p>
                      <a:pPr algn="l" fontAlgn="ctr"/>
                      <a:r>
                        <a:rPr lang="ru-RU" sz="1000" u="none" strike="noStrike">
                          <a:effectLst/>
                        </a:rPr>
                        <a:t>Муниципальная программа «Предпринимательство»</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551569063"/>
                  </a:ext>
                </a:extLst>
              </a:tr>
              <a:tr h="106703">
                <a:tc>
                  <a:txBody>
                    <a:bodyPr/>
                    <a:lstStyle/>
                    <a:p>
                      <a:pPr algn="l" fontAlgn="ctr"/>
                      <a:r>
                        <a:rPr lang="ru-RU" sz="1000" u="none" strike="noStrike">
                          <a:effectLst/>
                        </a:rPr>
                        <a:t>Подпрограмма </a:t>
                      </a:r>
                      <a:r>
                        <a:rPr lang="en-US" sz="1000" u="none" strike="noStrike">
                          <a:effectLst/>
                        </a:rPr>
                        <a:t>I «</a:t>
                      </a:r>
                      <a:r>
                        <a:rPr lang="ru-RU" sz="1000" u="none" strike="noStrike">
                          <a:effectLst/>
                        </a:rPr>
                        <a:t>Инвестиции»</a:t>
                      </a:r>
                      <a:endParaRPr lang="ru-RU" sz="1000" b="1"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998803548"/>
                  </a:ext>
                </a:extLst>
              </a:tr>
              <a:tr h="313720">
                <a:tc>
                  <a:txBody>
                    <a:bodyPr/>
                    <a:lstStyle/>
                    <a:p>
                      <a:pPr algn="l" fontAlgn="ctr"/>
                      <a:r>
                        <a:rPr lang="ru-RU" sz="1000" u="none" strike="noStrike" dirty="0">
                          <a:effectLst/>
                        </a:rPr>
                        <a:t>Инвестиции в основной капитал за счет всех источников финансирования в ценах соответствующих лет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15184,54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18 837,60</a:t>
                      </a:r>
                    </a:p>
                  </a:txBody>
                  <a:tcPr marL="9525" marR="9525" marT="9525" marB="0" anchor="ctr"/>
                </a:tc>
                <a:tc>
                  <a:txBody>
                    <a:bodyPr/>
                    <a:lstStyle/>
                    <a:p>
                      <a:pPr algn="ctr" fontAlgn="ctr"/>
                      <a:r>
                        <a:rPr lang="ru-RU" sz="1000" u="none" strike="noStrike" dirty="0">
                          <a:effectLst/>
                        </a:rPr>
                        <a:t>19 836,56</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20 927,17</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22 077,73</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22077,73</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06613264"/>
                  </a:ext>
                </a:extLst>
              </a:tr>
              <a:tr h="520737">
                <a:tc>
                  <a:txBody>
                    <a:bodyPr/>
                    <a:lstStyle/>
                    <a:p>
                      <a:pPr algn="l" fontAlgn="ctr"/>
                      <a:r>
                        <a:rPr lang="ru-RU" sz="1000" u="none" strike="noStrike" dirty="0">
                          <a:effectLst/>
                        </a:rPr>
                        <a:t>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111,80</a:t>
                      </a:r>
                    </a:p>
                  </a:txBody>
                  <a:tcPr marL="9525" marR="9525" marT="9525" marB="0" anchor="ctr"/>
                </a:tc>
                <a:tc>
                  <a:txBody>
                    <a:bodyPr/>
                    <a:lstStyle/>
                    <a:p>
                      <a:pPr algn="ctr" fontAlgn="ctr"/>
                      <a:r>
                        <a:rPr lang="ru-RU" sz="1000" u="none" strike="noStrike" dirty="0">
                          <a:effectLst/>
                        </a:rPr>
                        <a:t>105,90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105,60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105,70</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193781994"/>
                  </a:ext>
                </a:extLst>
              </a:tr>
              <a:tr h="313720">
                <a:tc>
                  <a:txBody>
                    <a:bodyPr/>
                    <a:lstStyle/>
                    <a:p>
                      <a:pPr algn="l" fontAlgn="ctr"/>
                      <a:r>
                        <a:rPr lang="ru-RU" sz="1000" u="none" strike="noStrike" dirty="0">
                          <a:effectLst/>
                        </a:rPr>
                        <a:t>Объем инвестиций, привлеченных в основной капитал (без учета бюджетных инвестиций ), на душу населения</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Тысяча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30,81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81,53</a:t>
                      </a:r>
                    </a:p>
                  </a:txBody>
                  <a:tcPr marL="9525" marR="9525" marT="9525" marB="0" anchor="ctr"/>
                </a:tc>
                <a:tc>
                  <a:txBody>
                    <a:bodyPr/>
                    <a:lstStyle/>
                    <a:p>
                      <a:pPr algn="ctr" fontAlgn="ctr"/>
                      <a:r>
                        <a:rPr lang="ru-RU" sz="1000" u="none" strike="noStrike" dirty="0">
                          <a:effectLst/>
                        </a:rPr>
                        <a:t>59,54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61,58</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63,25</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34,39</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1882508695"/>
                  </a:ext>
                </a:extLst>
              </a:tr>
              <a:tr h="313720">
                <a:tc>
                  <a:txBody>
                    <a:bodyPr/>
                    <a:lstStyle/>
                    <a:p>
                      <a:pPr algn="l" fontAlgn="ctr"/>
                      <a:r>
                        <a:rPr lang="ru-RU" sz="1000" u="none" strike="noStrike" dirty="0">
                          <a:effectLst/>
                        </a:rPr>
                        <a:t>Процент заполняемости многофункциональных индустриальных парков, технологических парков, промышленных площадок </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81,45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11,75</a:t>
                      </a:r>
                    </a:p>
                  </a:txBody>
                  <a:tcPr marL="9525" marR="9525" marT="9525"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10,74</a:t>
                      </a:r>
                      <a:endParaRPr lang="ru-RU"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155549666"/>
                  </a:ext>
                </a:extLst>
              </a:tr>
              <a:tr h="313720">
                <a:tc>
                  <a:txBody>
                    <a:bodyPr/>
                    <a:lstStyle/>
                    <a:p>
                      <a:pPr algn="l" fontAlgn="ctr"/>
                      <a:r>
                        <a:rPr lang="ru-RU" sz="1000" u="none" strike="noStrike" dirty="0">
                          <a:effectLst/>
                        </a:rPr>
                        <a:t>Количество многофункциональных индустриальных парков, технологических парков, промышленных площадок</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a:t>
                      </a:r>
                    </a:p>
                  </a:txBody>
                  <a:tcPr marL="9525" marR="9525" marT="9525"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a:t>
                      </a:r>
                      <a:endParaRPr lang="ru-RU" sz="1000" b="0" i="0" u="none" strike="noStrike" dirty="0">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921297705"/>
                  </a:ext>
                </a:extLst>
              </a:tr>
              <a:tr h="417229">
                <a:tc>
                  <a:txBody>
                    <a:bodyPr/>
                    <a:lstStyle/>
                    <a:p>
                      <a:pPr algn="l" fontAlgn="ctr"/>
                      <a:r>
                        <a:rPr lang="ru-RU" sz="1000" u="none" strike="noStrike" dirty="0">
                          <a:effectLst/>
                        </a:rPr>
                        <a:t>Количество привлеченных резидентов на территории многофункциональных индустриальных парков, технологических парков, промышленных площадок муниципальных образований Московской области</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5</a:t>
                      </a:r>
                    </a:p>
                  </a:txBody>
                  <a:tcPr marL="9525" marR="9525" marT="9525"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15</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15</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498750174"/>
                  </a:ext>
                </a:extLst>
              </a:tr>
              <a:tr h="313720">
                <a:tc>
                  <a:txBody>
                    <a:bodyPr/>
                    <a:lstStyle/>
                    <a:p>
                      <a:pPr algn="l" fontAlgn="ctr"/>
                      <a:r>
                        <a:rPr lang="ru-RU" sz="1000" u="none" strike="noStrike" dirty="0">
                          <a:effectLst/>
                        </a:rPr>
                        <a:t>Площадь территории, на которую привлечены новые резиденты</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Гектар</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0,47</a:t>
                      </a:r>
                    </a:p>
                  </a:txBody>
                  <a:tcPr marL="9525" marR="9525" marT="9525"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0,4</a:t>
                      </a:r>
                      <a:endParaRPr lang="ru-RU" sz="1000" b="0" i="0" u="none" strike="noStrike">
                        <a:solidFill>
                          <a:srgbClr val="000000"/>
                        </a:solidFill>
                        <a:effectLst/>
                        <a:latin typeface="Arial" panose="020B0604020202020204" pitchFamily="34" charset="0"/>
                      </a:endParaRPr>
                    </a:p>
                  </a:txBody>
                  <a:tcPr marL="4704" marR="4704" marT="4704" marB="0" anchor="ctr"/>
                </a:tc>
                <a:extLst>
                  <a:ext uri="{0D108BD9-81ED-4DB2-BD59-A6C34878D82A}">
                    <a16:rowId xmlns:a16="http://schemas.microsoft.com/office/drawing/2014/main" val="2909709318"/>
                  </a:ext>
                </a:extLst>
              </a:tr>
              <a:tr h="313720">
                <a:tc>
                  <a:txBody>
                    <a:bodyPr/>
                    <a:lstStyle/>
                    <a:p>
                      <a:pPr algn="l" fontAlgn="ctr"/>
                      <a:r>
                        <a:rPr lang="ru-RU" sz="1000" u="none" strike="noStrike" dirty="0">
                          <a:effectLst/>
                        </a:rPr>
                        <a:t>Количество созданных рабочих мест</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единиц</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1393</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1 472</a:t>
                      </a:r>
                    </a:p>
                  </a:txBody>
                  <a:tcPr marL="9525" marR="9525" marT="9525" marB="0" anchor="ctr"/>
                </a:tc>
                <a:tc>
                  <a:txBody>
                    <a:bodyPr/>
                    <a:lstStyle/>
                    <a:p>
                      <a:pPr algn="ctr" fontAlgn="ctr"/>
                      <a:r>
                        <a:rPr lang="ru-RU" sz="1000" u="none" strike="noStrike" dirty="0">
                          <a:effectLst/>
                        </a:rPr>
                        <a:t>1 500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1 574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1 652</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1652</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301713908"/>
                  </a:ext>
                </a:extLst>
              </a:tr>
              <a:tr h="520737">
                <a:tc>
                  <a:txBody>
                    <a:bodyPr/>
                    <a:lstStyle/>
                    <a:p>
                      <a:pPr algn="l" fontAlgn="ctr"/>
                      <a:r>
                        <a:rPr lang="ru-RU" sz="1000" u="none" strike="noStrike" dirty="0">
                          <a:effectLst/>
                        </a:rPr>
                        <a:t>Инвестиции в основной капитал по видам экономической деятельности: Растениеводство и животноводство, охота и предоставление соответствующих услуг в этих областях, Производство пищевых продуктов, Производство напитков</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Миллион рублей</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811,85</a:t>
                      </a:r>
                    </a:p>
                  </a:txBody>
                  <a:tcPr marL="9525" marR="9525" marT="9525" marB="0" anchor="ctr"/>
                </a:tc>
                <a:tc>
                  <a:txBody>
                    <a:bodyPr/>
                    <a:lstStyle/>
                    <a:p>
                      <a:pPr algn="ctr" fontAlgn="ctr"/>
                      <a:r>
                        <a:rPr lang="ru-RU" sz="1000" u="none" strike="noStrike">
                          <a:effectLst/>
                        </a:rPr>
                        <a:t>1500</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200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190</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a:effectLst/>
                        </a:rPr>
                        <a:t>190</a:t>
                      </a:r>
                      <a:endParaRPr lang="ru-RU" sz="1000" b="0" i="0" u="none" strike="noStrike">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011638366"/>
                  </a:ext>
                </a:extLst>
              </a:tr>
              <a:tr h="313720">
                <a:tc>
                  <a:txBody>
                    <a:bodyPr/>
                    <a:lstStyle/>
                    <a:p>
                      <a:pPr algn="l" fontAlgn="ctr"/>
                      <a:r>
                        <a:rPr lang="ru-RU" sz="1000" u="none" strike="noStrike" dirty="0">
                          <a:effectLst/>
                        </a:rPr>
                        <a:t>Увеличение среднемесячной заработной платы работников организаций, не относящихся к субъектам малого предпринимательства</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Приоритетный отраслевой показатель</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a:effectLst/>
                        </a:rPr>
                        <a:t>105,5</a:t>
                      </a:r>
                      <a:endParaRPr lang="ru-RU" sz="1000" b="0" i="0" u="none" strike="noStrike">
                        <a:solidFill>
                          <a:srgbClr val="000000"/>
                        </a:solidFill>
                        <a:effectLst/>
                        <a:latin typeface="Arial" panose="020B0604020202020204" pitchFamily="34" charset="0"/>
                      </a:endParaRPr>
                    </a:p>
                  </a:txBody>
                  <a:tcPr marL="4704" marR="4704" marT="4704" marB="0" anchor="ctr"/>
                </a:tc>
                <a:tc>
                  <a:txBody>
                    <a:bodyPr/>
                    <a:lstStyle/>
                    <a:p>
                      <a:pPr algn="ctr" fontAlgn="t"/>
                      <a:r>
                        <a:rPr lang="ru-RU" sz="900" b="0" i="0" u="none" strike="noStrike" dirty="0">
                          <a:solidFill>
                            <a:srgbClr val="000000"/>
                          </a:solidFill>
                          <a:effectLst/>
                          <a:latin typeface="+mn-lt"/>
                        </a:rPr>
                        <a:t>105,94</a:t>
                      </a:r>
                    </a:p>
                  </a:txBody>
                  <a:tcPr marL="9525" marR="9525" marT="9525" marB="0" anchor="ctr"/>
                </a:tc>
                <a:tc>
                  <a:txBody>
                    <a:bodyPr/>
                    <a:lstStyle/>
                    <a:p>
                      <a:pPr algn="ctr" fontAlgn="ctr"/>
                      <a:r>
                        <a:rPr lang="ru-RU" sz="1000" u="none" strike="noStrike" dirty="0">
                          <a:effectLst/>
                        </a:rPr>
                        <a:t>103,0</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Arial" panose="020B060402020202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tc>
                  <a:txBody>
                    <a:bodyPr/>
                    <a:lstStyle/>
                    <a:p>
                      <a:pPr algn="ctr" fontAlgn="ctr"/>
                      <a:r>
                        <a:rPr lang="ru-RU" sz="1000" u="none" strike="noStrike" dirty="0">
                          <a:effectLst/>
                        </a:rPr>
                        <a:t>104,4</a:t>
                      </a:r>
                      <a:endParaRPr lang="ru-RU" sz="1000" b="0" i="0" u="none" strike="noStrike" dirty="0">
                        <a:solidFill>
                          <a:srgbClr val="000000"/>
                        </a:solidFill>
                        <a:effectLst/>
                        <a:latin typeface="Calibri" panose="020F0502020204030204" pitchFamily="34" charset="0"/>
                      </a:endParaRPr>
                    </a:p>
                  </a:txBody>
                  <a:tcPr marL="4704" marR="4704" marT="4704" marB="0" anchor="ctr"/>
                </a:tc>
                <a:extLst>
                  <a:ext uri="{0D108BD9-81ED-4DB2-BD59-A6C34878D82A}">
                    <a16:rowId xmlns:a16="http://schemas.microsoft.com/office/drawing/2014/main" val="2987838211"/>
                  </a:ext>
                </a:extLst>
              </a:tr>
            </a:tbl>
          </a:graphicData>
        </a:graphic>
      </p:graphicFrame>
    </p:spTree>
    <p:extLst>
      <p:ext uri="{BB962C8B-B14F-4D97-AF65-F5344CB8AC3E}">
        <p14:creationId xmlns:p14="http://schemas.microsoft.com/office/powerpoint/2010/main" val="535080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59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48763D28-D322-4904-AB17-4F8EFD5F3C63}"/>
              </a:ext>
            </a:extLst>
          </p:cNvPr>
          <p:cNvGraphicFramePr>
            <a:graphicFrameLocks noGrp="1"/>
          </p:cNvGraphicFramePr>
          <p:nvPr>
            <p:ph idx="1"/>
            <p:extLst/>
          </p:nvPr>
        </p:nvGraphicFramePr>
        <p:xfrm>
          <a:off x="681811" y="852994"/>
          <a:ext cx="11061947" cy="5731189"/>
        </p:xfrm>
        <a:graphic>
          <a:graphicData uri="http://schemas.openxmlformats.org/drawingml/2006/table">
            <a:tbl>
              <a:tblPr>
                <a:tableStyleId>{5C22544A-7EE6-4342-B048-85BDC9FD1C3A}</a:tableStyleId>
              </a:tblPr>
              <a:tblGrid>
                <a:gridCol w="3000789">
                  <a:extLst>
                    <a:ext uri="{9D8B030D-6E8A-4147-A177-3AD203B41FA5}">
                      <a16:colId xmlns:a16="http://schemas.microsoft.com/office/drawing/2014/main" val="3518967108"/>
                    </a:ext>
                  </a:extLst>
                </a:gridCol>
                <a:gridCol w="1129447">
                  <a:extLst>
                    <a:ext uri="{9D8B030D-6E8A-4147-A177-3AD203B41FA5}">
                      <a16:colId xmlns:a16="http://schemas.microsoft.com/office/drawing/2014/main" val="717336439"/>
                    </a:ext>
                  </a:extLst>
                </a:gridCol>
                <a:gridCol w="952280">
                  <a:extLst>
                    <a:ext uri="{9D8B030D-6E8A-4147-A177-3AD203B41FA5}">
                      <a16:colId xmlns:a16="http://schemas.microsoft.com/office/drawing/2014/main" val="16564001"/>
                    </a:ext>
                  </a:extLst>
                </a:gridCol>
                <a:gridCol w="952280">
                  <a:extLst>
                    <a:ext uri="{9D8B030D-6E8A-4147-A177-3AD203B41FA5}">
                      <a16:colId xmlns:a16="http://schemas.microsoft.com/office/drawing/2014/main" val="854827010"/>
                    </a:ext>
                  </a:extLst>
                </a:gridCol>
                <a:gridCol w="996571">
                  <a:extLst>
                    <a:ext uri="{9D8B030D-6E8A-4147-A177-3AD203B41FA5}">
                      <a16:colId xmlns:a16="http://schemas.microsoft.com/office/drawing/2014/main" val="7415912"/>
                    </a:ext>
                  </a:extLst>
                </a:gridCol>
                <a:gridCol w="974426">
                  <a:extLst>
                    <a:ext uri="{9D8B030D-6E8A-4147-A177-3AD203B41FA5}">
                      <a16:colId xmlns:a16="http://schemas.microsoft.com/office/drawing/2014/main" val="500630314"/>
                    </a:ext>
                  </a:extLst>
                </a:gridCol>
                <a:gridCol w="1074083">
                  <a:extLst>
                    <a:ext uri="{9D8B030D-6E8A-4147-A177-3AD203B41FA5}">
                      <a16:colId xmlns:a16="http://schemas.microsoft.com/office/drawing/2014/main" val="2226587755"/>
                    </a:ext>
                  </a:extLst>
                </a:gridCol>
                <a:gridCol w="974426">
                  <a:extLst>
                    <a:ext uri="{9D8B030D-6E8A-4147-A177-3AD203B41FA5}">
                      <a16:colId xmlns:a16="http://schemas.microsoft.com/office/drawing/2014/main" val="827587623"/>
                    </a:ext>
                  </a:extLst>
                </a:gridCol>
                <a:gridCol w="1007645">
                  <a:extLst>
                    <a:ext uri="{9D8B030D-6E8A-4147-A177-3AD203B41FA5}">
                      <a16:colId xmlns:a16="http://schemas.microsoft.com/office/drawing/2014/main" val="526442544"/>
                    </a:ext>
                  </a:extLst>
                </a:gridCol>
              </a:tblGrid>
              <a:tr h="139297">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Достигнутое </a:t>
                      </a:r>
                    </a:p>
                    <a:p>
                      <a:pPr algn="ctr" fontAlgn="ctr"/>
                      <a:r>
                        <a:rPr lang="ru-RU" sz="900" u="none" strike="noStrike" dirty="0">
                          <a:effectLst/>
                        </a:rPr>
                        <a:t>2021 года</a:t>
                      </a:r>
                      <a:endParaRPr lang="ru-RU" sz="900" b="0" i="0" u="none" strike="noStrike" dirty="0">
                        <a:solidFill>
                          <a:srgbClr val="000000"/>
                        </a:solidFill>
                        <a:effectLst/>
                        <a:latin typeface="Arial" panose="020B0604020202020204" pitchFamily="34" charset="0"/>
                      </a:endParaRPr>
                    </a:p>
                  </a:txBody>
                  <a:tcPr marL="4273" marR="4273" marT="4273" marB="0" anchor="ctr"/>
                </a:tc>
                <a:tc rowSpan="2">
                  <a:txBody>
                    <a:bodyPr/>
                    <a:lstStyle/>
                    <a:p>
                      <a:pPr algn="ctr" fontAlgn="ctr"/>
                      <a:r>
                        <a:rPr lang="ru-RU" sz="900" u="none" strike="noStrike" dirty="0">
                          <a:effectLst/>
                        </a:rPr>
                        <a:t>Оценка 2022 год</a:t>
                      </a:r>
                      <a:endParaRPr lang="ru-RU" sz="900" b="0" i="0" u="none" strike="noStrike" dirty="0">
                        <a:solidFill>
                          <a:srgbClr val="000000"/>
                        </a:solidFill>
                        <a:effectLst/>
                        <a:latin typeface="Arial" panose="020B0604020202020204" pitchFamily="34" charset="0"/>
                      </a:endParaRPr>
                    </a:p>
                  </a:txBody>
                  <a:tcPr marL="4273" marR="4273" marT="4273"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06739252"/>
                  </a:ext>
                </a:extLst>
              </a:tr>
              <a:tr h="13929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900" u="none" strike="noStrike" dirty="0">
                          <a:effectLst/>
                        </a:rPr>
                        <a:t>2023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2024 год</a:t>
                      </a:r>
                      <a:endParaRPr lang="ru-RU" sz="9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900" u="none" strike="noStrike" dirty="0">
                          <a:effectLst/>
                        </a:rPr>
                        <a:t>2025 год</a:t>
                      </a:r>
                      <a:endParaRPr lang="ru-RU" sz="9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10140794"/>
                  </a:ext>
                </a:extLst>
              </a:tr>
              <a:tr h="181782">
                <a:tc>
                  <a:txBody>
                    <a:bodyPr/>
                    <a:lstStyle/>
                    <a:p>
                      <a:pPr algn="l" fontAlgn="ctr"/>
                      <a:r>
                        <a:rPr lang="ru-RU" sz="900" u="none" strike="noStrike">
                          <a:effectLst/>
                        </a:rPr>
                        <a:t>Муниципальная программа «Предпринимательство»</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4047826251"/>
                  </a:ext>
                </a:extLst>
              </a:tr>
              <a:tr h="101946">
                <a:tc>
                  <a:txBody>
                    <a:bodyPr/>
                    <a:lstStyle/>
                    <a:p>
                      <a:pPr algn="l" fontAlgn="ctr"/>
                      <a:r>
                        <a:rPr lang="ru-RU" sz="900" u="none" strike="noStrike">
                          <a:effectLst/>
                        </a:rPr>
                        <a:t>Подпрограмма </a:t>
                      </a:r>
                      <a:r>
                        <a:rPr lang="en-US" sz="900" u="none" strike="noStrike">
                          <a:effectLst/>
                        </a:rPr>
                        <a:t>II «</a:t>
                      </a:r>
                      <a:r>
                        <a:rPr lang="ru-RU" sz="900" u="none" strike="noStrike">
                          <a:effectLst/>
                        </a:rPr>
                        <a:t>Развитие конкуренции»</a:t>
                      </a:r>
                      <a:endParaRPr lang="ru-RU" sz="900" b="1"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855870301"/>
                  </a:ext>
                </a:extLst>
              </a:tr>
              <a:tr h="363562">
                <a:tc>
                  <a:txBody>
                    <a:bodyPr/>
                    <a:lstStyle/>
                    <a:p>
                      <a:pPr algn="l" fontAlgn="ctr"/>
                      <a:r>
                        <a:rPr lang="ru-RU" sz="900" u="none" strike="noStrike">
                          <a:effectLst/>
                        </a:rPr>
                        <a:t>Доля обоснованных, частично обоснованных жалоб в Федеральную антимонопольную службу (ФАС России) (от общего количества опубликованных торгов)</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7,2</a:t>
                      </a:r>
                    </a:p>
                  </a:txBody>
                  <a:tcPr marL="9525" marR="9525" marT="9525" marB="0" anchor="ctr"/>
                </a:tc>
                <a:tc>
                  <a:txBody>
                    <a:bodyPr/>
                    <a:lstStyle/>
                    <a:p>
                      <a:pPr algn="ctr" fontAlgn="ctr"/>
                      <a:r>
                        <a:rPr lang="ru-RU" sz="900" u="none" strike="noStrike" dirty="0">
                          <a:effectLst/>
                        </a:rPr>
                        <a:t>3,6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3,6</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01622132"/>
                  </a:ext>
                </a:extLst>
              </a:tr>
              <a:tr h="200812">
                <a:tc>
                  <a:txBody>
                    <a:bodyPr/>
                    <a:lstStyle/>
                    <a:p>
                      <a:pPr algn="l" fontAlgn="ctr"/>
                      <a:r>
                        <a:rPr lang="ru-RU" sz="900" u="none" strike="noStrike" dirty="0">
                          <a:effectLst/>
                        </a:rPr>
                        <a:t>Доля несостоявшихся торгов от общего количества объявленных торгов</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20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14,41</a:t>
                      </a:r>
                    </a:p>
                  </a:txBody>
                  <a:tcPr marL="9525" marR="9525" marT="9525" marB="0" anchor="ctr"/>
                </a:tc>
                <a:tc>
                  <a:txBody>
                    <a:bodyPr/>
                    <a:lstStyle/>
                    <a:p>
                      <a:pPr algn="ctr" fontAlgn="ctr"/>
                      <a:r>
                        <a:rPr lang="ru-RU" sz="900" u="none" strike="noStrike" dirty="0">
                          <a:effectLst/>
                        </a:rPr>
                        <a:t>40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40</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1050119761"/>
                  </a:ext>
                </a:extLst>
              </a:tr>
              <a:tr h="203557">
                <a:tc>
                  <a:txBody>
                    <a:bodyPr/>
                    <a:lstStyle/>
                    <a:p>
                      <a:pPr algn="l" fontAlgn="ctr"/>
                      <a:r>
                        <a:rPr lang="ru-RU" sz="900" u="none" strike="noStrike" dirty="0">
                          <a:effectLst/>
                        </a:rPr>
                        <a:t>Среднее количество участников на </a:t>
                      </a:r>
                      <a:r>
                        <a:rPr lang="ru-RU" sz="900" u="none" strike="noStrike" dirty="0" err="1">
                          <a:effectLst/>
                        </a:rPr>
                        <a:t>состаявшихся</a:t>
                      </a:r>
                      <a:r>
                        <a:rPr lang="ru-RU" sz="900" u="none" strike="noStrike" dirty="0">
                          <a:effectLst/>
                        </a:rPr>
                        <a:t> торгах</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5,12</a:t>
                      </a:r>
                    </a:p>
                  </a:txBody>
                  <a:tcPr marL="9525" marR="9525" marT="9525" marB="0" anchor="ctr"/>
                </a:tc>
                <a:tc>
                  <a:txBody>
                    <a:bodyPr/>
                    <a:lstStyle/>
                    <a:p>
                      <a:pPr algn="ctr" fontAlgn="ctr"/>
                      <a:r>
                        <a:rPr lang="ru-RU" sz="900" u="none" strike="noStrike" dirty="0">
                          <a:effectLst/>
                        </a:rPr>
                        <a:t>4,3</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3,4</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238451465"/>
                  </a:ext>
                </a:extLst>
              </a:tr>
              <a:tr h="200812">
                <a:tc>
                  <a:txBody>
                    <a:bodyPr/>
                    <a:lstStyle/>
                    <a:p>
                      <a:pPr algn="l" fontAlgn="ctr"/>
                      <a:r>
                        <a:rPr lang="ru-RU" sz="900" u="none" strike="noStrike" dirty="0">
                          <a:effectLst/>
                        </a:rPr>
                        <a:t>Доля общей экономии денежных средств от общей суммы </a:t>
                      </a:r>
                      <a:r>
                        <a:rPr lang="ru-RU" sz="900" u="none" strike="noStrike" dirty="0">
                          <a:solidFill>
                            <a:schemeClr val="tx1"/>
                          </a:solidFill>
                          <a:effectLst/>
                        </a:rPr>
                        <a:t>объявленных торгов</a:t>
                      </a:r>
                      <a:endParaRPr lang="ru-RU" sz="900" b="0" i="0" u="none" strike="noStrike" dirty="0">
                        <a:solidFill>
                          <a:schemeClr val="tx1"/>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algn="ctr" defTabSz="914400" rtl="0" eaLnBrk="1" fontAlgn="ctr" latinLnBrk="0" hangingPunct="1"/>
                      <a:r>
                        <a:rPr lang="ru-RU" sz="900" u="none" strike="noStrike" kern="1200" dirty="0">
                          <a:solidFill>
                            <a:schemeClr val="dk1"/>
                          </a:solidFill>
                          <a:effectLst/>
                          <a:latin typeface="+mn-lt"/>
                          <a:ea typeface="+mn-ea"/>
                          <a:cs typeface="+mn-cs"/>
                        </a:rPr>
                        <a:t>9,35</a:t>
                      </a:r>
                    </a:p>
                  </a:txBody>
                  <a:tcPr marL="9525" marR="9525" marT="9525" marB="0" anchor="ctr"/>
                </a:tc>
                <a:tc>
                  <a:txBody>
                    <a:bodyPr/>
                    <a:lstStyle/>
                    <a:p>
                      <a:pPr algn="ctr" fontAlgn="ctr"/>
                      <a:r>
                        <a:rPr lang="ru-RU" sz="900" u="none" strike="noStrike" dirty="0">
                          <a:effectLst/>
                        </a:rPr>
                        <a:t>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7</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643935508"/>
                  </a:ext>
                </a:extLst>
              </a:tr>
              <a:tr h="727124">
                <a:tc>
                  <a:txBody>
                    <a:bodyPr/>
                    <a:lstStyle/>
                    <a:p>
                      <a:pPr algn="l" fontAlgn="ctr"/>
                      <a:r>
                        <a:rPr lang="ru-RU" sz="900" u="none" strike="noStrike" dirty="0">
                          <a:effectLst/>
                        </a:rPr>
                        <a:t>Доля закупок среди субъектов малого и среднего предпринимательства, социально ориентированных некоммерческих организаций, осуществляемых в соответствии с Федеральным законом от 05.04.2013 № 44-ФЗ "О контрактной системе в сфере закупок товаров, работ, услуг для обеспечения государственных и муниципальных нужд"</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25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ru-RU" sz="900" u="none" strike="noStrike" kern="1200" dirty="0">
                        <a:solidFill>
                          <a:schemeClr val="dk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ru-RU" sz="900" u="none" strike="noStrike" kern="1200" dirty="0">
                          <a:solidFill>
                            <a:schemeClr val="dk1"/>
                          </a:solidFill>
                          <a:effectLst/>
                          <a:latin typeface="+mn-lt"/>
                          <a:ea typeface="+mn-ea"/>
                          <a:cs typeface="+mn-cs"/>
                        </a:rPr>
                        <a:t>70,02</a:t>
                      </a:r>
                    </a:p>
                    <a:p>
                      <a:pPr marL="0" algn="ctr" defTabSz="914400" rtl="0" eaLnBrk="1" fontAlgn="ctr" latinLnBrk="0" hangingPunct="1"/>
                      <a:endParaRPr lang="ru-RU" sz="900" u="none" strike="noStrike" kern="1200" dirty="0">
                        <a:solidFill>
                          <a:schemeClr val="dk1"/>
                        </a:solidFill>
                        <a:effectLst/>
                        <a:latin typeface="+mn-lt"/>
                        <a:ea typeface="+mn-ea"/>
                        <a:cs typeface="+mn-cs"/>
                      </a:endParaRPr>
                    </a:p>
                  </a:txBody>
                  <a:tcPr marL="4273" marR="4273" marT="4273" marB="0" anchor="ctr"/>
                </a:tc>
                <a:tc>
                  <a:txBody>
                    <a:bodyPr/>
                    <a:lstStyle/>
                    <a:p>
                      <a:pPr algn="ctr" fontAlgn="ctr"/>
                      <a:r>
                        <a:rPr lang="ru-RU" sz="900" u="none" strike="noStrike" dirty="0">
                          <a:effectLst/>
                        </a:rPr>
                        <a:t>34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33</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294347922"/>
                  </a:ext>
                </a:extLst>
              </a:tr>
              <a:tr h="363562">
                <a:tc>
                  <a:txBody>
                    <a:bodyPr/>
                    <a:lstStyle/>
                    <a:p>
                      <a:pPr algn="l" fontAlgn="ctr"/>
                      <a:r>
                        <a:rPr lang="ru-RU" sz="900" u="none" strike="noStrike" dirty="0">
                          <a:effectLst/>
                        </a:rPr>
                        <a:t>Количество реализованных требований Стандарта развития конкуренции в муниципальном образовании   Московской области</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Отраслевой  показатель</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4273" marR="4273" marT="4273" marB="0" anchor="ctr"/>
                </a:tc>
                <a:extLst>
                  <a:ext uri="{0D108BD9-81ED-4DB2-BD59-A6C34878D82A}">
                    <a16:rowId xmlns:a16="http://schemas.microsoft.com/office/drawing/2014/main" val="2902291520"/>
                  </a:ext>
                </a:extLst>
              </a:tr>
              <a:tr h="200812">
                <a:tc>
                  <a:txBody>
                    <a:bodyPr/>
                    <a:lstStyle/>
                    <a:p>
                      <a:pPr algn="l" fontAlgn="ctr"/>
                      <a:r>
                        <a:rPr lang="ru-RU" sz="900" u="none" strike="noStrike" dirty="0">
                          <a:effectLst/>
                        </a:rPr>
                        <a:t>Подпрограмма III «Развитие малого и среднего предпринимательства»</a:t>
                      </a:r>
                      <a:endParaRPr lang="ru-RU" sz="900" b="1"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1132150478"/>
                  </a:ext>
                </a:extLst>
              </a:tr>
              <a:tr h="398545">
                <a:tc>
                  <a:txBody>
                    <a:bodyPr/>
                    <a:lstStyle/>
                    <a:p>
                      <a:pPr algn="l" fontAlgn="ctr"/>
                      <a:r>
                        <a:rPr lang="ru-RU" sz="900" u="none" strike="noStrike">
                          <a:effectLst/>
                        </a:rPr>
                        <a:t>Доля среднесписочной численности  работников (без внешних совместителей) малых предприятий в среднесписочной численности (без внешних совместителей всех предприятий и организаций</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 (Указ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31,1</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39,94</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40,01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42,41</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42,71</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42,71</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886868341"/>
                  </a:ext>
                </a:extLst>
              </a:tr>
              <a:tr h="200812">
                <a:tc>
                  <a:txBody>
                    <a:bodyPr/>
                    <a:lstStyle/>
                    <a:p>
                      <a:pPr algn="l" fontAlgn="ctr"/>
                      <a:r>
                        <a:rPr lang="ru-RU" sz="900" u="none" strike="noStrike" dirty="0">
                          <a:effectLst/>
                        </a:rPr>
                        <a:t>Число субъектов МСП в расчете на 10 тыс. человек</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Указной             </a:t>
                      </a:r>
                    </a:p>
                    <a:p>
                      <a:pPr algn="ctr" fontAlgn="ctr"/>
                      <a:r>
                        <a:rPr lang="ru-RU" sz="900" u="none" strike="noStrike" dirty="0">
                          <a:effectLst/>
                        </a:rPr>
                        <a:t>(Указ 607)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513,8</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527,4</a:t>
                      </a:r>
                    </a:p>
                  </a:txBody>
                  <a:tcPr marL="9525" marR="9525" marT="9525" marB="0" anchor="ctr"/>
                </a:tc>
                <a:tc>
                  <a:txBody>
                    <a:bodyPr/>
                    <a:lstStyle/>
                    <a:p>
                      <a:pPr algn="ctr" fontAlgn="ctr"/>
                      <a:r>
                        <a:rPr lang="ru-RU" sz="900" u="none" strike="noStrike" dirty="0">
                          <a:effectLst/>
                        </a:rPr>
                        <a:t>504,16</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630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630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3230824872"/>
                  </a:ext>
                </a:extLst>
              </a:tr>
              <a:tr h="363562">
                <a:tc>
                  <a:txBody>
                    <a:bodyPr/>
                    <a:lstStyle/>
                    <a:p>
                      <a:pPr algn="l" fontAlgn="ctr"/>
                      <a:r>
                        <a:rPr lang="ru-RU" sz="900" u="none" strike="noStrike" dirty="0">
                          <a:effectLst/>
                        </a:rPr>
                        <a:t>Количество вновь созданных субъектов малого и среднего бизнеса</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149</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631</a:t>
                      </a:r>
                    </a:p>
                  </a:txBody>
                  <a:tcPr marL="9525" marR="9525" marT="9525" marB="0" anchor="ctr"/>
                </a:tc>
                <a:tc>
                  <a:txBody>
                    <a:bodyPr/>
                    <a:lstStyle/>
                    <a:p>
                      <a:pPr algn="ctr" fontAlgn="ctr"/>
                      <a:r>
                        <a:rPr lang="ru-RU" sz="900" u="none" strike="noStrike" dirty="0">
                          <a:effectLst/>
                        </a:rPr>
                        <a:t>165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175</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175</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565610954"/>
                  </a:ext>
                </a:extLst>
              </a:tr>
              <a:tr h="299678">
                <a:tc>
                  <a:txBody>
                    <a:bodyPr/>
                    <a:lstStyle/>
                    <a:p>
                      <a:pPr algn="l" fontAlgn="ctr"/>
                      <a:r>
                        <a:rPr lang="ru-RU" sz="900" u="none" strike="noStrike" dirty="0">
                          <a:effectLst/>
                        </a:rPr>
                        <a:t>Малый бизнес большого региона- Прирост количества субъектов малого и среднего предпринимательства на 10 тыс. населения</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единиц</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76</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35,49</a:t>
                      </a:r>
                    </a:p>
                  </a:txBody>
                  <a:tcPr marL="9525" marR="9525" marT="9525" marB="0" anchor="ctr"/>
                </a:tc>
                <a:tc>
                  <a:txBody>
                    <a:bodyPr/>
                    <a:lstStyle/>
                    <a:p>
                      <a:pPr algn="ctr" fontAlgn="ctr"/>
                      <a:r>
                        <a:rPr lang="ru-RU" sz="900" u="none" strike="noStrike" dirty="0">
                          <a:effectLst/>
                        </a:rPr>
                        <a:t>85</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87</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90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a:effectLst/>
                        </a:rPr>
                        <a:t>90</a:t>
                      </a:r>
                      <a:endParaRPr lang="ru-RU" sz="900" b="0" i="0" u="none" strike="noStrike">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2135784579"/>
                  </a:ext>
                </a:extLst>
              </a:tr>
              <a:tr h="363562">
                <a:tc>
                  <a:txBody>
                    <a:bodyPr/>
                    <a:lstStyle/>
                    <a:p>
                      <a:pPr algn="l" fontAlgn="ctr"/>
                      <a:r>
                        <a:rPr lang="ru-RU" sz="900" u="none" strike="noStrike" dirty="0">
                          <a:effectLst/>
                        </a:rPr>
                        <a:t>Количество самозанятых граждан, зафиксированных свой статус, с учетом введения налогового режима для самозанятых нарастающих итогом</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ВДЛ (Указ президента РФ № 193)</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человек</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4273" marR="4273" marT="4273" marB="0" anchor="ctr"/>
                </a:tc>
                <a:tc>
                  <a:txBody>
                    <a:bodyPr/>
                    <a:lstStyle/>
                    <a:p>
                      <a:pPr algn="ctr" fontAlgn="t"/>
                      <a:r>
                        <a:rPr lang="ru-RU" sz="900" b="0" i="0" u="none" strike="noStrike" dirty="0">
                          <a:solidFill>
                            <a:srgbClr val="000000"/>
                          </a:solidFill>
                          <a:effectLst/>
                          <a:latin typeface="+mn-lt"/>
                        </a:rPr>
                        <a:t>4503</a:t>
                      </a:r>
                    </a:p>
                  </a:txBody>
                  <a:tcPr marL="9525" marR="9525" marT="9525" marB="0" anchor="ctr"/>
                </a:tc>
                <a:tc>
                  <a:txBody>
                    <a:bodyPr/>
                    <a:lstStyle/>
                    <a:p>
                      <a:pPr algn="ctr" fontAlgn="ctr"/>
                      <a:r>
                        <a:rPr lang="ru-RU" sz="900" u="none" strike="noStrike" dirty="0">
                          <a:effectLst/>
                        </a:rPr>
                        <a:t>1 400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1 500</a:t>
                      </a:r>
                      <a:endParaRPr lang="ru-RU" sz="900" b="0" i="0" u="none" strike="noStrike" dirty="0">
                        <a:solidFill>
                          <a:srgbClr val="000000"/>
                        </a:solidFill>
                        <a:effectLst/>
                        <a:latin typeface="Arial" panose="020B060402020202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tc>
                  <a:txBody>
                    <a:bodyPr/>
                    <a:lstStyle/>
                    <a:p>
                      <a:pPr algn="ctr" fontAlgn="ctr"/>
                      <a:r>
                        <a:rPr lang="ru-RU" sz="900" u="none" strike="noStrike" dirty="0">
                          <a:effectLst/>
                        </a:rPr>
                        <a:t>1 600</a:t>
                      </a:r>
                      <a:endParaRPr lang="ru-RU" sz="900" b="0" i="0" u="none" strike="noStrike" dirty="0">
                        <a:solidFill>
                          <a:srgbClr val="000000"/>
                        </a:solidFill>
                        <a:effectLst/>
                        <a:latin typeface="Calibri" panose="020F0502020204030204" pitchFamily="34" charset="0"/>
                      </a:endParaRPr>
                    </a:p>
                  </a:txBody>
                  <a:tcPr marL="4273" marR="4273" marT="4273" marB="0" anchor="ctr"/>
                </a:tc>
                <a:extLst>
                  <a:ext uri="{0D108BD9-81ED-4DB2-BD59-A6C34878D82A}">
                    <a16:rowId xmlns:a16="http://schemas.microsoft.com/office/drawing/2014/main" val="951274691"/>
                  </a:ext>
                </a:extLst>
              </a:tr>
            </a:tbl>
          </a:graphicData>
        </a:graphic>
      </p:graphicFrame>
    </p:spTree>
    <p:extLst>
      <p:ext uri="{BB962C8B-B14F-4D97-AF65-F5344CB8AC3E}">
        <p14:creationId xmlns:p14="http://schemas.microsoft.com/office/powerpoint/2010/main" val="11524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6</a:t>
            </a:fld>
            <a:endParaRPr lang="ru-RU" dirty="0"/>
          </a:p>
        </p:txBody>
      </p:sp>
      <p:sp>
        <p:nvSpPr>
          <p:cNvPr id="3" name="Прямоугольник 2">
            <a:extLst>
              <a:ext uri="{FF2B5EF4-FFF2-40B4-BE49-F238E27FC236}">
                <a16:creationId xmlns:a16="http://schemas.microsoft.com/office/drawing/2014/main" id="{0DA7E74A-98D4-4772-A777-D9B1FF35C76D}"/>
              </a:ext>
            </a:extLst>
          </p:cNvPr>
          <p:cNvSpPr/>
          <p:nvPr/>
        </p:nvSpPr>
        <p:spPr>
          <a:xfrm>
            <a:off x="1177909" y="781631"/>
            <a:ext cx="4028573" cy="400110"/>
          </a:xfrm>
          <a:prstGeom prst="rect">
            <a:avLst/>
          </a:prstGeom>
        </p:spPr>
        <p:txBody>
          <a:bodyPr wrap="square">
            <a:spAutoFit/>
          </a:bodyPr>
          <a:lstStyle/>
          <a:p>
            <a:r>
              <a:rPr lang="ru-RU" sz="1000" b="1" dirty="0">
                <a:solidFill>
                  <a:srgbClr val="000000"/>
                </a:solidFill>
                <a:latin typeface="Arial" panose="020B0604020202020204" pitchFamily="34" charset="0"/>
              </a:rPr>
              <a:t>Объем отгруженных товаров собственного производства.</a:t>
            </a:r>
          </a:p>
          <a:p>
            <a:r>
              <a:rPr lang="ru-RU" sz="1000" dirty="0">
                <a:solidFill>
                  <a:srgbClr val="000000"/>
                </a:solidFill>
                <a:latin typeface="Arial" panose="020B0604020202020204" pitchFamily="34" charset="0"/>
                <a:cs typeface="Arial" panose="020B0604020202020204" pitchFamily="34" charset="0"/>
              </a:rPr>
              <a:t>                    (млн. рублей в ценах соответствующих лет)</a:t>
            </a:r>
            <a:endParaRPr lang="ru-RU" sz="1000" dirty="0">
              <a:solidFill>
                <a:srgbClr val="000000"/>
              </a:solidFill>
              <a:latin typeface="Arial" panose="020B0604020202020204" pitchFamily="34" charset="0"/>
            </a:endParaRPr>
          </a:p>
        </p:txBody>
      </p:sp>
      <p:sp>
        <p:nvSpPr>
          <p:cNvPr id="4" name="Прямоугольник 3">
            <a:extLst>
              <a:ext uri="{FF2B5EF4-FFF2-40B4-BE49-F238E27FC236}">
                <a16:creationId xmlns:a16="http://schemas.microsoft.com/office/drawing/2014/main" id="{8E652E2F-85EC-47D3-BFCF-763DACA551FB}"/>
              </a:ext>
            </a:extLst>
          </p:cNvPr>
          <p:cNvSpPr/>
          <p:nvPr/>
        </p:nvSpPr>
        <p:spPr>
          <a:xfrm>
            <a:off x="3486540" y="3969680"/>
            <a:ext cx="4117909" cy="553998"/>
          </a:xfrm>
          <a:prstGeom prst="rect">
            <a:avLst/>
          </a:prstGeom>
        </p:spPr>
        <p:txBody>
          <a:bodyPr wrap="square">
            <a:spAutoFit/>
          </a:bodyPr>
          <a:lstStyle/>
          <a:p>
            <a:pPr algn="ctr"/>
            <a:r>
              <a:rPr lang="ru-RU" sz="1000" b="1" dirty="0">
                <a:solidFill>
                  <a:srgbClr val="000000"/>
                </a:solidFill>
                <a:latin typeface="Arial" panose="020B0604020202020204" pitchFamily="34" charset="0"/>
              </a:rPr>
              <a:t>Инвестиции в основной капитал за счет всех источников финансирования  по полному кругу организаций         </a:t>
            </a:r>
            <a:r>
              <a:rPr lang="ru-RU" sz="1000" dirty="0">
                <a:solidFill>
                  <a:srgbClr val="000000"/>
                </a:solidFill>
                <a:latin typeface="Arial" panose="020B0604020202020204" pitchFamily="34" charset="0"/>
              </a:rPr>
              <a:t>                             (млн. рублей)</a:t>
            </a:r>
          </a:p>
        </p:txBody>
      </p:sp>
      <p:sp>
        <p:nvSpPr>
          <p:cNvPr id="10" name="Прямоугольник 9">
            <a:extLst>
              <a:ext uri="{FF2B5EF4-FFF2-40B4-BE49-F238E27FC236}">
                <a16:creationId xmlns:a16="http://schemas.microsoft.com/office/drawing/2014/main" id="{15BBF9AC-729C-4179-889E-C245D9484A6B}"/>
              </a:ext>
            </a:extLst>
          </p:cNvPr>
          <p:cNvSpPr/>
          <p:nvPr/>
        </p:nvSpPr>
        <p:spPr>
          <a:xfrm>
            <a:off x="7261236" y="1010295"/>
            <a:ext cx="3672926" cy="400110"/>
          </a:xfrm>
          <a:prstGeom prst="rect">
            <a:avLst/>
          </a:prstGeom>
        </p:spPr>
        <p:txBody>
          <a:bodyPr wrap="square">
            <a:spAutoFit/>
          </a:bodyPr>
          <a:lstStyle/>
          <a:p>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sp>
        <p:nvSpPr>
          <p:cNvPr id="13" name="Прямоугольник 12">
            <a:extLst>
              <a:ext uri="{FF2B5EF4-FFF2-40B4-BE49-F238E27FC236}">
                <a16:creationId xmlns:a16="http://schemas.microsoft.com/office/drawing/2014/main" id="{54CBBF34-1FDC-438E-B3A9-44BE78E0CA7A}"/>
              </a:ext>
            </a:extLst>
          </p:cNvPr>
          <p:cNvSpPr/>
          <p:nvPr/>
        </p:nvSpPr>
        <p:spPr>
          <a:xfrm>
            <a:off x="7380514" y="781631"/>
            <a:ext cx="4005943" cy="707886"/>
          </a:xfrm>
          <a:prstGeom prst="rect">
            <a:avLst/>
          </a:prstGeom>
        </p:spPr>
        <p:txBody>
          <a:bodyPr wrap="square">
            <a:spAutoFit/>
          </a:bodyPr>
          <a:lstStyle/>
          <a:p>
            <a:pPr algn="ctr"/>
            <a:r>
              <a:rPr lang="ru-RU" sz="1000" b="1" dirty="0">
                <a:solidFill>
                  <a:srgbClr val="000000"/>
                </a:solidFill>
                <a:latin typeface="Arial" panose="020B0604020202020204" pitchFamily="34" charset="0"/>
              </a:rPr>
              <a:t>            Оборот розничной торговли по крупным и средним организациям</a:t>
            </a:r>
          </a:p>
          <a:p>
            <a:pPr algn="ctr"/>
            <a:r>
              <a:rPr lang="ru-RU" sz="1000" dirty="0">
                <a:solidFill>
                  <a:srgbClr val="000000"/>
                </a:solidFill>
                <a:latin typeface="Arial" panose="020B0604020202020204" pitchFamily="34" charset="0"/>
              </a:rPr>
              <a:t>(млн. рублей)</a:t>
            </a:r>
            <a:endParaRPr lang="ru-RU" sz="1000" b="1" dirty="0">
              <a:solidFill>
                <a:srgbClr val="000000"/>
              </a:solidFill>
              <a:latin typeface="Arial" panose="020B0604020202020204" pitchFamily="34" charset="0"/>
            </a:endParaRPr>
          </a:p>
          <a:p>
            <a:r>
              <a:rPr lang="ru-RU" sz="1000" dirty="0">
                <a:solidFill>
                  <a:srgbClr val="000000"/>
                </a:solidFill>
                <a:latin typeface="Arial" panose="020B0604020202020204" pitchFamily="34" charset="0"/>
                <a:cs typeface="Arial" panose="020B0604020202020204" pitchFamily="34" charset="0"/>
              </a:rPr>
              <a:t>           </a:t>
            </a:r>
            <a:endParaRPr lang="ru-RU" sz="1000" dirty="0">
              <a:solidFill>
                <a:srgbClr val="000000"/>
              </a:solidFill>
              <a:latin typeface="Arial" panose="020B0604020202020204" pitchFamily="34" charset="0"/>
            </a:endParaRPr>
          </a:p>
        </p:txBody>
      </p:sp>
      <p:pic>
        <p:nvPicPr>
          <p:cNvPr id="14" name="Рисунок 13">
            <a:extLst>
              <a:ext uri="{FF2B5EF4-FFF2-40B4-BE49-F238E27FC236}">
                <a16:creationId xmlns:a16="http://schemas.microsoft.com/office/drawing/2014/main" id="{C43365C5-F5C4-454A-8398-8E6CFCD3CC74}"/>
              </a:ext>
            </a:extLst>
          </p:cNvPr>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1418253" y="1322350"/>
            <a:ext cx="3219061" cy="2506721"/>
          </a:xfrm>
          <a:prstGeom prst="rect">
            <a:avLst/>
          </a:prstGeom>
          <a:solidFill>
            <a:schemeClr val="accent1">
              <a:lumMod val="20000"/>
              <a:lumOff val="80000"/>
            </a:schemeClr>
          </a:solidFill>
        </p:spPr>
      </p:pic>
      <p:graphicFrame>
        <p:nvGraphicFramePr>
          <p:cNvPr id="15" name="Диаграмма 14">
            <a:extLst>
              <a:ext uri="{FF2B5EF4-FFF2-40B4-BE49-F238E27FC236}">
                <a16:creationId xmlns:a16="http://schemas.microsoft.com/office/drawing/2014/main" id="{77D3845A-CC3C-4CA9-9A86-5F95A14FD1C9}"/>
              </a:ext>
            </a:extLst>
          </p:cNvPr>
          <p:cNvGraphicFramePr>
            <a:graphicFrameLocks/>
          </p:cNvGraphicFramePr>
          <p:nvPr>
            <p:extLst>
              <p:ext uri="{D42A27DB-BD31-4B8C-83A1-F6EECF244321}">
                <p14:modId xmlns:p14="http://schemas.microsoft.com/office/powerpoint/2010/main" val="2250875826"/>
              </p:ext>
            </p:extLst>
          </p:nvPr>
        </p:nvGraphicFramePr>
        <p:xfrm>
          <a:off x="2519266" y="4523678"/>
          <a:ext cx="5243803" cy="2168005"/>
        </p:xfrm>
        <a:graphic>
          <a:graphicData uri="http://schemas.openxmlformats.org/drawingml/2006/chart">
            <c:chart xmlns:c="http://schemas.openxmlformats.org/drawingml/2006/chart" xmlns:r="http://schemas.openxmlformats.org/officeDocument/2006/relationships" r:id="rId5"/>
          </a:graphicData>
        </a:graphic>
      </p:graphicFrame>
      <p:pic>
        <p:nvPicPr>
          <p:cNvPr id="16" name="Рисунок 15">
            <a:extLst>
              <a:ext uri="{FF2B5EF4-FFF2-40B4-BE49-F238E27FC236}">
                <a16:creationId xmlns:a16="http://schemas.microsoft.com/office/drawing/2014/main" id="{2B853238-2F88-4945-B8B6-0C7C52F5E80B}"/>
              </a:ext>
            </a:extLst>
          </p:cNvPr>
          <p:cNvPicPr>
            <a:picLocks noChangeAspect="1" noChangeArrowheads="1"/>
          </p:cNvPicPr>
          <p:nvPr/>
        </p:nvPicPr>
        <p:blipFill>
          <a:blip r:embed="rId6">
            <a:duotone>
              <a:prstClr val="black"/>
              <a:schemeClr val="accent1">
                <a:tint val="45000"/>
                <a:satMod val="400000"/>
              </a:schemeClr>
            </a:duotone>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886388" y="1410405"/>
            <a:ext cx="3047774" cy="2988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93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0D6F408-8A50-44C6-9805-9F6F8033DB94}"/>
              </a:ext>
            </a:extLst>
          </p:cNvPr>
          <p:cNvGraphicFramePr>
            <a:graphicFrameLocks noGrp="1"/>
          </p:cNvGraphicFramePr>
          <p:nvPr>
            <p:ph idx="1"/>
            <p:extLst/>
          </p:nvPr>
        </p:nvGraphicFramePr>
        <p:xfrm>
          <a:off x="667901" y="781502"/>
          <a:ext cx="11027458" cy="5700476"/>
        </p:xfrm>
        <a:graphic>
          <a:graphicData uri="http://schemas.openxmlformats.org/drawingml/2006/table">
            <a:tbl>
              <a:tblPr>
                <a:tableStyleId>{5C22544A-7EE6-4342-B048-85BDC9FD1C3A}</a:tableStyleId>
              </a:tblPr>
              <a:tblGrid>
                <a:gridCol w="2991433">
                  <a:extLst>
                    <a:ext uri="{9D8B030D-6E8A-4147-A177-3AD203B41FA5}">
                      <a16:colId xmlns:a16="http://schemas.microsoft.com/office/drawing/2014/main" val="474040565"/>
                    </a:ext>
                  </a:extLst>
                </a:gridCol>
                <a:gridCol w="1125926">
                  <a:extLst>
                    <a:ext uri="{9D8B030D-6E8A-4147-A177-3AD203B41FA5}">
                      <a16:colId xmlns:a16="http://schemas.microsoft.com/office/drawing/2014/main" val="3981792935"/>
                    </a:ext>
                  </a:extLst>
                </a:gridCol>
                <a:gridCol w="949311">
                  <a:extLst>
                    <a:ext uri="{9D8B030D-6E8A-4147-A177-3AD203B41FA5}">
                      <a16:colId xmlns:a16="http://schemas.microsoft.com/office/drawing/2014/main" val="757544979"/>
                    </a:ext>
                  </a:extLst>
                </a:gridCol>
                <a:gridCol w="949311">
                  <a:extLst>
                    <a:ext uri="{9D8B030D-6E8A-4147-A177-3AD203B41FA5}">
                      <a16:colId xmlns:a16="http://schemas.microsoft.com/office/drawing/2014/main" val="1953031697"/>
                    </a:ext>
                  </a:extLst>
                </a:gridCol>
                <a:gridCol w="993464">
                  <a:extLst>
                    <a:ext uri="{9D8B030D-6E8A-4147-A177-3AD203B41FA5}">
                      <a16:colId xmlns:a16="http://schemas.microsoft.com/office/drawing/2014/main" val="859758842"/>
                    </a:ext>
                  </a:extLst>
                </a:gridCol>
                <a:gridCol w="971388">
                  <a:extLst>
                    <a:ext uri="{9D8B030D-6E8A-4147-A177-3AD203B41FA5}">
                      <a16:colId xmlns:a16="http://schemas.microsoft.com/office/drawing/2014/main" val="2577074884"/>
                    </a:ext>
                  </a:extLst>
                </a:gridCol>
                <a:gridCol w="1070734">
                  <a:extLst>
                    <a:ext uri="{9D8B030D-6E8A-4147-A177-3AD203B41FA5}">
                      <a16:colId xmlns:a16="http://schemas.microsoft.com/office/drawing/2014/main" val="3534765993"/>
                    </a:ext>
                  </a:extLst>
                </a:gridCol>
                <a:gridCol w="971388">
                  <a:extLst>
                    <a:ext uri="{9D8B030D-6E8A-4147-A177-3AD203B41FA5}">
                      <a16:colId xmlns:a16="http://schemas.microsoft.com/office/drawing/2014/main" val="3679049624"/>
                    </a:ext>
                  </a:extLst>
                </a:gridCol>
                <a:gridCol w="1004503">
                  <a:extLst>
                    <a:ext uri="{9D8B030D-6E8A-4147-A177-3AD203B41FA5}">
                      <a16:colId xmlns:a16="http://schemas.microsoft.com/office/drawing/2014/main" val="113549904"/>
                    </a:ext>
                  </a:extLst>
                </a:gridCol>
              </a:tblGrid>
              <a:tr h="214459">
                <a:tc rowSpan="2">
                  <a:txBody>
                    <a:bodyPr/>
                    <a:lstStyle/>
                    <a:p>
                      <a:pPr algn="ctr" fontAlgn="ctr"/>
                      <a:r>
                        <a:rPr lang="ru-RU" sz="1100" u="none" strike="noStrike" dirty="0">
                          <a:effectLst/>
                        </a:rPr>
                        <a:t>Наименование муниципальной программы/подпрограммы/показателя</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Тип показателя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Единица измерения</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a:effectLst/>
                        </a:rPr>
                        <a:t>Базовое значение</a:t>
                      </a:r>
                      <a:endParaRPr lang="ru-RU" sz="11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Достигнутое 2021 года</a:t>
                      </a:r>
                      <a:endParaRPr lang="ru-RU" sz="11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100" u="none" strike="noStrike" dirty="0">
                          <a:effectLst/>
                        </a:rPr>
                        <a:t>Оценка 2022 год</a:t>
                      </a:r>
                      <a:endParaRPr lang="ru-RU" sz="110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1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27071079"/>
                  </a:ext>
                </a:extLst>
              </a:tr>
              <a:tr h="21445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100" u="none" strike="noStrike" dirty="0">
                          <a:effectLst/>
                        </a:rPr>
                        <a:t>2023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2024 год</a:t>
                      </a:r>
                      <a:endParaRPr lang="ru-RU" sz="11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100" u="none" strike="noStrike" dirty="0">
                          <a:effectLst/>
                        </a:rPr>
                        <a:t>2025 год</a:t>
                      </a:r>
                      <a:endParaRPr lang="ru-RU" sz="11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2892267718"/>
                  </a:ext>
                </a:extLst>
              </a:tr>
              <a:tr h="428917">
                <a:tc>
                  <a:txBody>
                    <a:bodyPr/>
                    <a:lstStyle/>
                    <a:p>
                      <a:pPr algn="l" fontAlgn="ctr"/>
                      <a:r>
                        <a:rPr lang="ru-RU" sz="1100" u="none" strike="noStrike">
                          <a:effectLst/>
                        </a:rPr>
                        <a:t>Муниципальная программа «Предпринимательство»</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609497033"/>
                  </a:ext>
                </a:extLst>
              </a:tr>
              <a:tr h="643376">
                <a:tc>
                  <a:txBody>
                    <a:bodyPr/>
                    <a:lstStyle/>
                    <a:p>
                      <a:pPr algn="l" fontAlgn="ctr"/>
                      <a:r>
                        <a:rPr lang="ru-RU" sz="1100" u="none" strike="noStrike">
                          <a:effectLst/>
                        </a:rPr>
                        <a:t>Подпрограмма IV «Развитие потребительского рынка и услуг на территории муниципального образования Московской области»</a:t>
                      </a:r>
                      <a:endParaRPr lang="ru-RU" sz="11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 </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263926"/>
                  </a:ext>
                </a:extLst>
              </a:tr>
              <a:tr h="643376">
                <a:tc>
                  <a:txBody>
                    <a:bodyPr/>
                    <a:lstStyle/>
                    <a:p>
                      <a:pPr algn="l" fontAlgn="ctr"/>
                      <a:r>
                        <a:rPr lang="ru-RU" sz="1100" u="none" strike="noStrike">
                          <a:effectLst/>
                        </a:rPr>
                        <a:t>Обеспеченность населения площадью торговых объектов</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единиц</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630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785,9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788,4</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771,4</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772,4</a:t>
                      </a:r>
                      <a:endParaRPr lang="ru-RU" sz="1100" b="0" i="0" u="none" strike="noStrike" dirty="0">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100" u="none" strike="noStrike">
                          <a:effectLst/>
                        </a:rPr>
                        <a:t>772,4</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66837080"/>
                  </a:ext>
                </a:extLst>
              </a:tr>
              <a:tr h="643376">
                <a:tc>
                  <a:txBody>
                    <a:bodyPr/>
                    <a:lstStyle/>
                    <a:p>
                      <a:pPr algn="l" fontAlgn="ctr"/>
                      <a:r>
                        <a:rPr lang="ru-RU" sz="1100" u="none" strike="noStrike" dirty="0">
                          <a:effectLst/>
                        </a:rPr>
                        <a:t>Прирост площадей торговых объектов</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Тыс.кв.м</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1,6</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1,9</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1,9</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215211418"/>
                  </a:ext>
                </a:extLst>
              </a:tr>
              <a:tr h="643376">
                <a:tc>
                  <a:txBody>
                    <a:bodyPr/>
                    <a:lstStyle/>
                    <a:p>
                      <a:pPr algn="l" fontAlgn="ctr"/>
                      <a:r>
                        <a:rPr lang="ru-RU" sz="1100" u="none" strike="noStrike" dirty="0">
                          <a:effectLst/>
                        </a:rPr>
                        <a:t>Прирост посадочных мест на объектах общественного питания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45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50</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94405270"/>
                  </a:ext>
                </a:extLst>
              </a:tr>
              <a:tr h="643376">
                <a:tc>
                  <a:txBody>
                    <a:bodyPr/>
                    <a:lstStyle/>
                    <a:p>
                      <a:pPr algn="l" fontAlgn="ctr"/>
                      <a:r>
                        <a:rPr lang="ru-RU" sz="1100" u="none" strike="noStrike" dirty="0">
                          <a:effectLst/>
                        </a:rPr>
                        <a:t>Прирост рабочих мест на объектах бытового обслуживания</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Рабочее место</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20</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12</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25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30</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30</a:t>
                      </a:r>
                      <a:endParaRPr lang="ru-RU" sz="11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3295596649"/>
                  </a:ext>
                </a:extLst>
              </a:tr>
              <a:tr h="643376">
                <a:tc>
                  <a:txBody>
                    <a:bodyPr/>
                    <a:lstStyle/>
                    <a:p>
                      <a:pPr algn="l" fontAlgn="ctr"/>
                      <a:r>
                        <a:rPr lang="ru-RU" sz="1100" u="none" strike="noStrike">
                          <a:effectLst/>
                        </a:rPr>
                        <a:t>Доля обращений по вопросу защиты прав потребителей от общего количества поступающих обращений</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0,3</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0,3</a:t>
                      </a:r>
                      <a:endParaRPr lang="ru-RU" sz="11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019493355"/>
                  </a:ext>
                </a:extLst>
              </a:tr>
              <a:tr h="857835">
                <a:tc>
                  <a:txBody>
                    <a:bodyPr/>
                    <a:lstStyle/>
                    <a:p>
                      <a:pPr algn="l" fontAlgn="ctr"/>
                      <a:r>
                        <a:rPr lang="ru-RU" sz="1100" u="none" strike="noStrike">
                          <a:effectLst/>
                        </a:rPr>
                        <a:t>Доля ОДС, соответствующих требованиям, нормам и стандартам действующего законодательства, от общего законодательства от общего количества ОДС</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Отраслевой приоритетный показатель </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Процент</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85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a:effectLst/>
                        </a:rPr>
                        <a:t>75</a:t>
                      </a:r>
                      <a:endParaRPr lang="ru-RU" sz="11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100" u="none" strike="noStrike" dirty="0">
                          <a:effectLst/>
                        </a:rPr>
                        <a:t>75</a:t>
                      </a:r>
                      <a:endParaRPr lang="ru-RU" sz="110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0630516"/>
                  </a:ext>
                </a:extLst>
              </a:tr>
            </a:tbl>
          </a:graphicData>
        </a:graphic>
      </p:graphicFrame>
    </p:spTree>
    <p:extLst>
      <p:ext uri="{BB962C8B-B14F-4D97-AF65-F5344CB8AC3E}">
        <p14:creationId xmlns:p14="http://schemas.microsoft.com/office/powerpoint/2010/main" val="29418804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2F89F7BD-63AB-49E1-820E-31C9019A1DA8}"/>
              </a:ext>
            </a:extLst>
          </p:cNvPr>
          <p:cNvGraphicFramePr>
            <a:graphicFrameLocks noGrp="1"/>
          </p:cNvGraphicFramePr>
          <p:nvPr>
            <p:ph idx="1"/>
            <p:extLst/>
          </p:nvPr>
        </p:nvGraphicFramePr>
        <p:xfrm>
          <a:off x="666843" y="822252"/>
          <a:ext cx="11044702" cy="5541282"/>
        </p:xfrm>
        <a:graphic>
          <a:graphicData uri="http://schemas.openxmlformats.org/drawingml/2006/table">
            <a:tbl>
              <a:tblPr>
                <a:tableStyleId>{5C22544A-7EE6-4342-B048-85BDC9FD1C3A}</a:tableStyleId>
              </a:tblPr>
              <a:tblGrid>
                <a:gridCol w="2996110">
                  <a:extLst>
                    <a:ext uri="{9D8B030D-6E8A-4147-A177-3AD203B41FA5}">
                      <a16:colId xmlns:a16="http://schemas.microsoft.com/office/drawing/2014/main" val="4054689755"/>
                    </a:ext>
                  </a:extLst>
                </a:gridCol>
                <a:gridCol w="1127688">
                  <a:extLst>
                    <a:ext uri="{9D8B030D-6E8A-4147-A177-3AD203B41FA5}">
                      <a16:colId xmlns:a16="http://schemas.microsoft.com/office/drawing/2014/main" val="1614473602"/>
                    </a:ext>
                  </a:extLst>
                </a:gridCol>
                <a:gridCol w="950795">
                  <a:extLst>
                    <a:ext uri="{9D8B030D-6E8A-4147-A177-3AD203B41FA5}">
                      <a16:colId xmlns:a16="http://schemas.microsoft.com/office/drawing/2014/main" val="1766099596"/>
                    </a:ext>
                  </a:extLst>
                </a:gridCol>
                <a:gridCol w="950795">
                  <a:extLst>
                    <a:ext uri="{9D8B030D-6E8A-4147-A177-3AD203B41FA5}">
                      <a16:colId xmlns:a16="http://schemas.microsoft.com/office/drawing/2014/main" val="835824744"/>
                    </a:ext>
                  </a:extLst>
                </a:gridCol>
                <a:gridCol w="995019">
                  <a:extLst>
                    <a:ext uri="{9D8B030D-6E8A-4147-A177-3AD203B41FA5}">
                      <a16:colId xmlns:a16="http://schemas.microsoft.com/office/drawing/2014/main" val="3156466299"/>
                    </a:ext>
                  </a:extLst>
                </a:gridCol>
                <a:gridCol w="972906">
                  <a:extLst>
                    <a:ext uri="{9D8B030D-6E8A-4147-A177-3AD203B41FA5}">
                      <a16:colId xmlns:a16="http://schemas.microsoft.com/office/drawing/2014/main" val="1332563599"/>
                    </a:ext>
                  </a:extLst>
                </a:gridCol>
                <a:gridCol w="1072409">
                  <a:extLst>
                    <a:ext uri="{9D8B030D-6E8A-4147-A177-3AD203B41FA5}">
                      <a16:colId xmlns:a16="http://schemas.microsoft.com/office/drawing/2014/main" val="1485671205"/>
                    </a:ext>
                  </a:extLst>
                </a:gridCol>
                <a:gridCol w="972906">
                  <a:extLst>
                    <a:ext uri="{9D8B030D-6E8A-4147-A177-3AD203B41FA5}">
                      <a16:colId xmlns:a16="http://schemas.microsoft.com/office/drawing/2014/main" val="3215083634"/>
                    </a:ext>
                  </a:extLst>
                </a:gridCol>
                <a:gridCol w="1006074">
                  <a:extLst>
                    <a:ext uri="{9D8B030D-6E8A-4147-A177-3AD203B41FA5}">
                      <a16:colId xmlns:a16="http://schemas.microsoft.com/office/drawing/2014/main" val="3210373264"/>
                    </a:ext>
                  </a:extLst>
                </a:gridCol>
              </a:tblGrid>
              <a:tr h="154376">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Достигнутое </a:t>
                      </a:r>
                    </a:p>
                    <a:p>
                      <a:pPr algn="ctr" fontAlgn="ctr"/>
                      <a:r>
                        <a:rPr lang="ru-RU" sz="1000" u="none" strike="noStrike" dirty="0">
                          <a:effectLst/>
                        </a:rPr>
                        <a:t>2021 года</a:t>
                      </a:r>
                      <a:endParaRPr lang="ru-RU" sz="1000" b="0" i="0" u="none" strike="noStrike" dirty="0">
                        <a:solidFill>
                          <a:srgbClr val="000000"/>
                        </a:solidFill>
                        <a:effectLst/>
                        <a:latin typeface="Arial" panose="020B0604020202020204" pitchFamily="34" charset="0"/>
                      </a:endParaRPr>
                    </a:p>
                  </a:txBody>
                  <a:tcPr marL="3952" marR="3952" marT="3952" marB="0" anchor="ctr"/>
                </a:tc>
                <a:tc rowSpan="2">
                  <a:txBody>
                    <a:bodyPr/>
                    <a:lstStyle/>
                    <a:p>
                      <a:pPr algn="ctr" fontAlgn="ctr"/>
                      <a:r>
                        <a:rPr lang="ru-RU" sz="1000" u="none" strike="noStrike" dirty="0">
                          <a:effectLst/>
                        </a:rPr>
                        <a:t>Оценка 2022 год</a:t>
                      </a:r>
                      <a:endParaRPr lang="ru-RU" sz="1000" b="0" i="0" u="none" strike="noStrike" dirty="0">
                        <a:solidFill>
                          <a:srgbClr val="000000"/>
                        </a:solidFill>
                        <a:effectLst/>
                        <a:latin typeface="Arial" panose="020B0604020202020204" pitchFamily="34" charset="0"/>
                      </a:endParaRPr>
                    </a:p>
                  </a:txBody>
                  <a:tcPr marL="3952" marR="3952" marT="395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542719341"/>
                  </a:ext>
                </a:extLst>
              </a:tr>
              <a:tr h="15437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00" u="none" strike="noStrike" dirty="0">
                          <a:effectLst/>
                        </a:rPr>
                        <a:t>2023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2024 год</a:t>
                      </a:r>
                      <a:endParaRPr lang="ru-RU" sz="100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00" u="none" strike="noStrike" dirty="0">
                          <a:effectLst/>
                        </a:rPr>
                        <a:t>2025 год</a:t>
                      </a:r>
                      <a:endParaRPr lang="ru-RU" sz="100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413982147"/>
                  </a:ext>
                </a:extLst>
              </a:tr>
              <a:tr h="232989">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3355815773"/>
                  </a:ext>
                </a:extLst>
              </a:tr>
              <a:tr h="192862">
                <a:tc>
                  <a:txBody>
                    <a:bodyPr/>
                    <a:lstStyle/>
                    <a:p>
                      <a:pPr algn="l" fontAlgn="ctr"/>
                      <a:r>
                        <a:rPr lang="ru-RU" sz="1000" u="none" strike="noStrike">
                          <a:effectLst/>
                        </a:rPr>
                        <a:t>Подпрограмма I «Развитие имущественного комплекса»</a:t>
                      </a:r>
                      <a:endParaRPr lang="ru-RU" sz="1000" b="1"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3952" marR="3952" marT="3952" marB="0" anchor="ctr"/>
                </a:tc>
                <a:extLst>
                  <a:ext uri="{0D108BD9-81ED-4DB2-BD59-A6C34878D82A}">
                    <a16:rowId xmlns:a16="http://schemas.microsoft.com/office/drawing/2014/main" val="2479812421"/>
                  </a:ext>
                </a:extLst>
              </a:tr>
              <a:tr h="347829">
                <a:tc>
                  <a:txBody>
                    <a:bodyPr/>
                    <a:lstStyle/>
                    <a:p>
                      <a:pPr algn="l" fontAlgn="ctr"/>
                      <a:r>
                        <a:rPr lang="ru-RU" sz="1000" u="none" strike="noStrike">
                          <a:effectLst/>
                        </a:rPr>
                        <a:t>2021 Поступления доходов в бюджет муниципального образования от распоряжения муниципальным имуществом и землей</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Отраслевой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106,7</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576221495"/>
                  </a:ext>
                </a:extLst>
              </a:tr>
              <a:tr h="289294">
                <a:tc>
                  <a:txBody>
                    <a:bodyPr/>
                    <a:lstStyle/>
                    <a:p>
                      <a:pPr algn="l" fontAlgn="ctr"/>
                      <a:r>
                        <a:rPr lang="ru-RU" sz="1000" u="none" strike="noStrike">
                          <a:effectLst/>
                        </a:rPr>
                        <a:t>2021 Проверка использования земель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53983606"/>
                  </a:ext>
                </a:extLst>
              </a:tr>
              <a:tr h="289294">
                <a:tc>
                  <a:txBody>
                    <a:bodyPr/>
                    <a:lstStyle/>
                    <a:p>
                      <a:pPr algn="l" fontAlgn="ctr"/>
                      <a:r>
                        <a:rPr lang="ru-RU" sz="1000" u="none" strike="noStrike" dirty="0">
                          <a:effectLst/>
                        </a:rPr>
                        <a:t>2021 Эффективность работы по взысканию задолженности по арендной плате за муниципальное имущество и землю</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98,22</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708186318"/>
                  </a:ext>
                </a:extLst>
              </a:tr>
              <a:tr h="385724">
                <a:tc>
                  <a:txBody>
                    <a:bodyPr/>
                    <a:lstStyle/>
                    <a:p>
                      <a:pPr algn="l" fontAlgn="ctr"/>
                      <a:r>
                        <a:rPr lang="ru-RU" sz="1000" u="none" strike="noStrike" dirty="0">
                          <a:effectLst/>
                        </a:rPr>
                        <a:t>2020 Доля объектов недвижимого имущества, поставленных на кадастровый учет от выявленных земельных участков с объектами без прав</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50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927841483"/>
                  </a:ext>
                </a:extLst>
              </a:tr>
              <a:tr h="385724">
                <a:tc>
                  <a:txBody>
                    <a:bodyPr/>
                    <a:lstStyle/>
                    <a:p>
                      <a:pPr algn="l" fontAlgn="ctr"/>
                      <a:r>
                        <a:rPr lang="ru-RU" sz="1000" u="none" strike="noStrike" dirty="0">
                          <a:effectLst/>
                        </a:rPr>
                        <a:t>2021 Эффективность работы по взысканию задолженности по арендной плате за земельные участки,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107,06</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76043594"/>
                  </a:ext>
                </a:extLst>
              </a:tr>
              <a:tr h="289294">
                <a:tc>
                  <a:txBody>
                    <a:bodyPr/>
                    <a:lstStyle/>
                    <a:p>
                      <a:pPr algn="l" fontAlgn="ctr"/>
                      <a:r>
                        <a:rPr lang="ru-RU" sz="1000" u="none" strike="noStrike" dirty="0">
                          <a:effectLst/>
                        </a:rPr>
                        <a:t>2021 Предоставление земельных участков многодетным семьям</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76,81</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02052135"/>
                  </a:ext>
                </a:extLst>
              </a:tr>
              <a:tr h="118149">
                <a:tc>
                  <a:txBody>
                    <a:bodyPr/>
                    <a:lstStyle/>
                    <a:p>
                      <a:pPr algn="l" fontAlgn="ctr"/>
                      <a:r>
                        <a:rPr lang="ru-RU" sz="1000" u="none" strike="noStrike" dirty="0">
                          <a:effectLst/>
                        </a:rPr>
                        <a:t>2021 Исключение незаконных решений по земле</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Рейтинг-50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Штука</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816,67</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054483742"/>
                  </a:ext>
                </a:extLst>
              </a:tr>
              <a:tr h="385724">
                <a:tc>
                  <a:txBody>
                    <a:bodyPr/>
                    <a:lstStyle/>
                    <a:p>
                      <a:pPr algn="l" fontAlgn="ctr"/>
                      <a:r>
                        <a:rPr lang="ru-RU" sz="1000" u="none" strike="noStrike" dirty="0">
                          <a:effectLst/>
                        </a:rPr>
                        <a:t>2021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Отраслевой показатель</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103,93</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4273571252"/>
                  </a:ext>
                </a:extLst>
              </a:tr>
              <a:tr h="289294">
                <a:tc>
                  <a:txBody>
                    <a:bodyPr/>
                    <a:lstStyle/>
                    <a:p>
                      <a:pPr algn="l" fontAlgn="ctr"/>
                      <a:r>
                        <a:rPr lang="ru-RU" sz="1000" u="none" strike="noStrike" dirty="0">
                          <a:effectLst/>
                        </a:rPr>
                        <a:t>2021 Прирост земельного налога</a:t>
                      </a:r>
                      <a:endParaRPr lang="ru-RU" sz="1000" b="0" i="0" u="none" strike="noStrike" dirty="0">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104,1</a:t>
                      </a:r>
                    </a:p>
                  </a:txBody>
                  <a:tcPr marL="9525" marR="9525" marT="9525"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2571348632"/>
                  </a:ext>
                </a:extLst>
              </a:tr>
              <a:tr h="482155">
                <a:tc>
                  <a:txBody>
                    <a:bodyPr/>
                    <a:lstStyle/>
                    <a:p>
                      <a:pPr algn="l" fontAlgn="ctr"/>
                      <a:r>
                        <a:rPr lang="ru-RU" sz="1000" u="none" strike="noStrike">
                          <a:effectLst/>
                        </a:rPr>
                        <a:t>2021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Приоритетный целевой показатель </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a:effectLst/>
                        </a:rPr>
                        <a:t>20</a:t>
                      </a:r>
                      <a:endParaRPr lang="ru-RU" sz="1000" b="0" i="0" u="none" strike="noStrike">
                        <a:solidFill>
                          <a:srgbClr val="000000"/>
                        </a:solidFill>
                        <a:effectLst/>
                        <a:latin typeface="Arial" panose="020B0604020202020204" pitchFamily="34" charset="0"/>
                      </a:endParaRPr>
                    </a:p>
                  </a:txBody>
                  <a:tcPr marL="3952" marR="3952" marT="3952" marB="0" anchor="ctr"/>
                </a:tc>
                <a:tc>
                  <a:txBody>
                    <a:bodyPr/>
                    <a:lstStyle/>
                    <a:p>
                      <a:pPr algn="ctr" fontAlgn="ctr"/>
                      <a:r>
                        <a:rPr lang="ru-RU" sz="1000" u="none" strike="noStrike" dirty="0">
                          <a:effectLst/>
                        </a:rPr>
                        <a:t>20</a:t>
                      </a:r>
                      <a:endParaRPr lang="ru-RU" sz="1000" b="0" i="0" u="none" strike="noStrike" dirty="0">
                        <a:solidFill>
                          <a:srgbClr val="000000"/>
                        </a:solidFill>
                        <a:effectLst/>
                        <a:latin typeface="Arial" panose="020B0604020202020204" pitchFamily="34" charset="0"/>
                      </a:endParaRPr>
                    </a:p>
                  </a:txBody>
                  <a:tcPr marL="3952" marR="3952" marT="3952" marB="0" anchor="ctr"/>
                </a:tc>
                <a:extLst>
                  <a:ext uri="{0D108BD9-81ED-4DB2-BD59-A6C34878D82A}">
                    <a16:rowId xmlns:a16="http://schemas.microsoft.com/office/drawing/2014/main" val="346448470"/>
                  </a:ext>
                </a:extLst>
              </a:tr>
            </a:tbl>
          </a:graphicData>
        </a:graphic>
      </p:graphicFrame>
    </p:spTree>
    <p:extLst>
      <p:ext uri="{BB962C8B-B14F-4D97-AF65-F5344CB8AC3E}">
        <p14:creationId xmlns:p14="http://schemas.microsoft.com/office/powerpoint/2010/main" val="7212974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BE447E9B-A199-423A-9C53-43F22E4B09CE}"/>
              </a:ext>
            </a:extLst>
          </p:cNvPr>
          <p:cNvGraphicFramePr>
            <a:graphicFrameLocks noGrp="1"/>
          </p:cNvGraphicFramePr>
          <p:nvPr>
            <p:ph idx="1"/>
            <p:extLst/>
          </p:nvPr>
        </p:nvGraphicFramePr>
        <p:xfrm>
          <a:off x="742570" y="807402"/>
          <a:ext cx="11001594" cy="5867400"/>
        </p:xfrm>
        <a:graphic>
          <a:graphicData uri="http://schemas.openxmlformats.org/drawingml/2006/table">
            <a:tbl>
              <a:tblPr>
                <a:tableStyleId>{5C22544A-7EE6-4342-B048-85BDC9FD1C3A}</a:tableStyleId>
              </a:tblPr>
              <a:tblGrid>
                <a:gridCol w="2984415">
                  <a:extLst>
                    <a:ext uri="{9D8B030D-6E8A-4147-A177-3AD203B41FA5}">
                      <a16:colId xmlns:a16="http://schemas.microsoft.com/office/drawing/2014/main" val="2260677149"/>
                    </a:ext>
                  </a:extLst>
                </a:gridCol>
                <a:gridCol w="1123285">
                  <a:extLst>
                    <a:ext uri="{9D8B030D-6E8A-4147-A177-3AD203B41FA5}">
                      <a16:colId xmlns:a16="http://schemas.microsoft.com/office/drawing/2014/main" val="1168792731"/>
                    </a:ext>
                  </a:extLst>
                </a:gridCol>
                <a:gridCol w="947085">
                  <a:extLst>
                    <a:ext uri="{9D8B030D-6E8A-4147-A177-3AD203B41FA5}">
                      <a16:colId xmlns:a16="http://schemas.microsoft.com/office/drawing/2014/main" val="3491624124"/>
                    </a:ext>
                  </a:extLst>
                </a:gridCol>
                <a:gridCol w="947085">
                  <a:extLst>
                    <a:ext uri="{9D8B030D-6E8A-4147-A177-3AD203B41FA5}">
                      <a16:colId xmlns:a16="http://schemas.microsoft.com/office/drawing/2014/main" val="1187162035"/>
                    </a:ext>
                  </a:extLst>
                </a:gridCol>
                <a:gridCol w="991134">
                  <a:extLst>
                    <a:ext uri="{9D8B030D-6E8A-4147-A177-3AD203B41FA5}">
                      <a16:colId xmlns:a16="http://schemas.microsoft.com/office/drawing/2014/main" val="1722246928"/>
                    </a:ext>
                  </a:extLst>
                </a:gridCol>
                <a:gridCol w="969110">
                  <a:extLst>
                    <a:ext uri="{9D8B030D-6E8A-4147-A177-3AD203B41FA5}">
                      <a16:colId xmlns:a16="http://schemas.microsoft.com/office/drawing/2014/main" val="2308220531"/>
                    </a:ext>
                  </a:extLst>
                </a:gridCol>
                <a:gridCol w="1068223">
                  <a:extLst>
                    <a:ext uri="{9D8B030D-6E8A-4147-A177-3AD203B41FA5}">
                      <a16:colId xmlns:a16="http://schemas.microsoft.com/office/drawing/2014/main" val="2958776191"/>
                    </a:ext>
                  </a:extLst>
                </a:gridCol>
                <a:gridCol w="969110">
                  <a:extLst>
                    <a:ext uri="{9D8B030D-6E8A-4147-A177-3AD203B41FA5}">
                      <a16:colId xmlns:a16="http://schemas.microsoft.com/office/drawing/2014/main" val="3181687445"/>
                    </a:ext>
                  </a:extLst>
                </a:gridCol>
                <a:gridCol w="1002147">
                  <a:extLst>
                    <a:ext uri="{9D8B030D-6E8A-4147-A177-3AD203B41FA5}">
                      <a16:colId xmlns:a16="http://schemas.microsoft.com/office/drawing/2014/main" val="1549368239"/>
                    </a:ext>
                  </a:extLst>
                </a:gridCol>
              </a:tblGrid>
              <a:tr h="205320">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107160890"/>
                  </a:ext>
                </a:extLst>
              </a:tr>
              <a:tr h="20532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676539178"/>
                  </a:ext>
                </a:extLst>
              </a:tr>
              <a:tr h="410640">
                <a:tc>
                  <a:txBody>
                    <a:bodyPr/>
                    <a:lstStyle/>
                    <a:p>
                      <a:pPr algn="l" fontAlgn="ctr"/>
                      <a:r>
                        <a:rPr lang="ru-RU" sz="1050" u="none" strike="noStrike">
                          <a:effectLst/>
                        </a:rPr>
                        <a:t>Муниципальная программа «Управление имуществом и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668011755"/>
                  </a:ext>
                </a:extLst>
              </a:tr>
              <a:tr h="410640">
                <a:tc>
                  <a:txBody>
                    <a:bodyPr/>
                    <a:lstStyle/>
                    <a:p>
                      <a:pPr algn="l" fontAlgn="ctr"/>
                      <a:r>
                        <a:rPr lang="ru-RU" sz="1050" u="none" strike="noStrike">
                          <a:effectLst/>
                        </a:rPr>
                        <a:t>Подпрограмма III «Совершенствование муниципальной службы Московской области»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16776516"/>
                  </a:ext>
                </a:extLst>
              </a:tr>
              <a:tr h="1026597">
                <a:tc>
                  <a:txBody>
                    <a:bodyPr/>
                    <a:lstStyle/>
                    <a:p>
                      <a:pPr algn="l" fontAlgn="ctr"/>
                      <a:r>
                        <a:rPr lang="ru-RU" sz="1050" u="none" strike="noStrike">
                          <a:effectLst/>
                        </a:rPr>
                        <a:t>Доля муниципальных служащих, прошедших обучение по программам профессиональной переподготовки и повышения квалификации в соответствии с планом - заказом, от общего числа муниципальных служащих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13</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28</a:t>
                      </a:r>
                    </a:p>
                  </a:txBody>
                  <a:tcPr marL="6562" marR="6562" marT="6562" marB="0" anchor="ctr"/>
                </a:tc>
                <a:tc>
                  <a:txBody>
                    <a:bodyPr/>
                    <a:lstStyle/>
                    <a:p>
                      <a:pPr algn="ctr" fontAlgn="ctr"/>
                      <a:r>
                        <a:rPr lang="ru-RU" sz="1050" u="none" strike="noStrike" dirty="0">
                          <a:effectLst/>
                        </a:rPr>
                        <a:t>20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2314038215"/>
                  </a:ext>
                </a:extLst>
              </a:tr>
              <a:tr h="410640">
                <a:tc>
                  <a:txBody>
                    <a:bodyPr/>
                    <a:lstStyle/>
                    <a:p>
                      <a:pPr algn="l" fontAlgn="ctr"/>
                      <a:r>
                        <a:rPr lang="ru-RU" sz="1050" u="none" strike="noStrike">
                          <a:effectLst/>
                        </a:rPr>
                        <a:t>Подпрограмма IV «Управление муниципальными финансами»</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8674682"/>
                  </a:ext>
                </a:extLst>
              </a:tr>
              <a:tr h="615959">
                <a:tc>
                  <a:txBody>
                    <a:bodyPr/>
                    <a:lstStyle/>
                    <a:p>
                      <a:pPr algn="l" fontAlgn="ctr"/>
                      <a:r>
                        <a:rPr lang="ru-RU" sz="1050" u="none" strike="noStrike">
                          <a:effectLst/>
                        </a:rPr>
                        <a:t>Исполнение бюджета городского округа Долгопрудный по налоговым и неналоговым доходам к первоначально утвержденному уровню</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mn-lt"/>
                        </a:rPr>
                        <a:t>113,6</a:t>
                      </a:r>
                    </a:p>
                  </a:txBody>
                  <a:tcPr marL="6562" marR="6562" marT="6562" marB="0" anchor="ctr"/>
                </a:tc>
                <a:tc>
                  <a:txBody>
                    <a:bodyPr/>
                    <a:lstStyle/>
                    <a:p>
                      <a:pPr algn="ctr" fontAlgn="ctr"/>
                      <a:r>
                        <a:rPr lang="ru-RU" sz="1050" u="none" strike="noStrike">
                          <a:effectLst/>
                        </a:rPr>
                        <a:t>≥100,0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≥100,0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906658384"/>
                  </a:ext>
                </a:extLst>
              </a:tr>
              <a:tr h="821279">
                <a:tc>
                  <a:txBody>
                    <a:bodyPr/>
                    <a:lstStyle/>
                    <a:p>
                      <a:pPr algn="l" fontAlgn="ctr"/>
                      <a:r>
                        <a:rPr lang="ru-RU" sz="1050" u="none" strike="noStrike" dirty="0">
                          <a:effectLst/>
                        </a:rPr>
                        <a:t>Отношение дефицита бюджета к доходам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≤10,1</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≤10,2</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≤10,3</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126706980"/>
                  </a:ext>
                </a:extLst>
              </a:tr>
              <a:tr h="1026597">
                <a:tc>
                  <a:txBody>
                    <a:bodyPr/>
                    <a:lstStyle/>
                    <a:p>
                      <a:pPr algn="l" fontAlgn="ctr"/>
                      <a:r>
                        <a:rPr lang="ru-RU" sz="1050" u="none" strike="noStrike">
                          <a:effectLst/>
                        </a:rPr>
                        <a:t>Отношение объема муниципального долга к годовому объему доходов  бюджета без учета безвозмездных поступлений и (или) поступлений налоговых доходов по дополнительным нормативам отчислений</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4092256592"/>
                  </a:ext>
                </a:extLst>
              </a:tr>
              <a:tr h="615959">
                <a:tc>
                  <a:txBody>
                    <a:bodyPr/>
                    <a:lstStyle/>
                    <a:p>
                      <a:pPr algn="l" fontAlgn="ctr"/>
                      <a:r>
                        <a:rPr lang="ru-RU" sz="1050" u="none" strike="noStrike">
                          <a:effectLst/>
                        </a:rPr>
                        <a:t>Доля просроченной кредиторской задолженности в расходах бюджета городского округа Долгопрудный</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646541925"/>
                  </a:ext>
                </a:extLst>
              </a:tr>
            </a:tbl>
          </a:graphicData>
        </a:graphic>
      </p:graphicFrame>
    </p:spTree>
    <p:extLst>
      <p:ext uri="{BB962C8B-B14F-4D97-AF65-F5344CB8AC3E}">
        <p14:creationId xmlns:p14="http://schemas.microsoft.com/office/powerpoint/2010/main" val="1590244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7C7EB03-5C64-4F3C-8F13-7E0A0BBF6BB4}"/>
              </a:ext>
            </a:extLst>
          </p:cNvPr>
          <p:cNvGraphicFramePr>
            <a:graphicFrameLocks noGrp="1"/>
          </p:cNvGraphicFramePr>
          <p:nvPr>
            <p:ph idx="1"/>
            <p:extLst/>
          </p:nvPr>
        </p:nvGraphicFramePr>
        <p:xfrm>
          <a:off x="845127" y="819993"/>
          <a:ext cx="10915374" cy="5783197"/>
        </p:xfrm>
        <a:graphic>
          <a:graphicData uri="http://schemas.openxmlformats.org/drawingml/2006/table">
            <a:tbl>
              <a:tblPr>
                <a:tableStyleId>{5C22544A-7EE6-4342-B048-85BDC9FD1C3A}</a:tableStyleId>
              </a:tblPr>
              <a:tblGrid>
                <a:gridCol w="2961027">
                  <a:extLst>
                    <a:ext uri="{9D8B030D-6E8A-4147-A177-3AD203B41FA5}">
                      <a16:colId xmlns:a16="http://schemas.microsoft.com/office/drawing/2014/main" val="226521530"/>
                    </a:ext>
                  </a:extLst>
                </a:gridCol>
                <a:gridCol w="1114482">
                  <a:extLst>
                    <a:ext uri="{9D8B030D-6E8A-4147-A177-3AD203B41FA5}">
                      <a16:colId xmlns:a16="http://schemas.microsoft.com/office/drawing/2014/main" val="3112572790"/>
                    </a:ext>
                  </a:extLst>
                </a:gridCol>
                <a:gridCol w="939663">
                  <a:extLst>
                    <a:ext uri="{9D8B030D-6E8A-4147-A177-3AD203B41FA5}">
                      <a16:colId xmlns:a16="http://schemas.microsoft.com/office/drawing/2014/main" val="2342029125"/>
                    </a:ext>
                  </a:extLst>
                </a:gridCol>
                <a:gridCol w="939663">
                  <a:extLst>
                    <a:ext uri="{9D8B030D-6E8A-4147-A177-3AD203B41FA5}">
                      <a16:colId xmlns:a16="http://schemas.microsoft.com/office/drawing/2014/main" val="2401358849"/>
                    </a:ext>
                  </a:extLst>
                </a:gridCol>
                <a:gridCol w="983367">
                  <a:extLst>
                    <a:ext uri="{9D8B030D-6E8A-4147-A177-3AD203B41FA5}">
                      <a16:colId xmlns:a16="http://schemas.microsoft.com/office/drawing/2014/main" val="3630323590"/>
                    </a:ext>
                  </a:extLst>
                </a:gridCol>
                <a:gridCol w="961514">
                  <a:extLst>
                    <a:ext uri="{9D8B030D-6E8A-4147-A177-3AD203B41FA5}">
                      <a16:colId xmlns:a16="http://schemas.microsoft.com/office/drawing/2014/main" val="3579153101"/>
                    </a:ext>
                  </a:extLst>
                </a:gridCol>
                <a:gridCol w="1059851">
                  <a:extLst>
                    <a:ext uri="{9D8B030D-6E8A-4147-A177-3AD203B41FA5}">
                      <a16:colId xmlns:a16="http://schemas.microsoft.com/office/drawing/2014/main" val="3802733584"/>
                    </a:ext>
                  </a:extLst>
                </a:gridCol>
                <a:gridCol w="961514">
                  <a:extLst>
                    <a:ext uri="{9D8B030D-6E8A-4147-A177-3AD203B41FA5}">
                      <a16:colId xmlns:a16="http://schemas.microsoft.com/office/drawing/2014/main" val="1524333560"/>
                    </a:ext>
                  </a:extLst>
                </a:gridCol>
                <a:gridCol w="994293">
                  <a:extLst>
                    <a:ext uri="{9D8B030D-6E8A-4147-A177-3AD203B41FA5}">
                      <a16:colId xmlns:a16="http://schemas.microsoft.com/office/drawing/2014/main" val="881488776"/>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5346" marR="5346" marT="5346"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87148731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3832330358"/>
                  </a:ext>
                </a:extLst>
              </a:tr>
              <a:tr h="275716">
                <a:tc>
                  <a:txBody>
                    <a:bodyPr/>
                    <a:lstStyle/>
                    <a:p>
                      <a:pPr algn="l" fontAlgn="ctr"/>
                      <a:r>
                        <a:rPr lang="ru-RU" sz="1000" u="none" strike="noStrike">
                          <a:effectLst/>
                        </a:rPr>
                        <a:t>Муниципальная программа «Управление имуществом и муниципальными финансами»</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44864936"/>
                  </a:ext>
                </a:extLst>
              </a:tr>
              <a:tr h="275716">
                <a:tc>
                  <a:txBody>
                    <a:bodyPr/>
                    <a:lstStyle/>
                    <a:p>
                      <a:pPr algn="l" fontAlgn="ctr"/>
                      <a:r>
                        <a:rPr lang="ru-RU" sz="1000" u="none" strike="noStrike">
                          <a:effectLst/>
                        </a:rPr>
                        <a:t>Подпрограмма </a:t>
                      </a:r>
                      <a:r>
                        <a:rPr lang="en-US" sz="1000" u="none" strike="noStrike">
                          <a:effectLst/>
                        </a:rPr>
                        <a:t>V «</a:t>
                      </a:r>
                      <a:r>
                        <a:rPr lang="ru-RU" sz="1000" u="none" strike="noStrike">
                          <a:effectLst/>
                        </a:rPr>
                        <a:t>Обеспечивающая подпрограмма»</a:t>
                      </a:r>
                      <a:endParaRPr lang="ru-RU" sz="1000" b="1"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5346" marR="5346" marT="5346" marB="0" anchor="ctr"/>
                </a:tc>
                <a:extLst>
                  <a:ext uri="{0D108BD9-81ED-4DB2-BD59-A6C34878D82A}">
                    <a16:rowId xmlns:a16="http://schemas.microsoft.com/office/drawing/2014/main" val="2638376347"/>
                  </a:ext>
                </a:extLst>
              </a:tr>
              <a:tr h="546903">
                <a:tc>
                  <a:txBody>
                    <a:bodyPr/>
                    <a:lstStyle/>
                    <a:p>
                      <a:pPr algn="l" fontAlgn="ctr"/>
                      <a:r>
                        <a:rPr lang="ru-RU" sz="1000" u="none" strike="noStrike" dirty="0">
                          <a:effectLst/>
                        </a:rPr>
                        <a:t>Доля проведенной диспансеризации муниципальных служащих в общем количестве запланированной диспансеризации муниципальных служащих</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012519713"/>
                  </a:ext>
                </a:extLst>
              </a:tr>
              <a:tr h="411309">
                <a:tc>
                  <a:txBody>
                    <a:bodyPr/>
                    <a:lstStyle/>
                    <a:p>
                      <a:pPr algn="l" fontAlgn="ctr"/>
                      <a:r>
                        <a:rPr lang="ru-RU" sz="1000" u="none" strike="noStrike">
                          <a:effectLst/>
                        </a:rPr>
                        <a:t>Доля проведенной стажировки студентов в общем количестве запланированной стажировки студентов</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marL="0" algn="ctr" defTabSz="914400" rtl="0" eaLnBrk="1" fontAlgn="ctr" latinLnBrk="0" hangingPunct="1"/>
                      <a:r>
                        <a:rPr lang="ru-RU" sz="1000" u="none" strike="noStrike" kern="1200" dirty="0">
                          <a:solidFill>
                            <a:schemeClr val="dk1"/>
                          </a:solidFill>
                          <a:effectLst/>
                          <a:latin typeface="+mn-lt"/>
                          <a:ea typeface="+mn-ea"/>
                          <a:cs typeface="+mn-cs"/>
                        </a:rPr>
                        <a:t>0</a:t>
                      </a: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885586825"/>
                  </a:ext>
                </a:extLst>
              </a:tr>
              <a:tr h="411309">
                <a:tc>
                  <a:txBody>
                    <a:bodyPr/>
                    <a:lstStyle/>
                    <a:p>
                      <a:pPr algn="l" fontAlgn="ctr"/>
                      <a:r>
                        <a:rPr lang="ru-RU" sz="1000" u="none" strike="noStrike">
                          <a:effectLst/>
                        </a:rPr>
                        <a:t>Доля отправленной грифованной корреспонденции в общем количестве запланированной</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115410172"/>
                  </a:ext>
                </a:extLst>
              </a:tr>
              <a:tr h="411309">
                <a:tc>
                  <a:txBody>
                    <a:bodyPr/>
                    <a:lstStyle/>
                    <a:p>
                      <a:pPr algn="l" fontAlgn="ctr"/>
                      <a:r>
                        <a:rPr lang="ru-RU" sz="1000" u="none" strike="noStrike">
                          <a:effectLst/>
                        </a:rPr>
                        <a:t>Доля производственного травматизма в общем количестве работников администрации</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93567503"/>
                  </a:ext>
                </a:extLst>
              </a:tr>
              <a:tr h="411309">
                <a:tc>
                  <a:txBody>
                    <a:bodyPr/>
                    <a:lstStyle/>
                    <a:p>
                      <a:pPr algn="l" fontAlgn="ctr"/>
                      <a:r>
                        <a:rPr lang="ru-RU" sz="1000" u="none" strike="noStrike">
                          <a:effectLst/>
                        </a:rPr>
                        <a:t>Заключение контракта на получение официальной статистической информации</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Единица </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699484281"/>
                  </a:ext>
                </a:extLst>
              </a:tr>
              <a:tr h="411309">
                <a:tc>
                  <a:txBody>
                    <a:bodyPr/>
                    <a:lstStyle/>
                    <a:p>
                      <a:pPr algn="l" fontAlgn="ctr"/>
                      <a:r>
                        <a:rPr lang="ru-RU" sz="1000" u="none" strike="noStrike">
                          <a:effectLst/>
                        </a:rPr>
                        <a:t>Обеспечение разработки нового мобилизационного плана экономики городского округа Долгопрудный</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да/нет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нет</a:t>
                      </a:r>
                      <a:endParaRPr lang="ru-RU" sz="1000" b="0" i="0" u="none" strike="noStrike" dirty="0">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нет</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3805613797"/>
                  </a:ext>
                </a:extLst>
              </a:tr>
              <a:tr h="411309">
                <a:tc>
                  <a:txBody>
                    <a:bodyPr/>
                    <a:lstStyle/>
                    <a:p>
                      <a:pPr algn="l" fontAlgn="ctr"/>
                      <a:r>
                        <a:rPr lang="ru-RU" sz="1000" u="none" strike="noStrike">
                          <a:effectLst/>
                        </a:rPr>
                        <a:t>Доля обращений граждан, рассмотренных без нарушений установленных сроков, в общем числе обращений граждан</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1947826600"/>
                  </a:ext>
                </a:extLst>
              </a:tr>
              <a:tr h="411309">
                <a:tc>
                  <a:txBody>
                    <a:bodyPr/>
                    <a:lstStyle/>
                    <a:p>
                      <a:pPr algn="l" fontAlgn="ctr"/>
                      <a:r>
                        <a:rPr lang="ru-RU" sz="1000" u="none" strike="noStrike">
                          <a:effectLst/>
                        </a:rPr>
                        <a:t>Доля выплаченных объемов денежного содержания, прочих и иных выплат от запланированных к выплате</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706999919"/>
                  </a:ext>
                </a:extLst>
              </a:tr>
              <a:tr h="411309">
                <a:tc>
                  <a:txBody>
                    <a:bodyPr/>
                    <a:lstStyle/>
                    <a:p>
                      <a:pPr algn="l" fontAlgn="ctr"/>
                      <a:r>
                        <a:rPr lang="ru-RU" sz="1000" u="none" strike="noStrike">
                          <a:effectLst/>
                        </a:rPr>
                        <a:t>Доля проведенных процедур закупок в общем количестве запланированных процедур закупок</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442270073"/>
                  </a:ext>
                </a:extLst>
              </a:tr>
              <a:tr h="411309">
                <a:tc>
                  <a:txBody>
                    <a:bodyPr/>
                    <a:lstStyle/>
                    <a:p>
                      <a:pPr algn="l" fontAlgn="ctr"/>
                      <a:r>
                        <a:rPr lang="ru-RU" sz="1000" u="none" strike="noStrike">
                          <a:effectLst/>
                        </a:rPr>
                        <a:t>Доля уплаченных взносов в общем количестве от запланированных к уплате</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5346" marR="5346" marT="5346"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5346" marR="5346" marT="5346" marB="0" anchor="ctr"/>
                </a:tc>
                <a:extLst>
                  <a:ext uri="{0D108BD9-81ED-4DB2-BD59-A6C34878D82A}">
                    <a16:rowId xmlns:a16="http://schemas.microsoft.com/office/drawing/2014/main" val="255407009"/>
                  </a:ext>
                </a:extLst>
              </a:tr>
            </a:tbl>
          </a:graphicData>
        </a:graphic>
      </p:graphicFrame>
    </p:spTree>
    <p:extLst>
      <p:ext uri="{BB962C8B-B14F-4D97-AF65-F5344CB8AC3E}">
        <p14:creationId xmlns:p14="http://schemas.microsoft.com/office/powerpoint/2010/main" val="10611063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7CE260B6-0AC8-48C8-83E1-2B7FF4042629}"/>
              </a:ext>
            </a:extLst>
          </p:cNvPr>
          <p:cNvGraphicFramePr>
            <a:graphicFrameLocks noGrp="1"/>
          </p:cNvGraphicFramePr>
          <p:nvPr>
            <p:ph idx="1"/>
            <p:extLst/>
          </p:nvPr>
        </p:nvGraphicFramePr>
        <p:xfrm>
          <a:off x="751625" y="821230"/>
          <a:ext cx="10898128" cy="5671010"/>
        </p:xfrm>
        <a:graphic>
          <a:graphicData uri="http://schemas.openxmlformats.org/drawingml/2006/table">
            <a:tbl>
              <a:tblPr>
                <a:tableStyleId>{5C22544A-7EE6-4342-B048-85BDC9FD1C3A}</a:tableStyleId>
              </a:tblPr>
              <a:tblGrid>
                <a:gridCol w="3438074">
                  <a:extLst>
                    <a:ext uri="{9D8B030D-6E8A-4147-A177-3AD203B41FA5}">
                      <a16:colId xmlns:a16="http://schemas.microsoft.com/office/drawing/2014/main" val="289384207"/>
                    </a:ext>
                  </a:extLst>
                </a:gridCol>
                <a:gridCol w="1131683">
                  <a:extLst>
                    <a:ext uri="{9D8B030D-6E8A-4147-A177-3AD203B41FA5}">
                      <a16:colId xmlns:a16="http://schemas.microsoft.com/office/drawing/2014/main" val="938674211"/>
                    </a:ext>
                  </a:extLst>
                </a:gridCol>
                <a:gridCol w="724277">
                  <a:extLst>
                    <a:ext uri="{9D8B030D-6E8A-4147-A177-3AD203B41FA5}">
                      <a16:colId xmlns:a16="http://schemas.microsoft.com/office/drawing/2014/main" val="2571162253"/>
                    </a:ext>
                  </a:extLst>
                </a:gridCol>
                <a:gridCol w="651392">
                  <a:extLst>
                    <a:ext uri="{9D8B030D-6E8A-4147-A177-3AD203B41FA5}">
                      <a16:colId xmlns:a16="http://schemas.microsoft.com/office/drawing/2014/main" val="1310296353"/>
                    </a:ext>
                  </a:extLst>
                </a:gridCol>
                <a:gridCol w="981813">
                  <a:extLst>
                    <a:ext uri="{9D8B030D-6E8A-4147-A177-3AD203B41FA5}">
                      <a16:colId xmlns:a16="http://schemas.microsoft.com/office/drawing/2014/main" val="1303468196"/>
                    </a:ext>
                  </a:extLst>
                </a:gridCol>
                <a:gridCol w="959995">
                  <a:extLst>
                    <a:ext uri="{9D8B030D-6E8A-4147-A177-3AD203B41FA5}">
                      <a16:colId xmlns:a16="http://schemas.microsoft.com/office/drawing/2014/main" val="3042368692"/>
                    </a:ext>
                  </a:extLst>
                </a:gridCol>
                <a:gridCol w="1058177">
                  <a:extLst>
                    <a:ext uri="{9D8B030D-6E8A-4147-A177-3AD203B41FA5}">
                      <a16:colId xmlns:a16="http://schemas.microsoft.com/office/drawing/2014/main" val="924486237"/>
                    </a:ext>
                  </a:extLst>
                </a:gridCol>
                <a:gridCol w="959995">
                  <a:extLst>
                    <a:ext uri="{9D8B030D-6E8A-4147-A177-3AD203B41FA5}">
                      <a16:colId xmlns:a16="http://schemas.microsoft.com/office/drawing/2014/main" val="2915610932"/>
                    </a:ext>
                  </a:extLst>
                </a:gridCol>
                <a:gridCol w="992722">
                  <a:extLst>
                    <a:ext uri="{9D8B030D-6E8A-4147-A177-3AD203B41FA5}">
                      <a16:colId xmlns:a16="http://schemas.microsoft.com/office/drawing/2014/main" val="1919861385"/>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300" marR="4300" marT="43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80980976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806697990"/>
                  </a:ext>
                </a:extLst>
              </a:tr>
              <a:tr h="456316">
                <a:tc>
                  <a:txBody>
                    <a:bodyPr/>
                    <a:lstStyle/>
                    <a:p>
                      <a:pPr algn="l" fontAlgn="ctr"/>
                      <a:r>
                        <a:rPr lang="ru-RU" sz="1000" u="none" strike="noStrike">
                          <a:effectLst/>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844329475"/>
                  </a:ext>
                </a:extLst>
              </a:tr>
              <a:tr h="529824">
                <a:tc>
                  <a:txBody>
                    <a:bodyPr/>
                    <a:lstStyle/>
                    <a:p>
                      <a:pPr algn="l" fontAlgn="ctr"/>
                      <a:r>
                        <a:rPr lang="ru-RU" sz="1000" u="none" strike="noStrike" dirty="0">
                          <a:effectLst/>
                        </a:rPr>
                        <a:t>Подпрограмма I «Развитие системы информирования населения о деятельности органов местного самоуправления Московской области, создание доступной современной медиасреды»</a:t>
                      </a:r>
                      <a:endParaRPr lang="ru-RU" sz="1000" b="1"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991335689"/>
                  </a:ext>
                </a:extLst>
              </a:tr>
              <a:tr h="266768">
                <a:tc>
                  <a:txBody>
                    <a:bodyPr/>
                    <a:lstStyle/>
                    <a:p>
                      <a:pPr algn="l" fontAlgn="ctr"/>
                      <a:r>
                        <a:rPr lang="ru-RU" sz="1000" u="none" strike="noStrike">
                          <a:effectLst/>
                        </a:rPr>
                        <a:t>Информирование населения через СМИ </a:t>
                      </a:r>
                      <a:br>
                        <a:rPr lang="ru-RU" sz="1000" u="none" strike="noStrike">
                          <a:effectLst/>
                        </a:rPr>
                      </a:b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131,84</a:t>
                      </a:r>
                    </a:p>
                  </a:txBody>
                  <a:tcPr marL="9525" marR="9525" marT="9525" marB="0" anchor="ctr"/>
                </a:tc>
                <a:tc>
                  <a:txBody>
                    <a:bodyPr/>
                    <a:lstStyle/>
                    <a:p>
                      <a:pPr algn="ctr" fontAlgn="ctr"/>
                      <a:r>
                        <a:rPr lang="ru-RU" sz="1000" u="none" strike="noStrike" dirty="0">
                          <a:effectLst/>
                        </a:rPr>
                        <a:t>121,13</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125,36</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129,59</a:t>
                      </a:r>
                      <a:endParaRPr lang="ru-RU" sz="1000" b="0" i="0" u="none" strike="noStrike" dirty="0">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129,59</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975464111"/>
                  </a:ext>
                </a:extLst>
              </a:tr>
              <a:tr h="343036">
                <a:tc>
                  <a:txBody>
                    <a:bodyPr/>
                    <a:lstStyle/>
                    <a:p>
                      <a:pPr algn="l" fontAlgn="ctr"/>
                      <a:r>
                        <a:rPr lang="ru-RU" sz="1000" u="none" strike="noStrike" dirty="0">
                          <a:effectLst/>
                        </a:rPr>
                        <a:t>Уровень информированности населения в социальных сетях.</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балл</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8,26</a:t>
                      </a:r>
                    </a:p>
                  </a:txBody>
                  <a:tcPr marL="9525" marR="9525" marT="9525"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8</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3483615271"/>
                  </a:ext>
                </a:extLst>
              </a:tr>
              <a:tr h="456316">
                <a:tc>
                  <a:txBody>
                    <a:bodyPr/>
                    <a:lstStyle/>
                    <a:p>
                      <a:pPr algn="l" fontAlgn="ctr"/>
                      <a:r>
                        <a:rPr lang="ru-RU" sz="1000" u="none" strike="noStrike" dirty="0">
                          <a:effectLst/>
                        </a:rPr>
                        <a:t>Наличие незаконных рекламных  конструкций, установленных на территории муниципального образования</a:t>
                      </a:r>
                      <a:br>
                        <a:rPr lang="ru-RU" sz="1000" u="none" strike="noStrike" dirty="0">
                          <a:effectLst/>
                        </a:rPr>
                      </a:b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95</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161970305"/>
                  </a:ext>
                </a:extLst>
              </a:tr>
              <a:tr h="529824">
                <a:tc>
                  <a:txBody>
                    <a:bodyPr/>
                    <a:lstStyle/>
                    <a:p>
                      <a:pPr algn="l" fontAlgn="ctr"/>
                      <a:r>
                        <a:rPr lang="ru-RU" sz="1000" u="none" strike="noStrike">
                          <a:effectLst/>
                        </a:rPr>
                        <a:t>Наличие задолженности </a:t>
                      </a:r>
                      <a:br>
                        <a:rPr lang="ru-RU" sz="1000" u="none" strike="noStrike">
                          <a:effectLst/>
                        </a:rPr>
                      </a:br>
                      <a:r>
                        <a:rPr lang="ru-RU" sz="1000" u="none" strike="noStrike">
                          <a:effectLst/>
                        </a:rPr>
                        <a:t>в муниципальный бюджет по платежам за установку и эксплуатацию рекламных конструкций</a:t>
                      </a:r>
                      <a:br>
                        <a:rPr lang="ru-RU" sz="1000" u="none" strike="noStrike">
                          <a:effectLst/>
                        </a:rPr>
                      </a:b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Приоритетный целевой показатель</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27,4</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t"/>
                      <a:r>
                        <a:rPr lang="ru-RU" sz="900" b="0" i="0" u="none" strike="noStrike" dirty="0">
                          <a:solidFill>
                            <a:srgbClr val="000000"/>
                          </a:solidFill>
                          <a:effectLst/>
                          <a:latin typeface="+mn-lt"/>
                        </a:rPr>
                        <a:t>14,7</a:t>
                      </a:r>
                    </a:p>
                  </a:txBody>
                  <a:tcPr marL="9525" marR="9525" marT="9525"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4130310664"/>
                  </a:ext>
                </a:extLst>
              </a:tr>
              <a:tr h="229756">
                <a:tc>
                  <a:txBody>
                    <a:bodyPr/>
                    <a:lstStyle/>
                    <a:p>
                      <a:pPr algn="l" fontAlgn="ctr"/>
                      <a:r>
                        <a:rPr lang="ru-RU" sz="1000" u="none" strike="noStrike">
                          <a:effectLst/>
                        </a:rPr>
                        <a:t>Подпрограмма II «Мир и согласие. Новые возможности»</a:t>
                      </a:r>
                      <a:endParaRPr lang="ru-RU" sz="1000" b="1"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845182222"/>
                  </a:ext>
                </a:extLst>
              </a:tr>
              <a:tr h="456316">
                <a:tc>
                  <a:txBody>
                    <a:bodyPr/>
                    <a:lstStyle/>
                    <a:p>
                      <a:pPr algn="l" fontAlgn="ctr"/>
                      <a:r>
                        <a:rPr lang="ru-RU" sz="1000" u="none" strike="noStrike">
                          <a:effectLst/>
                        </a:rPr>
                        <a:t>Количество граждан, вовлеченных в реализацию социально значимых проектов в рамках проведения конкурса на соискание ежегодных премий главы города Долгопрудного</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53</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57</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59</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61</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63</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204370371"/>
                  </a:ext>
                </a:extLst>
              </a:tr>
              <a:tr h="792880">
                <a:tc>
                  <a:txBody>
                    <a:bodyPr/>
                    <a:lstStyle/>
                    <a:p>
                      <a:pPr algn="l" fontAlgn="ctr"/>
                      <a:r>
                        <a:rPr lang="ru-RU" sz="1000" u="none" strike="noStrike">
                          <a:effectLst/>
                        </a:rPr>
                        <a:t>Доля проведенных  мероприятий, направленных на укрепление межэтнических и межконфессиональных отношений, обеспечение преемственности городских традиций, способствующих социальной стабильности на территории городского округа Долгопрудный от общего числа запланированных</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300" marR="4300" marT="4300" marB="0" anchor="ctr"/>
                </a:tc>
                <a:extLst>
                  <a:ext uri="{0D108BD9-81ED-4DB2-BD59-A6C34878D82A}">
                    <a16:rowId xmlns:a16="http://schemas.microsoft.com/office/drawing/2014/main" val="875514762"/>
                  </a:ext>
                </a:extLst>
              </a:tr>
              <a:tr h="266768">
                <a:tc>
                  <a:txBody>
                    <a:bodyPr/>
                    <a:lstStyle/>
                    <a:p>
                      <a:pPr algn="l" fontAlgn="ctr"/>
                      <a:r>
                        <a:rPr lang="ru-RU" sz="1000" u="none" strike="noStrike" dirty="0">
                          <a:effectLst/>
                        </a:rPr>
                        <a:t>Подпрограмма III  «Эффективное местное самоуправление Московской области»</a:t>
                      </a:r>
                      <a:endParaRPr lang="ru-RU" sz="1000" b="1" i="0" u="none" strike="noStrike" dirty="0">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373389531"/>
                  </a:ext>
                </a:extLst>
              </a:tr>
              <a:tr h="456316">
                <a:tc>
                  <a:txBody>
                    <a:bodyPr/>
                    <a:lstStyle/>
                    <a:p>
                      <a:pPr algn="l" fontAlgn="ctr"/>
                      <a:r>
                        <a:rPr lang="ru-RU" sz="1000" u="none" strike="noStrike">
                          <a:effectLst/>
                        </a:rPr>
                        <a:t>Количество проектов, реализованных на основании заявок жителей Московской области в рамках применения практик инициативного бюджетирования</a:t>
                      </a:r>
                      <a:endParaRPr lang="ru-RU" sz="1000" b="0" i="0" u="none" strike="noStrike">
                        <a:solidFill>
                          <a:srgbClr val="2E2E2E"/>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Штука</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5</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Arial" panose="020B0604020202020204" pitchFamily="34" charset="0"/>
                      </a:endParaRPr>
                    </a:p>
                  </a:txBody>
                  <a:tcPr marL="4300" marR="4300" marT="4300" marB="0" anchor="ctr"/>
                </a:tc>
                <a:tc>
                  <a:txBody>
                    <a:bodyPr/>
                    <a:lstStyle/>
                    <a:p>
                      <a:pPr algn="ctr" fontAlgn="ctr"/>
                      <a:r>
                        <a:rPr lang="ru-RU" sz="1000" u="none" strike="noStrike">
                          <a:effectLst/>
                        </a:rPr>
                        <a:t>0</a:t>
                      </a:r>
                      <a:endParaRPr lang="ru-RU" sz="1000" b="0" i="0" u="none" strike="noStrike">
                        <a:solidFill>
                          <a:srgbClr val="000000"/>
                        </a:solidFill>
                        <a:effectLst/>
                        <a:latin typeface="Calibri" panose="020F0502020204030204" pitchFamily="34" charset="0"/>
                      </a:endParaRPr>
                    </a:p>
                  </a:txBody>
                  <a:tcPr marL="4300" marR="4300" marT="4300"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Calibri" panose="020F0502020204030204" pitchFamily="34" charset="0"/>
                      </a:endParaRPr>
                    </a:p>
                  </a:txBody>
                  <a:tcPr marL="4300" marR="4300" marT="4300" marB="0" anchor="ctr"/>
                </a:tc>
                <a:extLst>
                  <a:ext uri="{0D108BD9-81ED-4DB2-BD59-A6C34878D82A}">
                    <a16:rowId xmlns:a16="http://schemas.microsoft.com/office/drawing/2014/main" val="2374535939"/>
                  </a:ext>
                </a:extLst>
              </a:tr>
            </a:tbl>
          </a:graphicData>
        </a:graphic>
      </p:graphicFrame>
    </p:spTree>
    <p:extLst>
      <p:ext uri="{BB962C8B-B14F-4D97-AF65-F5344CB8AC3E}">
        <p14:creationId xmlns:p14="http://schemas.microsoft.com/office/powerpoint/2010/main" val="2288961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12955152-A8C3-425E-B84F-295029B0A5F6}"/>
              </a:ext>
            </a:extLst>
          </p:cNvPr>
          <p:cNvGraphicFramePr>
            <a:graphicFrameLocks noGrp="1"/>
          </p:cNvGraphicFramePr>
          <p:nvPr>
            <p:ph idx="1"/>
            <p:extLst/>
          </p:nvPr>
        </p:nvGraphicFramePr>
        <p:xfrm>
          <a:off x="534155" y="752015"/>
          <a:ext cx="11192962" cy="5878924"/>
        </p:xfrm>
        <a:graphic>
          <a:graphicData uri="http://schemas.openxmlformats.org/drawingml/2006/table">
            <a:tbl>
              <a:tblPr>
                <a:tableStyleId>{5C22544A-7EE6-4342-B048-85BDC9FD1C3A}</a:tableStyleId>
              </a:tblPr>
              <a:tblGrid>
                <a:gridCol w="3263186">
                  <a:extLst>
                    <a:ext uri="{9D8B030D-6E8A-4147-A177-3AD203B41FA5}">
                      <a16:colId xmlns:a16="http://schemas.microsoft.com/office/drawing/2014/main" val="959112292"/>
                    </a:ext>
                  </a:extLst>
                </a:gridCol>
                <a:gridCol w="1110789">
                  <a:extLst>
                    <a:ext uri="{9D8B030D-6E8A-4147-A177-3AD203B41FA5}">
                      <a16:colId xmlns:a16="http://schemas.microsoft.com/office/drawing/2014/main" val="3621849813"/>
                    </a:ext>
                  </a:extLst>
                </a:gridCol>
                <a:gridCol w="852244">
                  <a:extLst>
                    <a:ext uri="{9D8B030D-6E8A-4147-A177-3AD203B41FA5}">
                      <a16:colId xmlns:a16="http://schemas.microsoft.com/office/drawing/2014/main" val="3821907407"/>
                    </a:ext>
                  </a:extLst>
                </a:gridCol>
                <a:gridCol w="880052">
                  <a:extLst>
                    <a:ext uri="{9D8B030D-6E8A-4147-A177-3AD203B41FA5}">
                      <a16:colId xmlns:a16="http://schemas.microsoft.com/office/drawing/2014/main" val="3354057423"/>
                    </a:ext>
                  </a:extLst>
                </a:gridCol>
                <a:gridCol w="1008375">
                  <a:extLst>
                    <a:ext uri="{9D8B030D-6E8A-4147-A177-3AD203B41FA5}">
                      <a16:colId xmlns:a16="http://schemas.microsoft.com/office/drawing/2014/main" val="2750603693"/>
                    </a:ext>
                  </a:extLst>
                </a:gridCol>
                <a:gridCol w="985966">
                  <a:extLst>
                    <a:ext uri="{9D8B030D-6E8A-4147-A177-3AD203B41FA5}">
                      <a16:colId xmlns:a16="http://schemas.microsoft.com/office/drawing/2014/main" val="883452867"/>
                    </a:ext>
                  </a:extLst>
                </a:gridCol>
                <a:gridCol w="1086805">
                  <a:extLst>
                    <a:ext uri="{9D8B030D-6E8A-4147-A177-3AD203B41FA5}">
                      <a16:colId xmlns:a16="http://schemas.microsoft.com/office/drawing/2014/main" val="2555119315"/>
                    </a:ext>
                  </a:extLst>
                </a:gridCol>
                <a:gridCol w="985966">
                  <a:extLst>
                    <a:ext uri="{9D8B030D-6E8A-4147-A177-3AD203B41FA5}">
                      <a16:colId xmlns:a16="http://schemas.microsoft.com/office/drawing/2014/main" val="4274193615"/>
                    </a:ext>
                  </a:extLst>
                </a:gridCol>
                <a:gridCol w="1019579">
                  <a:extLst>
                    <a:ext uri="{9D8B030D-6E8A-4147-A177-3AD203B41FA5}">
                      <a16:colId xmlns:a16="http://schemas.microsoft.com/office/drawing/2014/main" val="383334393"/>
                    </a:ext>
                  </a:extLst>
                </a:gridCol>
              </a:tblGrid>
              <a:tr h="163301">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Тип показателя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dirty="0">
                          <a:effectLst/>
                        </a:rPr>
                        <a:t>Единица измерения</a:t>
                      </a:r>
                      <a:endParaRPr lang="ru-RU" sz="1000" b="0" i="0" u="none" strike="noStrike" dirty="0">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4819" marR="4819" marT="481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41681507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rPr>
                        <a:t>2023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2024 год</a:t>
                      </a:r>
                      <a:endParaRPr lang="ru-RU" sz="1050" b="0" i="0" u="none" strike="noStrike" dirty="0">
                        <a:solidFill>
                          <a:srgbClr val="000000"/>
                        </a:solidFill>
                        <a:effectLst/>
                        <a:latin typeface="Arial" panose="020B0604020202020204" pitchFamily="34" charset="0"/>
                      </a:endParaRPr>
                    </a:p>
                  </a:txBody>
                  <a:tcPr marL="3729" marR="3729" marT="3729" marB="0" anchor="ctr"/>
                </a:tc>
                <a:tc>
                  <a:txBody>
                    <a:bodyPr/>
                    <a:lstStyle/>
                    <a:p>
                      <a:pPr algn="ctr" fontAlgn="ctr"/>
                      <a:r>
                        <a:rPr lang="ru-RU" sz="1050" u="none" strike="noStrike" dirty="0">
                          <a:effectLst/>
                        </a:rPr>
                        <a:t>2025 год</a:t>
                      </a:r>
                      <a:endParaRPr lang="ru-RU" sz="1050" b="0" i="0" u="none" strike="noStrike" dirty="0">
                        <a:solidFill>
                          <a:srgbClr val="000000"/>
                        </a:solidFill>
                        <a:effectLst/>
                        <a:latin typeface="Arial" panose="020B0604020202020204" pitchFamily="34" charset="0"/>
                      </a:endParaRPr>
                    </a:p>
                  </a:txBody>
                  <a:tcPr marL="3729" marR="3729" marT="3729" marB="0" anchor="ctr"/>
                </a:tc>
                <a:extLst>
                  <a:ext uri="{0D108BD9-81ED-4DB2-BD59-A6C34878D82A}">
                    <a16:rowId xmlns:a16="http://schemas.microsoft.com/office/drawing/2014/main" val="585801546"/>
                  </a:ext>
                </a:extLst>
              </a:tr>
              <a:tr h="120581">
                <a:tc>
                  <a:txBody>
                    <a:bodyPr/>
                    <a:lstStyle/>
                    <a:p>
                      <a:pPr algn="l" fontAlgn="ctr"/>
                      <a:r>
                        <a:rPr lang="ru-RU" sz="1000" u="none" strike="noStrike">
                          <a:effectLst/>
                        </a:rPr>
                        <a:t>Подпрограмма </a:t>
                      </a:r>
                      <a:r>
                        <a:rPr lang="en-US" sz="1000" u="none" strike="noStrike">
                          <a:effectLst/>
                        </a:rPr>
                        <a:t>IV «</a:t>
                      </a:r>
                      <a:r>
                        <a:rPr lang="ru-RU" sz="1000" u="none" strike="noStrike">
                          <a:effectLst/>
                        </a:rPr>
                        <a:t>Молодежь Подмосковья»</a:t>
                      </a:r>
                      <a:endParaRPr lang="ru-RU" sz="1000" b="1"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1377955482"/>
                  </a:ext>
                </a:extLst>
              </a:tr>
              <a:tr h="588119">
                <a:tc>
                  <a:txBody>
                    <a:bodyPr/>
                    <a:lstStyle/>
                    <a:p>
                      <a:pPr algn="l" fontAlgn="ctr"/>
                      <a:r>
                        <a:rPr lang="ru-RU" sz="1000" u="none" strike="noStrike">
                          <a:effectLst/>
                        </a:rPr>
                        <a:t>Доля специалистов, работающих в сфере молодежной политики, принявших участие в мероприятиях по обучению, переобучению, повышению квалификации и обмену опытом, к общему числу специалистов, занятых в сфере работы с молодежью</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65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75</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75</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01524259"/>
                  </a:ext>
                </a:extLst>
              </a:tr>
              <a:tr h="471235">
                <a:tc>
                  <a:txBody>
                    <a:bodyPr/>
                    <a:lstStyle/>
                    <a:p>
                      <a:pPr algn="l" fontAlgn="ctr"/>
                      <a:r>
                        <a:rPr lang="ru-RU" sz="1000" u="none" strike="noStrike" dirty="0">
                          <a:effectLst/>
                        </a:rPr>
                        <a:t>Доля молодых граждан, принявших участие в международных, межрегиональных и межмуниципальных молодежных мероприятиях,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4</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05185630"/>
                  </a:ext>
                </a:extLst>
              </a:tr>
              <a:tr h="588119">
                <a:tc>
                  <a:txBody>
                    <a:bodyPr/>
                    <a:lstStyle/>
                    <a:p>
                      <a:pPr algn="l" fontAlgn="ctr"/>
                      <a:r>
                        <a:rPr lang="ru-RU" sz="1000" u="none" strike="noStrike" dirty="0">
                          <a:effectLst/>
                        </a:rPr>
                        <a:t>Уровень соответствия учреждений (организаций) по работе с молодежью муниципального образования нормативам минимального обеспечения молодежи учреждениями (организациями) по работе с молодежью по месту жительства  </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40658197"/>
                  </a:ext>
                </a:extLst>
              </a:tr>
              <a:tr h="471235">
                <a:tc>
                  <a:txBody>
                    <a:bodyPr/>
                    <a:lstStyle/>
                    <a:p>
                      <a:pPr algn="l" fontAlgn="ctr"/>
                      <a:r>
                        <a:rPr lang="ru-RU" sz="1000" u="none" strike="noStrike" dirty="0">
                          <a:effectLst/>
                        </a:rPr>
                        <a:t>Доля мероприятий с участием молодых граждан, оказавшихся в трудной жизненной ситуации, нуждающихся в особой заботе государства, к общему числу мероприятий</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15</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21</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21</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624130855"/>
                  </a:ext>
                </a:extLst>
              </a:tr>
              <a:tr h="471235">
                <a:tc>
                  <a:txBody>
                    <a:bodyPr/>
                    <a:lstStyle/>
                    <a:p>
                      <a:pPr algn="l" fontAlgn="ctr"/>
                      <a:r>
                        <a:rPr lang="ru-RU" sz="1000" u="none" strike="noStrike" dirty="0">
                          <a:effectLst/>
                        </a:rPr>
                        <a:t>Доля молодых граждан, принимающих участие в мероприятиях по гражданско-патриотическому, духовно-нравственному воспитанию,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29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29</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410574802"/>
                  </a:ext>
                </a:extLst>
              </a:tr>
              <a:tr h="354350">
                <a:tc>
                  <a:txBody>
                    <a:bodyPr/>
                    <a:lstStyle/>
                    <a:p>
                      <a:pPr algn="l" fontAlgn="ctr"/>
                      <a:r>
                        <a:rPr lang="ru-RU" sz="1000" u="none" strike="noStrike" dirty="0">
                          <a:effectLst/>
                        </a:rPr>
                        <a:t>Доля граждан, вовлеченных в добровольческую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0,14</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0,17</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b="0" i="0" u="none" strike="noStrike" dirty="0">
                          <a:solidFill>
                            <a:srgbClr val="000000"/>
                          </a:solidFill>
                          <a:effectLst/>
                          <a:latin typeface="Arial" panose="020B0604020202020204" pitchFamily="34" charset="0"/>
                        </a:rPr>
                        <a:t>0,18</a:t>
                      </a:r>
                    </a:p>
                  </a:txBody>
                  <a:tcPr marL="4819" marR="4819" marT="4819" marB="0" anchor="ctr"/>
                </a:tc>
                <a:tc>
                  <a:txBody>
                    <a:bodyPr/>
                    <a:lstStyle/>
                    <a:p>
                      <a:pPr algn="ctr" fontAlgn="ctr"/>
                      <a:r>
                        <a:rPr lang="ru-RU" sz="1000" u="none" strike="noStrike" dirty="0">
                          <a:effectLst/>
                        </a:rPr>
                        <a:t>0,19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0,20</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80206516"/>
                  </a:ext>
                </a:extLst>
              </a:tr>
              <a:tr h="588119">
                <a:tc>
                  <a:txBody>
                    <a:bodyPr/>
                    <a:lstStyle/>
                    <a:p>
                      <a:pPr algn="l" fontAlgn="ctr"/>
                      <a:r>
                        <a:rPr lang="ru-RU" sz="1000" u="none" strike="noStrike" dirty="0">
                          <a:effectLst/>
                        </a:rPr>
                        <a:t>Доля молодых граждан, принимающих участие в мероприятиях, направленных на поддержку талантливой молодежи, молодежных социально значимых инициатив и предпринимательства, к общему числу молодых граждан</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Человек</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14,1</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17,3</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17,3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3306486466"/>
                  </a:ext>
                </a:extLst>
              </a:tr>
              <a:tr h="354350">
                <a:tc>
                  <a:txBody>
                    <a:bodyPr/>
                    <a:lstStyle/>
                    <a:p>
                      <a:pPr algn="l" fontAlgn="ctr"/>
                      <a:r>
                        <a:rPr lang="ru-RU" sz="1000" u="none" strike="noStrike" dirty="0">
                          <a:effectLst/>
                        </a:rPr>
                        <a:t>Численность участников молодежных медиацентров</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a:t>
                      </a:r>
                      <a:endParaRPr lang="ru-RU" sz="1000" b="0" i="0" u="none" strike="noStrike">
                        <a:solidFill>
                          <a:srgbClr val="000000"/>
                        </a:solidFill>
                        <a:effectLst/>
                        <a:latin typeface="Arial" panose="020B0604020202020204" pitchFamily="34" charset="0"/>
                      </a:endParaRPr>
                    </a:p>
                  </a:txBody>
                  <a:tcPr marL="4819" marR="4819" marT="4819" marB="0" anchor="ctr"/>
                </a:tc>
                <a:extLst>
                  <a:ext uri="{0D108BD9-81ED-4DB2-BD59-A6C34878D82A}">
                    <a16:rowId xmlns:a16="http://schemas.microsoft.com/office/drawing/2014/main" val="2740389164"/>
                  </a:ext>
                </a:extLst>
              </a:tr>
              <a:tr h="354350">
                <a:tc>
                  <a:txBody>
                    <a:bodyPr/>
                    <a:lstStyle/>
                    <a:p>
                      <a:pPr algn="l" fontAlgn="ctr"/>
                      <a:r>
                        <a:rPr lang="ru-RU" sz="1000" u="none" strike="noStrike" dirty="0">
                          <a:effectLst/>
                        </a:rPr>
                        <a:t>Доля молодежи, задействованной в мероприятиях по вовлечению в творческую деятельность</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Показатель муниципальной программы</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a:effectLst/>
                        </a:rPr>
                        <a:t>30</a:t>
                      </a:r>
                      <a:endParaRPr lang="ru-RU" sz="1000" b="0" i="0" u="none" strike="noStrike">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36</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39</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42</a:t>
                      </a:r>
                      <a:endParaRPr lang="ru-RU" sz="1000" b="0" i="0" u="none" strike="noStrike" dirty="0">
                        <a:solidFill>
                          <a:srgbClr val="000000"/>
                        </a:solidFill>
                        <a:effectLst/>
                        <a:latin typeface="Arial" panose="020B060402020202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tc>
                  <a:txBody>
                    <a:bodyPr/>
                    <a:lstStyle/>
                    <a:p>
                      <a:pPr algn="ctr" fontAlgn="ctr"/>
                      <a:r>
                        <a:rPr lang="ru-RU" sz="1000" u="none" strike="noStrike" dirty="0">
                          <a:effectLst/>
                        </a:rPr>
                        <a:t>45</a:t>
                      </a:r>
                      <a:endParaRPr lang="ru-RU" sz="1000" b="0" i="0" u="none" strike="noStrike" dirty="0">
                        <a:solidFill>
                          <a:srgbClr val="000000"/>
                        </a:solidFill>
                        <a:effectLst/>
                        <a:latin typeface="Calibri" panose="020F0502020204030204" pitchFamily="34" charset="0"/>
                      </a:endParaRPr>
                    </a:p>
                  </a:txBody>
                  <a:tcPr marL="4819" marR="4819" marT="4819" marB="0" anchor="ctr"/>
                </a:tc>
                <a:extLst>
                  <a:ext uri="{0D108BD9-81ED-4DB2-BD59-A6C34878D82A}">
                    <a16:rowId xmlns:a16="http://schemas.microsoft.com/office/drawing/2014/main" val="2561939133"/>
                  </a:ext>
                </a:extLst>
              </a:tr>
            </a:tbl>
          </a:graphicData>
        </a:graphic>
      </p:graphicFrame>
    </p:spTree>
    <p:extLst>
      <p:ext uri="{BB962C8B-B14F-4D97-AF65-F5344CB8AC3E}">
        <p14:creationId xmlns:p14="http://schemas.microsoft.com/office/powerpoint/2010/main" val="19213544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36892AE0-0AA1-460E-AAAA-4623B6B4D424}"/>
              </a:ext>
            </a:extLst>
          </p:cNvPr>
          <p:cNvGraphicFramePr>
            <a:graphicFrameLocks noGrp="1"/>
          </p:cNvGraphicFramePr>
          <p:nvPr>
            <p:ph idx="1"/>
            <p:extLst/>
          </p:nvPr>
        </p:nvGraphicFramePr>
        <p:xfrm>
          <a:off x="761050" y="797533"/>
          <a:ext cx="10949860" cy="5877269"/>
        </p:xfrm>
        <a:graphic>
          <a:graphicData uri="http://schemas.openxmlformats.org/drawingml/2006/table">
            <a:tbl>
              <a:tblPr>
                <a:tableStyleId>{5C22544A-7EE6-4342-B048-85BDC9FD1C3A}</a:tableStyleId>
              </a:tblPr>
              <a:tblGrid>
                <a:gridCol w="2970382">
                  <a:extLst>
                    <a:ext uri="{9D8B030D-6E8A-4147-A177-3AD203B41FA5}">
                      <a16:colId xmlns:a16="http://schemas.microsoft.com/office/drawing/2014/main" val="1180869105"/>
                    </a:ext>
                  </a:extLst>
                </a:gridCol>
                <a:gridCol w="1118004">
                  <a:extLst>
                    <a:ext uri="{9D8B030D-6E8A-4147-A177-3AD203B41FA5}">
                      <a16:colId xmlns:a16="http://schemas.microsoft.com/office/drawing/2014/main" val="1139627578"/>
                    </a:ext>
                  </a:extLst>
                </a:gridCol>
                <a:gridCol w="942631">
                  <a:extLst>
                    <a:ext uri="{9D8B030D-6E8A-4147-A177-3AD203B41FA5}">
                      <a16:colId xmlns:a16="http://schemas.microsoft.com/office/drawing/2014/main" val="2364863890"/>
                    </a:ext>
                  </a:extLst>
                </a:gridCol>
                <a:gridCol w="942631">
                  <a:extLst>
                    <a:ext uri="{9D8B030D-6E8A-4147-A177-3AD203B41FA5}">
                      <a16:colId xmlns:a16="http://schemas.microsoft.com/office/drawing/2014/main" val="3782856765"/>
                    </a:ext>
                  </a:extLst>
                </a:gridCol>
                <a:gridCol w="986474">
                  <a:extLst>
                    <a:ext uri="{9D8B030D-6E8A-4147-A177-3AD203B41FA5}">
                      <a16:colId xmlns:a16="http://schemas.microsoft.com/office/drawing/2014/main" val="1104319382"/>
                    </a:ext>
                  </a:extLst>
                </a:gridCol>
                <a:gridCol w="964552">
                  <a:extLst>
                    <a:ext uri="{9D8B030D-6E8A-4147-A177-3AD203B41FA5}">
                      <a16:colId xmlns:a16="http://schemas.microsoft.com/office/drawing/2014/main" val="2696522667"/>
                    </a:ext>
                  </a:extLst>
                </a:gridCol>
                <a:gridCol w="1063199">
                  <a:extLst>
                    <a:ext uri="{9D8B030D-6E8A-4147-A177-3AD203B41FA5}">
                      <a16:colId xmlns:a16="http://schemas.microsoft.com/office/drawing/2014/main" val="798172643"/>
                    </a:ext>
                  </a:extLst>
                </a:gridCol>
                <a:gridCol w="964552">
                  <a:extLst>
                    <a:ext uri="{9D8B030D-6E8A-4147-A177-3AD203B41FA5}">
                      <a16:colId xmlns:a16="http://schemas.microsoft.com/office/drawing/2014/main" val="355045471"/>
                    </a:ext>
                  </a:extLst>
                </a:gridCol>
                <a:gridCol w="997435">
                  <a:extLst>
                    <a:ext uri="{9D8B030D-6E8A-4147-A177-3AD203B41FA5}">
                      <a16:colId xmlns:a16="http://schemas.microsoft.com/office/drawing/2014/main" val="13045543"/>
                    </a:ext>
                  </a:extLst>
                </a:gridCol>
              </a:tblGrid>
              <a:tr h="168288">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5817" marR="5817" marT="581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145490611"/>
                  </a:ext>
                </a:extLst>
              </a:tr>
              <a:tr h="168288">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686565763"/>
                  </a:ext>
                </a:extLst>
              </a:tr>
              <a:tr h="336576">
                <a:tc>
                  <a:txBody>
                    <a:bodyPr/>
                    <a:lstStyle/>
                    <a:p>
                      <a:pPr algn="l" fontAlgn="ctr"/>
                      <a:r>
                        <a:rPr lang="ru-RU" sz="1050" u="none" strike="noStrike">
                          <a:effectLst/>
                        </a:rPr>
                        <a:t>Подпрограмма </a:t>
                      </a:r>
                      <a:r>
                        <a:rPr lang="en-US" sz="1050" u="none" strike="noStrike">
                          <a:effectLst/>
                        </a:rPr>
                        <a:t>V «</a:t>
                      </a:r>
                      <a:r>
                        <a:rPr lang="ru-RU" sz="1050" u="none" strike="noStrike">
                          <a:effectLst/>
                        </a:rPr>
                        <a:t>Обеспечивающая подпрограмма»</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059538660"/>
                  </a:ext>
                </a:extLst>
              </a:tr>
              <a:tr h="673151">
                <a:tc>
                  <a:txBody>
                    <a:bodyPr/>
                    <a:lstStyle/>
                    <a:p>
                      <a:pPr algn="l" fontAlgn="ctr"/>
                      <a:r>
                        <a:rPr lang="ru-RU" sz="1050" u="none" strike="noStrike">
                          <a:effectLst/>
                        </a:rPr>
                        <a:t>Выполнение мероприятий по контролю за ведением воинского учета в организациях, предприятиях и учреждениях, находящихся на территории городского округа Долгопрудный</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dirty="0">
                          <a:effectLst/>
                        </a:rPr>
                        <a:t>100</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2680586492"/>
                  </a:ext>
                </a:extLst>
              </a:tr>
              <a:tr h="673151">
                <a:tc>
                  <a:txBody>
                    <a:bodyPr/>
                    <a:lstStyle/>
                    <a:p>
                      <a:pPr algn="l" fontAlgn="ctr"/>
                      <a:r>
                        <a:rPr lang="ru-RU" sz="1050" u="none" strike="noStrike">
                          <a:effectLst/>
                        </a:rPr>
                        <a:t>Выполнение мероприятия по корректировке и формированию списков кандидатов в присяжные заседатели федеральных судов общей юрисдикции в Российской Федерации</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026226061"/>
                  </a:ext>
                </a:extLst>
              </a:tr>
              <a:tr h="673151">
                <a:tc>
                  <a:txBody>
                    <a:bodyPr/>
                    <a:lstStyle/>
                    <a:p>
                      <a:pPr algn="l" fontAlgn="ctr"/>
                      <a:r>
                        <a:rPr lang="ru-RU" sz="1050" u="none" strike="noStrike">
                          <a:effectLst/>
                        </a:rPr>
                        <a:t>Соответствие данных первичного воинского учета военно-учетного стола с документами отдела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53818843"/>
                  </a:ext>
                </a:extLst>
              </a:tr>
              <a:tr h="673151">
                <a:tc>
                  <a:txBody>
                    <a:bodyPr/>
                    <a:lstStyle/>
                    <a:p>
                      <a:pPr algn="l" fontAlgn="ctr"/>
                      <a:r>
                        <a:rPr lang="ru-RU" sz="1050" u="none" strike="noStrike">
                          <a:effectLst/>
                        </a:rPr>
                        <a:t>Выполнение мероприятий по оповещению граждан о вызовах в отдел военного комиссариата Московской области по городам Химки, Долгопрудный и Лобня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99,7</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3994891819"/>
                  </a:ext>
                </a:extLst>
              </a:tr>
              <a:tr h="504864">
                <a:tc>
                  <a:txBody>
                    <a:bodyPr/>
                    <a:lstStyle/>
                    <a:p>
                      <a:pPr algn="l" fontAlgn="ctr"/>
                      <a:r>
                        <a:rPr lang="ru-RU" sz="1050" u="none" strike="noStrike">
                          <a:effectLst/>
                        </a:rPr>
                        <a:t>Выполнение мероприятий по подготовке и проведению Всероссийской переписи населения 2020 года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Процент</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100</a:t>
                      </a:r>
                    </a:p>
                  </a:txBody>
                  <a:tcPr marL="9525" marR="9525" marT="9525"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100</a:t>
                      </a:r>
                      <a:endParaRPr lang="ru-RU" sz="1050" b="0" i="0" u="none" strike="noStrike">
                        <a:solidFill>
                          <a:srgbClr val="000000"/>
                        </a:solidFill>
                        <a:effectLst/>
                        <a:latin typeface="Arial" panose="020B0604020202020204" pitchFamily="34" charset="0"/>
                      </a:endParaRPr>
                    </a:p>
                  </a:txBody>
                  <a:tcPr marL="5817" marR="5817" marT="5817" marB="0" anchor="ctr"/>
                </a:tc>
                <a:extLst>
                  <a:ext uri="{0D108BD9-81ED-4DB2-BD59-A6C34878D82A}">
                    <a16:rowId xmlns:a16="http://schemas.microsoft.com/office/drawing/2014/main" val="1514636612"/>
                  </a:ext>
                </a:extLst>
              </a:tr>
              <a:tr h="336576">
                <a:tc>
                  <a:txBody>
                    <a:bodyPr/>
                    <a:lstStyle/>
                    <a:p>
                      <a:pPr algn="l" fontAlgn="ctr"/>
                      <a:r>
                        <a:rPr lang="ru-RU" sz="1050" u="none" strike="noStrike">
                          <a:effectLst/>
                        </a:rPr>
                        <a:t>Подпрограмма VI «Развитие туризма в Московской области»</a:t>
                      </a:r>
                      <a:endParaRPr lang="ru-RU" sz="1050" b="1"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1041705100"/>
                  </a:ext>
                </a:extLst>
              </a:tr>
              <a:tr h="504864">
                <a:tc>
                  <a:txBody>
                    <a:bodyPr/>
                    <a:lstStyle/>
                    <a:p>
                      <a:pPr algn="l" fontAlgn="ctr"/>
                      <a:r>
                        <a:rPr lang="ru-RU" sz="1050" u="none" strike="noStrike">
                          <a:effectLst/>
                        </a:rPr>
                        <a:t>Увеличение туристского и экскурсионного потока в Московскую область</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Миллион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0,00375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0,01013</a:t>
                      </a:r>
                    </a:p>
                  </a:txBody>
                  <a:tcPr marL="9525" marR="9525" marT="9525" marB="0" anchor="ctr"/>
                </a:tc>
                <a:tc>
                  <a:txBody>
                    <a:bodyPr/>
                    <a:lstStyle/>
                    <a:p>
                      <a:pPr algn="ctr" fontAlgn="ctr"/>
                      <a:r>
                        <a:rPr lang="ru-RU" sz="1050" u="none" strike="noStrike" dirty="0">
                          <a:effectLst/>
                        </a:rPr>
                        <a:t>0,00433</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0,00455</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0,00488</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0,00488</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2176547925"/>
                  </a:ext>
                </a:extLst>
              </a:tr>
              <a:tr h="504864">
                <a:tc>
                  <a:txBody>
                    <a:bodyPr/>
                    <a:lstStyle/>
                    <a:p>
                      <a:pPr algn="l" fontAlgn="ctr"/>
                      <a:r>
                        <a:rPr lang="ru-RU" sz="1050" u="none" strike="noStrike" dirty="0">
                          <a:effectLst/>
                        </a:rPr>
                        <a:t>Количество благоустроенных пешеходных туристских маршрутов и пешеходных зон, включая велосипедные дорожки </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4</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6</a:t>
                      </a:r>
                    </a:p>
                  </a:txBody>
                  <a:tcPr marL="9525" marR="9525" marT="9525"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a:effectLst/>
                        </a:rPr>
                        <a:t>6</a:t>
                      </a:r>
                      <a:endParaRPr lang="ru-RU" sz="1050" b="0" i="0" u="none" strike="noStrike">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4182434518"/>
                  </a:ext>
                </a:extLst>
              </a:tr>
              <a:tr h="504864">
                <a:tc>
                  <a:txBody>
                    <a:bodyPr/>
                    <a:lstStyle/>
                    <a:p>
                      <a:pPr algn="l" fontAlgn="ctr"/>
                      <a:r>
                        <a:rPr lang="ru-RU" sz="1050" u="none" strike="noStrike">
                          <a:effectLst/>
                        </a:rPr>
                        <a:t>Численность лиц, размещенных в коллективных средствах размещения</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Показатель муниципальной программы</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Тысяча человек</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a:effectLst/>
                        </a:rPr>
                        <a:t>6,15</a:t>
                      </a:r>
                      <a:endParaRPr lang="ru-RU" sz="1050" b="0" i="0" u="none" strike="noStrike">
                        <a:solidFill>
                          <a:srgbClr val="000000"/>
                        </a:solidFill>
                        <a:effectLst/>
                        <a:latin typeface="Arial" panose="020B0604020202020204" pitchFamily="34" charset="0"/>
                      </a:endParaRPr>
                    </a:p>
                  </a:txBody>
                  <a:tcPr marL="5817" marR="5817" marT="5817" marB="0" anchor="ctr"/>
                </a:tc>
                <a:tc>
                  <a:txBody>
                    <a:bodyPr/>
                    <a:lstStyle/>
                    <a:p>
                      <a:pPr algn="ctr" fontAlgn="t"/>
                      <a:r>
                        <a:rPr lang="ru-RU" sz="900" b="0" i="0" u="none" strike="noStrike" dirty="0">
                          <a:solidFill>
                            <a:srgbClr val="000000"/>
                          </a:solidFill>
                          <a:effectLst/>
                          <a:latin typeface="+mn-lt"/>
                        </a:rPr>
                        <a:t>9,87</a:t>
                      </a:r>
                    </a:p>
                  </a:txBody>
                  <a:tcPr marL="9525" marR="9525" marT="9525" marB="0" anchor="ctr"/>
                </a:tc>
                <a:tc>
                  <a:txBody>
                    <a:bodyPr/>
                    <a:lstStyle/>
                    <a:p>
                      <a:pPr algn="ctr" fontAlgn="ctr"/>
                      <a:r>
                        <a:rPr lang="ru-RU" sz="1050" u="none" strike="noStrike" dirty="0">
                          <a:effectLst/>
                        </a:rPr>
                        <a:t>8,64</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9,68</a:t>
                      </a:r>
                      <a:endParaRPr lang="ru-RU" sz="1050" b="0" i="0" u="none" strike="noStrike" dirty="0">
                        <a:solidFill>
                          <a:srgbClr val="000000"/>
                        </a:solidFill>
                        <a:effectLst/>
                        <a:latin typeface="Arial" panose="020B060402020202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tc>
                  <a:txBody>
                    <a:bodyPr/>
                    <a:lstStyle/>
                    <a:p>
                      <a:pPr algn="ctr" fontAlgn="ctr"/>
                      <a:r>
                        <a:rPr lang="ru-RU" sz="1050" u="none" strike="noStrike" dirty="0">
                          <a:effectLst/>
                        </a:rPr>
                        <a:t>10,84</a:t>
                      </a:r>
                      <a:endParaRPr lang="ru-RU" sz="1050" b="0" i="0" u="none" strike="noStrike" dirty="0">
                        <a:solidFill>
                          <a:srgbClr val="000000"/>
                        </a:solidFill>
                        <a:effectLst/>
                        <a:latin typeface="Calibri" panose="020F0502020204030204" pitchFamily="34" charset="0"/>
                      </a:endParaRPr>
                    </a:p>
                  </a:txBody>
                  <a:tcPr marL="5817" marR="5817" marT="5817" marB="0" anchor="ctr"/>
                </a:tc>
                <a:extLst>
                  <a:ext uri="{0D108BD9-81ED-4DB2-BD59-A6C34878D82A}">
                    <a16:rowId xmlns:a16="http://schemas.microsoft.com/office/drawing/2014/main" val="3027431553"/>
                  </a:ext>
                </a:extLst>
              </a:tr>
            </a:tbl>
          </a:graphicData>
        </a:graphic>
      </p:graphicFrame>
    </p:spTree>
    <p:extLst>
      <p:ext uri="{BB962C8B-B14F-4D97-AF65-F5344CB8AC3E}">
        <p14:creationId xmlns:p14="http://schemas.microsoft.com/office/powerpoint/2010/main" val="28802368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67</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9FBA5EA-5AF6-4873-A1F9-8F20AEB78A89}"/>
              </a:ext>
            </a:extLst>
          </p:cNvPr>
          <p:cNvGraphicFramePr>
            <a:graphicFrameLocks noGrp="1"/>
          </p:cNvGraphicFramePr>
          <p:nvPr>
            <p:ph idx="1"/>
            <p:extLst/>
          </p:nvPr>
        </p:nvGraphicFramePr>
        <p:xfrm>
          <a:off x="914400" y="1004561"/>
          <a:ext cx="10880885" cy="4400639"/>
        </p:xfrm>
        <a:graphic>
          <a:graphicData uri="http://schemas.openxmlformats.org/drawingml/2006/table">
            <a:tbl>
              <a:tblPr>
                <a:tableStyleId>{5C22544A-7EE6-4342-B048-85BDC9FD1C3A}</a:tableStyleId>
              </a:tblPr>
              <a:tblGrid>
                <a:gridCol w="2951671">
                  <a:extLst>
                    <a:ext uri="{9D8B030D-6E8A-4147-A177-3AD203B41FA5}">
                      <a16:colId xmlns:a16="http://schemas.microsoft.com/office/drawing/2014/main" val="3113605677"/>
                    </a:ext>
                  </a:extLst>
                </a:gridCol>
                <a:gridCol w="1110961">
                  <a:extLst>
                    <a:ext uri="{9D8B030D-6E8A-4147-A177-3AD203B41FA5}">
                      <a16:colId xmlns:a16="http://schemas.microsoft.com/office/drawing/2014/main" val="2175263380"/>
                    </a:ext>
                  </a:extLst>
                </a:gridCol>
                <a:gridCol w="936693">
                  <a:extLst>
                    <a:ext uri="{9D8B030D-6E8A-4147-A177-3AD203B41FA5}">
                      <a16:colId xmlns:a16="http://schemas.microsoft.com/office/drawing/2014/main" val="1042818359"/>
                    </a:ext>
                  </a:extLst>
                </a:gridCol>
                <a:gridCol w="936693">
                  <a:extLst>
                    <a:ext uri="{9D8B030D-6E8A-4147-A177-3AD203B41FA5}">
                      <a16:colId xmlns:a16="http://schemas.microsoft.com/office/drawing/2014/main" val="4277444487"/>
                    </a:ext>
                  </a:extLst>
                </a:gridCol>
                <a:gridCol w="980259">
                  <a:extLst>
                    <a:ext uri="{9D8B030D-6E8A-4147-A177-3AD203B41FA5}">
                      <a16:colId xmlns:a16="http://schemas.microsoft.com/office/drawing/2014/main" val="414398931"/>
                    </a:ext>
                  </a:extLst>
                </a:gridCol>
                <a:gridCol w="1094659">
                  <a:extLst>
                    <a:ext uri="{9D8B030D-6E8A-4147-A177-3AD203B41FA5}">
                      <a16:colId xmlns:a16="http://schemas.microsoft.com/office/drawing/2014/main" val="2613613483"/>
                    </a:ext>
                  </a:extLst>
                </a:gridCol>
                <a:gridCol w="920320">
                  <a:extLst>
                    <a:ext uri="{9D8B030D-6E8A-4147-A177-3AD203B41FA5}">
                      <a16:colId xmlns:a16="http://schemas.microsoft.com/office/drawing/2014/main" val="3250291467"/>
                    </a:ext>
                  </a:extLst>
                </a:gridCol>
                <a:gridCol w="958477">
                  <a:extLst>
                    <a:ext uri="{9D8B030D-6E8A-4147-A177-3AD203B41FA5}">
                      <a16:colId xmlns:a16="http://schemas.microsoft.com/office/drawing/2014/main" val="121905274"/>
                    </a:ext>
                  </a:extLst>
                </a:gridCol>
                <a:gridCol w="991152">
                  <a:extLst>
                    <a:ext uri="{9D8B030D-6E8A-4147-A177-3AD203B41FA5}">
                      <a16:colId xmlns:a16="http://schemas.microsoft.com/office/drawing/2014/main" val="3734696693"/>
                    </a:ext>
                  </a:extLst>
                </a:gridCol>
              </a:tblGrid>
              <a:tr h="237719">
                <a:tc rowSpan="2">
                  <a:txBody>
                    <a:bodyPr/>
                    <a:lstStyle/>
                    <a:p>
                      <a:pPr algn="ctr" fontAlgn="ctr"/>
                      <a:r>
                        <a:rPr lang="ru-RU" sz="1200" u="none" strike="noStrike" dirty="0">
                          <a:effectLst/>
                        </a:rPr>
                        <a:t>Наименование муниципальной программы/подпрограммы/показателя</a:t>
                      </a:r>
                      <a:endParaRPr lang="ru-RU" sz="120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Тип показателя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Единица измерения</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200" u="none" strike="noStrike">
                          <a:effectLst/>
                        </a:rPr>
                        <a:t>Базовое значение</a:t>
                      </a:r>
                      <a:endParaRPr lang="ru-RU" sz="120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870436372"/>
                  </a:ext>
                </a:extLst>
              </a:tr>
              <a:tr h="23771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741370669"/>
                  </a:ext>
                </a:extLst>
              </a:tr>
              <a:tr h="713155">
                <a:tc>
                  <a:txBody>
                    <a:bodyPr/>
                    <a:lstStyle/>
                    <a:p>
                      <a:pPr algn="l" fontAlgn="ctr"/>
                      <a:r>
                        <a:rPr lang="ru-RU" sz="1200" u="none" strike="noStrike" dirty="0">
                          <a:effectLst/>
                        </a:rPr>
                        <a:t>Муниципальная программа «Развитие и функционирование дорожно-транспортного комплекса»</a:t>
                      </a:r>
                      <a:endParaRPr lang="ru-RU" sz="120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499557320"/>
                  </a:ext>
                </a:extLst>
              </a:tr>
              <a:tr h="475437">
                <a:tc>
                  <a:txBody>
                    <a:bodyPr/>
                    <a:lstStyle/>
                    <a:p>
                      <a:pPr algn="l" fontAlgn="ctr"/>
                      <a:r>
                        <a:rPr lang="ru-RU" sz="1200" u="none" strike="noStrike">
                          <a:effectLst/>
                        </a:rPr>
                        <a:t>Подпрограмма I «Пассажирский транспорт общего пользования»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8423459"/>
                  </a:ext>
                </a:extLst>
              </a:tr>
              <a:tr h="475437">
                <a:tc>
                  <a:txBody>
                    <a:bodyPr/>
                    <a:lstStyle/>
                    <a:p>
                      <a:pPr algn="l" fontAlgn="t"/>
                      <a:r>
                        <a:rPr lang="ru-RU" sz="1200" u="none" strike="noStrike">
                          <a:effectLst/>
                        </a:rPr>
                        <a:t>Соблюдение расписания на автобусных маршрутах</a:t>
                      </a:r>
                      <a:endParaRPr lang="ru-RU" sz="1200" b="0" i="0" u="none" strike="noStrike">
                        <a:solidFill>
                          <a:srgbClr val="000000"/>
                        </a:solidFill>
                        <a:effectLst/>
                        <a:latin typeface="Arial" panose="020B0604020202020204" pitchFamily="34" charset="0"/>
                      </a:endParaRPr>
                    </a:p>
                  </a:txBody>
                  <a:tcPr marL="6562" marR="6562" marT="6562" marB="0"/>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Процент</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200" b="0" i="0" u="none" strike="noStrike" dirty="0">
                          <a:solidFill>
                            <a:srgbClr val="000000"/>
                          </a:solidFill>
                          <a:effectLst/>
                          <a:latin typeface="+mn-lt"/>
                        </a:rPr>
                        <a:t>77,95</a:t>
                      </a: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85</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232610405"/>
                  </a:ext>
                </a:extLst>
              </a:tr>
              <a:tr h="248448">
                <a:tc>
                  <a:txBody>
                    <a:bodyPr/>
                    <a:lstStyle/>
                    <a:p>
                      <a:pPr algn="l" fontAlgn="ctr"/>
                      <a:r>
                        <a:rPr lang="ru-RU" sz="1200" u="none" strike="noStrike">
                          <a:effectLst/>
                        </a:rPr>
                        <a:t>Подпрограмма </a:t>
                      </a:r>
                      <a:r>
                        <a:rPr lang="en-US" sz="1200" u="none" strike="noStrike">
                          <a:effectLst/>
                        </a:rPr>
                        <a:t>II «</a:t>
                      </a:r>
                      <a:r>
                        <a:rPr lang="ru-RU" sz="1200" u="none" strike="noStrike">
                          <a:effectLst/>
                        </a:rPr>
                        <a:t>Дороги Подмосковья»</a:t>
                      </a:r>
                      <a:endParaRPr lang="ru-RU" sz="120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200" u="none" strike="noStrike">
                          <a:effectLst/>
                        </a:rPr>
                        <a:t> </a:t>
                      </a:r>
                      <a:endParaRPr lang="ru-RU" sz="120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41160634"/>
                  </a:ext>
                </a:extLst>
              </a:tr>
              <a:tr h="713155">
                <a:tc>
                  <a:txBody>
                    <a:bodyPr/>
                    <a:lstStyle/>
                    <a:p>
                      <a:pPr algn="l" fontAlgn="ctr"/>
                      <a:r>
                        <a:rPr lang="ru-RU" sz="1200" u="none" strike="noStrike" dirty="0">
                          <a:effectLst/>
                        </a:rPr>
                        <a:t>Ремонт (капитальный ремонт) сети автомобильных дорог общего пользования местного значения (оценивается на конец года)</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Километр; тысяча метров</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10,31/54,88</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11,745/55636,235</a:t>
                      </a:r>
                    </a:p>
                  </a:txBody>
                  <a:tcPr marL="9525" marR="9525" marT="9525" marB="0" anchor="ctr"/>
                </a:tc>
                <a:tc>
                  <a:txBody>
                    <a:bodyPr/>
                    <a:lstStyle/>
                    <a:p>
                      <a:pPr algn="ctr" fontAlgn="ctr"/>
                      <a:r>
                        <a:rPr lang="ru-RU" sz="1200" u="none" strike="noStrike" dirty="0">
                          <a:effectLst/>
                        </a:rPr>
                        <a:t>-</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a:t>
                      </a:r>
                      <a:endParaRPr lang="ru-RU" sz="1200" b="0" i="0" u="none" strike="noStrike">
                        <a:solidFill>
                          <a:srgbClr val="000000"/>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369818143"/>
                  </a:ext>
                </a:extLst>
              </a:tr>
              <a:tr h="1188592">
                <a:tc>
                  <a:txBody>
                    <a:bodyPr/>
                    <a:lstStyle/>
                    <a:p>
                      <a:pPr algn="l" fontAlgn="ctr"/>
                      <a:r>
                        <a:rPr lang="ru-RU" sz="1200" u="none" strike="noStrike" dirty="0">
                          <a:effectLst/>
                        </a:rPr>
                        <a:t>ДТП. Снижение смертности от дорожно-транспортных происшествий: на дорогах федерального значения, на дорогах регионального значения, на дорогах муниципального значения, на частных дорогах</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Отраслевой</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a:effectLst/>
                        </a:rPr>
                        <a:t>человек на 100 тыс. населения</a:t>
                      </a:r>
                      <a:endParaRPr lang="ru-RU" sz="120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1,95</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200" u="none" strike="noStrike" kern="1200" dirty="0">
                          <a:solidFill>
                            <a:schemeClr val="dk1"/>
                          </a:solidFill>
                          <a:effectLst/>
                          <a:latin typeface="+mn-lt"/>
                          <a:ea typeface="+mn-ea"/>
                          <a:cs typeface="+mn-cs"/>
                        </a:rPr>
                        <a:t>1,3</a:t>
                      </a:r>
                    </a:p>
                  </a:txBody>
                  <a:tcPr marL="9525" marR="9525" marT="9525"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u="none" strike="noStrike" dirty="0">
                          <a:effectLst/>
                        </a:rPr>
                        <a:t>10,53</a:t>
                      </a:r>
                      <a:endParaRPr lang="ru-RU" sz="120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200" b="0" i="0" u="none" strike="noStrike" dirty="0">
                          <a:solidFill>
                            <a:srgbClr val="000000"/>
                          </a:solidFill>
                          <a:effectLst/>
                          <a:latin typeface="Arial" panose="020B0604020202020204" pitchFamily="34" charset="0"/>
                        </a:rPr>
                        <a:t>10,53</a:t>
                      </a:r>
                    </a:p>
                  </a:txBody>
                  <a:tcPr marL="6562" marR="6562" marT="6562" marB="0" anchor="ctr"/>
                </a:tc>
                <a:extLst>
                  <a:ext uri="{0D108BD9-81ED-4DB2-BD59-A6C34878D82A}">
                    <a16:rowId xmlns:a16="http://schemas.microsoft.com/office/drawing/2014/main" val="2355423223"/>
                  </a:ext>
                </a:extLst>
              </a:tr>
            </a:tbl>
          </a:graphicData>
        </a:graphic>
      </p:graphicFrame>
    </p:spTree>
    <p:extLst>
      <p:ext uri="{BB962C8B-B14F-4D97-AF65-F5344CB8AC3E}">
        <p14:creationId xmlns:p14="http://schemas.microsoft.com/office/powerpoint/2010/main" val="3359218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68</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F6FFBB9D-2653-493F-B537-F829F97AD8FD}"/>
              </a:ext>
            </a:extLst>
          </p:cNvPr>
          <p:cNvGraphicFramePr>
            <a:graphicFrameLocks noGrp="1"/>
          </p:cNvGraphicFramePr>
          <p:nvPr>
            <p:ph idx="1"/>
            <p:extLst/>
          </p:nvPr>
        </p:nvGraphicFramePr>
        <p:xfrm>
          <a:off x="573649" y="878186"/>
          <a:ext cx="11044701" cy="5762488"/>
        </p:xfrm>
        <a:graphic>
          <a:graphicData uri="http://schemas.openxmlformats.org/drawingml/2006/table">
            <a:tbl>
              <a:tblPr>
                <a:tableStyleId>{5C22544A-7EE6-4342-B048-85BDC9FD1C3A}</a:tableStyleId>
              </a:tblPr>
              <a:tblGrid>
                <a:gridCol w="3376182">
                  <a:extLst>
                    <a:ext uri="{9D8B030D-6E8A-4147-A177-3AD203B41FA5}">
                      <a16:colId xmlns:a16="http://schemas.microsoft.com/office/drawing/2014/main" val="185855054"/>
                    </a:ext>
                  </a:extLst>
                </a:gridCol>
                <a:gridCol w="923827">
                  <a:extLst>
                    <a:ext uri="{9D8B030D-6E8A-4147-A177-3AD203B41FA5}">
                      <a16:colId xmlns:a16="http://schemas.microsoft.com/office/drawing/2014/main" val="4017642865"/>
                    </a:ext>
                  </a:extLst>
                </a:gridCol>
                <a:gridCol w="774583">
                  <a:extLst>
                    <a:ext uri="{9D8B030D-6E8A-4147-A177-3AD203B41FA5}">
                      <a16:colId xmlns:a16="http://schemas.microsoft.com/office/drawing/2014/main" val="516227180"/>
                    </a:ext>
                  </a:extLst>
                </a:gridCol>
                <a:gridCol w="950795">
                  <a:extLst>
                    <a:ext uri="{9D8B030D-6E8A-4147-A177-3AD203B41FA5}">
                      <a16:colId xmlns:a16="http://schemas.microsoft.com/office/drawing/2014/main" val="3267391926"/>
                    </a:ext>
                  </a:extLst>
                </a:gridCol>
                <a:gridCol w="995017">
                  <a:extLst>
                    <a:ext uri="{9D8B030D-6E8A-4147-A177-3AD203B41FA5}">
                      <a16:colId xmlns:a16="http://schemas.microsoft.com/office/drawing/2014/main" val="1174304099"/>
                    </a:ext>
                  </a:extLst>
                </a:gridCol>
                <a:gridCol w="972907">
                  <a:extLst>
                    <a:ext uri="{9D8B030D-6E8A-4147-A177-3AD203B41FA5}">
                      <a16:colId xmlns:a16="http://schemas.microsoft.com/office/drawing/2014/main" val="3291682863"/>
                    </a:ext>
                  </a:extLst>
                </a:gridCol>
                <a:gridCol w="1072409">
                  <a:extLst>
                    <a:ext uri="{9D8B030D-6E8A-4147-A177-3AD203B41FA5}">
                      <a16:colId xmlns:a16="http://schemas.microsoft.com/office/drawing/2014/main" val="4238471381"/>
                    </a:ext>
                  </a:extLst>
                </a:gridCol>
                <a:gridCol w="972907">
                  <a:extLst>
                    <a:ext uri="{9D8B030D-6E8A-4147-A177-3AD203B41FA5}">
                      <a16:colId xmlns:a16="http://schemas.microsoft.com/office/drawing/2014/main" val="2016797145"/>
                    </a:ext>
                  </a:extLst>
                </a:gridCol>
                <a:gridCol w="1006074">
                  <a:extLst>
                    <a:ext uri="{9D8B030D-6E8A-4147-A177-3AD203B41FA5}">
                      <a16:colId xmlns:a16="http://schemas.microsoft.com/office/drawing/2014/main" val="218032588"/>
                    </a:ext>
                  </a:extLst>
                </a:gridCol>
              </a:tblGrid>
              <a:tr h="163301">
                <a:tc rowSpan="2">
                  <a:txBody>
                    <a:bodyPr/>
                    <a:lstStyle/>
                    <a:p>
                      <a:pPr algn="ctr" fontAlgn="ctr"/>
                      <a:r>
                        <a:rPr lang="ru-RU" sz="900" u="none" strike="noStrike" dirty="0">
                          <a:solidFill>
                            <a:schemeClr val="tx1"/>
                          </a:solidFill>
                          <a:effectLst/>
                        </a:rPr>
                        <a:t>Наименование муниципальной программы/подпрограммы/показателя</a:t>
                      </a:r>
                      <a:endParaRPr lang="ru-RU" sz="900" b="0" i="0" u="none" strike="noStrike" dirty="0">
                        <a:solidFill>
                          <a:schemeClr val="tx1"/>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732" marR="3732" marT="373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15400895"/>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163964605"/>
                  </a:ext>
                </a:extLst>
              </a:tr>
              <a:tr h="239781">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652939084"/>
                  </a:ext>
                </a:extLst>
              </a:tr>
              <a:tr h="759696">
                <a:tc>
                  <a:txBody>
                    <a:bodyPr/>
                    <a:lstStyle/>
                    <a:p>
                      <a:pPr algn="l" fontAlgn="ctr"/>
                      <a:r>
                        <a:rPr lang="ru-RU" sz="900" u="none" strike="noStrike">
                          <a:effectLst/>
                        </a:rPr>
                        <a:t>Подпрограмма I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605719675"/>
                  </a:ext>
                </a:extLst>
              </a:tr>
              <a:tr h="379847">
                <a:tc>
                  <a:txBody>
                    <a:bodyPr/>
                    <a:lstStyle/>
                    <a:p>
                      <a:pPr algn="l" fontAlgn="ctr"/>
                      <a:r>
                        <a:rPr lang="ru-RU" sz="900" u="none" strike="noStrike">
                          <a:effectLst/>
                        </a:rPr>
                        <a:t>2021 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Указ Президента РФ</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1696298"/>
                  </a:ext>
                </a:extLst>
              </a:tr>
              <a:tr h="284886">
                <a:tc>
                  <a:txBody>
                    <a:bodyPr/>
                    <a:lstStyle/>
                    <a:p>
                      <a:pPr algn="l" fontAlgn="ctr"/>
                      <a:r>
                        <a:rPr lang="ru-RU" sz="900" u="none" strike="noStrike" dirty="0">
                          <a:effectLst/>
                        </a:rPr>
                        <a:t>2021 Уровень удовлетворенности граждан качеством предоставления государственных и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97,6</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97,6</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606286331"/>
                  </a:ext>
                </a:extLst>
              </a:tr>
              <a:tr h="239781">
                <a:tc>
                  <a:txBody>
                    <a:bodyPr/>
                    <a:lstStyle/>
                    <a:p>
                      <a:pPr algn="l" fontAlgn="ctr"/>
                      <a:r>
                        <a:rPr lang="ru-RU" sz="900" u="none" strike="noStrike" dirty="0">
                          <a:effectLst/>
                        </a:rPr>
                        <a:t>2021 Выполнение требований комфортности и доступности МФЦ</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0921281"/>
                  </a:ext>
                </a:extLst>
              </a:tr>
              <a:tr h="239781">
                <a:tc>
                  <a:txBody>
                    <a:bodyPr/>
                    <a:lstStyle/>
                    <a:p>
                      <a:pPr algn="l" fontAlgn="ctr"/>
                      <a:r>
                        <a:rPr lang="ru-RU" sz="900" u="none" strike="noStrike" dirty="0">
                          <a:effectLst/>
                        </a:rPr>
                        <a:t>2021 Доля заявителей МФЦ, ожидающих в очереди более 11 минут</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0</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1821435100"/>
                  </a:ext>
                </a:extLst>
              </a:tr>
              <a:tr h="284886">
                <a:tc>
                  <a:txBody>
                    <a:bodyPr/>
                    <a:lstStyle/>
                    <a:p>
                      <a:pPr algn="l" fontAlgn="ctr"/>
                      <a:r>
                        <a:rPr lang="ru-RU" sz="900" u="none" strike="noStrike" dirty="0">
                          <a:effectLst/>
                        </a:rPr>
                        <a:t>2021 Среднее время ожидания в очереди для получения государственных (муниципальных) услуг</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Указ Президента РФ</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минута</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1,9</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568859083"/>
                  </a:ext>
                </a:extLst>
              </a:tr>
              <a:tr h="476344">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3436765715"/>
                  </a:ext>
                </a:extLst>
              </a:tr>
              <a:tr h="594625">
                <a:tc>
                  <a:txBody>
                    <a:bodyPr/>
                    <a:lstStyle/>
                    <a:p>
                      <a:pPr algn="l" fontAlgn="ctr"/>
                      <a:r>
                        <a:rPr lang="ru-RU" sz="900" u="none" strike="noStrike">
                          <a:effectLst/>
                        </a:rPr>
                        <a:t>2021 Доля многоквартирных домов, имеющих возможность пользоваться услугами проводного и мобильного доступа в информационно-телекоммуникационную сеть Интернет на скорости не менее 1 Мбит/с, предоставляемыми не менее чем 2 операторами связи</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Обращение Губернатора Московской области</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77</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87,2</a:t>
                      </a: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87,4</a:t>
                      </a:r>
                    </a:p>
                  </a:txBody>
                  <a:tcPr marL="3732" marR="3732" marT="3732" marB="0" anchor="ctr"/>
                </a:tc>
                <a:tc>
                  <a:txBody>
                    <a:bodyPr/>
                    <a:lstStyle/>
                    <a:p>
                      <a:pPr algn="ctr" fontAlgn="ctr"/>
                      <a:r>
                        <a:rPr lang="ru-RU" sz="900" u="none" strike="noStrike" dirty="0">
                          <a:effectLst/>
                        </a:rPr>
                        <a:t>87,5</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87,7</a:t>
                      </a:r>
                      <a:endParaRPr lang="ru-RU" sz="900" b="0" i="0" u="none" strike="noStrike" dirty="0">
                        <a:solidFill>
                          <a:srgbClr val="000000"/>
                        </a:solidFill>
                        <a:effectLst/>
                        <a:latin typeface="Calibri" panose="020F0502020204030204" pitchFamily="34" charset="0"/>
                      </a:endParaRPr>
                    </a:p>
                  </a:txBody>
                  <a:tcPr marL="3732" marR="3732" marT="3732" marB="0" anchor="ctr"/>
                </a:tc>
                <a:tc>
                  <a:txBody>
                    <a:bodyPr/>
                    <a:lstStyle/>
                    <a:p>
                      <a:pPr algn="ctr" fontAlgn="ctr"/>
                      <a:r>
                        <a:rPr lang="ru-RU" sz="900" u="none" strike="noStrike">
                          <a:effectLst/>
                        </a:rPr>
                        <a:t>87,7</a:t>
                      </a:r>
                      <a:endParaRPr lang="ru-RU" sz="900" b="0" i="0" u="none" strike="noStrike">
                        <a:solidFill>
                          <a:srgbClr val="000000"/>
                        </a:solidFill>
                        <a:effectLst/>
                        <a:latin typeface="Calibri" panose="020F0502020204030204" pitchFamily="34" charset="0"/>
                      </a:endParaRPr>
                    </a:p>
                  </a:txBody>
                  <a:tcPr marL="3732" marR="3732" marT="3732" marB="0" anchor="ctr"/>
                </a:tc>
                <a:extLst>
                  <a:ext uri="{0D108BD9-81ED-4DB2-BD59-A6C34878D82A}">
                    <a16:rowId xmlns:a16="http://schemas.microsoft.com/office/drawing/2014/main" val="865114715"/>
                  </a:ext>
                </a:extLst>
              </a:tr>
              <a:tr h="358062">
                <a:tc>
                  <a:txBody>
                    <a:bodyPr/>
                    <a:lstStyle/>
                    <a:p>
                      <a:pPr algn="l" fontAlgn="ctr"/>
                      <a:r>
                        <a:rPr lang="ru-RU" sz="900" u="none" strike="noStrike">
                          <a:effectLst/>
                        </a:rPr>
                        <a:t>2021 Повторные обращения – Доля обращений, поступивших на портал «Добродел», по которым поступили повторные обращения</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30</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2598829707"/>
                  </a:ext>
                </a:extLst>
              </a:tr>
              <a:tr h="284886">
                <a:tc>
                  <a:txBody>
                    <a:bodyPr/>
                    <a:lstStyle/>
                    <a:p>
                      <a:pPr algn="l" fontAlgn="ctr"/>
                      <a:r>
                        <a:rPr lang="ru-RU" sz="900" u="none" strike="noStrike" dirty="0">
                          <a:effectLst/>
                        </a:rPr>
                        <a:t>2020 Ответь вовремя – Доля жалоб, поступивших на портал «</a:t>
                      </a:r>
                      <a:r>
                        <a:rPr lang="ru-RU" sz="900" u="none" strike="noStrike" dirty="0" err="1">
                          <a:effectLst/>
                        </a:rPr>
                        <a:t>Добродел</a:t>
                      </a:r>
                      <a:r>
                        <a:rPr lang="ru-RU" sz="900" u="none" strike="noStrike" dirty="0">
                          <a:effectLst/>
                        </a:rPr>
                        <a:t>», по которым нарушен срок подготовки ответа</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Рейтинг-50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b="0" i="0" u="none" strike="noStrike" dirty="0">
                          <a:solidFill>
                            <a:srgbClr val="000000"/>
                          </a:solidFill>
                          <a:effectLst/>
                          <a:latin typeface="Arial" panose="020B0604020202020204" pitchFamily="34" charset="0"/>
                        </a:rPr>
                        <a:t>0</a:t>
                      </a: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5</a:t>
                      </a:r>
                      <a:endParaRPr lang="ru-RU" sz="900" b="0" i="0" u="none" strike="noStrike">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42832152"/>
                  </a:ext>
                </a:extLst>
              </a:tr>
              <a:tr h="949618">
                <a:tc>
                  <a:txBody>
                    <a:bodyPr/>
                    <a:lstStyle/>
                    <a:p>
                      <a:pPr algn="l" fontAlgn="ctr"/>
                      <a:r>
                        <a:rPr lang="ru-RU" sz="900" u="none" strike="noStrike">
                          <a:effectLst/>
                        </a:rPr>
                        <a:t>2021 Увеличение доли защищенных по требованиям безопасности информации информационных систем, используемых ОМСУ муниципального образования Московской области, в соответствии с категорией обрабатываемой информации, а также персональных компьютеров, используемых на рабочих местах работников, обеспеченных антивирусным программным обеспечением с регулярным обновлением соответствующих баз</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95</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732" marR="3732" marT="3732"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732" marR="3732" marT="3732" marB="0" anchor="ctr"/>
                </a:tc>
                <a:extLst>
                  <a:ext uri="{0D108BD9-81ED-4DB2-BD59-A6C34878D82A}">
                    <a16:rowId xmlns:a16="http://schemas.microsoft.com/office/drawing/2014/main" val="1622446630"/>
                  </a:ext>
                </a:extLst>
              </a:tr>
            </a:tbl>
          </a:graphicData>
        </a:graphic>
      </p:graphicFrame>
    </p:spTree>
    <p:extLst>
      <p:ext uri="{BB962C8B-B14F-4D97-AF65-F5344CB8AC3E}">
        <p14:creationId xmlns:p14="http://schemas.microsoft.com/office/powerpoint/2010/main" val="25244068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69</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AD1A7500-CF2C-4641-9A65-CA211E3179F7}"/>
              </a:ext>
            </a:extLst>
          </p:cNvPr>
          <p:cNvGraphicFramePr>
            <a:graphicFrameLocks noGrp="1"/>
          </p:cNvGraphicFramePr>
          <p:nvPr>
            <p:ph idx="1"/>
            <p:extLst/>
          </p:nvPr>
        </p:nvGraphicFramePr>
        <p:xfrm>
          <a:off x="668492" y="911306"/>
          <a:ext cx="10855015" cy="3718861"/>
        </p:xfrm>
        <a:graphic>
          <a:graphicData uri="http://schemas.openxmlformats.org/drawingml/2006/table">
            <a:tbl>
              <a:tblPr>
                <a:tableStyleId>{5C22544A-7EE6-4342-B048-85BDC9FD1C3A}</a:tableStyleId>
              </a:tblPr>
              <a:tblGrid>
                <a:gridCol w="2944654">
                  <a:extLst>
                    <a:ext uri="{9D8B030D-6E8A-4147-A177-3AD203B41FA5}">
                      <a16:colId xmlns:a16="http://schemas.microsoft.com/office/drawing/2014/main" val="2385462480"/>
                    </a:ext>
                  </a:extLst>
                </a:gridCol>
                <a:gridCol w="1108319">
                  <a:extLst>
                    <a:ext uri="{9D8B030D-6E8A-4147-A177-3AD203B41FA5}">
                      <a16:colId xmlns:a16="http://schemas.microsoft.com/office/drawing/2014/main" val="1775870220"/>
                    </a:ext>
                  </a:extLst>
                </a:gridCol>
                <a:gridCol w="934466">
                  <a:extLst>
                    <a:ext uri="{9D8B030D-6E8A-4147-A177-3AD203B41FA5}">
                      <a16:colId xmlns:a16="http://schemas.microsoft.com/office/drawing/2014/main" val="985798470"/>
                    </a:ext>
                  </a:extLst>
                </a:gridCol>
                <a:gridCol w="934466">
                  <a:extLst>
                    <a:ext uri="{9D8B030D-6E8A-4147-A177-3AD203B41FA5}">
                      <a16:colId xmlns:a16="http://schemas.microsoft.com/office/drawing/2014/main" val="3811955014"/>
                    </a:ext>
                  </a:extLst>
                </a:gridCol>
                <a:gridCol w="977929">
                  <a:extLst>
                    <a:ext uri="{9D8B030D-6E8A-4147-A177-3AD203B41FA5}">
                      <a16:colId xmlns:a16="http://schemas.microsoft.com/office/drawing/2014/main" val="532566858"/>
                    </a:ext>
                  </a:extLst>
                </a:gridCol>
                <a:gridCol w="956197">
                  <a:extLst>
                    <a:ext uri="{9D8B030D-6E8A-4147-A177-3AD203B41FA5}">
                      <a16:colId xmlns:a16="http://schemas.microsoft.com/office/drawing/2014/main" val="2326679165"/>
                    </a:ext>
                  </a:extLst>
                </a:gridCol>
                <a:gridCol w="1053992">
                  <a:extLst>
                    <a:ext uri="{9D8B030D-6E8A-4147-A177-3AD203B41FA5}">
                      <a16:colId xmlns:a16="http://schemas.microsoft.com/office/drawing/2014/main" val="2194864256"/>
                    </a:ext>
                  </a:extLst>
                </a:gridCol>
                <a:gridCol w="956197">
                  <a:extLst>
                    <a:ext uri="{9D8B030D-6E8A-4147-A177-3AD203B41FA5}">
                      <a16:colId xmlns:a16="http://schemas.microsoft.com/office/drawing/2014/main" val="789753919"/>
                    </a:ext>
                  </a:extLst>
                </a:gridCol>
                <a:gridCol w="988795">
                  <a:extLst>
                    <a:ext uri="{9D8B030D-6E8A-4147-A177-3AD203B41FA5}">
                      <a16:colId xmlns:a16="http://schemas.microsoft.com/office/drawing/2014/main" val="1411291286"/>
                    </a:ext>
                  </a:extLst>
                </a:gridCol>
              </a:tblGrid>
              <a:tr h="207202">
                <a:tc rowSpan="2">
                  <a:txBody>
                    <a:bodyPr/>
                    <a:lstStyle/>
                    <a:p>
                      <a:pPr algn="ctr" fontAlgn="ctr"/>
                      <a:r>
                        <a:rPr lang="ru-RU" sz="1000" u="none" strike="noStrike" dirty="0">
                          <a:effectLst/>
                        </a:rPr>
                        <a:t>Наименование муниципальной программы/подпрограммы/показателя</a:t>
                      </a:r>
                      <a:endParaRPr lang="ru-RU" sz="1000" b="0" i="0" u="none" strike="noStrike" dirty="0">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Тип показателя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Единица измерения</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00" u="none" strike="noStrike">
                          <a:effectLst/>
                        </a:rPr>
                        <a:t>Базовое значение</a:t>
                      </a:r>
                      <a:endParaRPr lang="ru-RU" sz="1000" b="0" i="0" u="none" strike="noStrike">
                        <a:solidFill>
                          <a:srgbClr val="000000"/>
                        </a:solidFill>
                        <a:effectLst/>
                        <a:latin typeface="Arial" panose="020B0604020202020204" pitchFamily="34" charset="0"/>
                      </a:endParaRPr>
                    </a:p>
                  </a:txBody>
                  <a:tcPr marL="2347" marR="2347" marT="2347"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6984395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032325707"/>
                  </a:ext>
                </a:extLst>
              </a:tr>
              <a:tr h="311514">
                <a:tc>
                  <a:txBody>
                    <a:bodyPr/>
                    <a:lstStyle/>
                    <a:p>
                      <a:pPr algn="l" fontAlgn="ctr"/>
                      <a:r>
                        <a:rPr lang="ru-RU" sz="1000" u="none" strike="noStrike">
                          <a:effectLst/>
                        </a:rPr>
                        <a:t>Муниципальная программа «Цифровое муниципальное образование»</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989056695"/>
                  </a:ext>
                </a:extLst>
              </a:tr>
              <a:tr h="620386">
                <a:tc>
                  <a:txBody>
                    <a:bodyPr/>
                    <a:lstStyle/>
                    <a:p>
                      <a:pPr algn="l" fontAlgn="ctr"/>
                      <a:r>
                        <a:rPr lang="ru-RU" sz="10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1000" b="1"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2347" marR="2347" marT="2347" marB="0" anchor="ctr"/>
                </a:tc>
                <a:extLst>
                  <a:ext uri="{0D108BD9-81ED-4DB2-BD59-A6C34878D82A}">
                    <a16:rowId xmlns:a16="http://schemas.microsoft.com/office/drawing/2014/main" val="1661518429"/>
                  </a:ext>
                </a:extLst>
              </a:tr>
              <a:tr h="465949">
                <a:tc>
                  <a:txBody>
                    <a:bodyPr/>
                    <a:lstStyle/>
                    <a:p>
                      <a:pPr algn="l" fontAlgn="ctr"/>
                      <a:r>
                        <a:rPr lang="ru-RU" sz="1000" u="none" strike="noStrike">
                          <a:effectLst/>
                        </a:rPr>
                        <a:t>2021 Отложенные решения – Доля отложенных решений от числа ответов, предоставленных на портале «Добродел» (два и более раз)</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b="0" i="0" u="none" strike="noStrike" dirty="0">
                          <a:solidFill>
                            <a:srgbClr val="000000"/>
                          </a:solidFill>
                          <a:effectLst/>
                          <a:latin typeface="Arial" panose="020B0604020202020204" pitchFamily="34" charset="0"/>
                        </a:rPr>
                        <a:t>0</a:t>
                      </a: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5</a:t>
                      </a:r>
                      <a:endParaRPr lang="ru-RU" sz="1000" b="0" i="0" u="none" strike="noStrike">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337289998"/>
                  </a:ext>
                </a:extLst>
              </a:tr>
              <a:tr h="1083693">
                <a:tc>
                  <a:txBody>
                    <a:bodyPr/>
                    <a:lstStyle/>
                    <a:p>
                      <a:pPr algn="l" fontAlgn="ctr"/>
                      <a:r>
                        <a:rPr lang="ru-RU" sz="1000" u="none" strike="noStrike">
                          <a:effectLst/>
                        </a:rPr>
                        <a:t>2021 Доля муниципальных общеобразовательных организаций в муниципальном образовании Московской области, подключенных к сети Интернет на скорости: для общеобразовательных организаций, расположенных в городских населенных пунктах, – не менее 100 Мбит/с; для общеобразовательных организаций, расположенных в сельских населенных пунктах, – не менее 50 Мбит/с</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Отраслевой</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100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1246439305"/>
                  </a:ext>
                </a:extLst>
              </a:tr>
              <a:tr h="535476">
                <a:tc>
                  <a:txBody>
                    <a:bodyPr/>
                    <a:lstStyle/>
                    <a:p>
                      <a:pPr algn="l" fontAlgn="ctr"/>
                      <a:r>
                        <a:rPr lang="ru-RU" sz="1000" u="none" strike="noStrike" dirty="0">
                          <a:effectLst/>
                        </a:rPr>
                        <a:t>2021 Стоимостная доля закупаемого и (или) арендуемого ОМСУ муниципального образования Московской области отечественного программного обеспечения</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Отраслевой</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Процент</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40</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u="none" strike="noStrike" dirty="0">
                          <a:effectLst/>
                        </a:rPr>
                        <a:t>100</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a:effectLst/>
                        </a:rPr>
                        <a:t>-</a:t>
                      </a:r>
                      <a:endParaRPr lang="ru-RU" sz="1000" b="0" i="0" u="none" strike="noStrike">
                        <a:solidFill>
                          <a:srgbClr val="000000"/>
                        </a:solidFill>
                        <a:effectLst/>
                        <a:latin typeface="Arial" panose="020B0604020202020204" pitchFamily="34" charset="0"/>
                      </a:endParaRPr>
                    </a:p>
                  </a:txBody>
                  <a:tcPr marL="2347" marR="2347" marT="2347" marB="0" anchor="ctr"/>
                </a:tc>
                <a:tc>
                  <a:txBody>
                    <a:bodyPr/>
                    <a:lstStyle/>
                    <a:p>
                      <a:pPr algn="ctr" fontAlgn="ctr"/>
                      <a:r>
                        <a:rPr lang="ru-RU" sz="1000" u="none" strike="noStrike" dirty="0">
                          <a:effectLst/>
                        </a:rPr>
                        <a:t>-</a:t>
                      </a:r>
                      <a:endParaRPr lang="ru-RU" sz="1000" b="0" i="0" u="none" strike="noStrike" dirty="0">
                        <a:solidFill>
                          <a:srgbClr val="000000"/>
                        </a:solidFill>
                        <a:effectLst/>
                        <a:latin typeface="Arial" panose="020B0604020202020204" pitchFamily="34" charset="0"/>
                      </a:endParaRPr>
                    </a:p>
                  </a:txBody>
                  <a:tcPr marL="2347" marR="2347" marT="2347" marB="0" anchor="ctr"/>
                </a:tc>
                <a:extLst>
                  <a:ext uri="{0D108BD9-81ED-4DB2-BD59-A6C34878D82A}">
                    <a16:rowId xmlns:a16="http://schemas.microsoft.com/office/drawing/2014/main" val="3868166023"/>
                  </a:ext>
                </a:extLst>
              </a:tr>
            </a:tbl>
          </a:graphicData>
        </a:graphic>
      </p:graphicFrame>
    </p:spTree>
    <p:extLst>
      <p:ext uri="{BB962C8B-B14F-4D97-AF65-F5344CB8AC3E}">
        <p14:creationId xmlns:p14="http://schemas.microsoft.com/office/powerpoint/2010/main" val="3887081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7</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nvGraphicFramePr>
        <p:xfrm>
          <a:off x="423949" y="894079"/>
          <a:ext cx="11473411" cy="5617593"/>
        </p:xfrm>
        <a:graphic>
          <a:graphicData uri="http://schemas.openxmlformats.org/drawingml/2006/table">
            <a:tbl>
              <a:tblPr>
                <a:tableStyleId>{5C22544A-7EE6-4342-B048-85BDC9FD1C3A}</a:tableStyleId>
              </a:tblPr>
              <a:tblGrid>
                <a:gridCol w="3081251">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952500">
                  <a:extLst>
                    <a:ext uri="{9D8B030D-6E8A-4147-A177-3AD203B41FA5}">
                      <a16:colId xmlns:a16="http://schemas.microsoft.com/office/drawing/2014/main" val="4088317492"/>
                    </a:ext>
                  </a:extLst>
                </a:gridCol>
                <a:gridCol w="982980">
                  <a:extLst>
                    <a:ext uri="{9D8B030D-6E8A-4147-A177-3AD203B41FA5}">
                      <a16:colId xmlns:a16="http://schemas.microsoft.com/office/drawing/2014/main" val="1361735704"/>
                    </a:ext>
                  </a:extLst>
                </a:gridCol>
                <a:gridCol w="99822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17834">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Отчет</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Оценка</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2023</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0991">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355378">
                <a:tc>
                  <a:txBody>
                    <a:bodyPr/>
                    <a:lstStyle/>
                    <a:p>
                      <a:pPr algn="l" fontAlgn="ctr"/>
                      <a:r>
                        <a:rPr lang="ru-RU" sz="800" b="1" i="0" u="none" strike="noStrike" baseline="0" dirty="0">
                          <a:solidFill>
                            <a:srgbClr val="000000"/>
                          </a:solidFill>
                          <a:effectLst/>
                          <a:latin typeface="Arial" panose="020B0604020202020204" pitchFamily="34" charset="0"/>
                          <a:cs typeface="Arial" panose="020B0604020202020204" pitchFamily="34" charset="0"/>
                        </a:rPr>
                        <a:t>1. Демографические показатели</a:t>
                      </a:r>
                      <a:endParaRPr lang="ru-RU" sz="800" b="1"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 </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 </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189402">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 Численность постоянного населения (на конец года)</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117 778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120 301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119 022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119 648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119 759</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120 391</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120 613</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121 345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121 672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88041">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Число родившихся</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1 095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818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845</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838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858</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70595">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коэффициент рождаемости</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родившихся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7</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7,1</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0857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Число умерших</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1 285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1 326</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1 146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1 132</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1 131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1 182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1 126</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70440">
                <a:tc>
                  <a:txBody>
                    <a:bodyPr/>
                    <a:lstStyle/>
                    <a:p>
                      <a:pPr algn="l" fontAlgn="ctr"/>
                      <a:r>
                        <a:rPr lang="ru-RU" sz="800" b="0" i="0" u="none" strike="noStrike" baseline="0" dirty="0">
                          <a:solidFill>
                            <a:srgbClr val="000000"/>
                          </a:solidFill>
                          <a:effectLst/>
                          <a:latin typeface="Arial" panose="020B0604020202020204" pitchFamily="34" charset="0"/>
                          <a:cs typeface="Arial" panose="020B0604020202020204" pitchFamily="34" charset="0"/>
                        </a:rPr>
                        <a:t>Общий коэффициент смертности</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число умерших 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9,4</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9,8</a:t>
                      </a:r>
                      <a:endParaRPr lang="ru-RU" sz="800" b="0" i="0" u="none" strike="noStrike" baseline="0"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9,3</a:t>
                      </a:r>
                      <a:endParaRPr lang="ru-RU" sz="800" b="0" i="0" u="none" strike="noStrike" baseline="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283941">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Естественный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-508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-301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-352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-350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-341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-268</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68676604"/>
                  </a:ext>
                </a:extLst>
              </a:tr>
              <a:tr h="250094">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Коэффициент естественного прироста (убыли)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на 1000 человек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-2,2</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86160">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 Миграционный прирост (убыль)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1 936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3 037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978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1 093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1 144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1 295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1 327</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172997">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Общий прирост населения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1 746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2 529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-1 279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626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737</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743</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854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954</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1 059</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55378">
                <a:tc>
                  <a:txBody>
                    <a:bodyPr/>
                    <a:lstStyle/>
                    <a:p>
                      <a:pPr algn="l" fontAlgn="ctr"/>
                      <a:r>
                        <a:rPr lang="ru-RU" sz="800" b="0" i="0" u="none" strike="noStrike" baseline="0">
                          <a:solidFill>
                            <a:srgbClr val="000000"/>
                          </a:solidFill>
                          <a:effectLst/>
                          <a:latin typeface="Arial" panose="020B0604020202020204" pitchFamily="34" charset="0"/>
                          <a:cs typeface="Arial" panose="020B0604020202020204" pitchFamily="34" charset="0"/>
                        </a:rPr>
                        <a:t>Численность постоянного населения (среднегодовая)</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baseline="0">
                          <a:solidFill>
                            <a:srgbClr val="000000"/>
                          </a:solidFill>
                          <a:effectLst/>
                          <a:latin typeface="Arial" panose="020B0604020202020204" pitchFamily="34" charset="0"/>
                          <a:cs typeface="Arial" panose="020B0604020202020204" pitchFamily="34" charset="0"/>
                        </a:rPr>
                        <a:t>человек</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116 908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119 039</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119 662</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119 335</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119 391</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120 020</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120 186</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a:solidFill>
                            <a:srgbClr val="000000"/>
                          </a:solidFill>
                          <a:effectLst/>
                          <a:latin typeface="Arial" panose="020B0604020202020204" pitchFamily="34" charset="0"/>
                          <a:cs typeface="Arial" panose="020B0604020202020204" pitchFamily="34" charset="0"/>
                        </a:rPr>
                        <a:t>120 868</a:t>
                      </a:r>
                      <a:endParaRPr lang="ru-RU" sz="800" b="0" i="0" u="none" strike="noStrike" baseline="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baseline="0" dirty="0">
                          <a:solidFill>
                            <a:srgbClr val="000000"/>
                          </a:solidFill>
                          <a:effectLst/>
                          <a:latin typeface="Arial" panose="020B0604020202020204" pitchFamily="34" charset="0"/>
                          <a:cs typeface="Arial" panose="020B0604020202020204" pitchFamily="34" charset="0"/>
                        </a:rPr>
                        <a:t>121 143</a:t>
                      </a:r>
                      <a:endParaRPr lang="ru-RU" sz="800" b="0" i="0" u="none" strike="noStrike" baseline="0"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1814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2. Строительство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994916241"/>
                  </a:ext>
                </a:extLst>
              </a:tr>
              <a:tr h="17719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жилищного строительства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121,34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76,76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44,75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46,24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49,24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990522587"/>
                  </a:ext>
                </a:extLst>
              </a:tr>
              <a:tr h="15243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в том числе: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588167695"/>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общей площади жилых домов, построенных населением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7,32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286814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ввод жилья в многоквартирных жилых домах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 общей площади</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61,76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38,75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20,63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41,24</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59896383"/>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Уровень обеспеченности населения жильем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 м на человека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30,46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32,02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32,18</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696624434"/>
                  </a:ext>
                </a:extLst>
              </a:tr>
              <a:tr h="355378">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Жилищный фонд на конец года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3 587,80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3 692,10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3 768,90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3 813,60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3 837,90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3 839,20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3 866,50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3 885,50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3 915,70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290672952"/>
                  </a:ext>
                </a:extLst>
              </a:tr>
            </a:tbl>
          </a:graphicData>
        </a:graphic>
      </p:graphicFrame>
    </p:spTree>
    <p:extLst>
      <p:ext uri="{BB962C8B-B14F-4D97-AF65-F5344CB8AC3E}">
        <p14:creationId xmlns:p14="http://schemas.microsoft.com/office/powerpoint/2010/main" val="8990808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70</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AD73C0FE-4234-4267-BEA7-9D08BDF9185A}"/>
              </a:ext>
            </a:extLst>
          </p:cNvPr>
          <p:cNvGraphicFramePr>
            <a:graphicFrameLocks noGrp="1"/>
          </p:cNvGraphicFramePr>
          <p:nvPr>
            <p:ph idx="1"/>
            <p:extLst/>
          </p:nvPr>
        </p:nvGraphicFramePr>
        <p:xfrm>
          <a:off x="499622" y="795469"/>
          <a:ext cx="11287002" cy="5767532"/>
        </p:xfrm>
        <a:graphic>
          <a:graphicData uri="http://schemas.openxmlformats.org/drawingml/2006/table">
            <a:tbl>
              <a:tblPr>
                <a:tableStyleId>{5C22544A-7EE6-4342-B048-85BDC9FD1C3A}</a:tableStyleId>
              </a:tblPr>
              <a:tblGrid>
                <a:gridCol w="3535050">
                  <a:extLst>
                    <a:ext uri="{9D8B030D-6E8A-4147-A177-3AD203B41FA5}">
                      <a16:colId xmlns:a16="http://schemas.microsoft.com/office/drawing/2014/main" val="438038098"/>
                    </a:ext>
                  </a:extLst>
                </a:gridCol>
                <a:gridCol w="810041">
                  <a:extLst>
                    <a:ext uri="{9D8B030D-6E8A-4147-A177-3AD203B41FA5}">
                      <a16:colId xmlns:a16="http://schemas.microsoft.com/office/drawing/2014/main" val="3019860057"/>
                    </a:ext>
                  </a:extLst>
                </a:gridCol>
                <a:gridCol w="840828">
                  <a:extLst>
                    <a:ext uri="{9D8B030D-6E8A-4147-A177-3AD203B41FA5}">
                      <a16:colId xmlns:a16="http://schemas.microsoft.com/office/drawing/2014/main" val="2906490435"/>
                    </a:ext>
                  </a:extLst>
                </a:gridCol>
                <a:gridCol w="971655">
                  <a:extLst>
                    <a:ext uri="{9D8B030D-6E8A-4147-A177-3AD203B41FA5}">
                      <a16:colId xmlns:a16="http://schemas.microsoft.com/office/drawing/2014/main" val="602339216"/>
                    </a:ext>
                  </a:extLst>
                </a:gridCol>
                <a:gridCol w="1016847">
                  <a:extLst>
                    <a:ext uri="{9D8B030D-6E8A-4147-A177-3AD203B41FA5}">
                      <a16:colId xmlns:a16="http://schemas.microsoft.com/office/drawing/2014/main" val="1974297824"/>
                    </a:ext>
                  </a:extLst>
                </a:gridCol>
                <a:gridCol w="994250">
                  <a:extLst>
                    <a:ext uri="{9D8B030D-6E8A-4147-A177-3AD203B41FA5}">
                      <a16:colId xmlns:a16="http://schemas.microsoft.com/office/drawing/2014/main" val="4112659092"/>
                    </a:ext>
                  </a:extLst>
                </a:gridCol>
                <a:gridCol w="1095936">
                  <a:extLst>
                    <a:ext uri="{9D8B030D-6E8A-4147-A177-3AD203B41FA5}">
                      <a16:colId xmlns:a16="http://schemas.microsoft.com/office/drawing/2014/main" val="1364764230"/>
                    </a:ext>
                  </a:extLst>
                </a:gridCol>
                <a:gridCol w="994250">
                  <a:extLst>
                    <a:ext uri="{9D8B030D-6E8A-4147-A177-3AD203B41FA5}">
                      <a16:colId xmlns:a16="http://schemas.microsoft.com/office/drawing/2014/main" val="3590484154"/>
                    </a:ext>
                  </a:extLst>
                </a:gridCol>
                <a:gridCol w="1028145">
                  <a:extLst>
                    <a:ext uri="{9D8B030D-6E8A-4147-A177-3AD203B41FA5}">
                      <a16:colId xmlns:a16="http://schemas.microsoft.com/office/drawing/2014/main" val="1990073500"/>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dirty="0">
                          <a:effectLst/>
                        </a:rPr>
                        <a:t>Тип показателя</a:t>
                      </a:r>
                      <a:endParaRPr lang="ru-RU" sz="900" b="0" i="0" u="none" strike="noStrike" dirty="0">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3663" marR="3663" marT="366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656581694"/>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710147530"/>
                  </a:ext>
                </a:extLst>
              </a:tr>
              <a:tr h="234728">
                <a:tc>
                  <a:txBody>
                    <a:bodyPr/>
                    <a:lstStyle/>
                    <a:p>
                      <a:pPr algn="l" fontAlgn="ctr"/>
                      <a:r>
                        <a:rPr lang="ru-RU" sz="900" u="none" strike="noStrike">
                          <a:effectLst/>
                        </a:rPr>
                        <a:t>Муниципальная программа «Цифровое муниципальное образование»</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472126502"/>
                  </a:ext>
                </a:extLst>
              </a:tr>
              <a:tr h="459303">
                <a:tc>
                  <a:txBody>
                    <a:bodyPr/>
                    <a:lstStyle/>
                    <a:p>
                      <a:pPr algn="l" fontAlgn="ctr"/>
                      <a:r>
                        <a:rPr lang="ru-RU" sz="900" u="none" strike="noStrike">
                          <a:effectLst/>
                        </a:rPr>
                        <a:t>Подпрограмма II «Развитие информационной и технологической инфраструктуры экосистемы цифровой экономики муниципального образования Московской области»</a:t>
                      </a:r>
                      <a:endParaRPr lang="ru-RU" sz="900" b="1"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3663" marR="3663" marT="3663" marB="0" anchor="ctr"/>
                </a:tc>
                <a:extLst>
                  <a:ext uri="{0D108BD9-81ED-4DB2-BD59-A6C34878D82A}">
                    <a16:rowId xmlns:a16="http://schemas.microsoft.com/office/drawing/2014/main" val="3252817599"/>
                  </a:ext>
                </a:extLst>
              </a:tr>
              <a:tr h="1037108">
                <a:tc>
                  <a:txBody>
                    <a:bodyPr/>
                    <a:lstStyle/>
                    <a:p>
                      <a:pPr algn="l" fontAlgn="ctr"/>
                      <a:r>
                        <a:rPr lang="ru-RU" sz="900" u="none" strike="noStrike">
                          <a:effectLst/>
                        </a:rPr>
                        <a:t>2021 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 подведомственными ЦИОГВ и ГО Московской области организациями и учреждениями,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624800432"/>
                  </a:ext>
                </a:extLst>
              </a:tr>
              <a:tr h="647082">
                <a:tc>
                  <a:txBody>
                    <a:bodyPr/>
                    <a:lstStyle/>
                    <a:p>
                      <a:pPr algn="l" fontAlgn="ctr"/>
                      <a:r>
                        <a:rPr lang="ru-RU" sz="900" u="none" strike="noStrike" dirty="0">
                          <a:effectLst/>
                        </a:rPr>
                        <a:t>2021 Доля муниципальных учреждений культуры, обеспеченных доступом в информационно-телекоммуникационную сеть Интернет на скорости: для учреждений культуры, расположенных в городских населенных пунктах, – не менее 50 Мбит/с; для учреждений культуры, расположенных в сельских населенных пунктах, – не менее 10 Мбит/с</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169300467"/>
                  </a:ext>
                </a:extLst>
              </a:tr>
              <a:tr h="520279">
                <a:tc>
                  <a:txBody>
                    <a:bodyPr/>
                    <a:lstStyle/>
                    <a:p>
                      <a:pPr algn="l" fontAlgn="ctr"/>
                      <a:r>
                        <a:rPr lang="ru-RU" sz="900" u="none" strike="noStrike" dirty="0">
                          <a:effectLst/>
                        </a:rPr>
                        <a:t>2021 Доля рабочих мест, обеспеченных необходимым компьютерным оборудованием и услугами связи в соответствии с требованиями нормативных правовых актов Московской области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3534928445"/>
                  </a:ext>
                </a:extLst>
              </a:tr>
              <a:tr h="459303">
                <a:tc>
                  <a:txBody>
                    <a:bodyPr/>
                    <a:lstStyle/>
                    <a:p>
                      <a:pPr algn="l" fontAlgn="ctr"/>
                      <a:r>
                        <a:rPr lang="ru-RU" sz="900" u="none" strike="noStrike" dirty="0">
                          <a:effectLst/>
                        </a:rPr>
                        <a:t>2021 Доля работников ОМСУ муниципального образования Московской области, обеспеченных средствами электронной подписи в соответствии с установленными требованиями</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Отраслевой</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Штука</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18961286"/>
                  </a:ext>
                </a:extLst>
              </a:tr>
              <a:tr h="713515">
                <a:tc>
                  <a:txBody>
                    <a:bodyPr/>
                    <a:lstStyle/>
                    <a:p>
                      <a:pPr algn="l" fontAlgn="ctr"/>
                      <a:r>
                        <a:rPr lang="ru-RU" sz="900" u="none" strike="noStrike" dirty="0">
                          <a:effectLst/>
                        </a:rPr>
                        <a:t>2021 Образовательные организации оснащены (обновили) компьютерным, мультимедийным, презентационным оборудованием и программным обеспечением в рамках эксперимента по модернизации начального общего, основного общего и среднего общего образования</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37,5</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37,5</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477571191"/>
                  </a:ext>
                </a:extLst>
              </a:tr>
              <a:tr h="1166315">
                <a:tc>
                  <a:txBody>
                    <a:bodyPr/>
                    <a:lstStyle/>
                    <a:p>
                      <a:pPr algn="l" fontAlgn="ctr"/>
                      <a:r>
                        <a:rPr lang="ru-RU" sz="900" u="none" strike="noStrike" dirty="0">
                          <a:effectLst/>
                        </a:rPr>
                        <a:t>2021 Доля помещений аппаратных, приведенных в соответствие со стандартом «Цифровая школа» в части ИТ-инфраструктуры государственных и муниципальных общеобразовательных организаций, реализующих программы общего образования, для обеспечения в помещениях безопасного доступа к государственным, муниципальным и иным информационным системам, информационно-телекоммуникационной сети «Интернет» и обеспечения базовой безопасности образовательного процесса,</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Приоритетный целевой показатель</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Процент</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28,57</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3663" marR="3663" marT="3663" marB="0" anchor="ctr"/>
                </a:tc>
                <a:tc>
                  <a:txBody>
                    <a:bodyPr/>
                    <a:lstStyle/>
                    <a:p>
                      <a:pPr algn="ctr" fontAlgn="ctr"/>
                      <a:r>
                        <a:rPr lang="ru-RU" sz="900" u="none" strike="noStrike" dirty="0">
                          <a:effectLst/>
                        </a:rPr>
                        <a:t>100</a:t>
                      </a:r>
                      <a:endParaRPr lang="ru-RU" sz="900" b="0" i="0" u="none" strike="noStrike" dirty="0">
                        <a:solidFill>
                          <a:srgbClr val="000000"/>
                        </a:solidFill>
                        <a:effectLst/>
                        <a:latin typeface="Arial" panose="020B0604020202020204" pitchFamily="34" charset="0"/>
                      </a:endParaRPr>
                    </a:p>
                  </a:txBody>
                  <a:tcPr marL="3663" marR="3663" marT="3663" marB="0" anchor="ctr"/>
                </a:tc>
                <a:extLst>
                  <a:ext uri="{0D108BD9-81ED-4DB2-BD59-A6C34878D82A}">
                    <a16:rowId xmlns:a16="http://schemas.microsoft.com/office/drawing/2014/main" val="1959648274"/>
                  </a:ext>
                </a:extLst>
              </a:tr>
            </a:tbl>
          </a:graphicData>
        </a:graphic>
      </p:graphicFrame>
    </p:spTree>
    <p:extLst>
      <p:ext uri="{BB962C8B-B14F-4D97-AF65-F5344CB8AC3E}">
        <p14:creationId xmlns:p14="http://schemas.microsoft.com/office/powerpoint/2010/main" val="2595609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71</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5E1D8C1-A818-4F84-8770-57822786FCFE}"/>
              </a:ext>
            </a:extLst>
          </p:cNvPr>
          <p:cNvGraphicFramePr>
            <a:graphicFrameLocks noGrp="1"/>
          </p:cNvGraphicFramePr>
          <p:nvPr>
            <p:ph idx="1"/>
            <p:extLst/>
          </p:nvPr>
        </p:nvGraphicFramePr>
        <p:xfrm>
          <a:off x="706358" y="851901"/>
          <a:ext cx="11010214" cy="5643123"/>
        </p:xfrm>
        <a:graphic>
          <a:graphicData uri="http://schemas.openxmlformats.org/drawingml/2006/table">
            <a:tbl>
              <a:tblPr>
                <a:tableStyleId>{5C22544A-7EE6-4342-B048-85BDC9FD1C3A}</a:tableStyleId>
              </a:tblPr>
              <a:tblGrid>
                <a:gridCol w="2986754">
                  <a:extLst>
                    <a:ext uri="{9D8B030D-6E8A-4147-A177-3AD203B41FA5}">
                      <a16:colId xmlns:a16="http://schemas.microsoft.com/office/drawing/2014/main" val="4033007424"/>
                    </a:ext>
                  </a:extLst>
                </a:gridCol>
                <a:gridCol w="1124166">
                  <a:extLst>
                    <a:ext uri="{9D8B030D-6E8A-4147-A177-3AD203B41FA5}">
                      <a16:colId xmlns:a16="http://schemas.microsoft.com/office/drawing/2014/main" val="2116694053"/>
                    </a:ext>
                  </a:extLst>
                </a:gridCol>
                <a:gridCol w="947826">
                  <a:extLst>
                    <a:ext uri="{9D8B030D-6E8A-4147-A177-3AD203B41FA5}">
                      <a16:colId xmlns:a16="http://schemas.microsoft.com/office/drawing/2014/main" val="1317702321"/>
                    </a:ext>
                  </a:extLst>
                </a:gridCol>
                <a:gridCol w="947826">
                  <a:extLst>
                    <a:ext uri="{9D8B030D-6E8A-4147-A177-3AD203B41FA5}">
                      <a16:colId xmlns:a16="http://schemas.microsoft.com/office/drawing/2014/main" val="2093953300"/>
                    </a:ext>
                  </a:extLst>
                </a:gridCol>
                <a:gridCol w="991912">
                  <a:extLst>
                    <a:ext uri="{9D8B030D-6E8A-4147-A177-3AD203B41FA5}">
                      <a16:colId xmlns:a16="http://schemas.microsoft.com/office/drawing/2014/main" val="3711059055"/>
                    </a:ext>
                  </a:extLst>
                </a:gridCol>
                <a:gridCol w="969869">
                  <a:extLst>
                    <a:ext uri="{9D8B030D-6E8A-4147-A177-3AD203B41FA5}">
                      <a16:colId xmlns:a16="http://schemas.microsoft.com/office/drawing/2014/main" val="2510764101"/>
                    </a:ext>
                  </a:extLst>
                </a:gridCol>
                <a:gridCol w="1069060">
                  <a:extLst>
                    <a:ext uri="{9D8B030D-6E8A-4147-A177-3AD203B41FA5}">
                      <a16:colId xmlns:a16="http://schemas.microsoft.com/office/drawing/2014/main" val="3907170370"/>
                    </a:ext>
                  </a:extLst>
                </a:gridCol>
                <a:gridCol w="969869">
                  <a:extLst>
                    <a:ext uri="{9D8B030D-6E8A-4147-A177-3AD203B41FA5}">
                      <a16:colId xmlns:a16="http://schemas.microsoft.com/office/drawing/2014/main" val="4184338736"/>
                    </a:ext>
                  </a:extLst>
                </a:gridCol>
                <a:gridCol w="1002932">
                  <a:extLst>
                    <a:ext uri="{9D8B030D-6E8A-4147-A177-3AD203B41FA5}">
                      <a16:colId xmlns:a16="http://schemas.microsoft.com/office/drawing/2014/main" val="2360389506"/>
                    </a:ext>
                  </a:extLst>
                </a:gridCol>
              </a:tblGrid>
              <a:tr h="177392">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181" marR="6181" marT="6181"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993002010"/>
                  </a:ext>
                </a:extLst>
              </a:tr>
              <a:tr h="177392">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1913946134"/>
                  </a:ext>
                </a:extLst>
              </a:tr>
              <a:tr h="354783">
                <a:tc>
                  <a:txBody>
                    <a:bodyPr/>
                    <a:lstStyle/>
                    <a:p>
                      <a:pPr algn="l" fontAlgn="ctr"/>
                      <a:r>
                        <a:rPr lang="ru-RU" sz="1050" u="none" strike="noStrike">
                          <a:effectLst/>
                        </a:rPr>
                        <a:t>Муниципальная программа «Архитектура и градостроительство»</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378854517"/>
                  </a:ext>
                </a:extLst>
              </a:tr>
              <a:tr h="354783">
                <a:tc>
                  <a:txBody>
                    <a:bodyPr/>
                    <a:lstStyle/>
                    <a:p>
                      <a:pPr algn="l" fontAlgn="ctr"/>
                      <a:r>
                        <a:rPr lang="ru-RU" sz="1050" u="none" strike="noStrike">
                          <a:effectLst/>
                        </a:rPr>
                        <a:t>Подпрограмма I «Разработка Генерального плана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3841645731"/>
                  </a:ext>
                </a:extLst>
              </a:tr>
              <a:tr h="532174">
                <a:tc>
                  <a:txBody>
                    <a:bodyPr/>
                    <a:lstStyle/>
                    <a:p>
                      <a:pPr algn="l" fontAlgn="ctr"/>
                      <a:r>
                        <a:rPr lang="ru-RU" sz="1050" u="none" strike="noStrike" dirty="0">
                          <a:effectLst/>
                        </a:rPr>
                        <a:t>Наличие утвержденного в актуальной версии генерального плана городского округа (внесение изменений в генеральный план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да</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83758048"/>
                  </a:ext>
                </a:extLst>
              </a:tr>
              <a:tr h="709565">
                <a:tc>
                  <a:txBody>
                    <a:bodyPr/>
                    <a:lstStyle/>
                    <a:p>
                      <a:pPr algn="l" fontAlgn="ctr"/>
                      <a:r>
                        <a:rPr lang="ru-RU" sz="1050" u="none" strike="noStrike" dirty="0">
                          <a:effectLst/>
                        </a:rPr>
                        <a:t>Наличие утвержденных в актуальной версии Правил землепользования и застройки городского округа (внесение изменений в Правила землепользования и застройки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85180229"/>
                  </a:ext>
                </a:extLst>
              </a:tr>
              <a:tr h="899988">
                <a:tc>
                  <a:txBody>
                    <a:bodyPr/>
                    <a:lstStyle/>
                    <a:p>
                      <a:pPr algn="l" fontAlgn="ctr"/>
                      <a:r>
                        <a:rPr lang="ru-RU" sz="1050" u="none" strike="noStrike" dirty="0">
                          <a:effectLst/>
                        </a:rPr>
                        <a:t>Наличие утвержденных нормативов градостроительного проектирования городского округа (внесение изменений в нормативы градостроительного проектирования городского округа)</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нет</a:t>
                      </a:r>
                    </a:p>
                  </a:txBody>
                  <a:tcPr marL="6181" marR="6181" marT="6181" marB="0" anchor="ctr"/>
                </a:tc>
                <a:tc>
                  <a:txBody>
                    <a:bodyPr/>
                    <a:lstStyle/>
                    <a:p>
                      <a:pPr algn="ctr" fontAlgn="ctr"/>
                      <a:r>
                        <a:rPr lang="ru-RU" sz="1050" u="none" strike="noStrike" dirty="0">
                          <a:effectLst/>
                        </a:rPr>
                        <a:t>нет</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нет</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55853901"/>
                  </a:ext>
                </a:extLst>
              </a:tr>
              <a:tr h="339365">
                <a:tc>
                  <a:txBody>
                    <a:bodyPr/>
                    <a:lstStyle/>
                    <a:p>
                      <a:pPr algn="l" fontAlgn="ctr"/>
                      <a:r>
                        <a:rPr lang="ru-RU" sz="1050" u="none" strike="noStrike">
                          <a:effectLst/>
                        </a:rPr>
                        <a:t>Подпрограмма II «Реализация политики пространственного развития городского округа»</a:t>
                      </a:r>
                      <a:endParaRPr lang="ru-RU" sz="1050" b="1"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181" marR="6181" marT="6181" marB="0" anchor="ctr"/>
                </a:tc>
                <a:extLst>
                  <a:ext uri="{0D108BD9-81ED-4DB2-BD59-A6C34878D82A}">
                    <a16:rowId xmlns:a16="http://schemas.microsoft.com/office/drawing/2014/main" val="1388106202"/>
                  </a:ext>
                </a:extLst>
              </a:tr>
              <a:tr h="709565">
                <a:tc>
                  <a:txBody>
                    <a:bodyPr/>
                    <a:lstStyle/>
                    <a:p>
                      <a:pPr algn="l" fontAlgn="ctr"/>
                      <a:r>
                        <a:rPr lang="ru-RU" sz="1050" u="none" strike="noStrike" dirty="0">
                          <a:effectLst/>
                        </a:rPr>
                        <a:t>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Рейтинг-45</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12</a:t>
                      </a:r>
                    </a:p>
                  </a:txBody>
                  <a:tcPr marL="6181" marR="6181" marT="6181" marB="0" anchor="ctr"/>
                </a:tc>
                <a:tc>
                  <a:txBody>
                    <a:bodyPr/>
                    <a:lstStyle/>
                    <a:p>
                      <a:pPr algn="ctr" fontAlgn="ctr"/>
                      <a:r>
                        <a:rPr lang="ru-RU" sz="1050" u="none" strike="noStrike" dirty="0">
                          <a:effectLst/>
                        </a:rPr>
                        <a:t>6</a:t>
                      </a:r>
                      <a:endParaRPr lang="ru-RU" sz="1050" b="0" i="0" u="none" strike="noStrike" dirty="0">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2121920616"/>
                  </a:ext>
                </a:extLst>
              </a:tr>
              <a:tr h="1241739">
                <a:tc>
                  <a:txBody>
                    <a:bodyPr/>
                    <a:lstStyle/>
                    <a:p>
                      <a:pPr algn="l" fontAlgn="ctr"/>
                      <a:r>
                        <a:rPr lang="ru-RU" sz="1050" u="none" strike="noStrike">
                          <a:effectLst/>
                        </a:rPr>
                        <a:t>Осуществление переданных государственных полномочий в соответствии с Законом Московской области № 107/2014-ОЗ «О наделении органов местного самоуправления муниципальных образований Московской области отдельными государственными полномочиями Московской области»</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Показатель муниципальной программы </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Да/нет</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b="0" i="0" u="none" strike="noStrike" dirty="0">
                          <a:solidFill>
                            <a:srgbClr val="000000"/>
                          </a:solidFill>
                          <a:effectLst/>
                          <a:latin typeface="Arial" panose="020B0604020202020204" pitchFamily="34" charset="0"/>
                        </a:rPr>
                        <a:t>нет</a:t>
                      </a: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a:effectLst/>
                        </a:rPr>
                        <a:t>да</a:t>
                      </a:r>
                      <a:endParaRPr lang="ru-RU" sz="1050" b="0" i="0" u="none" strike="noStrike">
                        <a:solidFill>
                          <a:srgbClr val="000000"/>
                        </a:solidFill>
                        <a:effectLst/>
                        <a:latin typeface="Arial" panose="020B0604020202020204" pitchFamily="34" charset="0"/>
                      </a:endParaRPr>
                    </a:p>
                  </a:txBody>
                  <a:tcPr marL="6181" marR="6181" marT="6181" marB="0" anchor="ctr"/>
                </a:tc>
                <a:tc>
                  <a:txBody>
                    <a:bodyPr/>
                    <a:lstStyle/>
                    <a:p>
                      <a:pPr algn="ctr" fontAlgn="ctr"/>
                      <a:r>
                        <a:rPr lang="ru-RU" sz="1050" u="none" strike="noStrike" dirty="0">
                          <a:effectLst/>
                        </a:rPr>
                        <a:t>да</a:t>
                      </a:r>
                      <a:endParaRPr lang="ru-RU" sz="1050" b="0" i="0" u="none" strike="noStrike" dirty="0">
                        <a:solidFill>
                          <a:srgbClr val="000000"/>
                        </a:solidFill>
                        <a:effectLst/>
                        <a:latin typeface="Arial" panose="020B0604020202020204" pitchFamily="34" charset="0"/>
                      </a:endParaRPr>
                    </a:p>
                  </a:txBody>
                  <a:tcPr marL="6181" marR="6181" marT="6181" marB="0" anchor="ctr"/>
                </a:tc>
                <a:extLst>
                  <a:ext uri="{0D108BD9-81ED-4DB2-BD59-A6C34878D82A}">
                    <a16:rowId xmlns:a16="http://schemas.microsoft.com/office/drawing/2014/main" val="754612516"/>
                  </a:ext>
                </a:extLst>
              </a:tr>
            </a:tbl>
          </a:graphicData>
        </a:graphic>
      </p:graphicFrame>
    </p:spTree>
    <p:extLst>
      <p:ext uri="{BB962C8B-B14F-4D97-AF65-F5344CB8AC3E}">
        <p14:creationId xmlns:p14="http://schemas.microsoft.com/office/powerpoint/2010/main" val="3384262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72</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1C35A425-6093-41F6-830B-1E5BF683242F}"/>
              </a:ext>
            </a:extLst>
          </p:cNvPr>
          <p:cNvGraphicFramePr>
            <a:graphicFrameLocks noGrp="1"/>
          </p:cNvGraphicFramePr>
          <p:nvPr>
            <p:ph idx="1"/>
            <p:extLst/>
          </p:nvPr>
        </p:nvGraphicFramePr>
        <p:xfrm>
          <a:off x="534155" y="761663"/>
          <a:ext cx="11115109" cy="5730577"/>
        </p:xfrm>
        <a:graphic>
          <a:graphicData uri="http://schemas.openxmlformats.org/drawingml/2006/table">
            <a:tbl>
              <a:tblPr>
                <a:tableStyleId>{5C22544A-7EE6-4342-B048-85BDC9FD1C3A}</a:tableStyleId>
              </a:tblPr>
              <a:tblGrid>
                <a:gridCol w="3015212">
                  <a:extLst>
                    <a:ext uri="{9D8B030D-6E8A-4147-A177-3AD203B41FA5}">
                      <a16:colId xmlns:a16="http://schemas.microsoft.com/office/drawing/2014/main" val="854318794"/>
                    </a:ext>
                  </a:extLst>
                </a:gridCol>
                <a:gridCol w="1134874">
                  <a:extLst>
                    <a:ext uri="{9D8B030D-6E8A-4147-A177-3AD203B41FA5}">
                      <a16:colId xmlns:a16="http://schemas.microsoft.com/office/drawing/2014/main" val="1149189207"/>
                    </a:ext>
                  </a:extLst>
                </a:gridCol>
                <a:gridCol w="956854">
                  <a:extLst>
                    <a:ext uri="{9D8B030D-6E8A-4147-A177-3AD203B41FA5}">
                      <a16:colId xmlns:a16="http://schemas.microsoft.com/office/drawing/2014/main" val="1062985661"/>
                    </a:ext>
                  </a:extLst>
                </a:gridCol>
                <a:gridCol w="956854">
                  <a:extLst>
                    <a:ext uri="{9D8B030D-6E8A-4147-A177-3AD203B41FA5}">
                      <a16:colId xmlns:a16="http://schemas.microsoft.com/office/drawing/2014/main" val="4235478121"/>
                    </a:ext>
                  </a:extLst>
                </a:gridCol>
                <a:gridCol w="1001361">
                  <a:extLst>
                    <a:ext uri="{9D8B030D-6E8A-4147-A177-3AD203B41FA5}">
                      <a16:colId xmlns:a16="http://schemas.microsoft.com/office/drawing/2014/main" val="1749270584"/>
                    </a:ext>
                  </a:extLst>
                </a:gridCol>
                <a:gridCol w="979110">
                  <a:extLst>
                    <a:ext uri="{9D8B030D-6E8A-4147-A177-3AD203B41FA5}">
                      <a16:colId xmlns:a16="http://schemas.microsoft.com/office/drawing/2014/main" val="1421392084"/>
                    </a:ext>
                  </a:extLst>
                </a:gridCol>
                <a:gridCol w="1079246">
                  <a:extLst>
                    <a:ext uri="{9D8B030D-6E8A-4147-A177-3AD203B41FA5}">
                      <a16:colId xmlns:a16="http://schemas.microsoft.com/office/drawing/2014/main" val="4111842505"/>
                    </a:ext>
                  </a:extLst>
                </a:gridCol>
                <a:gridCol w="979110">
                  <a:extLst>
                    <a:ext uri="{9D8B030D-6E8A-4147-A177-3AD203B41FA5}">
                      <a16:colId xmlns:a16="http://schemas.microsoft.com/office/drawing/2014/main" val="4022011109"/>
                    </a:ext>
                  </a:extLst>
                </a:gridCol>
                <a:gridCol w="1012488">
                  <a:extLst>
                    <a:ext uri="{9D8B030D-6E8A-4147-A177-3AD203B41FA5}">
                      <a16:colId xmlns:a16="http://schemas.microsoft.com/office/drawing/2014/main" val="2946907438"/>
                    </a:ext>
                  </a:extLst>
                </a:gridCol>
              </a:tblGrid>
              <a:tr h="163301">
                <a:tc rowSpan="2">
                  <a:txBody>
                    <a:bodyPr/>
                    <a:lstStyle/>
                    <a:p>
                      <a:pPr algn="ctr" fontAlgn="ctr"/>
                      <a:r>
                        <a:rPr lang="ru-RU" sz="900" u="none" strike="noStrike" dirty="0">
                          <a:effectLst/>
                        </a:rPr>
                        <a:t>Наименование муниципальной программы/подпрограммы/показателя</a:t>
                      </a:r>
                      <a:endParaRPr lang="ru-RU" sz="900" b="0" i="0" u="none" strike="noStrike" dirty="0">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Тип показателя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Единица измерения</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900" u="none" strike="noStrike">
                          <a:effectLst/>
                        </a:rPr>
                        <a:t>Базовое значение</a:t>
                      </a:r>
                      <a:endParaRPr lang="ru-RU" sz="900" b="0" i="0" u="none" strike="noStrike">
                        <a:solidFill>
                          <a:srgbClr val="000000"/>
                        </a:solidFill>
                        <a:effectLst/>
                        <a:latin typeface="Arial" panose="020B0604020202020204" pitchFamily="34" charset="0"/>
                      </a:endParaRPr>
                    </a:p>
                  </a:txBody>
                  <a:tcPr marL="2383" marR="2383" marT="2383"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1366562189"/>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074716150"/>
                  </a:ext>
                </a:extLst>
              </a:tr>
              <a:tr h="255463">
                <a:tc>
                  <a:txBody>
                    <a:bodyPr/>
                    <a:lstStyle/>
                    <a:p>
                      <a:pPr algn="l" fontAlgn="ctr"/>
                      <a:r>
                        <a:rPr lang="ru-RU" sz="900" u="none" strike="noStrike">
                          <a:effectLst/>
                        </a:rPr>
                        <a:t>Муниципальная программа «Формирование современной комфортной городской среды»</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4015293311"/>
                  </a:ext>
                </a:extLst>
              </a:tr>
              <a:tr h="128831">
                <a:tc>
                  <a:txBody>
                    <a:bodyPr/>
                    <a:lstStyle/>
                    <a:p>
                      <a:pPr algn="l" fontAlgn="ctr"/>
                      <a:r>
                        <a:rPr lang="ru-RU" sz="900" u="none" strike="noStrike">
                          <a:effectLst/>
                        </a:rPr>
                        <a:t>Подпрограмма I «Комфортная городская среда»</a:t>
                      </a:r>
                      <a:endParaRPr lang="ru-RU" sz="900" b="1"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3579879141"/>
                  </a:ext>
                </a:extLst>
              </a:tr>
              <a:tr h="382094">
                <a:tc>
                  <a:txBody>
                    <a:bodyPr/>
                    <a:lstStyle/>
                    <a:p>
                      <a:pPr algn="l" fontAlgn="ctr"/>
                      <a:r>
                        <a:rPr lang="ru-RU" sz="900" u="none" strike="noStrike" dirty="0">
                          <a:effectLst/>
                        </a:rPr>
                        <a:t>Доля выполненных работ без нарушений сроков</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52929573"/>
                  </a:ext>
                </a:extLst>
              </a:tr>
              <a:tr h="408758">
                <a:tc>
                  <a:txBody>
                    <a:bodyPr/>
                    <a:lstStyle/>
                    <a:p>
                      <a:pPr algn="l" fontAlgn="ctr"/>
                      <a:r>
                        <a:rPr lang="ru-RU" sz="900" u="none" strike="noStrike" dirty="0">
                          <a:effectLst/>
                        </a:rPr>
                        <a:t>Количество реализованных мероприятий по благоустройству общественных территорий, в том числе: пешеходные зоны, набережные, скверы, зоны отдыха, площади, стелы, парки</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3</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dirty="0">
                          <a:effectLst/>
                        </a:rPr>
                        <a:t>3</a:t>
                      </a:r>
                      <a:endParaRPr lang="ru-RU" sz="900" b="0" i="0" u="none" strike="noStrike" dirty="0">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1698706994"/>
                  </a:ext>
                </a:extLst>
              </a:tr>
              <a:tr h="382094">
                <a:tc>
                  <a:txBody>
                    <a:bodyPr/>
                    <a:lstStyle/>
                    <a:p>
                      <a:pPr algn="l" fontAlgn="ctr"/>
                      <a:r>
                        <a:rPr lang="ru-RU" sz="900" u="none" strike="noStrike" dirty="0">
                          <a:effectLst/>
                        </a:rPr>
                        <a:t>Количество разработанных концепций благоустройства общественных территорий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526147898"/>
                  </a:ext>
                </a:extLst>
              </a:tr>
              <a:tr h="382094">
                <a:tc>
                  <a:txBody>
                    <a:bodyPr/>
                    <a:lstStyle/>
                    <a:p>
                      <a:pPr algn="l" fontAlgn="ctr"/>
                      <a:r>
                        <a:rPr lang="ru-RU" sz="900" u="none" strike="noStrike" dirty="0">
                          <a:effectLst/>
                        </a:rPr>
                        <a:t>Количество установленных детских игровых площадок в парках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 </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dirty="0">
                          <a:effectLst/>
                        </a:rPr>
                        <a:t>- </a:t>
                      </a:r>
                      <a:endParaRPr lang="ru-RU" sz="900" b="0" i="0" u="none" strike="noStrike" dirty="0">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13686373"/>
                  </a:ext>
                </a:extLst>
              </a:tr>
              <a:tr h="635357">
                <a:tc>
                  <a:txBody>
                    <a:bodyPr/>
                    <a:lstStyle/>
                    <a:p>
                      <a:pPr algn="l" fontAlgn="ctr"/>
                      <a:r>
                        <a:rPr lang="ru-RU" sz="900" u="none" strike="noStrike" dirty="0">
                          <a:effectLst/>
                        </a:rPr>
                        <a:t>Доля граждан, принявших участие в решении вопросов развития городской среды от общего количества граждан в возрасте от 14 лет, проживающих в муниципальных образованиях, на территории которых реализуются проекты по созданию комфортной городской среды</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30</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30</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797685337"/>
                  </a:ext>
                </a:extLst>
              </a:tr>
              <a:tr h="382094">
                <a:tc>
                  <a:txBody>
                    <a:bodyPr/>
                    <a:lstStyle/>
                    <a:p>
                      <a:pPr algn="l" fontAlgn="ctr"/>
                      <a:r>
                        <a:rPr lang="ru-RU" sz="900" u="none" strike="noStrike" dirty="0">
                          <a:effectLst/>
                        </a:rPr>
                        <a:t>Количество установленных детских игровых площадок </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2</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605781924"/>
                  </a:ext>
                </a:extLst>
              </a:tr>
              <a:tr h="382094">
                <a:tc>
                  <a:txBody>
                    <a:bodyPr/>
                    <a:lstStyle/>
                    <a:p>
                      <a:pPr algn="l" fontAlgn="ctr"/>
                      <a:r>
                        <a:rPr lang="ru-RU" sz="900" u="none" strike="noStrike" dirty="0">
                          <a:effectLst/>
                        </a:rPr>
                        <a:t>Количество установленных детских спортивных площадок</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b="0" i="0" u="none" strike="noStrike" dirty="0">
                          <a:solidFill>
                            <a:srgbClr val="000000"/>
                          </a:solidFill>
                          <a:effectLst/>
                          <a:latin typeface="Arial" panose="020B0604020202020204" pitchFamily="34" charset="0"/>
                        </a:rPr>
                        <a:t>3</a:t>
                      </a:r>
                    </a:p>
                  </a:txBody>
                  <a:tcPr marL="2383" marR="2383" marT="2383" marB="0" anchor="ctr"/>
                </a:tc>
                <a:tc>
                  <a:txBody>
                    <a:bodyPr/>
                    <a:lstStyle/>
                    <a:p>
                      <a:pPr algn="ctr" fontAlgn="ctr"/>
                      <a:r>
                        <a:rPr lang="ru-RU" sz="900" u="none" strike="noStrike" dirty="0">
                          <a:effectLst/>
                        </a:rPr>
                        <a:t>9</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670640978"/>
                  </a:ext>
                </a:extLst>
              </a:tr>
              <a:tr h="382094">
                <a:tc>
                  <a:txBody>
                    <a:bodyPr/>
                    <a:lstStyle/>
                    <a:p>
                      <a:pPr algn="l" fontAlgn="ctr"/>
                      <a:r>
                        <a:rPr lang="ru-RU" sz="900" u="none" strike="noStrike" dirty="0">
                          <a:effectLst/>
                        </a:rPr>
                        <a:t>Количество благоустроенных дворовых территорий</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ед.</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14</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30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28</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2856104677"/>
                  </a:ext>
                </a:extLst>
              </a:tr>
              <a:tr h="382094">
                <a:tc>
                  <a:txBody>
                    <a:bodyPr/>
                    <a:lstStyle/>
                    <a:p>
                      <a:pPr algn="l" fontAlgn="ctr"/>
                      <a:r>
                        <a:rPr lang="ru-RU" sz="900" u="none" strike="noStrike" dirty="0">
                          <a:effectLst/>
                        </a:rPr>
                        <a:t>Соответствие нормативу обеспеченности парками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100</a:t>
                      </a:r>
                      <a:endParaRPr lang="ru-RU" sz="900" b="0" i="0" u="none" strike="noStrike">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3300105932"/>
                  </a:ext>
                </a:extLst>
              </a:tr>
              <a:tr h="382094">
                <a:tc>
                  <a:txBody>
                    <a:bodyPr/>
                    <a:lstStyle/>
                    <a:p>
                      <a:pPr algn="l" fontAlgn="ctr"/>
                      <a:r>
                        <a:rPr lang="ru-RU" sz="900" u="none" strike="noStrike" dirty="0">
                          <a:effectLst/>
                        </a:rPr>
                        <a:t>Увеличение числа посетителей парков культуры и отдыха</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Отраслевой приоритетный показатель</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107,5</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900" b="0" i="0" u="none" strike="noStrike" dirty="0">
                          <a:solidFill>
                            <a:srgbClr val="000000"/>
                          </a:solidFill>
                          <a:effectLst/>
                          <a:latin typeface="+mn-lt"/>
                        </a:rPr>
                        <a:t>110</a:t>
                      </a: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112,5</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115</a:t>
                      </a:r>
                      <a:endParaRPr lang="ru-RU" sz="900" b="0" i="0" u="none" strike="noStrike" dirty="0">
                        <a:solidFill>
                          <a:srgbClr val="2E2E2E"/>
                        </a:solidFill>
                        <a:effectLst/>
                        <a:latin typeface="PT Sans"/>
                      </a:endParaRPr>
                    </a:p>
                  </a:txBody>
                  <a:tcPr marL="2383" marR="2383" marT="2383" marB="0" anchor="ctr"/>
                </a:tc>
                <a:tc>
                  <a:txBody>
                    <a:bodyPr/>
                    <a:lstStyle/>
                    <a:p>
                      <a:pPr algn="ctr" fontAlgn="ctr"/>
                      <a:r>
                        <a:rPr lang="ru-RU" sz="900" u="none" strike="noStrike">
                          <a:effectLst/>
                        </a:rPr>
                        <a:t>115</a:t>
                      </a:r>
                      <a:endParaRPr lang="ru-RU" sz="900" b="0" i="0" u="none" strike="noStrike">
                        <a:solidFill>
                          <a:srgbClr val="000000"/>
                        </a:solidFill>
                        <a:effectLst/>
                        <a:latin typeface="Calibri" panose="020F0502020204030204" pitchFamily="34" charset="0"/>
                      </a:endParaRPr>
                    </a:p>
                  </a:txBody>
                  <a:tcPr marL="2383" marR="2383" marT="2383" marB="0" anchor="ctr"/>
                </a:tc>
                <a:extLst>
                  <a:ext uri="{0D108BD9-81ED-4DB2-BD59-A6C34878D82A}">
                    <a16:rowId xmlns:a16="http://schemas.microsoft.com/office/drawing/2014/main" val="2925874947"/>
                  </a:ext>
                </a:extLst>
              </a:tr>
              <a:tr h="382094">
                <a:tc>
                  <a:txBody>
                    <a:bodyPr/>
                    <a:lstStyle/>
                    <a:p>
                      <a:pPr algn="l" fontAlgn="ctr"/>
                      <a:r>
                        <a:rPr lang="ru-RU" sz="900" u="none" strike="noStrike" dirty="0">
                          <a:effectLst/>
                        </a:rPr>
                        <a:t>Соответствие внешнего вида ограждений региональным требованиям</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Показатель муниципальной программы</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балл</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10</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1</a:t>
                      </a:r>
                      <a:endParaRPr lang="ru-RU" sz="900" b="0" i="0" u="none" strike="noStrike" dirty="0">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a:effectLst/>
                        </a:rPr>
                        <a:t>-</a:t>
                      </a:r>
                      <a:endParaRPr lang="ru-RU" sz="900" b="0" i="0" u="none" strike="noStrike">
                        <a:solidFill>
                          <a:srgbClr val="000000"/>
                        </a:solidFill>
                        <a:effectLst/>
                        <a:latin typeface="Arial" panose="020B0604020202020204" pitchFamily="34" charset="0"/>
                      </a:endParaRPr>
                    </a:p>
                  </a:txBody>
                  <a:tcPr marL="2383" marR="2383" marT="2383" marB="0" anchor="ctr"/>
                </a:tc>
                <a:tc>
                  <a:txBody>
                    <a:bodyPr/>
                    <a:lstStyle/>
                    <a:p>
                      <a:pPr algn="ctr" fontAlgn="ctr"/>
                      <a:r>
                        <a:rPr lang="ru-RU" sz="900" u="none" strike="noStrike" dirty="0">
                          <a:effectLst/>
                        </a:rPr>
                        <a:t>-</a:t>
                      </a:r>
                      <a:endParaRPr lang="ru-RU" sz="900" b="0" i="0" u="none" strike="noStrike" dirty="0">
                        <a:solidFill>
                          <a:srgbClr val="000000"/>
                        </a:solidFill>
                        <a:effectLst/>
                        <a:latin typeface="Arial" panose="020B0604020202020204" pitchFamily="34" charset="0"/>
                      </a:endParaRPr>
                    </a:p>
                  </a:txBody>
                  <a:tcPr marL="2383" marR="2383" marT="2383" marB="0" anchor="ctr"/>
                </a:tc>
                <a:extLst>
                  <a:ext uri="{0D108BD9-81ED-4DB2-BD59-A6C34878D82A}">
                    <a16:rowId xmlns:a16="http://schemas.microsoft.com/office/drawing/2014/main" val="1763913885"/>
                  </a:ext>
                </a:extLst>
              </a:tr>
            </a:tbl>
          </a:graphicData>
        </a:graphic>
      </p:graphicFrame>
    </p:spTree>
    <p:extLst>
      <p:ext uri="{BB962C8B-B14F-4D97-AF65-F5344CB8AC3E}">
        <p14:creationId xmlns:p14="http://schemas.microsoft.com/office/powerpoint/2010/main" val="42948045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73</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93241227-FC3F-43C4-9F0A-FB3583888C29}"/>
              </a:ext>
            </a:extLst>
          </p:cNvPr>
          <p:cNvGraphicFramePr>
            <a:graphicFrameLocks noGrp="1"/>
          </p:cNvGraphicFramePr>
          <p:nvPr>
            <p:ph idx="1"/>
            <p:extLst/>
          </p:nvPr>
        </p:nvGraphicFramePr>
        <p:xfrm>
          <a:off x="526080" y="857148"/>
          <a:ext cx="11192962" cy="5926171"/>
        </p:xfrm>
        <a:graphic>
          <a:graphicData uri="http://schemas.openxmlformats.org/drawingml/2006/table">
            <a:tbl>
              <a:tblPr>
                <a:tableStyleId>{5C22544A-7EE6-4342-B048-85BDC9FD1C3A}</a:tableStyleId>
              </a:tblPr>
              <a:tblGrid>
                <a:gridCol w="3225788">
                  <a:extLst>
                    <a:ext uri="{9D8B030D-6E8A-4147-A177-3AD203B41FA5}">
                      <a16:colId xmlns:a16="http://schemas.microsoft.com/office/drawing/2014/main" val="1769320855"/>
                    </a:ext>
                  </a:extLst>
                </a:gridCol>
                <a:gridCol w="1102936">
                  <a:extLst>
                    <a:ext uri="{9D8B030D-6E8A-4147-A177-3AD203B41FA5}">
                      <a16:colId xmlns:a16="http://schemas.microsoft.com/office/drawing/2014/main" val="3208946634"/>
                    </a:ext>
                  </a:extLst>
                </a:gridCol>
                <a:gridCol w="813990">
                  <a:extLst>
                    <a:ext uri="{9D8B030D-6E8A-4147-A177-3AD203B41FA5}">
                      <a16:colId xmlns:a16="http://schemas.microsoft.com/office/drawing/2014/main" val="1995258728"/>
                    </a:ext>
                  </a:extLst>
                </a:gridCol>
                <a:gridCol w="963557">
                  <a:extLst>
                    <a:ext uri="{9D8B030D-6E8A-4147-A177-3AD203B41FA5}">
                      <a16:colId xmlns:a16="http://schemas.microsoft.com/office/drawing/2014/main" val="598564967"/>
                    </a:ext>
                  </a:extLst>
                </a:gridCol>
                <a:gridCol w="1008375">
                  <a:extLst>
                    <a:ext uri="{9D8B030D-6E8A-4147-A177-3AD203B41FA5}">
                      <a16:colId xmlns:a16="http://schemas.microsoft.com/office/drawing/2014/main" val="202920971"/>
                    </a:ext>
                  </a:extLst>
                </a:gridCol>
                <a:gridCol w="985966">
                  <a:extLst>
                    <a:ext uri="{9D8B030D-6E8A-4147-A177-3AD203B41FA5}">
                      <a16:colId xmlns:a16="http://schemas.microsoft.com/office/drawing/2014/main" val="2795026398"/>
                    </a:ext>
                  </a:extLst>
                </a:gridCol>
                <a:gridCol w="1086804">
                  <a:extLst>
                    <a:ext uri="{9D8B030D-6E8A-4147-A177-3AD203B41FA5}">
                      <a16:colId xmlns:a16="http://schemas.microsoft.com/office/drawing/2014/main" val="113551909"/>
                    </a:ext>
                  </a:extLst>
                </a:gridCol>
                <a:gridCol w="985966">
                  <a:extLst>
                    <a:ext uri="{9D8B030D-6E8A-4147-A177-3AD203B41FA5}">
                      <a16:colId xmlns:a16="http://schemas.microsoft.com/office/drawing/2014/main" val="2906267523"/>
                    </a:ext>
                  </a:extLst>
                </a:gridCol>
                <a:gridCol w="1019580">
                  <a:extLst>
                    <a:ext uri="{9D8B030D-6E8A-4147-A177-3AD203B41FA5}">
                      <a16:colId xmlns:a16="http://schemas.microsoft.com/office/drawing/2014/main" val="578371165"/>
                    </a:ext>
                  </a:extLst>
                </a:gridCol>
              </a:tblGrid>
              <a:tr h="163301">
                <a:tc rowSpan="2">
                  <a:txBody>
                    <a:bodyPr/>
                    <a:lstStyle/>
                    <a:p>
                      <a:pPr algn="ctr" fontAlgn="ctr"/>
                      <a:r>
                        <a:rPr lang="ru-RU" sz="950" u="none" strike="noStrike" dirty="0">
                          <a:effectLst/>
                        </a:rPr>
                        <a:t>Наименование муниципальной программы/подпрограммы/показателя</a:t>
                      </a:r>
                      <a:endParaRPr lang="ru-RU" sz="950" b="0" i="0" u="none" strike="noStrike" dirty="0">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600" marR="4600" marT="4600"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928667412"/>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698183117"/>
                  </a:ext>
                </a:extLst>
              </a:tr>
              <a:tr h="234510">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18042808"/>
                  </a:ext>
                </a:extLst>
              </a:tr>
              <a:tr h="138868">
                <a:tc>
                  <a:txBody>
                    <a:bodyPr/>
                    <a:lstStyle/>
                    <a:p>
                      <a:pPr algn="l" fontAlgn="ctr"/>
                      <a:r>
                        <a:rPr lang="ru-RU" sz="950" u="none" strike="noStrike">
                          <a:effectLst/>
                        </a:rPr>
                        <a:t>Подпрограмма I «Комфортная городская среда»</a:t>
                      </a:r>
                      <a:endParaRPr lang="ru-RU" sz="950" b="1"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600" marR="4600" marT="4600" marB="0" anchor="ctr"/>
                </a:tc>
                <a:extLst>
                  <a:ext uri="{0D108BD9-81ED-4DB2-BD59-A6C34878D82A}">
                    <a16:rowId xmlns:a16="http://schemas.microsoft.com/office/drawing/2014/main" val="3358973317"/>
                  </a:ext>
                </a:extLst>
              </a:tr>
              <a:tr h="350022">
                <a:tc>
                  <a:txBody>
                    <a:bodyPr/>
                    <a:lstStyle/>
                    <a:p>
                      <a:pPr algn="l" fontAlgn="ctr"/>
                      <a:r>
                        <a:rPr lang="ru-RU" sz="950" u="none" strike="noStrike">
                          <a:effectLst/>
                        </a:rPr>
                        <a:t>Количество созданных и благоустроенных парков культуры и отдыха на территории Московской области</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563294084"/>
                  </a:ext>
                </a:extLst>
              </a:tr>
              <a:tr h="581045">
                <a:tc>
                  <a:txBody>
                    <a:bodyPr/>
                    <a:lstStyle/>
                    <a:p>
                      <a:pPr algn="l" fontAlgn="ctr"/>
                      <a:r>
                        <a:rPr lang="ru-RU" sz="950" u="none" strike="noStrike" dirty="0">
                          <a:effectLst/>
                        </a:rPr>
                        <a:t>Площадь устраненных дефектов асфальтового покрытия дворовых территорий, в том числе проездов на дворовых территорий, в том числе внутриквартальных проездов в рамках проведения ямочного ремонта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2517,53</a:t>
                      </a:r>
                    </a:p>
                  </a:txBody>
                  <a:tcPr marL="4600" marR="4600" marT="4600" marB="0" anchor="ctr"/>
                </a:tc>
                <a:tc>
                  <a:txBody>
                    <a:bodyPr/>
                    <a:lstStyle/>
                    <a:p>
                      <a:pPr algn="ctr" fontAlgn="ctr"/>
                      <a:r>
                        <a:rPr lang="ru-RU" sz="950" u="none" strike="noStrike" dirty="0">
                          <a:effectLst/>
                        </a:rPr>
                        <a:t>402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39338842"/>
                  </a:ext>
                </a:extLst>
              </a:tr>
              <a:tr h="350022">
                <a:tc>
                  <a:txBody>
                    <a:bodyPr/>
                    <a:lstStyle/>
                    <a:p>
                      <a:pPr algn="l" fontAlgn="ctr"/>
                      <a:r>
                        <a:rPr lang="ru-RU" sz="950" u="none" strike="noStrike" dirty="0">
                          <a:effectLst/>
                        </a:rPr>
                        <a:t>Количество установленных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75</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175800271"/>
                  </a:ext>
                </a:extLst>
              </a:tr>
              <a:tr h="350022">
                <a:tc>
                  <a:txBody>
                    <a:bodyPr/>
                    <a:lstStyle/>
                    <a:p>
                      <a:pPr algn="l" fontAlgn="ctr"/>
                      <a:r>
                        <a:rPr lang="ru-RU" sz="950" u="none" strike="noStrike" dirty="0">
                          <a:effectLst/>
                        </a:rPr>
                        <a:t>Количество установленных детских игровых площадок в парках культуры и отдыха</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4220697391"/>
                  </a:ext>
                </a:extLst>
              </a:tr>
              <a:tr h="465533">
                <a:tc>
                  <a:txBody>
                    <a:bodyPr/>
                    <a:lstStyle/>
                    <a:p>
                      <a:pPr algn="l" fontAlgn="ctr"/>
                      <a:r>
                        <a:rPr lang="ru-RU" sz="950" u="none" strike="noStrike" dirty="0">
                          <a:effectLst/>
                        </a:rPr>
                        <a:t>2021 Количество объектов электросетевого хозяйства и систем наружного освещения, на которых реализованы мероприятия по устройству и капитальному ремонту</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7</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958595656"/>
                  </a:ext>
                </a:extLst>
              </a:tr>
              <a:tr h="350022">
                <a:tc>
                  <a:txBody>
                    <a:bodyPr/>
                    <a:lstStyle/>
                    <a:p>
                      <a:pPr algn="l" fontAlgn="ctr"/>
                      <a:r>
                        <a:rPr lang="ru-RU" sz="950" u="none" strike="noStrike" dirty="0">
                          <a:effectLst/>
                        </a:rPr>
                        <a:t>Создание и ремонт пешеходных коммуникаций</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12</a:t>
                      </a: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461650008"/>
                  </a:ext>
                </a:extLst>
              </a:tr>
              <a:tr h="350022">
                <a:tc>
                  <a:txBody>
                    <a:bodyPr/>
                    <a:lstStyle/>
                    <a:p>
                      <a:pPr algn="l" fontAlgn="ctr"/>
                      <a:r>
                        <a:rPr lang="ru-RU" sz="950" u="none" strike="noStrike" dirty="0">
                          <a:effectLst/>
                        </a:rPr>
                        <a:t>Приобретение дополнительного оборудования, техники</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Единица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2</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506517505"/>
                  </a:ext>
                </a:extLst>
              </a:tr>
              <a:tr h="696557">
                <a:tc>
                  <a:txBody>
                    <a:bodyPr/>
                    <a:lstStyle/>
                    <a:p>
                      <a:pPr algn="l" fontAlgn="ctr"/>
                      <a:r>
                        <a:rPr lang="ru-RU" sz="950" u="none" strike="noStrike" dirty="0">
                          <a:effectLst/>
                        </a:rPr>
                        <a:t>Количество закупленных декоративных, и (или) технологических, и (или) планировочных, и (или) конструктивных устройств и (или) оформления, применяемые как составные части благоустройства территорий, и (или) техники, и (или) средств малой механизации для содержания территорий.</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35</a:t>
                      </a: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336059415"/>
                  </a:ext>
                </a:extLst>
              </a:tr>
              <a:tr h="350022">
                <a:tc>
                  <a:txBody>
                    <a:bodyPr/>
                    <a:lstStyle/>
                    <a:p>
                      <a:pPr algn="l" fontAlgn="ctr"/>
                      <a:r>
                        <a:rPr lang="ru-RU" sz="950" u="none" strike="noStrike" dirty="0">
                          <a:effectLst/>
                        </a:rPr>
                        <a:t>Проведение экспертно-консультационной услуги по проверке сметной документации на устройство контейнерных площадок</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1</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2071587844"/>
                  </a:ext>
                </a:extLst>
              </a:tr>
              <a:tr h="350022">
                <a:tc>
                  <a:txBody>
                    <a:bodyPr/>
                    <a:lstStyle/>
                    <a:p>
                      <a:pPr algn="l" fontAlgn="ctr"/>
                      <a:r>
                        <a:rPr lang="ru-RU" sz="950" u="none" strike="noStrike" dirty="0">
                          <a:effectLst/>
                        </a:rPr>
                        <a:t>Количество обустроенных пешеходных улиц</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штука</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2</a:t>
                      </a:r>
                      <a:endParaRPr lang="ru-RU" sz="950" b="0" i="0" u="none" strike="noStrike" dirty="0">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600" marR="4600" marT="4600"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600" marR="4600" marT="4600" marB="0" anchor="ctr"/>
                </a:tc>
                <a:extLst>
                  <a:ext uri="{0D108BD9-81ED-4DB2-BD59-A6C34878D82A}">
                    <a16:rowId xmlns:a16="http://schemas.microsoft.com/office/drawing/2014/main" val="3607636669"/>
                  </a:ext>
                </a:extLst>
              </a:tr>
            </a:tbl>
          </a:graphicData>
        </a:graphic>
      </p:graphicFrame>
    </p:spTree>
    <p:extLst>
      <p:ext uri="{BB962C8B-B14F-4D97-AF65-F5344CB8AC3E}">
        <p14:creationId xmlns:p14="http://schemas.microsoft.com/office/powerpoint/2010/main" val="1734952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74</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D7B6A928-B479-4248-BC32-6F8E95C434DF}"/>
              </a:ext>
            </a:extLst>
          </p:cNvPr>
          <p:cNvGraphicFramePr>
            <a:graphicFrameLocks noGrp="1"/>
          </p:cNvGraphicFramePr>
          <p:nvPr>
            <p:ph idx="1"/>
            <p:extLst/>
          </p:nvPr>
        </p:nvGraphicFramePr>
        <p:xfrm>
          <a:off x="570057" y="887088"/>
          <a:ext cx="11051886" cy="5083823"/>
        </p:xfrm>
        <a:graphic>
          <a:graphicData uri="http://schemas.openxmlformats.org/drawingml/2006/table">
            <a:tbl>
              <a:tblPr>
                <a:tableStyleId>{5C22544A-7EE6-4342-B048-85BDC9FD1C3A}</a:tableStyleId>
              </a:tblPr>
              <a:tblGrid>
                <a:gridCol w="2998058">
                  <a:extLst>
                    <a:ext uri="{9D8B030D-6E8A-4147-A177-3AD203B41FA5}">
                      <a16:colId xmlns:a16="http://schemas.microsoft.com/office/drawing/2014/main" val="2528999694"/>
                    </a:ext>
                  </a:extLst>
                </a:gridCol>
                <a:gridCol w="1128422">
                  <a:extLst>
                    <a:ext uri="{9D8B030D-6E8A-4147-A177-3AD203B41FA5}">
                      <a16:colId xmlns:a16="http://schemas.microsoft.com/office/drawing/2014/main" val="1200144070"/>
                    </a:ext>
                  </a:extLst>
                </a:gridCol>
                <a:gridCol w="951414">
                  <a:extLst>
                    <a:ext uri="{9D8B030D-6E8A-4147-A177-3AD203B41FA5}">
                      <a16:colId xmlns:a16="http://schemas.microsoft.com/office/drawing/2014/main" val="440119401"/>
                    </a:ext>
                  </a:extLst>
                </a:gridCol>
                <a:gridCol w="951414">
                  <a:extLst>
                    <a:ext uri="{9D8B030D-6E8A-4147-A177-3AD203B41FA5}">
                      <a16:colId xmlns:a16="http://schemas.microsoft.com/office/drawing/2014/main" val="3303947820"/>
                    </a:ext>
                  </a:extLst>
                </a:gridCol>
                <a:gridCol w="995664">
                  <a:extLst>
                    <a:ext uri="{9D8B030D-6E8A-4147-A177-3AD203B41FA5}">
                      <a16:colId xmlns:a16="http://schemas.microsoft.com/office/drawing/2014/main" val="1109346454"/>
                    </a:ext>
                  </a:extLst>
                </a:gridCol>
                <a:gridCol w="973540">
                  <a:extLst>
                    <a:ext uri="{9D8B030D-6E8A-4147-A177-3AD203B41FA5}">
                      <a16:colId xmlns:a16="http://schemas.microsoft.com/office/drawing/2014/main" val="1407855026"/>
                    </a:ext>
                  </a:extLst>
                </a:gridCol>
                <a:gridCol w="1073106">
                  <a:extLst>
                    <a:ext uri="{9D8B030D-6E8A-4147-A177-3AD203B41FA5}">
                      <a16:colId xmlns:a16="http://schemas.microsoft.com/office/drawing/2014/main" val="1882215022"/>
                    </a:ext>
                  </a:extLst>
                </a:gridCol>
                <a:gridCol w="973540">
                  <a:extLst>
                    <a:ext uri="{9D8B030D-6E8A-4147-A177-3AD203B41FA5}">
                      <a16:colId xmlns:a16="http://schemas.microsoft.com/office/drawing/2014/main" val="1248666833"/>
                    </a:ext>
                  </a:extLst>
                </a:gridCol>
                <a:gridCol w="1006728">
                  <a:extLst>
                    <a:ext uri="{9D8B030D-6E8A-4147-A177-3AD203B41FA5}">
                      <a16:colId xmlns:a16="http://schemas.microsoft.com/office/drawing/2014/main" val="1077178375"/>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709" marR="4709" marT="4709"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3043507158"/>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235727588"/>
                  </a:ext>
                </a:extLst>
              </a:tr>
              <a:tr h="27914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3200522536"/>
                  </a:ext>
                </a:extLst>
              </a:tr>
              <a:tr h="215233">
                <a:tc>
                  <a:txBody>
                    <a:bodyPr/>
                    <a:lstStyle/>
                    <a:p>
                      <a:pPr algn="l" fontAlgn="ctr"/>
                      <a:r>
                        <a:rPr lang="ru-RU" sz="950" u="none" strike="noStrike" dirty="0">
                          <a:effectLst/>
                        </a:rPr>
                        <a:t>Подпрограмма </a:t>
                      </a:r>
                      <a:r>
                        <a:rPr lang="en-US" sz="950" u="none" strike="noStrike" dirty="0">
                          <a:effectLst/>
                        </a:rPr>
                        <a:t>II «</a:t>
                      </a:r>
                      <a:r>
                        <a:rPr lang="ru-RU" sz="950" u="none" strike="noStrike" dirty="0">
                          <a:effectLst/>
                        </a:rPr>
                        <a:t>Благоустройство территорий»</a:t>
                      </a:r>
                      <a:endParaRPr lang="ru-RU" sz="950" b="1"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709" marR="4709" marT="4709" marB="0" anchor="ctr"/>
                </a:tc>
                <a:extLst>
                  <a:ext uri="{0D108BD9-81ED-4DB2-BD59-A6C34878D82A}">
                    <a16:rowId xmlns:a16="http://schemas.microsoft.com/office/drawing/2014/main" val="2239045549"/>
                  </a:ext>
                </a:extLst>
              </a:tr>
              <a:tr h="553817">
                <a:tc>
                  <a:txBody>
                    <a:bodyPr/>
                    <a:lstStyle/>
                    <a:p>
                      <a:pPr algn="l" fontAlgn="ctr"/>
                      <a:r>
                        <a:rPr lang="ru-RU" sz="950" u="none" strike="noStrike">
                          <a:effectLst/>
                        </a:rPr>
                        <a:t>Поддержание в надлежащем состоянии сетей наружного освещения (проведение ремонтных работ, установка столбов, замена светильников, ламп, монтаж электрооборудования)</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169,6347</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169,6347</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691021435"/>
                  </a:ext>
                </a:extLst>
              </a:tr>
              <a:tr h="416479">
                <a:tc>
                  <a:txBody>
                    <a:bodyPr/>
                    <a:lstStyle/>
                    <a:p>
                      <a:pPr algn="l" fontAlgn="ctr"/>
                      <a:r>
                        <a:rPr lang="ru-RU" sz="950" u="none" strike="noStrike" dirty="0">
                          <a:effectLst/>
                        </a:rPr>
                        <a:t>Содержание объектов озеленения (газоны, кустарники, цветники)</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269,58</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98792506"/>
                  </a:ext>
                </a:extLst>
              </a:tr>
              <a:tr h="416479">
                <a:tc>
                  <a:txBody>
                    <a:bodyPr/>
                    <a:lstStyle/>
                    <a:p>
                      <a:pPr algn="l" fontAlgn="ctr"/>
                      <a:r>
                        <a:rPr lang="ru-RU" sz="950" u="none" strike="noStrike" dirty="0">
                          <a:effectLst/>
                        </a:rPr>
                        <a:t>Содержание в надлежащем состоянии скульптурных композиций</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шт.</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3</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13179700"/>
                  </a:ext>
                </a:extLst>
              </a:tr>
              <a:tr h="416479">
                <a:tc>
                  <a:txBody>
                    <a:bodyPr/>
                    <a:lstStyle/>
                    <a:p>
                      <a:pPr algn="l" fontAlgn="ctr"/>
                      <a:r>
                        <a:rPr lang="ru-RU" sz="950" u="none" strike="noStrike">
                          <a:effectLst/>
                        </a:rPr>
                        <a:t>Содержание в чистоте территории города</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742,22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842,22</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842,22</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41438534"/>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тыс. кв.м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16,851</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359591939"/>
                  </a:ext>
                </a:extLst>
              </a:tr>
              <a:tr h="828492">
                <a:tc>
                  <a:txBody>
                    <a:bodyPr/>
                    <a:lstStyle/>
                    <a:p>
                      <a:pPr algn="l" fontAlgn="ctr"/>
                      <a:r>
                        <a:rPr lang="ru-RU" sz="950" u="none" strike="noStrike" dirty="0">
                          <a:effectLst/>
                        </a:rPr>
                        <a:t>Обеспечение эксплуатационно-технического обслуживания объектов и помещений, а также содержание указанных объектов и помещений, оборудования и прилегающей территории в надлежащем состоянии (АУ «ДТ «Город», МБУ «ДЦБС», МБУ «ДКДЦ «Полет», ДК «Водник», ДК «Нефтяник»)</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единиц</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5</a:t>
                      </a:r>
                      <a:endParaRPr lang="ru-RU" sz="950" b="0" i="0" u="none" strike="noStrike">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3443667075"/>
                  </a:ext>
                </a:extLst>
              </a:tr>
              <a:tr h="416479">
                <a:tc>
                  <a:txBody>
                    <a:bodyPr/>
                    <a:lstStyle/>
                    <a:p>
                      <a:pPr algn="l" fontAlgn="ctr"/>
                      <a:r>
                        <a:rPr lang="ru-RU" sz="950" u="none" strike="noStrike" dirty="0">
                          <a:effectLst/>
                        </a:rPr>
                        <a:t>Обслуживание и ремонт линий уличного освещения </a:t>
                      </a:r>
                      <a:endParaRPr lang="ru-RU" sz="950" b="0" i="0" u="none" strike="noStrike" dirty="0">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км</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239</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00" b="0" i="0" u="none" strike="noStrike" dirty="0">
                          <a:solidFill>
                            <a:srgbClr val="000000"/>
                          </a:solidFill>
                          <a:effectLst/>
                          <a:latin typeface="+mn-lt"/>
                        </a:rPr>
                        <a:t>253,6</a:t>
                      </a: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a:effectLst/>
                        </a:rPr>
                        <a:t>240</a:t>
                      </a:r>
                      <a:endParaRPr lang="ru-RU" sz="950" b="0" i="0" u="none" strike="noStrike">
                        <a:solidFill>
                          <a:srgbClr val="000000"/>
                        </a:solidFill>
                        <a:effectLst/>
                        <a:latin typeface="Arial" panose="020B0604020202020204" pitchFamily="34" charset="0"/>
                      </a:endParaRPr>
                    </a:p>
                  </a:txBody>
                  <a:tcPr marL="4709" marR="4709" marT="4709" marB="0" anchor="ctr"/>
                </a:tc>
                <a:tc>
                  <a:txBody>
                    <a:bodyPr/>
                    <a:lstStyle/>
                    <a:p>
                      <a:pPr algn="ctr" fontAlgn="ctr"/>
                      <a:r>
                        <a:rPr lang="ru-RU" sz="950" u="none" strike="noStrike" dirty="0">
                          <a:effectLst/>
                        </a:rPr>
                        <a:t>240</a:t>
                      </a:r>
                      <a:endParaRPr lang="ru-RU" sz="950" b="0" i="0" u="none" strike="noStrike" dirty="0">
                        <a:solidFill>
                          <a:srgbClr val="000000"/>
                        </a:solidFill>
                        <a:effectLst/>
                        <a:latin typeface="Arial" panose="020B0604020202020204" pitchFamily="34" charset="0"/>
                      </a:endParaRPr>
                    </a:p>
                  </a:txBody>
                  <a:tcPr marL="4709" marR="4709" marT="4709" marB="0" anchor="ctr"/>
                </a:tc>
                <a:extLst>
                  <a:ext uri="{0D108BD9-81ED-4DB2-BD59-A6C34878D82A}">
                    <a16:rowId xmlns:a16="http://schemas.microsoft.com/office/drawing/2014/main" val="1026243137"/>
                  </a:ext>
                </a:extLst>
              </a:tr>
            </a:tbl>
          </a:graphicData>
        </a:graphic>
      </p:graphicFrame>
    </p:spTree>
    <p:extLst>
      <p:ext uri="{BB962C8B-B14F-4D97-AF65-F5344CB8AC3E}">
        <p14:creationId xmlns:p14="http://schemas.microsoft.com/office/powerpoint/2010/main" val="2102471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492240"/>
            <a:ext cx="2743200" cy="365125"/>
          </a:xfrm>
        </p:spPr>
        <p:txBody>
          <a:bodyPr/>
          <a:lstStyle/>
          <a:p>
            <a:fld id="{E4EB6E89-BA87-4003-BD23-6BDF40F3EBED}" type="slidenum">
              <a:rPr lang="ru-RU" smtClean="0"/>
              <a:pPr/>
              <a:t>75</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8" name="Объект 7">
            <a:extLst>
              <a:ext uri="{FF2B5EF4-FFF2-40B4-BE49-F238E27FC236}">
                <a16:creationId xmlns:a16="http://schemas.microsoft.com/office/drawing/2014/main" id="{B5E54733-9149-4C50-AB5A-4ACFED548F12}"/>
              </a:ext>
            </a:extLst>
          </p:cNvPr>
          <p:cNvGraphicFramePr>
            <a:graphicFrameLocks noGrp="1"/>
          </p:cNvGraphicFramePr>
          <p:nvPr>
            <p:ph idx="1"/>
            <p:extLst/>
          </p:nvPr>
        </p:nvGraphicFramePr>
        <p:xfrm>
          <a:off x="845127" y="791509"/>
          <a:ext cx="11018835" cy="5895797"/>
        </p:xfrm>
        <a:graphic>
          <a:graphicData uri="http://schemas.openxmlformats.org/drawingml/2006/table">
            <a:tbl>
              <a:tblPr>
                <a:tableStyleId>{5C22544A-7EE6-4342-B048-85BDC9FD1C3A}</a:tableStyleId>
              </a:tblPr>
              <a:tblGrid>
                <a:gridCol w="2989094">
                  <a:extLst>
                    <a:ext uri="{9D8B030D-6E8A-4147-A177-3AD203B41FA5}">
                      <a16:colId xmlns:a16="http://schemas.microsoft.com/office/drawing/2014/main" val="108474634"/>
                    </a:ext>
                  </a:extLst>
                </a:gridCol>
                <a:gridCol w="1125046">
                  <a:extLst>
                    <a:ext uri="{9D8B030D-6E8A-4147-A177-3AD203B41FA5}">
                      <a16:colId xmlns:a16="http://schemas.microsoft.com/office/drawing/2014/main" val="588571023"/>
                    </a:ext>
                  </a:extLst>
                </a:gridCol>
                <a:gridCol w="948568">
                  <a:extLst>
                    <a:ext uri="{9D8B030D-6E8A-4147-A177-3AD203B41FA5}">
                      <a16:colId xmlns:a16="http://schemas.microsoft.com/office/drawing/2014/main" val="3069801265"/>
                    </a:ext>
                  </a:extLst>
                </a:gridCol>
                <a:gridCol w="948568">
                  <a:extLst>
                    <a:ext uri="{9D8B030D-6E8A-4147-A177-3AD203B41FA5}">
                      <a16:colId xmlns:a16="http://schemas.microsoft.com/office/drawing/2014/main" val="3490825004"/>
                    </a:ext>
                  </a:extLst>
                </a:gridCol>
                <a:gridCol w="992688">
                  <a:extLst>
                    <a:ext uri="{9D8B030D-6E8A-4147-A177-3AD203B41FA5}">
                      <a16:colId xmlns:a16="http://schemas.microsoft.com/office/drawing/2014/main" val="1358639852"/>
                    </a:ext>
                  </a:extLst>
                </a:gridCol>
                <a:gridCol w="970628">
                  <a:extLst>
                    <a:ext uri="{9D8B030D-6E8A-4147-A177-3AD203B41FA5}">
                      <a16:colId xmlns:a16="http://schemas.microsoft.com/office/drawing/2014/main" val="4058875725"/>
                    </a:ext>
                  </a:extLst>
                </a:gridCol>
                <a:gridCol w="1069897">
                  <a:extLst>
                    <a:ext uri="{9D8B030D-6E8A-4147-A177-3AD203B41FA5}">
                      <a16:colId xmlns:a16="http://schemas.microsoft.com/office/drawing/2014/main" val="2250063745"/>
                    </a:ext>
                  </a:extLst>
                </a:gridCol>
                <a:gridCol w="970628">
                  <a:extLst>
                    <a:ext uri="{9D8B030D-6E8A-4147-A177-3AD203B41FA5}">
                      <a16:colId xmlns:a16="http://schemas.microsoft.com/office/drawing/2014/main" val="342867149"/>
                    </a:ext>
                  </a:extLst>
                </a:gridCol>
                <a:gridCol w="1003718">
                  <a:extLst>
                    <a:ext uri="{9D8B030D-6E8A-4147-A177-3AD203B41FA5}">
                      <a16:colId xmlns:a16="http://schemas.microsoft.com/office/drawing/2014/main" val="13878127"/>
                    </a:ext>
                  </a:extLst>
                </a:gridCol>
              </a:tblGrid>
              <a:tr h="163301">
                <a:tc rowSpan="2">
                  <a:txBody>
                    <a:bodyPr/>
                    <a:lstStyle/>
                    <a:p>
                      <a:pPr algn="ctr" fontAlgn="ctr"/>
                      <a:r>
                        <a:rPr lang="ru-RU" sz="950" u="none" strike="noStrike" dirty="0">
                          <a:solidFill>
                            <a:schemeClr val="tx1"/>
                          </a:solidFill>
                          <a:effectLst/>
                        </a:rPr>
                        <a:t>Наименование муниципальной программы/подпрограммы/показателя</a:t>
                      </a:r>
                      <a:endParaRPr lang="ru-RU" sz="950" b="0" i="0" u="none" strike="noStrike" dirty="0">
                        <a:solidFill>
                          <a:schemeClr val="tx1"/>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Тип показателя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Единица измерения</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950" u="none" strike="noStrike">
                          <a:effectLst/>
                        </a:rPr>
                        <a:t>Базовое значение</a:t>
                      </a:r>
                      <a:endParaRPr lang="ru-RU" sz="950" b="0" i="0" u="none" strike="noStrike">
                        <a:solidFill>
                          <a:srgbClr val="000000"/>
                        </a:solidFill>
                        <a:effectLst/>
                        <a:latin typeface="Arial" panose="020B0604020202020204" pitchFamily="34" charset="0"/>
                      </a:endParaRPr>
                    </a:p>
                  </a:txBody>
                  <a:tcPr marL="4495" marR="4495" marT="4495"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2345922247"/>
                  </a:ext>
                </a:extLst>
              </a:tr>
              <a:tr h="163301">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2747767381"/>
                  </a:ext>
                </a:extLst>
              </a:tr>
              <a:tr h="295402">
                <a:tc>
                  <a:txBody>
                    <a:bodyPr/>
                    <a:lstStyle/>
                    <a:p>
                      <a:pPr algn="l" fontAlgn="ctr"/>
                      <a:r>
                        <a:rPr lang="ru-RU" sz="950" u="none" strike="noStrike">
                          <a:effectLst/>
                        </a:rPr>
                        <a:t>Муниципальная программа «Формирование современной комфортной городской среды»</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083063410"/>
                  </a:ext>
                </a:extLst>
              </a:tr>
              <a:tr h="229958">
                <a:tc>
                  <a:txBody>
                    <a:bodyPr/>
                    <a:lstStyle/>
                    <a:p>
                      <a:pPr algn="l" fontAlgn="ctr"/>
                      <a:r>
                        <a:rPr lang="ru-RU" sz="950" u="none" strike="noStrike">
                          <a:effectLst/>
                        </a:rPr>
                        <a:t>Подпрограмма </a:t>
                      </a:r>
                      <a:r>
                        <a:rPr lang="en-US" sz="950" u="none" strike="noStrike">
                          <a:effectLst/>
                        </a:rPr>
                        <a:t>II «</a:t>
                      </a:r>
                      <a:r>
                        <a:rPr lang="ru-RU" sz="950" u="none" strike="noStrike">
                          <a:effectLst/>
                        </a:rPr>
                        <a:t>Благоустройство территорий»</a:t>
                      </a:r>
                      <a:endParaRPr lang="ru-RU" sz="950" b="1"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2199749443"/>
                  </a:ext>
                </a:extLst>
              </a:tr>
              <a:tr h="440845">
                <a:tc>
                  <a:txBody>
                    <a:bodyPr/>
                    <a:lstStyle/>
                    <a:p>
                      <a:pPr algn="l" fontAlgn="ctr"/>
                      <a:r>
                        <a:rPr lang="ru-RU" sz="950" u="none" strike="noStrike" dirty="0">
                          <a:effectLst/>
                        </a:rPr>
                        <a:t>Оплата счетов МОЭСК</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месяц</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12</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812611863"/>
                  </a:ext>
                </a:extLst>
              </a:tr>
              <a:tr h="440845">
                <a:tc>
                  <a:txBody>
                    <a:bodyPr/>
                    <a:lstStyle/>
                    <a:p>
                      <a:pPr algn="l" fontAlgn="ctr"/>
                      <a:r>
                        <a:rPr lang="ru-RU" sz="950" u="none" strike="noStrike" dirty="0">
                          <a:effectLst/>
                        </a:rPr>
                        <a:t>Количество установленных малых архитектурных форм</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147</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2558978111"/>
                  </a:ext>
                </a:extLst>
              </a:tr>
              <a:tr h="440845">
                <a:tc>
                  <a:txBody>
                    <a:bodyPr/>
                    <a:lstStyle/>
                    <a:p>
                      <a:pPr algn="l" fontAlgn="ctr"/>
                      <a:r>
                        <a:rPr lang="ru-RU" sz="950" u="none" strike="noStrike">
                          <a:effectLst/>
                        </a:rPr>
                        <a:t>Приобретение дополнительного оборудования, техники для нужд благоустройства территорий</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022817441"/>
                  </a:ext>
                </a:extLst>
              </a:tr>
              <a:tr h="586288">
                <a:tc>
                  <a:txBody>
                    <a:bodyPr/>
                    <a:lstStyle/>
                    <a:p>
                      <a:pPr algn="l" fontAlgn="ctr"/>
                      <a:r>
                        <a:rPr lang="ru-RU" sz="950" u="none" strike="noStrike" dirty="0">
                          <a:effectLst/>
                        </a:rPr>
                        <a:t>Количество светодиодных светильников замененных и подключенных к автоматизированной системе управления наружным освещением (АСУНО) на территории городского округа Долгопрудный</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258</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712173206"/>
                  </a:ext>
                </a:extLst>
              </a:tr>
              <a:tr h="459915">
                <a:tc>
                  <a:txBody>
                    <a:bodyPr/>
                    <a:lstStyle/>
                    <a:p>
                      <a:pPr algn="l" fontAlgn="ctr"/>
                      <a:r>
                        <a:rPr lang="ru-RU" sz="950" u="none" strike="noStrike" dirty="0">
                          <a:effectLst/>
                        </a:rPr>
                        <a:t>Подпрограмма III </a:t>
                      </a:r>
                      <a:r>
                        <a:rPr lang="ru-RU" sz="950" u="none" strike="noStrike" dirty="0">
                          <a:solidFill>
                            <a:schemeClr val="tx1"/>
                          </a:solidFill>
                          <a:effectLst/>
                        </a:rPr>
                        <a:t>«Создание условий для обеспечения комфортного проживания жителей в многоквартирных домах Московской области»</a:t>
                      </a:r>
                      <a:endParaRPr lang="ru-RU" sz="950" b="1" i="0" u="none" strike="noStrike" dirty="0">
                        <a:solidFill>
                          <a:schemeClr val="tx1"/>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 </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4107365760"/>
                  </a:ext>
                </a:extLst>
              </a:tr>
              <a:tr h="440845">
                <a:tc>
                  <a:txBody>
                    <a:bodyPr/>
                    <a:lstStyle/>
                    <a:p>
                      <a:pPr algn="l" fontAlgn="ctr"/>
                      <a:r>
                        <a:rPr lang="ru-RU" sz="950" u="none" strike="noStrike">
                          <a:effectLst/>
                        </a:rPr>
                        <a:t>Количество отремонтированных подъездов в МКД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200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16</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1923510065"/>
                  </a:ext>
                </a:extLst>
              </a:tr>
              <a:tr h="440845">
                <a:tc>
                  <a:txBody>
                    <a:bodyPr/>
                    <a:lstStyle/>
                    <a:p>
                      <a:pPr algn="l" fontAlgn="ctr"/>
                      <a:r>
                        <a:rPr lang="ru-RU" sz="950" u="none" strike="noStrike" dirty="0">
                          <a:effectLst/>
                        </a:rPr>
                        <a:t>Количество МКД, в которых проведен капитальный ремонт в рамках региональной программы</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Отраслевой приоритетный показатель</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41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70</a:t>
                      </a:r>
                    </a:p>
                  </a:txBody>
                  <a:tcPr marL="4495" marR="4495" marT="4495" marB="0" anchor="ctr"/>
                </a:tc>
                <a:tc>
                  <a:txBody>
                    <a:bodyPr/>
                    <a:lstStyle/>
                    <a:p>
                      <a:pPr algn="ctr" fontAlgn="ctr"/>
                      <a:r>
                        <a:rPr lang="ru-RU" sz="950" u="none" strike="noStrike" dirty="0">
                          <a:effectLst/>
                        </a:rPr>
                        <a:t>24</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22</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3753212897"/>
                  </a:ext>
                </a:extLst>
              </a:tr>
              <a:tr h="459915">
                <a:tc>
                  <a:txBody>
                    <a:bodyPr/>
                    <a:lstStyle/>
                    <a:p>
                      <a:pPr algn="l" fontAlgn="ctr"/>
                      <a:r>
                        <a:rPr lang="ru-RU" sz="950" u="none" strike="noStrike">
                          <a:effectLst/>
                        </a:rPr>
                        <a:t>Число замененного лифтового оборудования в многоквартирных домах, включенных в региональную программу по капитальному ремонту</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9</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2</a:t>
                      </a:r>
                    </a:p>
                  </a:txBody>
                  <a:tcPr marL="4495" marR="4495" marT="4495" marB="0" anchor="ctr"/>
                </a:tc>
                <a:tc>
                  <a:txBody>
                    <a:bodyPr/>
                    <a:lstStyle/>
                    <a:p>
                      <a:pPr algn="ctr" fontAlgn="ctr"/>
                      <a:r>
                        <a:rPr lang="ru-RU" sz="950" u="none" strike="noStrike" dirty="0">
                          <a:effectLst/>
                        </a:rPr>
                        <a:t>5</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7</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1201002484"/>
                  </a:ext>
                </a:extLst>
              </a:tr>
              <a:tr h="586288">
                <a:tc>
                  <a:txBody>
                    <a:bodyPr/>
                    <a:lstStyle/>
                    <a:p>
                      <a:pPr algn="l" fontAlgn="ctr"/>
                      <a:r>
                        <a:rPr lang="ru-RU" sz="950" u="none" strike="noStrike">
                          <a:effectLst/>
                        </a:rPr>
                        <a:t>Количество многоквартирных жилых домов, в которых выполнены мероприятия по восстановлению (замене) конструктивных элементов общего имущества многоквартирных домов</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ед.</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1</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b="0" i="0" u="none" strike="noStrike" dirty="0">
                          <a:solidFill>
                            <a:srgbClr val="000000"/>
                          </a:solidFill>
                          <a:effectLst/>
                          <a:latin typeface="Arial" panose="020B0604020202020204" pitchFamily="34" charset="0"/>
                        </a:rPr>
                        <a:t>0</a:t>
                      </a: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Calibri" panose="020F0502020204030204" pitchFamily="34" charset="0"/>
                      </a:endParaRPr>
                    </a:p>
                  </a:txBody>
                  <a:tcPr marL="4495" marR="4495" marT="4495" marB="0" anchor="ctr"/>
                </a:tc>
                <a:extLst>
                  <a:ext uri="{0D108BD9-81ED-4DB2-BD59-A6C34878D82A}">
                    <a16:rowId xmlns:a16="http://schemas.microsoft.com/office/drawing/2014/main" val="3465613834"/>
                  </a:ext>
                </a:extLst>
              </a:tr>
              <a:tr h="586288">
                <a:tc>
                  <a:txBody>
                    <a:bodyPr/>
                    <a:lstStyle/>
                    <a:p>
                      <a:pPr algn="l" fontAlgn="ctr"/>
                      <a:r>
                        <a:rPr lang="ru-RU" sz="950" u="none" strike="noStrike">
                          <a:effectLst/>
                        </a:rPr>
                        <a:t>Выполнение работ по дезенфекционной обработке планового количества площадей общего пользования в МКД в день в соответствующих муниципальных образований МО</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Показатель муниципальной программы</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кв.м.</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a:effectLst/>
                        </a:rPr>
                        <a:t>0</a:t>
                      </a:r>
                      <a:endParaRPr lang="ru-RU" sz="950" b="0" i="0" u="none" strike="noStrike">
                        <a:solidFill>
                          <a:srgbClr val="000000"/>
                        </a:solidFill>
                        <a:effectLst/>
                        <a:latin typeface="Arial" panose="020B0604020202020204" pitchFamily="34" charset="0"/>
                      </a:endParaRPr>
                    </a:p>
                  </a:txBody>
                  <a:tcPr marL="4495" marR="4495" marT="4495" marB="0" anchor="ctr"/>
                </a:tc>
                <a:tc>
                  <a:txBody>
                    <a:bodyPr/>
                    <a:lstStyle/>
                    <a:p>
                      <a:pPr algn="ctr" fontAlgn="ctr"/>
                      <a:r>
                        <a:rPr lang="ru-RU" sz="950" u="none" strike="noStrike" dirty="0">
                          <a:effectLst/>
                        </a:rPr>
                        <a:t>0</a:t>
                      </a:r>
                      <a:endParaRPr lang="ru-RU" sz="950" b="0" i="0" u="none" strike="noStrike" dirty="0">
                        <a:solidFill>
                          <a:srgbClr val="000000"/>
                        </a:solidFill>
                        <a:effectLst/>
                        <a:latin typeface="Arial" panose="020B0604020202020204" pitchFamily="34" charset="0"/>
                      </a:endParaRPr>
                    </a:p>
                  </a:txBody>
                  <a:tcPr marL="4495" marR="4495" marT="4495" marB="0" anchor="ctr"/>
                </a:tc>
                <a:extLst>
                  <a:ext uri="{0D108BD9-81ED-4DB2-BD59-A6C34878D82A}">
                    <a16:rowId xmlns:a16="http://schemas.microsoft.com/office/drawing/2014/main" val="4147558784"/>
                  </a:ext>
                </a:extLst>
              </a:tr>
            </a:tbl>
          </a:graphicData>
        </a:graphic>
      </p:graphicFrame>
    </p:spTree>
    <p:extLst>
      <p:ext uri="{BB962C8B-B14F-4D97-AF65-F5344CB8AC3E}">
        <p14:creationId xmlns:p14="http://schemas.microsoft.com/office/powerpoint/2010/main" val="4259646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ABE35-EE31-4586-BF2E-7BF9729091A9}"/>
              </a:ext>
            </a:extLst>
          </p:cNvPr>
          <p:cNvSpPr>
            <a:spLocks noGrp="1"/>
          </p:cNvSpPr>
          <p:nvPr>
            <p:ph type="title"/>
          </p:nvPr>
        </p:nvSpPr>
        <p:spPr>
          <a:xfrm>
            <a:off x="845127" y="170694"/>
            <a:ext cx="11192963" cy="539587"/>
          </a:xfrm>
        </p:spPr>
        <p:txBody>
          <a:bodyPr>
            <a:noAutofit/>
          </a:bodyPr>
          <a:lstStyle/>
          <a:p>
            <a:pPr algn="ctr"/>
            <a:r>
              <a:rPr lang="ru-RU" sz="2400" dirty="0"/>
              <a:t>Реализация муниципальных программ</a:t>
            </a:r>
            <a:br>
              <a:rPr lang="ru-RU" sz="2400" dirty="0"/>
            </a:br>
            <a:r>
              <a:rPr lang="ru-RU" sz="2400" dirty="0"/>
              <a:t> городского округа Долгопрудный в разрезе целевых показателей в динамике</a:t>
            </a:r>
          </a:p>
        </p:txBody>
      </p:sp>
      <p:sp>
        <p:nvSpPr>
          <p:cNvPr id="4" name="Номер слайда 3">
            <a:extLst>
              <a:ext uri="{FF2B5EF4-FFF2-40B4-BE49-F238E27FC236}">
                <a16:creationId xmlns:a16="http://schemas.microsoft.com/office/drawing/2014/main" id="{6F302A7F-1EA8-4336-863D-1EEEBC559F5F}"/>
              </a:ext>
            </a:extLst>
          </p:cNvPr>
          <p:cNvSpPr>
            <a:spLocks noGrp="1"/>
          </p:cNvSpPr>
          <p:nvPr>
            <p:ph type="sldNum" sz="quarter" idx="12"/>
          </p:nvPr>
        </p:nvSpPr>
        <p:spPr>
          <a:xfrm>
            <a:off x="9448800" y="6501667"/>
            <a:ext cx="2743200" cy="365125"/>
          </a:xfrm>
        </p:spPr>
        <p:txBody>
          <a:bodyPr/>
          <a:lstStyle/>
          <a:p>
            <a:fld id="{E4EB6E89-BA87-4003-BD23-6BDF40F3EBED}" type="slidenum">
              <a:rPr lang="ru-RU" smtClean="0"/>
              <a:pPr/>
              <a:t>76</a:t>
            </a:fld>
            <a:endParaRPr lang="ru-RU"/>
          </a:p>
        </p:txBody>
      </p:sp>
      <p:pic>
        <p:nvPicPr>
          <p:cNvPr id="6" name="Объект 6">
            <a:extLst>
              <a:ext uri="{FF2B5EF4-FFF2-40B4-BE49-F238E27FC236}">
                <a16:creationId xmlns:a16="http://schemas.microsoft.com/office/drawing/2014/main" id="{4CE9F828-CB7F-4197-B7C9-2991DAB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7" name="Объект 6">
            <a:extLst>
              <a:ext uri="{FF2B5EF4-FFF2-40B4-BE49-F238E27FC236}">
                <a16:creationId xmlns:a16="http://schemas.microsoft.com/office/drawing/2014/main" id="{4CFAF7F6-85DE-4C5A-B96A-4E7CB18005B6}"/>
              </a:ext>
            </a:extLst>
          </p:cNvPr>
          <p:cNvGraphicFramePr>
            <a:graphicFrameLocks noGrp="1"/>
          </p:cNvGraphicFramePr>
          <p:nvPr>
            <p:ph idx="1"/>
            <p:extLst/>
          </p:nvPr>
        </p:nvGraphicFramePr>
        <p:xfrm>
          <a:off x="845127" y="821602"/>
          <a:ext cx="10864821" cy="5214795"/>
        </p:xfrm>
        <a:graphic>
          <a:graphicData uri="http://schemas.openxmlformats.org/drawingml/2006/table">
            <a:tbl>
              <a:tblPr>
                <a:tableStyleId>{5C22544A-7EE6-4342-B048-85BDC9FD1C3A}</a:tableStyleId>
              </a:tblPr>
              <a:tblGrid>
                <a:gridCol w="2948177">
                  <a:extLst>
                    <a:ext uri="{9D8B030D-6E8A-4147-A177-3AD203B41FA5}">
                      <a16:colId xmlns:a16="http://schemas.microsoft.com/office/drawing/2014/main" val="1172716077"/>
                    </a:ext>
                  </a:extLst>
                </a:gridCol>
                <a:gridCol w="1109200">
                  <a:extLst>
                    <a:ext uri="{9D8B030D-6E8A-4147-A177-3AD203B41FA5}">
                      <a16:colId xmlns:a16="http://schemas.microsoft.com/office/drawing/2014/main" val="902963348"/>
                    </a:ext>
                  </a:extLst>
                </a:gridCol>
                <a:gridCol w="935208">
                  <a:extLst>
                    <a:ext uri="{9D8B030D-6E8A-4147-A177-3AD203B41FA5}">
                      <a16:colId xmlns:a16="http://schemas.microsoft.com/office/drawing/2014/main" val="3280988254"/>
                    </a:ext>
                  </a:extLst>
                </a:gridCol>
                <a:gridCol w="935208">
                  <a:extLst>
                    <a:ext uri="{9D8B030D-6E8A-4147-A177-3AD203B41FA5}">
                      <a16:colId xmlns:a16="http://schemas.microsoft.com/office/drawing/2014/main" val="3431545654"/>
                    </a:ext>
                  </a:extLst>
                </a:gridCol>
                <a:gridCol w="978705">
                  <a:extLst>
                    <a:ext uri="{9D8B030D-6E8A-4147-A177-3AD203B41FA5}">
                      <a16:colId xmlns:a16="http://schemas.microsoft.com/office/drawing/2014/main" val="2108831776"/>
                    </a:ext>
                  </a:extLst>
                </a:gridCol>
                <a:gridCol w="956957">
                  <a:extLst>
                    <a:ext uri="{9D8B030D-6E8A-4147-A177-3AD203B41FA5}">
                      <a16:colId xmlns:a16="http://schemas.microsoft.com/office/drawing/2014/main" val="972015122"/>
                    </a:ext>
                  </a:extLst>
                </a:gridCol>
                <a:gridCol w="1054828">
                  <a:extLst>
                    <a:ext uri="{9D8B030D-6E8A-4147-A177-3AD203B41FA5}">
                      <a16:colId xmlns:a16="http://schemas.microsoft.com/office/drawing/2014/main" val="1287149899"/>
                    </a:ext>
                  </a:extLst>
                </a:gridCol>
                <a:gridCol w="956957">
                  <a:extLst>
                    <a:ext uri="{9D8B030D-6E8A-4147-A177-3AD203B41FA5}">
                      <a16:colId xmlns:a16="http://schemas.microsoft.com/office/drawing/2014/main" val="2052881188"/>
                    </a:ext>
                  </a:extLst>
                </a:gridCol>
                <a:gridCol w="989581">
                  <a:extLst>
                    <a:ext uri="{9D8B030D-6E8A-4147-A177-3AD203B41FA5}">
                      <a16:colId xmlns:a16="http://schemas.microsoft.com/office/drawing/2014/main" val="3592895495"/>
                    </a:ext>
                  </a:extLst>
                </a:gridCol>
              </a:tblGrid>
              <a:tr h="347653">
                <a:tc rowSpan="2">
                  <a:txBody>
                    <a:bodyPr/>
                    <a:lstStyle/>
                    <a:p>
                      <a:pPr algn="ctr" fontAlgn="ctr"/>
                      <a:r>
                        <a:rPr lang="ru-RU" sz="1050" u="none" strike="noStrike" dirty="0">
                          <a:effectLst/>
                        </a:rPr>
                        <a:t>Наименование муниципальной программы/подпрограммы/показателя</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Тип показателя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Единица измерения</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a:effectLst/>
                        </a:rPr>
                        <a:t>Базовое значение</a:t>
                      </a:r>
                      <a:endParaRPr lang="ru-RU" sz="1050" b="0" i="0" u="none" strike="noStrike">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Достигнутое 2021 года</a:t>
                      </a:r>
                      <a:endParaRPr lang="ru-RU" sz="1050" b="0" i="0" u="none" strike="noStrike" dirty="0">
                        <a:solidFill>
                          <a:srgbClr val="000000"/>
                        </a:solidFill>
                        <a:effectLst/>
                        <a:latin typeface="Arial" panose="020B0604020202020204" pitchFamily="34" charset="0"/>
                      </a:endParaRPr>
                    </a:p>
                  </a:txBody>
                  <a:tcPr marL="6562" marR="6562" marT="6562" marB="0" anchor="ctr"/>
                </a:tc>
                <a:tc rowSpan="2">
                  <a:txBody>
                    <a:bodyPr/>
                    <a:lstStyle/>
                    <a:p>
                      <a:pPr algn="ctr" fontAlgn="ctr"/>
                      <a:r>
                        <a:rPr lang="ru-RU" sz="1050" u="none" strike="noStrike" dirty="0">
                          <a:effectLst/>
                        </a:rPr>
                        <a:t>Оценка 2022 год</a:t>
                      </a:r>
                      <a:endParaRPr lang="ru-RU" sz="1050" b="0" i="0" u="none" strike="noStrike" dirty="0">
                        <a:solidFill>
                          <a:srgbClr val="000000"/>
                        </a:solidFill>
                        <a:effectLst/>
                        <a:latin typeface="Arial" panose="020B0604020202020204" pitchFamily="34" charset="0"/>
                      </a:endParaRPr>
                    </a:p>
                  </a:txBody>
                  <a:tcPr marL="6562" marR="6562" marT="6562" marB="0" anchor="ct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ru-RU" sz="1050" b="0" i="0" u="none" strike="noStrike" kern="1200" cap="none" spc="0" normalizeH="0" baseline="0" noProof="0" dirty="0">
                          <a:ln>
                            <a:noFill/>
                          </a:ln>
                          <a:solidFill>
                            <a:srgbClr val="000000"/>
                          </a:solidFill>
                          <a:effectLst/>
                          <a:uLnTx/>
                          <a:uFillTx/>
                          <a:latin typeface="+mn-lt"/>
                          <a:ea typeface="+mn-ea"/>
                          <a:cs typeface="+mn-cs"/>
                        </a:rPr>
                        <a:t>Планируемое значение показателя по годам реализации</a:t>
                      </a:r>
                    </a:p>
                  </a:txBody>
                  <a:tcPr marL="3729" marR="3729" marT="3729" marB="0" anchor="ctr"/>
                </a:tc>
                <a:tc hMerge="1">
                  <a:txBody>
                    <a:bodyPr/>
                    <a:lstStyle/>
                    <a:p>
                      <a:endParaRPr lang="ru-RU" dirty="0"/>
                    </a:p>
                  </a:txBody>
                  <a:tcPr marL="3729" marR="3729" marT="3729" marB="0" anchor="ctr"/>
                </a:tc>
                <a:tc hMerge="1">
                  <a:txBody>
                    <a:bodyPr/>
                    <a:lstStyle/>
                    <a:p>
                      <a:endParaRPr lang="ru-RU" dirty="0"/>
                    </a:p>
                  </a:txBody>
                  <a:tcPr marL="3729" marR="3729" marT="3729" marB="0" anchor="ctr"/>
                </a:tc>
                <a:extLst>
                  <a:ext uri="{0D108BD9-81ED-4DB2-BD59-A6C34878D82A}">
                    <a16:rowId xmlns:a16="http://schemas.microsoft.com/office/drawing/2014/main" val="4252618254"/>
                  </a:ext>
                </a:extLst>
              </a:tr>
              <a:tr h="34765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050" u="none" strike="noStrike" dirty="0">
                          <a:effectLst/>
                          <a:latin typeface="+mn-lt"/>
                        </a:rPr>
                        <a:t>2023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2024 год</a:t>
                      </a:r>
                      <a:endParaRPr lang="ru-RU" sz="1050" b="0" i="0" u="none" strike="noStrike" dirty="0">
                        <a:solidFill>
                          <a:srgbClr val="000000"/>
                        </a:solidFill>
                        <a:effectLst/>
                        <a:latin typeface="+mn-lt"/>
                      </a:endParaRPr>
                    </a:p>
                  </a:txBody>
                  <a:tcPr marL="3729" marR="3729" marT="3729" marB="0" anchor="ctr"/>
                </a:tc>
                <a:tc>
                  <a:txBody>
                    <a:bodyPr/>
                    <a:lstStyle/>
                    <a:p>
                      <a:pPr algn="ctr" fontAlgn="ctr"/>
                      <a:r>
                        <a:rPr lang="ru-RU" sz="1050" u="none" strike="noStrike" dirty="0">
                          <a:effectLst/>
                          <a:latin typeface="+mn-lt"/>
                        </a:rPr>
                        <a:t>2025 год</a:t>
                      </a:r>
                      <a:endParaRPr lang="ru-RU" sz="1050" b="0" i="0" u="none" strike="noStrike" dirty="0">
                        <a:solidFill>
                          <a:srgbClr val="000000"/>
                        </a:solidFill>
                        <a:effectLst/>
                        <a:latin typeface="+mn-lt"/>
                      </a:endParaRPr>
                    </a:p>
                  </a:txBody>
                  <a:tcPr marL="3729" marR="3729" marT="3729" marB="0" anchor="ctr"/>
                </a:tc>
                <a:extLst>
                  <a:ext uri="{0D108BD9-81ED-4DB2-BD59-A6C34878D82A}">
                    <a16:rowId xmlns:a16="http://schemas.microsoft.com/office/drawing/2014/main" val="3285801025"/>
                  </a:ext>
                </a:extLst>
              </a:tr>
              <a:tr h="695306">
                <a:tc>
                  <a:txBody>
                    <a:bodyPr/>
                    <a:lstStyle/>
                    <a:p>
                      <a:pPr algn="l" fontAlgn="ctr"/>
                      <a:r>
                        <a:rPr lang="ru-RU" sz="1050" u="none" strike="noStrike">
                          <a:effectLst/>
                        </a:rPr>
                        <a:t>Муниципальная программа «Строительство объектов социальной инфраструктуры»</a:t>
                      </a:r>
                      <a:endParaRPr lang="ru-RU" sz="1050" b="1"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699152101"/>
                  </a:ext>
                </a:extLst>
              </a:tr>
              <a:tr h="695306">
                <a:tc>
                  <a:txBody>
                    <a:bodyPr/>
                    <a:lstStyle/>
                    <a:p>
                      <a:pPr algn="l" fontAlgn="ctr"/>
                      <a:r>
                        <a:rPr lang="ru-RU" sz="1050" u="none" strike="noStrike" dirty="0">
                          <a:effectLst/>
                        </a:rPr>
                        <a:t>Подпрограмма III «Строительство (реконструкция) объектов образования»</a:t>
                      </a:r>
                      <a:endParaRPr lang="ru-RU" sz="1050" b="1"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a:effectLst/>
                        </a:rPr>
                        <a:t> </a:t>
                      </a:r>
                      <a:endParaRPr lang="ru-RU" sz="1050" b="0" i="0" u="none" strike="noStrike">
                        <a:solidFill>
                          <a:srgbClr val="000000"/>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1545940023"/>
                  </a:ext>
                </a:extLst>
              </a:tr>
              <a:tr h="1042959">
                <a:tc>
                  <a:txBody>
                    <a:bodyPr/>
                    <a:lstStyle/>
                    <a:p>
                      <a:pPr algn="l" fontAlgn="ctr"/>
                      <a:r>
                        <a:rPr lang="ru-RU" sz="1050" u="none" strike="noStrike" dirty="0">
                          <a:effectLst/>
                        </a:rPr>
                        <a:t>Количество введенных в эксплуатацию объектов дошкольного образования за счет бюджетных средств</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solidFill>
                            <a:schemeClr val="tx1"/>
                          </a:solidFill>
                          <a:effectLst/>
                        </a:rPr>
                        <a:t>0</a:t>
                      </a:r>
                      <a:endParaRPr lang="ru-RU" sz="1050" b="0" i="0" u="none" strike="noStrike" dirty="0">
                        <a:solidFill>
                          <a:schemeClr val="tx1"/>
                        </a:solidFill>
                        <a:effectLst/>
                        <a:latin typeface="Arial" panose="020B0604020202020204" pitchFamily="34" charset="0"/>
                      </a:endParaRPr>
                    </a:p>
                  </a:txBody>
                  <a:tcPr marL="6562" marR="6562" marT="6562" marB="0" anchor="ctr"/>
                </a:tc>
                <a:extLst>
                  <a:ext uri="{0D108BD9-81ED-4DB2-BD59-A6C34878D82A}">
                    <a16:rowId xmlns:a16="http://schemas.microsoft.com/office/drawing/2014/main" val="1496986704"/>
                  </a:ext>
                </a:extLst>
              </a:tr>
              <a:tr h="1042959">
                <a:tc>
                  <a:txBody>
                    <a:bodyPr/>
                    <a:lstStyle/>
                    <a:p>
                      <a:pPr algn="l" fontAlgn="ctr"/>
                      <a:r>
                        <a:rPr lang="ru-RU" sz="1050" u="none" strike="noStrike" dirty="0">
                          <a:effectLst/>
                        </a:rPr>
                        <a:t>Количество введенных в эксплуатацию объектов дошкольного образования за счет внебюджетных источников </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en-US" sz="1050" u="none" strike="noStrike" dirty="0">
                          <a:effectLst/>
                        </a:rPr>
                        <a:t>1</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b="0" i="0" u="none" strike="noStrike">
                          <a:solidFill>
                            <a:srgbClr val="000000"/>
                          </a:solidFill>
                          <a:effectLst/>
                          <a:latin typeface="Arial" panose="020B0604020202020204" pitchFamily="34" charset="0"/>
                        </a:rPr>
                        <a:t>2</a:t>
                      </a:r>
                    </a:p>
                  </a:txBody>
                  <a:tcPr marL="6562" marR="6562" marT="6562" marB="0" anchor="ctr"/>
                </a:tc>
                <a:tc>
                  <a:txBody>
                    <a:bodyPr/>
                    <a:lstStyle/>
                    <a:p>
                      <a:pPr algn="ctr" fontAlgn="ctr"/>
                      <a:r>
                        <a:rPr lang="en-US" sz="1050" u="none" strike="noStrike" dirty="0">
                          <a:effectLst/>
                        </a:rPr>
                        <a:t>2</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2</a:t>
                      </a:r>
                      <a:endParaRPr lang="ru-RU" sz="1050" b="0" i="0" u="none" strike="noStrike">
                        <a:solidFill>
                          <a:srgbClr val="000000"/>
                        </a:solidFill>
                        <a:effectLst/>
                        <a:latin typeface="Calibri" panose="020F0502020204030204" pitchFamily="34" charset="0"/>
                      </a:endParaRPr>
                    </a:p>
                  </a:txBody>
                  <a:tcPr marL="6562" marR="6562" marT="6562" marB="0" anchor="ctr"/>
                </a:tc>
                <a:tc>
                  <a:txBody>
                    <a:bodyPr/>
                    <a:lstStyle/>
                    <a:p>
                      <a:pPr algn="ctr" fontAlgn="ctr"/>
                      <a:r>
                        <a:rPr lang="ru-RU" sz="1050" u="none" strike="noStrike" dirty="0">
                          <a:solidFill>
                            <a:schemeClr val="tx1"/>
                          </a:solidFill>
                          <a:effectLst/>
                        </a:rPr>
                        <a:t>2</a:t>
                      </a:r>
                      <a:endParaRPr lang="ru-RU" sz="105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2078695040"/>
                  </a:ext>
                </a:extLst>
              </a:tr>
              <a:tr h="1042959">
                <a:tc>
                  <a:txBody>
                    <a:bodyPr/>
                    <a:lstStyle/>
                    <a:p>
                      <a:pPr algn="l" fontAlgn="ctr"/>
                      <a:r>
                        <a:rPr lang="ru-RU" sz="1050" u="none" strike="noStrike" dirty="0">
                          <a:effectLst/>
                        </a:rPr>
                        <a:t>Количество введенных в эксплуатацию объектов общего образования за счет бюджетных средств</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Отраслевой приоритетный показатель</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Единица</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a:effectLst/>
                        </a:rPr>
                        <a:t>0</a:t>
                      </a:r>
                      <a:endParaRPr lang="ru-RU" sz="1050" b="0" i="0" u="none" strike="noStrike">
                        <a:solidFill>
                          <a:srgbClr val="000000"/>
                        </a:solidFill>
                        <a:effectLst/>
                        <a:latin typeface="Arial" panose="020B0604020202020204" pitchFamily="34" charset="0"/>
                      </a:endParaRPr>
                    </a:p>
                  </a:txBody>
                  <a:tcPr marL="6562" marR="6562" marT="6562" marB="0" anchor="ctr"/>
                </a:tc>
                <a:tc>
                  <a:txBody>
                    <a:bodyPr/>
                    <a:lstStyle/>
                    <a:p>
                      <a:pPr algn="ctr" fontAlgn="ctr"/>
                      <a:r>
                        <a:rPr lang="ru-RU" sz="1050" u="none" strike="noStrike" dirty="0">
                          <a:effectLst/>
                        </a:rPr>
                        <a:t>0</a:t>
                      </a:r>
                      <a:endParaRPr lang="ru-RU" sz="1050" b="0" i="0" u="none" strike="noStrike" dirty="0">
                        <a:solidFill>
                          <a:srgbClr val="000000"/>
                        </a:solidFill>
                        <a:effectLst/>
                        <a:latin typeface="Arial" panose="020B0604020202020204" pitchFamily="34" charset="0"/>
                      </a:endParaRPr>
                    </a:p>
                  </a:txBody>
                  <a:tcPr marL="6562" marR="6562" marT="6562" marB="0" anchor="ctr"/>
                </a:tc>
                <a:tc>
                  <a:txBody>
                    <a:bodyPr/>
                    <a:lstStyle/>
                    <a:p>
                      <a:pPr marL="0" algn="ctr" defTabSz="914400" rtl="0" eaLnBrk="1" fontAlgn="ctr" latinLnBrk="0" hangingPunct="1"/>
                      <a:r>
                        <a:rPr lang="ru-RU" sz="1050" u="none" strike="noStrike" kern="1200" dirty="0">
                          <a:solidFill>
                            <a:schemeClr val="dk1"/>
                          </a:solidFill>
                          <a:effectLst/>
                          <a:latin typeface="+mn-lt"/>
                          <a:ea typeface="+mn-ea"/>
                          <a:cs typeface="+mn-cs"/>
                        </a:rPr>
                        <a:t>0</a:t>
                      </a:r>
                    </a:p>
                  </a:txBody>
                  <a:tcPr marL="6562" marR="6562" marT="6562" marB="0" anchor="ctr"/>
                </a:tc>
                <a:tc>
                  <a:txBody>
                    <a:bodyPr/>
                    <a:lstStyle/>
                    <a:p>
                      <a:pPr algn="ctr" fontAlgn="ctr"/>
                      <a:r>
                        <a:rPr lang="ru-RU" sz="1050" b="0" i="0" u="none" strike="noStrike" dirty="0">
                          <a:solidFill>
                            <a:srgbClr val="000000"/>
                          </a:solidFill>
                          <a:effectLst/>
                          <a:latin typeface="Calibri" panose="020F0502020204030204" pitchFamily="34" charset="0"/>
                        </a:rPr>
                        <a:t>2</a:t>
                      </a:r>
                    </a:p>
                  </a:txBody>
                  <a:tcPr marL="6562" marR="6562" marT="6562" marB="0" anchor="ctr"/>
                </a:tc>
                <a:tc>
                  <a:txBody>
                    <a:bodyPr/>
                    <a:lstStyle/>
                    <a:p>
                      <a:pPr algn="ctr" fontAlgn="ctr"/>
                      <a:r>
                        <a:rPr lang="ru-RU" sz="1050" u="none" strike="noStrike" dirty="0">
                          <a:solidFill>
                            <a:schemeClr val="tx1"/>
                          </a:solidFill>
                          <a:effectLst/>
                        </a:rPr>
                        <a:t>1</a:t>
                      </a:r>
                      <a:endParaRPr lang="ru-RU" sz="1050" b="0" i="0" u="none" strike="noStrike" dirty="0">
                        <a:solidFill>
                          <a:schemeClr val="tx1"/>
                        </a:solidFill>
                        <a:effectLst/>
                        <a:latin typeface="Calibri" panose="020F0502020204030204" pitchFamily="34" charset="0"/>
                      </a:endParaRPr>
                    </a:p>
                  </a:txBody>
                  <a:tcPr marL="6562" marR="6562" marT="6562" marB="0" anchor="ctr"/>
                </a:tc>
                <a:extLst>
                  <a:ext uri="{0D108BD9-81ED-4DB2-BD59-A6C34878D82A}">
                    <a16:rowId xmlns:a16="http://schemas.microsoft.com/office/drawing/2014/main" val="714017209"/>
                  </a:ext>
                </a:extLst>
              </a:tr>
            </a:tbl>
          </a:graphicData>
        </a:graphic>
      </p:graphicFrame>
    </p:spTree>
    <p:extLst>
      <p:ext uri="{BB962C8B-B14F-4D97-AF65-F5344CB8AC3E}">
        <p14:creationId xmlns:p14="http://schemas.microsoft.com/office/powerpoint/2010/main" val="34790920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424651"/>
            <a:ext cx="11277600" cy="100450"/>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77</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551912496"/>
              </p:ext>
            </p:extLst>
          </p:nvPr>
        </p:nvGraphicFramePr>
        <p:xfrm>
          <a:off x="534155" y="789776"/>
          <a:ext cx="11411008" cy="5629670"/>
        </p:xfrm>
        <a:graphic>
          <a:graphicData uri="http://schemas.openxmlformats.org/drawingml/2006/table">
            <a:tbl>
              <a:tblPr>
                <a:tableStyleId>{8A107856-5554-42FB-B03E-39F5DBC370BA}</a:tableStyleId>
              </a:tblPr>
              <a:tblGrid>
                <a:gridCol w="247578">
                  <a:extLst>
                    <a:ext uri="{9D8B030D-6E8A-4147-A177-3AD203B41FA5}">
                      <a16:colId xmlns:a16="http://schemas.microsoft.com/office/drawing/2014/main" val="3173738563"/>
                    </a:ext>
                  </a:extLst>
                </a:gridCol>
                <a:gridCol w="2844757">
                  <a:extLst>
                    <a:ext uri="{9D8B030D-6E8A-4147-A177-3AD203B41FA5}">
                      <a16:colId xmlns:a16="http://schemas.microsoft.com/office/drawing/2014/main" val="1175069003"/>
                    </a:ext>
                  </a:extLst>
                </a:gridCol>
                <a:gridCol w="1190861">
                  <a:extLst>
                    <a:ext uri="{9D8B030D-6E8A-4147-A177-3AD203B41FA5}">
                      <a16:colId xmlns:a16="http://schemas.microsoft.com/office/drawing/2014/main" val="2359325872"/>
                    </a:ext>
                  </a:extLst>
                </a:gridCol>
                <a:gridCol w="739832">
                  <a:extLst>
                    <a:ext uri="{9D8B030D-6E8A-4147-A177-3AD203B41FA5}">
                      <a16:colId xmlns:a16="http://schemas.microsoft.com/office/drawing/2014/main" val="3513692141"/>
                    </a:ext>
                  </a:extLst>
                </a:gridCol>
                <a:gridCol w="4214553">
                  <a:extLst>
                    <a:ext uri="{9D8B030D-6E8A-4147-A177-3AD203B41FA5}">
                      <a16:colId xmlns:a16="http://schemas.microsoft.com/office/drawing/2014/main" val="2406719285"/>
                    </a:ext>
                  </a:extLst>
                </a:gridCol>
                <a:gridCol w="706582">
                  <a:extLst>
                    <a:ext uri="{9D8B030D-6E8A-4147-A177-3AD203B41FA5}">
                      <a16:colId xmlns:a16="http://schemas.microsoft.com/office/drawing/2014/main" val="154824804"/>
                    </a:ext>
                  </a:extLst>
                </a:gridCol>
                <a:gridCol w="748145">
                  <a:extLst>
                    <a:ext uri="{9D8B030D-6E8A-4147-A177-3AD203B41FA5}">
                      <a16:colId xmlns:a16="http://schemas.microsoft.com/office/drawing/2014/main" val="1561384155"/>
                    </a:ext>
                  </a:extLst>
                </a:gridCol>
                <a:gridCol w="718700">
                  <a:extLst>
                    <a:ext uri="{9D8B030D-6E8A-4147-A177-3AD203B41FA5}">
                      <a16:colId xmlns:a16="http://schemas.microsoft.com/office/drawing/2014/main" val="3694796067"/>
                    </a:ext>
                  </a:extLst>
                </a:gridCol>
              </a:tblGrid>
              <a:tr h="467163">
                <a:tc>
                  <a:txBody>
                    <a:bodyPr/>
                    <a:lstStyle/>
                    <a:p>
                      <a:pPr algn="ctr" fontAlgn="b"/>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Наименование мер социальной поддержки</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tx1"/>
                          </a:solidFill>
                          <a:effectLst/>
                          <a:latin typeface="+mn-lt"/>
                        </a:rPr>
                        <a:t>Ц</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л</a:t>
                      </a:r>
                      <a:r>
                        <a:rPr lang="ru-RU" sz="1000" b="1" i="0" u="none" strike="noStrike" dirty="0">
                          <a:solidFill>
                            <a:schemeClr val="tx1"/>
                          </a:solidFill>
                          <a:effectLst/>
                          <a:latin typeface="+mn-lt"/>
                        </a:rPr>
                        <a:t>е</a:t>
                      </a:r>
                      <a:r>
                        <a:rPr lang="en-US" sz="1000" b="1" i="0" u="none" strike="noStrike" dirty="0">
                          <a:solidFill>
                            <a:schemeClr val="tx1"/>
                          </a:solidFill>
                          <a:effectLst/>
                          <a:latin typeface="+mn-lt"/>
                        </a:rPr>
                        <a:t>в</a:t>
                      </a:r>
                      <a:r>
                        <a:rPr lang="ru-RU" sz="1000" b="1" i="0" u="none" strike="noStrike" dirty="0">
                          <a:solidFill>
                            <a:schemeClr val="tx1"/>
                          </a:solidFill>
                          <a:effectLst/>
                          <a:latin typeface="+mn-lt"/>
                        </a:rPr>
                        <a:t>а</a:t>
                      </a:r>
                      <a:r>
                        <a:rPr lang="en-US" sz="1000" b="1" i="0" u="none" strike="noStrike" dirty="0">
                          <a:solidFill>
                            <a:schemeClr val="tx1"/>
                          </a:solidFill>
                          <a:effectLst/>
                          <a:latin typeface="+mn-lt"/>
                        </a:rPr>
                        <a:t>я </a:t>
                      </a:r>
                      <a:r>
                        <a:rPr lang="ru-RU" sz="1000" b="1" i="0" u="none" strike="noStrike" dirty="0">
                          <a:solidFill>
                            <a:schemeClr val="tx1"/>
                          </a:solidFill>
                          <a:effectLst/>
                          <a:latin typeface="+mn-lt"/>
                        </a:rPr>
                        <a:t>г</a:t>
                      </a:r>
                      <a:r>
                        <a:rPr lang="en-US" sz="1000" b="1" i="0" u="none" strike="noStrike" dirty="0">
                          <a:solidFill>
                            <a:schemeClr val="tx1"/>
                          </a:solidFill>
                          <a:effectLst/>
                          <a:latin typeface="+mn-lt"/>
                        </a:rPr>
                        <a:t>р</a:t>
                      </a:r>
                      <a:r>
                        <a:rPr lang="ru-RU" sz="1000" b="1" i="0" u="none" strike="noStrike" dirty="0">
                          <a:solidFill>
                            <a:schemeClr val="tx1"/>
                          </a:solidFill>
                          <a:effectLst/>
                          <a:latin typeface="+mn-lt"/>
                        </a:rPr>
                        <a:t>у</a:t>
                      </a:r>
                      <a:r>
                        <a:rPr lang="en-US" sz="1000" b="1" i="0" u="none" strike="noStrike" dirty="0">
                          <a:solidFill>
                            <a:schemeClr val="tx1"/>
                          </a:solidFill>
                          <a:effectLst/>
                          <a:latin typeface="+mn-lt"/>
                        </a:rPr>
                        <a:t>п</a:t>
                      </a:r>
                      <a:r>
                        <a:rPr lang="ru-RU" sz="1000" b="1" i="0" u="none" strike="noStrike" dirty="0">
                          <a:solidFill>
                            <a:schemeClr val="tx1"/>
                          </a:solidFill>
                          <a:effectLst/>
                          <a:latin typeface="+mn-lt"/>
                        </a:rPr>
                        <a:t>п</a:t>
                      </a:r>
                      <a:r>
                        <a:rPr lang="en-US" sz="1000" b="1" i="0" u="none" strike="noStrike" dirty="0">
                          <a:solidFill>
                            <a:schemeClr val="tx1"/>
                          </a:solidFill>
                          <a:effectLst/>
                          <a:latin typeface="+mn-lt"/>
                        </a:rPr>
                        <a:t>а</a:t>
                      </a:r>
                      <a:endParaRPr lang="ru-RU" sz="1000" b="1" i="0" u="none" strike="noStrike" dirty="0">
                        <a:solidFill>
                          <a:schemeClr val="tx1"/>
                        </a:solidFill>
                        <a:effectLst/>
                        <a:latin typeface="+mn-lt"/>
                      </a:endParaRP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i="0" u="none" strike="noStrike" dirty="0">
                          <a:solidFill>
                            <a:schemeClr val="tx1"/>
                          </a:solidFill>
                          <a:effectLst/>
                          <a:latin typeface="+mn-lt"/>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i="0" u="none" strike="noStrike" dirty="0">
                        <a:solidFill>
                          <a:schemeClr val="tx1"/>
                        </a:solidFill>
                        <a:effectLst/>
                        <a:latin typeface="+mn-lt"/>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p>
                      <a:pPr algn="ctr" fontAlgn="b"/>
                      <a:endParaRPr lang="ru-RU" sz="1000" b="1" i="0" u="none" strike="noStrike" dirty="0">
                        <a:solidFill>
                          <a:schemeClr val="tx1"/>
                        </a:solidFill>
                        <a:effectLst/>
                        <a:latin typeface="+mn-lt"/>
                      </a:endParaRPr>
                    </a:p>
                  </a:txBody>
                  <a:tcPr marL="2378" marR="2378" marT="2378" marB="0" anchor="ctr"/>
                </a:tc>
                <a:tc>
                  <a:txBody>
                    <a:bodyPr/>
                    <a:lstStyle/>
                    <a:p>
                      <a:pPr algn="ctr" fontAlgn="b"/>
                      <a:r>
                        <a:rPr lang="ru-RU" sz="1000" b="1" u="none" strike="noStrike" dirty="0">
                          <a:solidFill>
                            <a:schemeClr val="tx1"/>
                          </a:solidFill>
                          <a:effectLst/>
                          <a:latin typeface="+mn-lt"/>
                        </a:rPr>
                        <a:t>Плановые значения на 2023 год (</a:t>
                      </a:r>
                      <a:r>
                        <a:rPr lang="ru-RU" sz="1000" b="1" u="none" strike="noStrike" dirty="0" err="1">
                          <a:solidFill>
                            <a:schemeClr val="tx1"/>
                          </a:solidFill>
                          <a:effectLst/>
                          <a:latin typeface="+mn-lt"/>
                        </a:rPr>
                        <a:t>тыс.руб</a:t>
                      </a:r>
                      <a:r>
                        <a:rPr lang="ru-RU" sz="1000" b="1" u="none" strike="noStrike" dirty="0">
                          <a:solidFill>
                            <a:schemeClr val="tx1"/>
                          </a:solidFill>
                          <a:effectLst/>
                          <a:latin typeface="+mn-lt"/>
                        </a:rPr>
                        <a:t>.)</a:t>
                      </a:r>
                      <a:endParaRPr lang="ru-RU" sz="1000" b="1"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2024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kumimoji="0" lang="ru-RU" sz="1000" b="1" i="0" u="none" strike="noStrike" kern="1200" cap="none" spc="0" normalizeH="0" baseline="0" noProof="0" dirty="0">
                          <a:ln>
                            <a:noFill/>
                          </a:ln>
                          <a:solidFill>
                            <a:schemeClr val="tx1"/>
                          </a:solidFill>
                          <a:effectLst/>
                          <a:uLnTx/>
                          <a:uFillTx/>
                          <a:latin typeface="+mn-lt"/>
                          <a:ea typeface="+mn-ea"/>
                          <a:cs typeface="+mn-cs"/>
                        </a:rPr>
                        <a:t>2025 год (</a:t>
                      </a:r>
                      <a:r>
                        <a:rPr kumimoji="0" lang="ru-RU" sz="1000" b="1" i="0" u="none" strike="noStrike" kern="1200" cap="none" spc="0" normalizeH="0" baseline="0" noProof="0" dirty="0" err="1">
                          <a:ln>
                            <a:noFill/>
                          </a:ln>
                          <a:solidFill>
                            <a:schemeClr val="tx1"/>
                          </a:solidFill>
                          <a:effectLst/>
                          <a:uLnTx/>
                          <a:uFillTx/>
                          <a:latin typeface="+mn-lt"/>
                          <a:ea typeface="+mn-ea"/>
                          <a:cs typeface="+mn-cs"/>
                        </a:rPr>
                        <a:t>тыс.руб</a:t>
                      </a:r>
                      <a:r>
                        <a:rPr kumimoji="0" lang="ru-RU" sz="1000" b="1" i="0" u="none" strike="noStrike" kern="1200" cap="none" spc="0" normalizeH="0" baseline="0" noProof="0" dirty="0">
                          <a:ln>
                            <a:noFill/>
                          </a:ln>
                          <a:solidFill>
                            <a:schemeClr val="tx1"/>
                          </a:solidFill>
                          <a:effectLst/>
                          <a:uLnTx/>
                          <a:uFillTx/>
                          <a:latin typeface="+mn-lt"/>
                          <a:ea typeface="+mn-ea"/>
                          <a:cs typeface="+mn-cs"/>
                        </a:rPr>
                        <a:t>.)</a:t>
                      </a:r>
                    </a:p>
                  </a:txBody>
                  <a:tcPr marL="2378" marR="2378" marT="2378" marB="0" anchor="ctr"/>
                </a:tc>
                <a:extLst>
                  <a:ext uri="{0D108BD9-81ED-4DB2-BD59-A6C34878D82A}">
                    <a16:rowId xmlns:a16="http://schemas.microsoft.com/office/drawing/2014/main" val="1699384114"/>
                  </a:ext>
                </a:extLst>
              </a:tr>
              <a:tr h="141626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Выплата стипендии студентам  и ординаторам, обучающимся по целевому направлению</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Студенты</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a:t>
                      </a:r>
                      <a:r>
                        <a:rPr lang="ru-RU" sz="1000" b="0" i="0" u="none" strike="noStrike" kern="1200" dirty="0">
                          <a:solidFill>
                            <a:schemeClr val="tx1"/>
                          </a:solidFill>
                          <a:effectLst/>
                          <a:latin typeface="+mn-lt"/>
                          <a:ea typeface="+mn-ea"/>
                          <a:cs typeface="+mn-cs"/>
                        </a:rPr>
                        <a:t>постановление администрации города Долгопрудного от 06.06.2018 № 345-ПА/н (в редакции от 14.06. 2022 №338-ПА/н) «Об утверждении Порядка выплаты стипендии студентам и ординаторам в период обучения по целевому направлению Государственного бюджетного учреждения здравоохранения Московской области «</a:t>
                      </a:r>
                      <a:r>
                        <a:rPr lang="ru-RU" sz="1000" b="0" i="0" u="none" strike="noStrike" kern="1200" dirty="0" err="1">
                          <a:solidFill>
                            <a:schemeClr val="tx1"/>
                          </a:solidFill>
                          <a:effectLst/>
                          <a:latin typeface="+mn-lt"/>
                          <a:ea typeface="+mn-ea"/>
                          <a:cs typeface="+mn-cs"/>
                        </a:rPr>
                        <a:t>Долгопрудненская</a:t>
                      </a:r>
                      <a:r>
                        <a:rPr lang="ru-RU" sz="1000" b="0" i="0" u="none" strike="noStrike" kern="1200" dirty="0">
                          <a:solidFill>
                            <a:schemeClr val="tx1"/>
                          </a:solidFill>
                          <a:effectLst/>
                          <a:latin typeface="+mn-lt"/>
                          <a:ea typeface="+mn-ea"/>
                          <a:cs typeface="+mn-cs"/>
                        </a:rPr>
                        <a:t> центральная городская больница» </a:t>
                      </a:r>
                      <a:endParaRPr lang="ru-RU" sz="1000" b="0" i="0" u="none" strike="noStrike" dirty="0">
                        <a:solidFill>
                          <a:schemeClr val="tx1"/>
                        </a:solidFill>
                        <a:effectLst/>
                        <a:latin typeface="+mn-lt"/>
                      </a:endParaRPr>
                    </a:p>
                  </a:txBody>
                  <a:tcPr marL="2378" marR="2378" marT="2378"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tc>
                  <a:txBody>
                    <a:bodyPr/>
                    <a:lstStyle/>
                    <a:p>
                      <a:pPr algn="ctr" fontAlgn="t"/>
                      <a:r>
                        <a:rPr lang="ru-RU" sz="1000" b="0" i="0" u="none" strike="noStrike" dirty="0">
                          <a:solidFill>
                            <a:schemeClr val="tx1"/>
                          </a:solidFill>
                          <a:effectLst/>
                          <a:latin typeface="+mn-lt"/>
                        </a:rPr>
                        <a:t>144,00</a:t>
                      </a:r>
                    </a:p>
                  </a:txBody>
                  <a:tcPr marL="8313" marR="8313" marT="8313" marB="0" anchor="ctr"/>
                </a:tc>
                <a:extLst>
                  <a:ext uri="{0D108BD9-81ED-4DB2-BD59-A6C34878D82A}">
                    <a16:rowId xmlns:a16="http://schemas.microsoft.com/office/drawing/2014/main" val="318347590"/>
                  </a:ext>
                </a:extLst>
              </a:tr>
              <a:tr h="444967">
                <a:tc>
                  <a:txBody>
                    <a:bodyPr/>
                    <a:lstStyle/>
                    <a:p>
                      <a:pPr algn="ctr" fontAlgn="b"/>
                      <a:r>
                        <a:rPr lang="ru-RU" sz="1000" b="0" i="0" u="none" strike="noStrike" dirty="0">
                          <a:solidFill>
                            <a:schemeClr val="tx1"/>
                          </a:solidFill>
                          <a:effectLst/>
                          <a:latin typeface="+mn-lt"/>
                        </a:rPr>
                        <a:t>2</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Мероприятие, посвященное Дню знаний для детей из многодетных, неполных, малоимущих семей, семей, оказавшихся в трудной жизненной ситуации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170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tc>
                  <a:txBody>
                    <a:bodyPr/>
                    <a:lstStyle/>
                    <a:p>
                      <a:pPr algn="ctr" fontAlgn="ctr"/>
                      <a:r>
                        <a:rPr lang="ru-RU" sz="1000" b="0" i="0" u="none" strike="noStrike">
                          <a:solidFill>
                            <a:schemeClr val="tx1"/>
                          </a:solidFill>
                          <a:effectLst/>
                          <a:latin typeface="+mn-lt"/>
                        </a:rPr>
                        <a:t>240,00</a:t>
                      </a:r>
                    </a:p>
                  </a:txBody>
                  <a:tcPr marL="8313" marR="8313" marT="8313" marB="0" anchor="ctr"/>
                </a:tc>
                <a:tc>
                  <a:txBody>
                    <a:bodyPr/>
                    <a:lstStyle/>
                    <a:p>
                      <a:pPr algn="ctr" fontAlgn="ctr"/>
                      <a:r>
                        <a:rPr lang="ru-RU" sz="1000" b="0" i="0" u="none" strike="noStrike" dirty="0">
                          <a:solidFill>
                            <a:schemeClr val="tx1"/>
                          </a:solidFill>
                          <a:effectLst/>
                          <a:latin typeface="+mn-lt"/>
                        </a:rPr>
                        <a:t>240,00</a:t>
                      </a:r>
                    </a:p>
                  </a:txBody>
                  <a:tcPr marL="8313" marR="8313" marT="8313" marB="0" anchor="ctr"/>
                </a:tc>
                <a:extLst>
                  <a:ext uri="{0D108BD9-81ED-4DB2-BD59-A6C34878D82A}">
                    <a16:rowId xmlns:a16="http://schemas.microsoft.com/office/drawing/2014/main" val="2016207927"/>
                  </a:ext>
                </a:extLst>
              </a:tr>
              <a:tr h="592522">
                <a:tc>
                  <a:txBody>
                    <a:bodyPr/>
                    <a:lstStyle/>
                    <a:p>
                      <a:pPr algn="ctr" fontAlgn="b"/>
                      <a:r>
                        <a:rPr lang="ru-RU" sz="1000" b="0" i="0" u="none" strike="noStrike" dirty="0">
                          <a:solidFill>
                            <a:schemeClr val="tx1"/>
                          </a:solidFill>
                          <a:effectLst/>
                          <a:latin typeface="+mn-lt"/>
                        </a:rPr>
                        <a:t>3</a:t>
                      </a:r>
                    </a:p>
                  </a:txBody>
                  <a:tcPr marL="2378" marR="2378" marT="2378" marB="0" anchor="ctr"/>
                </a:tc>
                <a:tc>
                  <a:txBody>
                    <a:bodyPr/>
                    <a:lstStyle/>
                    <a:p>
                      <a:pPr algn="l" fontAlgn="t"/>
                      <a:r>
                        <a:rPr lang="ru-RU" sz="1000" u="none" strike="noStrike" kern="1200" dirty="0">
                          <a:solidFill>
                            <a:schemeClr val="tx1"/>
                          </a:solidFill>
                          <a:effectLst/>
                          <a:latin typeface="+mn-lt"/>
                          <a:ea typeface="+mn-ea"/>
                          <a:cs typeface="+mn-cs"/>
                        </a:rPr>
                        <a:t>Социальные новогодние елки</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Дети из многодетных малообеспеченных семей</a:t>
                      </a:r>
                    </a:p>
                  </a:txBody>
                  <a:tcPr marL="2378" marR="2378" marT="2378" marB="0" anchor="ctr"/>
                </a:tc>
                <a:tc>
                  <a:txBody>
                    <a:bodyPr/>
                    <a:lstStyle/>
                    <a:p>
                      <a:pPr algn="ctr" fontAlgn="t"/>
                      <a:r>
                        <a:rPr lang="ru-RU" sz="1000" u="none" strike="noStrike" kern="1200" dirty="0">
                          <a:solidFill>
                            <a:schemeClr val="tx1"/>
                          </a:solidFill>
                          <a:effectLst/>
                          <a:latin typeface="+mn-lt"/>
                          <a:ea typeface="+mn-ea"/>
                          <a:cs typeface="+mn-cs"/>
                        </a:rPr>
                        <a:t>1690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tc>
                  <a:txBody>
                    <a:bodyPr/>
                    <a:lstStyle/>
                    <a:p>
                      <a:pPr algn="ctr" fontAlgn="ctr"/>
                      <a:r>
                        <a:rPr lang="ru-RU" sz="1000" b="0" i="0" u="none" strike="noStrike" dirty="0">
                          <a:solidFill>
                            <a:schemeClr val="tx1"/>
                          </a:solidFill>
                          <a:effectLst/>
                          <a:latin typeface="+mn-lt"/>
                        </a:rPr>
                        <a:t>1 540,00</a:t>
                      </a:r>
                    </a:p>
                  </a:txBody>
                  <a:tcPr marL="8313" marR="8313" marT="8313" marB="0" anchor="ctr"/>
                </a:tc>
                <a:extLst>
                  <a:ext uri="{0D108BD9-81ED-4DB2-BD59-A6C34878D82A}">
                    <a16:rowId xmlns:a16="http://schemas.microsoft.com/office/drawing/2014/main" val="3234431231"/>
                  </a:ext>
                </a:extLst>
              </a:tr>
              <a:tr h="592522">
                <a:tc>
                  <a:txBody>
                    <a:bodyPr/>
                    <a:lstStyle/>
                    <a:p>
                      <a:pPr algn="ctr" fontAlgn="b"/>
                      <a:r>
                        <a:rPr lang="ru-RU" sz="1000" b="0" i="0" u="none" strike="noStrike" dirty="0">
                          <a:solidFill>
                            <a:schemeClr val="tx1"/>
                          </a:solidFill>
                          <a:effectLst/>
                          <a:latin typeface="+mn-lt"/>
                        </a:rPr>
                        <a:t>4</a:t>
                      </a:r>
                    </a:p>
                  </a:txBody>
                  <a:tcPr marL="2378" marR="2378" marT="2378" marB="0" anchor="ctr"/>
                </a:tc>
                <a:tc>
                  <a:txBody>
                    <a:bodyPr/>
                    <a:lstStyle/>
                    <a:p>
                      <a:pPr algn="l" fontAlgn="t"/>
                      <a:r>
                        <a:rPr lang="ru-RU" sz="1000" u="none" strike="noStrike" dirty="0">
                          <a:solidFill>
                            <a:schemeClr val="tx1"/>
                          </a:solidFill>
                          <a:effectLst/>
                          <a:latin typeface="+mn-lt"/>
                        </a:rPr>
                        <a:t>Мероприятие, посвященное Всемирному Дню борьбы с сахарным диабетом</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Дети инвалиды, инвалиды детства</a:t>
                      </a:r>
                    </a:p>
                  </a:txBody>
                  <a:tcPr marL="2378" marR="2378" marT="2378" marB="0" anchor="ctr"/>
                </a:tc>
                <a:tc>
                  <a:txBody>
                    <a:bodyPr/>
                    <a:lstStyle/>
                    <a:p>
                      <a:pPr algn="ctr" fontAlgn="t"/>
                      <a:r>
                        <a:rPr lang="ru-RU" sz="1000" b="0" i="0" u="none" strike="noStrike" dirty="0">
                          <a:solidFill>
                            <a:schemeClr val="tx1"/>
                          </a:solidFill>
                          <a:effectLst/>
                          <a:latin typeface="+mn-lt"/>
                        </a:rPr>
                        <a:t>6</a:t>
                      </a:r>
                      <a:r>
                        <a:rPr lang="en-US" sz="1000" b="0" i="0" u="none" strike="noStrike" dirty="0">
                          <a:solidFill>
                            <a:schemeClr val="tx1"/>
                          </a:solidFill>
                          <a:effectLst/>
                          <a:latin typeface="+mn-lt"/>
                        </a:rPr>
                        <a:t>5</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tc>
                  <a:txBody>
                    <a:bodyPr/>
                    <a:lstStyle/>
                    <a:p>
                      <a:pPr algn="ctr" fontAlgn="t"/>
                      <a:r>
                        <a:rPr lang="ru-RU" sz="1000" b="0" i="0" u="none" strike="noStrike" dirty="0">
                          <a:solidFill>
                            <a:schemeClr val="tx1"/>
                          </a:solidFill>
                          <a:effectLst/>
                          <a:latin typeface="+mn-lt"/>
                        </a:rPr>
                        <a:t>120,00</a:t>
                      </a:r>
                    </a:p>
                  </a:txBody>
                  <a:tcPr marL="8313" marR="8313" marT="8313" marB="0" anchor="ctr"/>
                </a:tc>
                <a:extLst>
                  <a:ext uri="{0D108BD9-81ED-4DB2-BD59-A6C34878D82A}">
                    <a16:rowId xmlns:a16="http://schemas.microsoft.com/office/drawing/2014/main" val="1111903099"/>
                  </a:ext>
                </a:extLst>
              </a:tr>
              <a:tr h="887631">
                <a:tc>
                  <a:txBody>
                    <a:bodyPr/>
                    <a:lstStyle/>
                    <a:p>
                      <a:pPr algn="ctr" fontAlgn="b"/>
                      <a:r>
                        <a:rPr lang="ru-RU" sz="1000" b="0" i="0" u="none" strike="noStrike" dirty="0">
                          <a:solidFill>
                            <a:schemeClr val="tx1"/>
                          </a:solidFill>
                          <a:effectLst/>
                          <a:latin typeface="+mn-lt"/>
                        </a:rPr>
                        <a:t>5</a:t>
                      </a:r>
                    </a:p>
                  </a:txBody>
                  <a:tcPr marL="2378" marR="2378" marT="2378" marB="0" anchor="ctr"/>
                </a:tc>
                <a:tc>
                  <a:txBody>
                    <a:bodyPr/>
                    <a:lstStyle/>
                    <a:p>
                      <a:pPr algn="l" fontAlgn="t"/>
                      <a:r>
                        <a:rPr lang="ru-RU" sz="1000" u="none" strike="noStrike" dirty="0">
                          <a:solidFill>
                            <a:schemeClr val="tx1"/>
                          </a:solidFill>
                          <a:effectLst/>
                          <a:latin typeface="+mn-lt"/>
                        </a:rPr>
                        <a:t>Организация выплаты пенсии за выслугу лет лицам, замещающим муниципальные должности и должности муниципальной службы, в связи с выходом на пенсию</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Пенсионеры</a:t>
                      </a:r>
                    </a:p>
                  </a:txBody>
                  <a:tcPr marL="2378" marR="2378" marT="2378" marB="0" anchor="ctr"/>
                </a:tc>
                <a:tc>
                  <a:txBody>
                    <a:bodyPr/>
                    <a:lstStyle/>
                    <a:p>
                      <a:pPr algn="ctr" fontAlgn="t"/>
                      <a:r>
                        <a:rPr lang="ru-RU" sz="1000" b="0" i="0" u="none" strike="noStrike" dirty="0">
                          <a:solidFill>
                            <a:schemeClr val="tx1"/>
                          </a:solidFill>
                          <a:effectLst/>
                          <a:latin typeface="+mn-lt"/>
                        </a:rPr>
                        <a:t>65</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Закон Московской области от 28.12.2016 №194/2016-ОЗ «О пенсии за выслугу лет лицам, замещавшим муниципальные должности или должности муниципальной службы в органах местного самоуправления и избирательных комиссиях муниципальных образований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7 191,80</a:t>
                      </a:r>
                    </a:p>
                  </a:txBody>
                  <a:tcPr marL="9525" marR="9525" marT="9525" marB="0" anchor="ctr"/>
                </a:tc>
                <a:extLst>
                  <a:ext uri="{0D108BD9-81ED-4DB2-BD59-A6C34878D82A}">
                    <a16:rowId xmlns:a16="http://schemas.microsoft.com/office/drawing/2014/main" val="3667680481"/>
                  </a:ext>
                </a:extLst>
              </a:tr>
              <a:tr h="444967">
                <a:tc>
                  <a:txBody>
                    <a:bodyPr/>
                    <a:lstStyle/>
                    <a:p>
                      <a:pPr algn="ctr" fontAlgn="b"/>
                      <a:r>
                        <a:rPr lang="ru-RU" sz="1000" b="0" i="0" u="none" strike="noStrike" dirty="0">
                          <a:solidFill>
                            <a:schemeClr val="tx1"/>
                          </a:solidFill>
                          <a:effectLst/>
                          <a:latin typeface="+mn-lt"/>
                        </a:rPr>
                        <a:t>6</a:t>
                      </a:r>
                    </a:p>
                  </a:txBody>
                  <a:tcPr marL="2378" marR="2378" marT="2378" marB="0" anchor="ctr"/>
                </a:tc>
                <a:tc>
                  <a:txBody>
                    <a:bodyPr/>
                    <a:lstStyle/>
                    <a:p>
                      <a:pPr algn="l" fontAlgn="t"/>
                      <a:r>
                        <a:rPr lang="ru-RU" sz="1000" u="none" strike="noStrike" dirty="0">
                          <a:solidFill>
                            <a:schemeClr val="tx1"/>
                          </a:solidFill>
                          <a:effectLst/>
                          <a:latin typeface="+mn-lt"/>
                        </a:rPr>
                        <a:t>Оказание единовременной социальной помощи</a:t>
                      </a:r>
                      <a:endParaRPr lang="ru-RU" sz="1000" b="0" i="0" u="none" strike="noStrike" dirty="0">
                        <a:solidFill>
                          <a:schemeClr val="tx1"/>
                        </a:solidFill>
                        <a:effectLst/>
                        <a:latin typeface="+mn-lt"/>
                      </a:endParaRP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Малообеспеченные граждане, граждане находящиеся в трудной  жизненной ситуации</a:t>
                      </a:r>
                    </a:p>
                  </a:txBody>
                  <a:tcPr marL="2378" marR="2378" marT="2378" marB="0" anchor="ctr"/>
                </a:tc>
                <a:tc>
                  <a:txBody>
                    <a:bodyPr/>
                    <a:lstStyle/>
                    <a:p>
                      <a:pPr algn="ctr" fontAlgn="t"/>
                      <a:r>
                        <a:rPr lang="en-US" sz="1000" b="0" i="0" u="none" strike="noStrike" dirty="0">
                          <a:solidFill>
                            <a:schemeClr val="tx1"/>
                          </a:solidFill>
                          <a:effectLst/>
                          <a:latin typeface="+mn-lt"/>
                        </a:rPr>
                        <a:t>6</a:t>
                      </a:r>
                      <a:r>
                        <a:rPr lang="ru-RU" sz="1000" b="0" i="0" u="none" strike="noStrike" dirty="0">
                          <a:solidFill>
                            <a:schemeClr val="tx1"/>
                          </a:solidFill>
                          <a:effectLst/>
                          <a:latin typeface="+mn-lt"/>
                        </a:rPr>
                        <a:t>0</a:t>
                      </a:r>
                    </a:p>
                  </a:txBody>
                  <a:tcPr marL="2378" marR="2378" marT="2378"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27.04.2020 № 221-ПА/н «Об утверждении Порядка предоставления адресной социальной помощи жителям в городском округе Долгопрудный Московской области»</a:t>
                      </a:r>
                    </a:p>
                  </a:txBody>
                  <a:tcPr marL="2378" marR="2378" marT="2378"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tc>
                  <a:txBody>
                    <a:bodyPr/>
                    <a:lstStyle/>
                    <a:p>
                      <a:pPr marL="0" algn="ctr" defTabSz="914400" rtl="0" eaLnBrk="1" fontAlgn="t" latinLnBrk="0" hangingPunct="1"/>
                      <a:r>
                        <a:rPr lang="ru-RU" sz="1000" b="0" i="0" u="none" strike="noStrike" kern="1200" dirty="0">
                          <a:solidFill>
                            <a:schemeClr val="tx1"/>
                          </a:solidFill>
                          <a:effectLst/>
                          <a:latin typeface="+mn-lt"/>
                          <a:ea typeface="+mn-ea"/>
                          <a:cs typeface="+mn-cs"/>
                        </a:rPr>
                        <a:t>600,00</a:t>
                      </a:r>
                    </a:p>
                  </a:txBody>
                  <a:tcPr marL="8313" marR="8313" marT="8313" marB="0" anchor="ctr"/>
                </a:tc>
                <a:extLst>
                  <a:ext uri="{0D108BD9-81ED-4DB2-BD59-A6C34878D82A}">
                    <a16:rowId xmlns:a16="http://schemas.microsoft.com/office/drawing/2014/main" val="4099728466"/>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53647"/>
            <a:ext cx="760490" cy="342008"/>
          </a:xfrm>
          <a:prstGeom prst="rect">
            <a:avLst/>
          </a:prstGeom>
        </p:spPr>
      </p:pic>
    </p:spTree>
    <p:extLst>
      <p:ext uri="{BB962C8B-B14F-4D97-AF65-F5344CB8AC3E}">
        <p14:creationId xmlns:p14="http://schemas.microsoft.com/office/powerpoint/2010/main" val="1319692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3" name="Объект 2">
            <a:extLst>
              <a:ext uri="{FF2B5EF4-FFF2-40B4-BE49-F238E27FC236}">
                <a16:creationId xmlns:a16="http://schemas.microsoft.com/office/drawing/2014/main" id="{9AD9B412-48F2-4A84-89D8-04BD7B7059CC}"/>
              </a:ext>
            </a:extLst>
          </p:cNvPr>
          <p:cNvSpPr>
            <a:spLocks noGrp="1"/>
          </p:cNvSpPr>
          <p:nvPr>
            <p:ph idx="1"/>
          </p:nvPr>
        </p:nvSpPr>
        <p:spPr/>
        <p:txBody>
          <a:bodyPr/>
          <a:lstStyle/>
          <a:p>
            <a:endParaRPr lang="ru-RU"/>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78</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182810487"/>
              </p:ext>
            </p:extLst>
          </p:nvPr>
        </p:nvGraphicFramePr>
        <p:xfrm>
          <a:off x="324196" y="605339"/>
          <a:ext cx="11596255" cy="5983130"/>
        </p:xfrm>
        <a:graphic>
          <a:graphicData uri="http://schemas.openxmlformats.org/drawingml/2006/table">
            <a:tbl>
              <a:tblPr>
                <a:tableStyleId>{8A107856-5554-42FB-B03E-39F5DBC370BA}</a:tableStyleId>
              </a:tblPr>
              <a:tblGrid>
                <a:gridCol w="321719">
                  <a:extLst>
                    <a:ext uri="{9D8B030D-6E8A-4147-A177-3AD203B41FA5}">
                      <a16:colId xmlns:a16="http://schemas.microsoft.com/office/drawing/2014/main" val="3173738563"/>
                    </a:ext>
                  </a:extLst>
                </a:gridCol>
                <a:gridCol w="2662550">
                  <a:extLst>
                    <a:ext uri="{9D8B030D-6E8A-4147-A177-3AD203B41FA5}">
                      <a16:colId xmlns:a16="http://schemas.microsoft.com/office/drawing/2014/main" val="1175069003"/>
                    </a:ext>
                  </a:extLst>
                </a:gridCol>
                <a:gridCol w="1932650">
                  <a:extLst>
                    <a:ext uri="{9D8B030D-6E8A-4147-A177-3AD203B41FA5}">
                      <a16:colId xmlns:a16="http://schemas.microsoft.com/office/drawing/2014/main" val="2359325872"/>
                    </a:ext>
                  </a:extLst>
                </a:gridCol>
                <a:gridCol w="802238">
                  <a:extLst>
                    <a:ext uri="{9D8B030D-6E8A-4147-A177-3AD203B41FA5}">
                      <a16:colId xmlns:a16="http://schemas.microsoft.com/office/drawing/2014/main" val="3513692141"/>
                    </a:ext>
                  </a:extLst>
                </a:gridCol>
                <a:gridCol w="3817593">
                  <a:extLst>
                    <a:ext uri="{9D8B030D-6E8A-4147-A177-3AD203B41FA5}">
                      <a16:colId xmlns:a16="http://schemas.microsoft.com/office/drawing/2014/main" val="2406719285"/>
                    </a:ext>
                  </a:extLst>
                </a:gridCol>
                <a:gridCol w="661688">
                  <a:extLst>
                    <a:ext uri="{9D8B030D-6E8A-4147-A177-3AD203B41FA5}">
                      <a16:colId xmlns:a16="http://schemas.microsoft.com/office/drawing/2014/main" val="154824804"/>
                    </a:ext>
                  </a:extLst>
                </a:gridCol>
                <a:gridCol w="703044">
                  <a:extLst>
                    <a:ext uri="{9D8B030D-6E8A-4147-A177-3AD203B41FA5}">
                      <a16:colId xmlns:a16="http://schemas.microsoft.com/office/drawing/2014/main" val="1561384155"/>
                    </a:ext>
                  </a:extLst>
                </a:gridCol>
                <a:gridCol w="694773">
                  <a:extLst>
                    <a:ext uri="{9D8B030D-6E8A-4147-A177-3AD203B41FA5}">
                      <a16:colId xmlns:a16="http://schemas.microsoft.com/office/drawing/2014/main" val="3694796067"/>
                    </a:ext>
                  </a:extLst>
                </a:gridCol>
              </a:tblGrid>
              <a:tr h="608468">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социальной помощи жителям города, находящимся на социальном обслуживании в рамках Международного дня пожилого человека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Жители города, находящиеся на социальном обслуживании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250,00</a:t>
                      </a:r>
                    </a:p>
                  </a:txBody>
                  <a:tcPr marL="8313" marR="8313" marT="8313" marB="0" anchor="ctr"/>
                </a:tc>
                <a:extLst>
                  <a:ext uri="{0D108BD9-81ED-4DB2-BD59-A6C34878D82A}">
                    <a16:rowId xmlns:a16="http://schemas.microsoft.com/office/drawing/2014/main" val="1176181113"/>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8</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образования, имеющим место жительства и работающим в микрорайонах Шереметьевский, Хлебниково, Павельцево, пользовавшихся льготой по </a:t>
                      </a:r>
                    </a:p>
                    <a:p>
                      <a:pPr marL="0" algn="l"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образования,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a:t>
                      </a:r>
                    </a:p>
                    <a:p>
                      <a:pPr marL="0" algn="ctr" defTabSz="914400" rtl="0" eaLnBrk="1" fontAlgn="b" latinLnBrk="0" hangingPunct="1"/>
                      <a:r>
                        <a:rPr lang="ru-RU" sz="1000" b="0" i="0" u="none" strike="noStrike" kern="1200" dirty="0">
                          <a:solidFill>
                            <a:schemeClr val="tx1"/>
                          </a:solidFill>
                          <a:effectLst/>
                          <a:latin typeface="+mn-lt"/>
                          <a:ea typeface="+mn-ea"/>
                          <a:cs typeface="+mn-cs"/>
                        </a:rPr>
                        <a:t>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7</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175,00</a:t>
                      </a:r>
                    </a:p>
                  </a:txBody>
                  <a:tcPr marL="8313" marR="8313" marT="8313" marB="0" anchor="ctr"/>
                </a:tc>
                <a:extLst>
                  <a:ext uri="{0D108BD9-81ED-4DB2-BD59-A6C34878D82A}">
                    <a16:rowId xmlns:a16="http://schemas.microsoft.com/office/drawing/2014/main" val="2787351809"/>
                  </a:ext>
                </a:extLst>
              </a:tr>
              <a:tr h="1462809">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9</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льгот работникам здравоохранения, имеющим место жительства и работающим в микрорайонах Шереметьевский, Хлебниково, Павельцево,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здравоохранения, имеющим место жительства и работающим в микрорайонах Шереметьевский, Хлебниково, </a:t>
                      </a:r>
                      <a:r>
                        <a:rPr lang="ru-RU" sz="1000" b="0" i="0" u="none" strike="noStrike" kern="1200" dirty="0" err="1">
                          <a:solidFill>
                            <a:schemeClr val="tx1"/>
                          </a:solidFill>
                          <a:effectLst/>
                          <a:latin typeface="+mn-lt"/>
                          <a:ea typeface="+mn-ea"/>
                          <a:cs typeface="+mn-cs"/>
                        </a:rPr>
                        <a:t>Павельцево</a:t>
                      </a:r>
                      <a:r>
                        <a:rPr lang="ru-RU" sz="1000" b="0" i="0" u="none" strike="noStrike" kern="1200" dirty="0">
                          <a:solidFill>
                            <a:schemeClr val="tx1"/>
                          </a:solidFill>
                          <a:effectLst/>
                          <a:latin typeface="+mn-lt"/>
                          <a:ea typeface="+mn-ea"/>
                          <a:cs typeface="+mn-cs"/>
                        </a:rPr>
                        <a:t>, пользовавшихся льготой по оплате ЖКХ как житель сельской местности и утративших право на нее в связи с изменением статуса г. Долгопрудного</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168,00</a:t>
                      </a:r>
                    </a:p>
                  </a:txBody>
                  <a:tcPr marL="8313" marR="8313" marT="8313" marB="0" anchor="ctr"/>
                </a:tc>
                <a:extLst>
                  <a:ext uri="{0D108BD9-81ED-4DB2-BD59-A6C34878D82A}">
                    <a16:rowId xmlns:a16="http://schemas.microsoft.com/office/drawing/2014/main" val="157421074"/>
                  </a:ext>
                </a:extLst>
              </a:tr>
              <a:tr h="586491">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0</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участникам, инвалидам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Участники , инвалиды Великой Отечественной войны и приравненных к ним лицам</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432</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u="none" strike="noStrike" kern="1200" dirty="0">
                          <a:solidFill>
                            <a:schemeClr val="tx1"/>
                          </a:solidFill>
                          <a:effectLst/>
                          <a:latin typeface="+mn-lt"/>
                          <a:ea typeface="+mn-ea"/>
                          <a:cs typeface="+mn-cs"/>
                        </a:rPr>
                        <a:t>Решение Совета депутатов городского округа Долгопрудный Московской области от 17.12.2021 № 101-нр «О бюджете городского округа Долгопрудный на 2022 год и плановый период 2023 и 2024 годов»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2 335,00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2 280,00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2 226,00</a:t>
                      </a:r>
                    </a:p>
                  </a:txBody>
                  <a:tcPr marL="9525" marR="9525" marT="9525" marB="0" anchor="ctr"/>
                </a:tc>
                <a:extLst>
                  <a:ext uri="{0D108BD9-81ED-4DB2-BD59-A6C34878D82A}">
                    <a16:rowId xmlns:a16="http://schemas.microsoft.com/office/drawing/2014/main" val="3588457694"/>
                  </a:ext>
                </a:extLst>
              </a:tr>
              <a:tr h="1170703">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1</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при рождении третьего и последующих детей</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Многодетные семьи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40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13.07.2017 № 480-ПА/н «Об утверждении Порядка назначения единовременной выплаты при рождении (усыновлении) третьего и последующих детей в городском округе Долгопрудный Московской области»</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300,00</a:t>
                      </a:r>
                    </a:p>
                  </a:txBody>
                  <a:tcPr marL="9525" marR="9525" marT="9525" marB="0" anchor="ctr"/>
                </a:tc>
                <a:extLst>
                  <a:ext uri="{0D108BD9-81ED-4DB2-BD59-A6C34878D82A}">
                    <a16:rowId xmlns:a16="http://schemas.microsoft.com/office/drawing/2014/main" val="2895651675"/>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102669"/>
            <a:ext cx="760490" cy="342008"/>
          </a:xfrm>
          <a:prstGeom prst="rect">
            <a:avLst/>
          </a:prstGeom>
        </p:spPr>
      </p:pic>
    </p:spTree>
    <p:extLst>
      <p:ext uri="{BB962C8B-B14F-4D97-AF65-F5344CB8AC3E}">
        <p14:creationId xmlns:p14="http://schemas.microsoft.com/office/powerpoint/2010/main" val="37063566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E1DD2E-04DC-4BF3-8F0E-F61E1385D3F3}"/>
              </a:ext>
            </a:extLst>
          </p:cNvPr>
          <p:cNvSpPr>
            <a:spLocks noGrp="1"/>
          </p:cNvSpPr>
          <p:nvPr>
            <p:ph type="title"/>
          </p:nvPr>
        </p:nvSpPr>
        <p:spPr>
          <a:xfrm>
            <a:off x="914400" y="159976"/>
            <a:ext cx="11277600" cy="365125"/>
          </a:xfrm>
        </p:spPr>
        <p:txBody>
          <a:bodyPr>
            <a:noAutofit/>
          </a:bodyPr>
          <a:lstStyle/>
          <a:p>
            <a:pPr algn="ctr"/>
            <a:br>
              <a:rPr lang="ru-RU" sz="2000" dirty="0">
                <a:latin typeface="Century Gothic" panose="020B0502020202020204" pitchFamily="34" charset="0"/>
              </a:rPr>
            </a:br>
            <a:r>
              <a:rPr lang="ru-RU" sz="2000" dirty="0">
                <a:latin typeface="Century Gothic" panose="020B0502020202020204" pitchFamily="34" charset="0"/>
              </a:rPr>
              <a:t>Информация о расходах бюджета с учетом интересов целевых групп пользователей</a:t>
            </a:r>
            <a:br>
              <a:rPr lang="ru-RU" sz="2000" dirty="0">
                <a:latin typeface="Century Gothic" panose="020B0502020202020204" pitchFamily="34" charset="0"/>
              </a:rPr>
            </a:br>
            <a:endParaRPr lang="ru-RU" sz="2000" dirty="0">
              <a:latin typeface="Century Gothic" panose="020B0502020202020204" pitchFamily="34" charset="0"/>
            </a:endParaRPr>
          </a:p>
        </p:txBody>
      </p:sp>
      <p:sp>
        <p:nvSpPr>
          <p:cNvPr id="4" name="Номер слайда 3">
            <a:extLst>
              <a:ext uri="{FF2B5EF4-FFF2-40B4-BE49-F238E27FC236}">
                <a16:creationId xmlns:a16="http://schemas.microsoft.com/office/drawing/2014/main" id="{E2FAA489-1CE0-4C0C-9A6C-7C729AC97B1F}"/>
              </a:ext>
            </a:extLst>
          </p:cNvPr>
          <p:cNvSpPr>
            <a:spLocks noGrp="1"/>
          </p:cNvSpPr>
          <p:nvPr>
            <p:ph type="sldNum" sz="quarter" idx="12"/>
          </p:nvPr>
        </p:nvSpPr>
        <p:spPr>
          <a:xfrm>
            <a:off x="9448800" y="6492875"/>
            <a:ext cx="2743200" cy="365125"/>
          </a:xfrm>
        </p:spPr>
        <p:txBody>
          <a:bodyPr/>
          <a:lstStyle/>
          <a:p>
            <a:fld id="{E4EB6E89-BA87-4003-BD23-6BDF40F3EBED}" type="slidenum">
              <a:rPr lang="ru-RU" smtClean="0"/>
              <a:pPr/>
              <a:t>79</a:t>
            </a:fld>
            <a:endParaRPr lang="ru-RU" dirty="0"/>
          </a:p>
        </p:txBody>
      </p:sp>
      <p:graphicFrame>
        <p:nvGraphicFramePr>
          <p:cNvPr id="5" name="Объект 4">
            <a:extLst>
              <a:ext uri="{FF2B5EF4-FFF2-40B4-BE49-F238E27FC236}">
                <a16:creationId xmlns:a16="http://schemas.microsoft.com/office/drawing/2014/main" id="{ED4622CF-814C-486A-A552-AFC5897A3757}"/>
              </a:ext>
            </a:extLst>
          </p:cNvPr>
          <p:cNvGraphicFramePr>
            <a:graphicFrameLocks/>
          </p:cNvGraphicFramePr>
          <p:nvPr>
            <p:extLst>
              <p:ext uri="{D42A27DB-BD31-4B8C-83A1-F6EECF244321}">
                <p14:modId xmlns:p14="http://schemas.microsoft.com/office/powerpoint/2010/main" val="2866542094"/>
              </p:ext>
            </p:extLst>
          </p:nvPr>
        </p:nvGraphicFramePr>
        <p:xfrm>
          <a:off x="382384" y="821470"/>
          <a:ext cx="11621194" cy="5441912"/>
        </p:xfrm>
        <a:graphic>
          <a:graphicData uri="http://schemas.openxmlformats.org/drawingml/2006/table">
            <a:tbl>
              <a:tblPr>
                <a:tableStyleId>{8A107856-5554-42FB-B03E-39F5DBC370BA}</a:tableStyleId>
              </a:tblPr>
              <a:tblGrid>
                <a:gridCol w="289920">
                  <a:extLst>
                    <a:ext uri="{9D8B030D-6E8A-4147-A177-3AD203B41FA5}">
                      <a16:colId xmlns:a16="http://schemas.microsoft.com/office/drawing/2014/main" val="3173738563"/>
                    </a:ext>
                  </a:extLst>
                </a:gridCol>
                <a:gridCol w="3035172">
                  <a:extLst>
                    <a:ext uri="{9D8B030D-6E8A-4147-A177-3AD203B41FA5}">
                      <a16:colId xmlns:a16="http://schemas.microsoft.com/office/drawing/2014/main" val="1175069003"/>
                    </a:ext>
                  </a:extLst>
                </a:gridCol>
                <a:gridCol w="1138844">
                  <a:extLst>
                    <a:ext uri="{9D8B030D-6E8A-4147-A177-3AD203B41FA5}">
                      <a16:colId xmlns:a16="http://schemas.microsoft.com/office/drawing/2014/main" val="2359325872"/>
                    </a:ext>
                  </a:extLst>
                </a:gridCol>
                <a:gridCol w="897775">
                  <a:extLst>
                    <a:ext uri="{9D8B030D-6E8A-4147-A177-3AD203B41FA5}">
                      <a16:colId xmlns:a16="http://schemas.microsoft.com/office/drawing/2014/main" val="3513692141"/>
                    </a:ext>
                  </a:extLst>
                </a:gridCol>
                <a:gridCol w="4189614">
                  <a:extLst>
                    <a:ext uri="{9D8B030D-6E8A-4147-A177-3AD203B41FA5}">
                      <a16:colId xmlns:a16="http://schemas.microsoft.com/office/drawing/2014/main" val="2406719285"/>
                    </a:ext>
                  </a:extLst>
                </a:gridCol>
                <a:gridCol w="665018">
                  <a:extLst>
                    <a:ext uri="{9D8B030D-6E8A-4147-A177-3AD203B41FA5}">
                      <a16:colId xmlns:a16="http://schemas.microsoft.com/office/drawing/2014/main" val="154824804"/>
                    </a:ext>
                  </a:extLst>
                </a:gridCol>
                <a:gridCol w="706582">
                  <a:extLst>
                    <a:ext uri="{9D8B030D-6E8A-4147-A177-3AD203B41FA5}">
                      <a16:colId xmlns:a16="http://schemas.microsoft.com/office/drawing/2014/main" val="1561384155"/>
                    </a:ext>
                  </a:extLst>
                </a:gridCol>
                <a:gridCol w="698269">
                  <a:extLst>
                    <a:ext uri="{9D8B030D-6E8A-4147-A177-3AD203B41FA5}">
                      <a16:colId xmlns:a16="http://schemas.microsoft.com/office/drawing/2014/main" val="3694796067"/>
                    </a:ext>
                  </a:extLst>
                </a:gridCol>
              </a:tblGrid>
              <a:tr h="586106">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Наименование мер социальной поддержки</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ru-RU" sz="1000" b="1" u="none" strike="noStrike" kern="1200" dirty="0">
                        <a:solidFill>
                          <a:schemeClr val="tx1"/>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000" b="1" u="none" strike="noStrike" kern="1200" dirty="0">
                          <a:solidFill>
                            <a:schemeClr val="tx1"/>
                          </a:solidFill>
                          <a:effectLst/>
                          <a:latin typeface="+mn-lt"/>
                          <a:ea typeface="+mn-ea"/>
                          <a:cs typeface="+mn-cs"/>
                        </a:rPr>
                        <a:t>Ц</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л</a:t>
                      </a:r>
                      <a:r>
                        <a:rPr lang="ru-RU" sz="1000" b="1" u="none" strike="noStrike" kern="1200" dirty="0">
                          <a:solidFill>
                            <a:schemeClr val="tx1"/>
                          </a:solidFill>
                          <a:effectLst/>
                          <a:latin typeface="+mn-lt"/>
                          <a:ea typeface="+mn-ea"/>
                          <a:cs typeface="+mn-cs"/>
                        </a:rPr>
                        <a:t>е</a:t>
                      </a:r>
                      <a:r>
                        <a:rPr lang="en-US" sz="1000" b="1" u="none" strike="noStrike" kern="1200" dirty="0">
                          <a:solidFill>
                            <a:schemeClr val="tx1"/>
                          </a:solidFill>
                          <a:effectLst/>
                          <a:latin typeface="+mn-lt"/>
                          <a:ea typeface="+mn-ea"/>
                          <a:cs typeface="+mn-cs"/>
                        </a:rPr>
                        <a:t>в</a:t>
                      </a:r>
                      <a:r>
                        <a:rPr lang="ru-RU" sz="1000" b="1" u="none" strike="noStrike" kern="1200" dirty="0">
                          <a:solidFill>
                            <a:schemeClr val="tx1"/>
                          </a:solidFill>
                          <a:effectLst/>
                          <a:latin typeface="+mn-lt"/>
                          <a:ea typeface="+mn-ea"/>
                          <a:cs typeface="+mn-cs"/>
                        </a:rPr>
                        <a:t>а</a:t>
                      </a:r>
                      <a:r>
                        <a:rPr lang="en-US" sz="1000" b="1" u="none" strike="noStrike" kern="1200" dirty="0">
                          <a:solidFill>
                            <a:schemeClr val="tx1"/>
                          </a:solidFill>
                          <a:effectLst/>
                          <a:latin typeface="+mn-lt"/>
                          <a:ea typeface="+mn-ea"/>
                          <a:cs typeface="+mn-cs"/>
                        </a:rPr>
                        <a:t>я </a:t>
                      </a:r>
                      <a:r>
                        <a:rPr lang="ru-RU" sz="1000" b="1" u="none" strike="noStrike" kern="1200" dirty="0">
                          <a:solidFill>
                            <a:schemeClr val="tx1"/>
                          </a:solidFill>
                          <a:effectLst/>
                          <a:latin typeface="+mn-lt"/>
                          <a:ea typeface="+mn-ea"/>
                          <a:cs typeface="+mn-cs"/>
                        </a:rPr>
                        <a:t>г</a:t>
                      </a:r>
                      <a:r>
                        <a:rPr lang="en-US" sz="1000" b="1" u="none" strike="noStrike" kern="1200" dirty="0">
                          <a:solidFill>
                            <a:schemeClr val="tx1"/>
                          </a:solidFill>
                          <a:effectLst/>
                          <a:latin typeface="+mn-lt"/>
                          <a:ea typeface="+mn-ea"/>
                          <a:cs typeface="+mn-cs"/>
                        </a:rPr>
                        <a:t>р</a:t>
                      </a:r>
                      <a:r>
                        <a:rPr lang="ru-RU" sz="1000" b="1" u="none" strike="noStrike" kern="1200" dirty="0">
                          <a:solidFill>
                            <a:schemeClr val="tx1"/>
                          </a:solidFill>
                          <a:effectLst/>
                          <a:latin typeface="+mn-lt"/>
                          <a:ea typeface="+mn-ea"/>
                          <a:cs typeface="+mn-cs"/>
                        </a:rPr>
                        <a:t>у</a:t>
                      </a:r>
                      <a:r>
                        <a:rPr lang="en-US" sz="1000" b="1" u="none" strike="noStrike" kern="1200" dirty="0">
                          <a:solidFill>
                            <a:schemeClr val="tx1"/>
                          </a:solidFill>
                          <a:effectLst/>
                          <a:latin typeface="+mn-lt"/>
                          <a:ea typeface="+mn-ea"/>
                          <a:cs typeface="+mn-cs"/>
                        </a:rPr>
                        <a:t>п</a:t>
                      </a:r>
                      <a:r>
                        <a:rPr lang="ru-RU" sz="1000" b="1" u="none" strike="noStrike" kern="1200" dirty="0">
                          <a:solidFill>
                            <a:schemeClr val="tx1"/>
                          </a:solidFill>
                          <a:effectLst/>
                          <a:latin typeface="+mn-lt"/>
                          <a:ea typeface="+mn-ea"/>
                          <a:cs typeface="+mn-cs"/>
                        </a:rPr>
                        <a:t>п</a:t>
                      </a:r>
                      <a:r>
                        <a:rPr lang="en-US" sz="1000" b="1" u="none" strike="noStrike" kern="1200" dirty="0">
                          <a:solidFill>
                            <a:schemeClr val="tx1"/>
                          </a:solidFill>
                          <a:effectLst/>
                          <a:latin typeface="+mn-lt"/>
                          <a:ea typeface="+mn-ea"/>
                          <a:cs typeface="+mn-cs"/>
                        </a:rPr>
                        <a:t>а</a:t>
                      </a:r>
                      <a:endParaRPr lang="ru-RU" sz="1000" b="1" u="none" strike="noStrike" kern="1200" dirty="0">
                        <a:solidFill>
                          <a:schemeClr val="tx1"/>
                        </a:solidFill>
                        <a:effectLst/>
                        <a:latin typeface="+mn-lt"/>
                        <a:ea typeface="+mn-ea"/>
                        <a:cs typeface="+mn-cs"/>
                      </a:endParaRPr>
                    </a:p>
                    <a:p>
                      <a:pPr marL="0" algn="ctr" defTabSz="914400" rtl="0" eaLnBrk="1" fontAlgn="b" latinLnBrk="0" hangingPunct="1"/>
                      <a:endParaRPr lang="ru-RU" sz="1000" b="1"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Численность представителей целевой группы (чел.)</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i="0" u="none" strike="noStrike" dirty="0">
                          <a:solidFill>
                            <a:schemeClr val="tx1"/>
                          </a:solidFill>
                          <a:effectLst/>
                          <a:latin typeface="+mn-lt"/>
                        </a:rPr>
                        <a:t>Нормативный правовой акт</a:t>
                      </a:r>
                    </a:p>
                  </a:txBody>
                  <a:tcPr marL="2378" marR="2378" marT="2378" marB="0" anchor="ctr"/>
                </a:tc>
                <a:tc>
                  <a:txBody>
                    <a:bodyPr/>
                    <a:lstStyle/>
                    <a:p>
                      <a:pPr marL="0" algn="ctr" defTabSz="914400" rtl="0" eaLnBrk="1" fontAlgn="b" latinLnBrk="0" hangingPunct="1"/>
                      <a:r>
                        <a:rPr lang="ru-RU" sz="1000" b="1" u="none" strike="noStrike" kern="1200" dirty="0">
                          <a:solidFill>
                            <a:schemeClr val="tx1"/>
                          </a:solidFill>
                          <a:effectLst/>
                          <a:latin typeface="+mn-lt"/>
                          <a:ea typeface="+mn-ea"/>
                          <a:cs typeface="+mn-cs"/>
                        </a:rPr>
                        <a:t>Плановые значения на 2023 год (</a:t>
                      </a:r>
                      <a:r>
                        <a:rPr lang="ru-RU" sz="1000" b="1" u="none" strike="noStrike" kern="1200" dirty="0" err="1">
                          <a:solidFill>
                            <a:schemeClr val="tx1"/>
                          </a:solidFill>
                          <a:effectLst/>
                          <a:latin typeface="+mn-lt"/>
                          <a:ea typeface="+mn-ea"/>
                          <a:cs typeface="+mn-cs"/>
                        </a:rPr>
                        <a:t>тыс.руб</a:t>
                      </a:r>
                      <a:r>
                        <a:rPr lang="ru-RU" sz="1000" b="1" u="none" strike="noStrike" kern="120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2024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Плановые значения на </a:t>
                      </a:r>
                    </a:p>
                    <a:p>
                      <a:pPr marL="0" marR="0" lvl="0" indent="0" algn="ctr" defTabSz="914400" rtl="0" eaLnBrk="1" fontAlgn="b" latinLnBrk="0" hangingPunct="1">
                        <a:lnSpc>
                          <a:spcPct val="100000"/>
                        </a:lnSpc>
                        <a:spcBef>
                          <a:spcPts val="0"/>
                        </a:spcBef>
                        <a:spcAft>
                          <a:spcPts val="0"/>
                        </a:spcAft>
                        <a:buClrTx/>
                        <a:buSzTx/>
                        <a:buFontTx/>
                        <a:buNone/>
                        <a:tabLst/>
                        <a:defRPr/>
                      </a:pPr>
                      <a:r>
                        <a:rPr lang="ru-RU" sz="1000" b="1" u="none" strike="noStrike" kern="1200" noProof="0" dirty="0">
                          <a:solidFill>
                            <a:schemeClr val="tx1"/>
                          </a:solidFill>
                          <a:effectLst/>
                          <a:latin typeface="+mn-lt"/>
                          <a:ea typeface="+mn-ea"/>
                          <a:cs typeface="+mn-cs"/>
                        </a:rPr>
                        <a:t>2025 год (</a:t>
                      </a:r>
                      <a:r>
                        <a:rPr lang="ru-RU" sz="1000" b="1" u="none" strike="noStrike" kern="1200" noProof="0" dirty="0" err="1">
                          <a:solidFill>
                            <a:schemeClr val="tx1"/>
                          </a:solidFill>
                          <a:effectLst/>
                          <a:latin typeface="+mn-lt"/>
                          <a:ea typeface="+mn-ea"/>
                          <a:cs typeface="+mn-cs"/>
                        </a:rPr>
                        <a:t>тыс.руб</a:t>
                      </a:r>
                      <a:r>
                        <a:rPr lang="ru-RU" sz="1000" b="1" u="none" strike="noStrike" kern="1200" noProof="0" dirty="0">
                          <a:solidFill>
                            <a:schemeClr val="tx1"/>
                          </a:solidFill>
                          <a:effectLst/>
                          <a:latin typeface="+mn-lt"/>
                          <a:ea typeface="+mn-ea"/>
                          <a:cs typeface="+mn-cs"/>
                        </a:rPr>
                        <a:t>.)</a:t>
                      </a:r>
                    </a:p>
                  </a:txBody>
                  <a:tcPr marL="2378" marR="2378" marT="2378" marB="0" anchor="ctr"/>
                </a:tc>
                <a:extLst>
                  <a:ext uri="{0D108BD9-81ED-4DB2-BD59-A6C34878D82A}">
                    <a16:rowId xmlns:a16="http://schemas.microsoft.com/office/drawing/2014/main" val="169938411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2</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Единовременные выплаты врачам-педиатрам участковым и  врачам-терапевтам участковым, трудоустроившимся в ГБУЗ МО "ДЦГБ" </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2 528,80</a:t>
                      </a:r>
                    </a:p>
                  </a:txBody>
                  <a:tcPr marL="8313" marR="8313" marT="8313" marB="0" anchor="ctr"/>
                </a:tc>
                <a:extLst>
                  <a:ext uri="{0D108BD9-81ED-4DB2-BD59-A6C34878D82A}">
                    <a16:rowId xmlns:a16="http://schemas.microsoft.com/office/drawing/2014/main" val="3927028790"/>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3</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Предоставление молодым семьям социальных выплат на приобретение жилья или строительство индивидуального жилого дома</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М</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л</a:t>
                      </a:r>
                      <a:r>
                        <a:rPr lang="ru-RU" sz="1000" b="0" i="0" u="none" strike="noStrike" kern="1200" dirty="0">
                          <a:solidFill>
                            <a:schemeClr val="tx1"/>
                          </a:solidFill>
                          <a:effectLst/>
                          <a:latin typeface="+mn-lt"/>
                          <a:ea typeface="+mn-ea"/>
                          <a:cs typeface="+mn-cs"/>
                        </a:rPr>
                        <a:t>о</a:t>
                      </a: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ы</a:t>
                      </a:r>
                      <a:r>
                        <a:rPr lang="en-US" sz="1000" b="0" i="0" u="none" strike="noStrike" kern="1200" dirty="0">
                          <a:solidFill>
                            <a:schemeClr val="tx1"/>
                          </a:solidFill>
                          <a:effectLst/>
                          <a:latin typeface="+mn-lt"/>
                          <a:ea typeface="+mn-ea"/>
                          <a:cs typeface="+mn-cs"/>
                        </a:rPr>
                        <a:t>е </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е</a:t>
                      </a:r>
                      <a:r>
                        <a:rPr lang="ru-RU" sz="1000" b="0" i="0" u="none" strike="noStrike" kern="1200" dirty="0">
                          <a:solidFill>
                            <a:schemeClr val="tx1"/>
                          </a:solidFill>
                          <a:effectLst/>
                          <a:latin typeface="+mn-lt"/>
                          <a:ea typeface="+mn-ea"/>
                          <a:cs typeface="+mn-cs"/>
                        </a:rPr>
                        <a:t>м</a:t>
                      </a:r>
                      <a:r>
                        <a:rPr lang="en-US" sz="1000" b="0" i="0" u="none" strike="noStrike" kern="1200" dirty="0">
                          <a:solidFill>
                            <a:schemeClr val="tx1"/>
                          </a:solidFill>
                          <a:effectLst/>
                          <a:latin typeface="+mn-lt"/>
                          <a:ea typeface="+mn-ea"/>
                          <a:cs typeface="+mn-cs"/>
                        </a:rPr>
                        <a:t>ь</a:t>
                      </a:r>
                      <a:r>
                        <a:rPr lang="ru-RU" sz="1000" b="0" i="0" u="none" strike="noStrike" kern="1200" dirty="0">
                          <a:solidFill>
                            <a:schemeClr val="tx1"/>
                          </a:solidFill>
                          <a:effectLst/>
                          <a:latin typeface="+mn-lt"/>
                          <a:ea typeface="+mn-ea"/>
                          <a:cs typeface="+mn-cs"/>
                        </a:rPr>
                        <a:t>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5 семей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15 135,4</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20 573,5</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19 903,0</a:t>
                      </a:r>
                    </a:p>
                  </a:txBody>
                  <a:tcPr marL="2378" marR="2378" marT="2378" marB="0" anchor="ctr"/>
                </a:tc>
                <a:extLst>
                  <a:ext uri="{0D108BD9-81ED-4DB2-BD59-A6C34878D82A}">
                    <a16:rowId xmlns:a16="http://schemas.microsoft.com/office/drawing/2014/main" val="1721480116"/>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a:t>
                      </a:r>
                      <a:r>
                        <a:rPr lang="en-US" sz="1000" b="0" i="0" u="none" strike="noStrike" kern="1200" dirty="0">
                          <a:solidFill>
                            <a:schemeClr val="tx1"/>
                          </a:solidFill>
                          <a:effectLst/>
                          <a:latin typeface="+mn-lt"/>
                          <a:ea typeface="+mn-ea"/>
                          <a:cs typeface="+mn-cs"/>
                        </a:rPr>
                        <a:t>4</a:t>
                      </a:r>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Компенсация социальных расходов медицинским работникам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Работники ГБУЗ МО «ДЦГБ» и </a:t>
                      </a:r>
                      <a:r>
                        <a:rPr lang="ru-RU" sz="1000" b="0" i="0" u="none" strike="noStrike" kern="1200" dirty="0" err="1">
                          <a:solidFill>
                            <a:schemeClr val="tx1"/>
                          </a:solidFill>
                          <a:effectLst/>
                          <a:latin typeface="+mn-lt"/>
                          <a:ea typeface="+mn-ea"/>
                          <a:cs typeface="+mn-cs"/>
                        </a:rPr>
                        <a:t>Долгопрудненской</a:t>
                      </a:r>
                      <a:r>
                        <a:rPr lang="ru-RU" sz="1000" b="0" i="0" u="none" strike="noStrike" kern="1200" dirty="0">
                          <a:solidFill>
                            <a:schemeClr val="tx1"/>
                          </a:solidFill>
                          <a:effectLst/>
                          <a:latin typeface="+mn-lt"/>
                          <a:ea typeface="+mn-ea"/>
                          <a:cs typeface="+mn-cs"/>
                        </a:rPr>
                        <a:t> подстанции ГБУЗ МО "МОССМП" </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60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городского округа  Долгопрудный от 25.03.2022 № 150-ПА/н  «Об утверждении Порядка предоставления дополнительных мер социальной поддержки отдельным категориям педагогических и медицинских  работников   на   территории  городского  округа   Долгопрудный   Московской области»</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3 000,00</a:t>
                      </a:r>
                    </a:p>
                  </a:txBody>
                  <a:tcPr marL="8313" marR="8313" marT="8313" marB="0" anchor="ctr"/>
                </a:tc>
                <a:extLst>
                  <a:ext uri="{0D108BD9-81ED-4DB2-BD59-A6C34878D82A}">
                    <a16:rowId xmlns:a16="http://schemas.microsoft.com/office/drawing/2014/main" val="770827453"/>
                  </a:ext>
                </a:extLst>
              </a:tr>
              <a:tr h="70562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15</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Оказание государственной поддержки в решении жилищной проблемы детей-сирот и детей, оставшихся без попечения родителей, лиц из числа детей-сирот и детей, оставшихся без попечения родителей</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mn-lt"/>
                          <a:ea typeface="+mn-ea"/>
                          <a:cs typeface="+mn-cs"/>
                        </a:rPr>
                        <a:t>Д</a:t>
                      </a:r>
                      <a:r>
                        <a:rPr lang="ru-RU" sz="1000" b="0" i="0" u="none" strike="noStrike" kern="1200" dirty="0">
                          <a:solidFill>
                            <a:schemeClr val="tx1"/>
                          </a:solidFill>
                          <a:effectLst/>
                          <a:latin typeface="+mn-lt"/>
                          <a:ea typeface="+mn-ea"/>
                          <a:cs typeface="+mn-cs"/>
                        </a:rPr>
                        <a:t>е</a:t>
                      </a:r>
                      <a:r>
                        <a:rPr lang="en-US" sz="1000" b="0" i="0" u="none" strike="noStrike" kern="1200" dirty="0">
                          <a:solidFill>
                            <a:schemeClr val="tx1"/>
                          </a:solidFill>
                          <a:effectLst/>
                          <a:latin typeface="+mn-lt"/>
                          <a:ea typeface="+mn-ea"/>
                          <a:cs typeface="+mn-cs"/>
                        </a:rPr>
                        <a:t>т</a:t>
                      </a:r>
                      <a:r>
                        <a:rPr lang="ru-RU" sz="1000" b="0" i="0" u="none" strike="noStrike" kern="1200" dirty="0">
                          <a:solidFill>
                            <a:schemeClr val="tx1"/>
                          </a:solidFill>
                          <a:effectLst/>
                          <a:latin typeface="+mn-lt"/>
                          <a:ea typeface="+mn-ea"/>
                          <a:cs typeface="+mn-cs"/>
                        </a:rPr>
                        <a:t>и</a:t>
                      </a:r>
                      <a:r>
                        <a:rPr lang="en-US" sz="1000" b="0" i="0" u="none" strike="noStrike" kern="1200" dirty="0">
                          <a:solidFill>
                            <a:schemeClr val="tx1"/>
                          </a:solidFill>
                          <a:effectLst/>
                          <a:latin typeface="+mn-lt"/>
                          <a:ea typeface="+mn-ea"/>
                          <a:cs typeface="+mn-cs"/>
                        </a:rPr>
                        <a:t>-</a:t>
                      </a:r>
                      <a:r>
                        <a:rPr lang="ru-RU" sz="1000" b="0" i="0" u="none" strike="noStrike" kern="1200" dirty="0">
                          <a:solidFill>
                            <a:schemeClr val="tx1"/>
                          </a:solidFill>
                          <a:effectLst/>
                          <a:latin typeface="+mn-lt"/>
                          <a:ea typeface="+mn-ea"/>
                          <a:cs typeface="+mn-cs"/>
                        </a:rPr>
                        <a:t>с</a:t>
                      </a:r>
                      <a:r>
                        <a:rPr lang="en-US" sz="1000" b="0" i="0" u="none" strike="noStrike" kern="1200" dirty="0">
                          <a:solidFill>
                            <a:schemeClr val="tx1"/>
                          </a:solidFill>
                          <a:effectLst/>
                          <a:latin typeface="+mn-lt"/>
                          <a:ea typeface="+mn-ea"/>
                          <a:cs typeface="+mn-cs"/>
                        </a:rPr>
                        <a:t>и</a:t>
                      </a:r>
                      <a:r>
                        <a:rPr lang="ru-RU" sz="1000" b="0" i="0" u="none" strike="noStrike" kern="1200" dirty="0">
                          <a:solidFill>
                            <a:schemeClr val="tx1"/>
                          </a:solidFill>
                          <a:effectLst/>
                          <a:latin typeface="+mn-lt"/>
                          <a:ea typeface="+mn-ea"/>
                          <a:cs typeface="+mn-cs"/>
                        </a:rPr>
                        <a:t>р</a:t>
                      </a:r>
                      <a:r>
                        <a:rPr lang="en-US" sz="1000" b="0" i="0" u="none" strike="noStrike" kern="1200" dirty="0">
                          <a:solidFill>
                            <a:schemeClr val="tx1"/>
                          </a:solidFill>
                          <a:effectLst/>
                          <a:latin typeface="+mn-lt"/>
                          <a:ea typeface="+mn-ea"/>
                          <a:cs typeface="+mn-cs"/>
                        </a:rPr>
                        <a:t>о</a:t>
                      </a:r>
                      <a:r>
                        <a:rPr lang="ru-RU" sz="1000" b="0" i="0" u="none" strike="noStrike" kern="1200" dirty="0">
                          <a:solidFill>
                            <a:schemeClr val="tx1"/>
                          </a:solidFill>
                          <a:effectLst/>
                          <a:latin typeface="+mn-lt"/>
                          <a:ea typeface="+mn-ea"/>
                          <a:cs typeface="+mn-cs"/>
                        </a:rPr>
                        <a:t>т</a:t>
                      </a:r>
                      <a:r>
                        <a:rPr lang="en-US" sz="1000" b="0" i="0" u="none" strike="noStrike" kern="1200" dirty="0">
                          <a:solidFill>
                            <a:schemeClr val="tx1"/>
                          </a:solidFill>
                          <a:effectLst/>
                          <a:latin typeface="+mn-lt"/>
                          <a:ea typeface="+mn-ea"/>
                          <a:cs typeface="+mn-cs"/>
                        </a:rPr>
                        <a:t>ы</a:t>
                      </a:r>
                      <a:endParaRPr lang="ru-RU" sz="1000" b="0" i="0" u="none" strike="noStrike" kern="1200" dirty="0">
                        <a:solidFill>
                          <a:schemeClr val="tx1"/>
                        </a:solidFill>
                        <a:effectLst/>
                        <a:latin typeface="+mn-lt"/>
                        <a:ea typeface="+mn-ea"/>
                        <a:cs typeface="+mn-cs"/>
                      </a:endParaRPr>
                    </a:p>
                    <a:p>
                      <a:pPr marL="0" algn="ctr" defTabSz="914400" rtl="0" eaLnBrk="1" fontAlgn="b" latinLnBrk="0" hangingPunct="1"/>
                      <a:endParaRPr lang="ru-RU" sz="1000" b="0" i="0" u="none" strike="noStrike" kern="1200" dirty="0">
                        <a:solidFill>
                          <a:schemeClr val="tx1"/>
                        </a:solidFill>
                        <a:effectLst/>
                        <a:latin typeface="+mn-lt"/>
                        <a:ea typeface="+mn-ea"/>
                        <a:cs typeface="+mn-cs"/>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3</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dirty="0">
                          <a:solidFill>
                            <a:schemeClr val="tx1"/>
                          </a:solidFill>
                          <a:effectLst/>
                          <a:latin typeface="+mn-lt"/>
                        </a:rPr>
                        <a:t>Государственная программа «Жилище» на 2017-2027 годы от 25.10.2016 № 790/39</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9 792,8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23 819,8</a:t>
                      </a: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16 805,8</a:t>
                      </a:r>
                    </a:p>
                  </a:txBody>
                  <a:tcPr marL="2378" marR="2378" marT="2378" marB="0" anchor="ctr"/>
                </a:tc>
                <a:extLst>
                  <a:ext uri="{0D108BD9-81ED-4DB2-BD59-A6C34878D82A}">
                    <a16:rowId xmlns:a16="http://schemas.microsoft.com/office/drawing/2014/main" val="1005187984"/>
                  </a:ext>
                </a:extLst>
              </a:tr>
              <a:tr h="424252">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16</a:t>
                      </a:r>
                    </a:p>
                  </a:txBody>
                  <a:tcPr marL="2378" marR="2378" marT="2378" marB="0" anchor="ctr"/>
                </a:tc>
                <a:tc>
                  <a:txBody>
                    <a:bodyPr/>
                    <a:lstStyle/>
                    <a:p>
                      <a:pPr marL="0" algn="l" defTabSz="914400" rtl="0" eaLnBrk="1" fontAlgn="b" latinLnBrk="0" hangingPunct="1"/>
                      <a:r>
                        <a:rPr lang="ru-RU" sz="1000" b="0" i="0" u="none" strike="noStrike" kern="1200" dirty="0">
                          <a:solidFill>
                            <a:schemeClr val="tx1"/>
                          </a:solidFill>
                          <a:effectLst/>
                          <a:latin typeface="+mn-lt"/>
                          <a:ea typeface="+mn-ea"/>
                          <a:cs typeface="+mn-cs"/>
                        </a:rPr>
                        <a:t>Единовременная выплата донорам, безвозмездно сдающим кровь и (или) ее компоненты</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Доноры</a:t>
                      </a:r>
                    </a:p>
                  </a:txBody>
                  <a:tcPr marL="2378" marR="2378" marT="2378" marB="0" anchor="ctr"/>
                </a:tc>
                <a:tc>
                  <a:txBody>
                    <a:bodyPr/>
                    <a:lstStyle/>
                    <a:p>
                      <a:pPr marL="0" algn="ctr" defTabSz="914400" rtl="0" eaLnBrk="1" fontAlgn="b" latinLnBrk="0" hangingPunct="1"/>
                      <a:r>
                        <a:rPr lang="en-US" sz="1000" b="0" i="0" u="none" strike="noStrike" kern="1200" dirty="0">
                          <a:solidFill>
                            <a:schemeClr val="tx1"/>
                          </a:solidFill>
                          <a:effectLst/>
                          <a:latin typeface="+mn-lt"/>
                          <a:ea typeface="+mn-ea"/>
                          <a:cs typeface="+mn-cs"/>
                        </a:rPr>
                        <a:t>1</a:t>
                      </a:r>
                      <a:r>
                        <a:rPr lang="ru-RU" sz="1000" b="0" i="0" u="none" strike="noStrike" kern="1200" dirty="0">
                          <a:solidFill>
                            <a:schemeClr val="tx1"/>
                          </a:solidFill>
                          <a:effectLst/>
                          <a:latin typeface="+mn-lt"/>
                          <a:ea typeface="+mn-ea"/>
                          <a:cs typeface="+mn-cs"/>
                        </a:rPr>
                        <a:t>00</a:t>
                      </a:r>
                    </a:p>
                  </a:txBody>
                  <a:tcPr marL="2378" marR="2378" marT="2378"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ru-RU" sz="1000" kern="1200" dirty="0">
                          <a:solidFill>
                            <a:schemeClr val="dk1"/>
                          </a:solidFill>
                          <a:latin typeface="+mn-lt"/>
                          <a:ea typeface="+mn-ea"/>
                          <a:cs typeface="+mn-cs"/>
                        </a:rPr>
                        <a:t>Решение Совета депутатов города Долгопрудного от 16.02.2022 № 11-нр «Об утверждении Положения о дополнительных мерах социальной поддержки отдельных категорий граждан в городском округе Долгопрудный Московской области», постановление администрации города Долгопрудного от 26.06.2019 № 367-ПА/н «Об утверждении Порядка предоставления единовременной выплаты донорам»</a:t>
                      </a:r>
                      <a:endParaRPr lang="ru-RU" sz="1000" b="0" i="0" u="none" strike="noStrike" dirty="0">
                        <a:solidFill>
                          <a:schemeClr val="tx1"/>
                        </a:solidFill>
                        <a:effectLst/>
                        <a:latin typeface="+mn-lt"/>
                      </a:endParaRPr>
                    </a:p>
                  </a:txBody>
                  <a:tcPr marL="2378" marR="2378" marT="2378" marB="0" anchor="ctr"/>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tc>
                  <a:txBody>
                    <a:bodyPr/>
                    <a:lstStyle/>
                    <a:p>
                      <a:pPr marL="0" algn="ctr" defTabSz="914400" rtl="0" eaLnBrk="1" fontAlgn="b" latinLnBrk="0" hangingPunct="1"/>
                      <a:r>
                        <a:rPr lang="ru-RU" sz="1000" b="0" i="0" u="none" strike="noStrike" kern="1200" dirty="0">
                          <a:solidFill>
                            <a:schemeClr val="tx1"/>
                          </a:solidFill>
                          <a:effectLst/>
                          <a:latin typeface="+mn-lt"/>
                          <a:ea typeface="+mn-ea"/>
                          <a:cs typeface="+mn-cs"/>
                        </a:rPr>
                        <a:t>200,00</a:t>
                      </a:r>
                    </a:p>
                  </a:txBody>
                  <a:tcPr marL="9525" marR="9525" marT="9525" marB="0"/>
                </a:tc>
                <a:extLst>
                  <a:ext uri="{0D108BD9-81ED-4DB2-BD59-A6C34878D82A}">
                    <a16:rowId xmlns:a16="http://schemas.microsoft.com/office/drawing/2014/main" val="48492170"/>
                  </a:ext>
                </a:extLst>
              </a:tr>
            </a:tbl>
          </a:graphicData>
        </a:graphic>
      </p:graphicFrame>
      <p:pic>
        <p:nvPicPr>
          <p:cNvPr id="6" name="Объект 6">
            <a:extLst>
              <a:ext uri="{FF2B5EF4-FFF2-40B4-BE49-F238E27FC236}">
                <a16:creationId xmlns:a16="http://schemas.microsoft.com/office/drawing/2014/main" id="{4EA763B5-F2EE-477C-9332-EE0A19F8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10" y="249969"/>
            <a:ext cx="760490" cy="342008"/>
          </a:xfrm>
          <a:prstGeom prst="rect">
            <a:avLst/>
          </a:prstGeom>
        </p:spPr>
      </p:pic>
    </p:spTree>
    <p:extLst>
      <p:ext uri="{BB962C8B-B14F-4D97-AF65-F5344CB8AC3E}">
        <p14:creationId xmlns:p14="http://schemas.microsoft.com/office/powerpoint/2010/main" val="3533197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8</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1810135513"/>
              </p:ext>
            </p:extLst>
          </p:nvPr>
        </p:nvGraphicFramePr>
        <p:xfrm>
          <a:off x="203200" y="894079"/>
          <a:ext cx="11694160" cy="5461001"/>
        </p:xfrm>
        <a:graphic>
          <a:graphicData uri="http://schemas.openxmlformats.org/drawingml/2006/table">
            <a:tbl>
              <a:tblPr>
                <a:tableStyleId>{5C22544A-7EE6-4342-B048-85BDC9FD1C3A}</a:tableStyleId>
              </a:tblPr>
              <a:tblGrid>
                <a:gridCol w="3302000">
                  <a:extLst>
                    <a:ext uri="{9D8B030D-6E8A-4147-A177-3AD203B41FA5}">
                      <a16:colId xmlns:a16="http://schemas.microsoft.com/office/drawing/2014/main" val="444094345"/>
                    </a:ext>
                  </a:extLst>
                </a:gridCol>
                <a:gridCol w="929640">
                  <a:extLst>
                    <a:ext uri="{9D8B030D-6E8A-4147-A177-3AD203B41FA5}">
                      <a16:colId xmlns:a16="http://schemas.microsoft.com/office/drawing/2014/main" val="259913780"/>
                    </a:ext>
                  </a:extLst>
                </a:gridCol>
                <a:gridCol w="952500">
                  <a:extLst>
                    <a:ext uri="{9D8B030D-6E8A-4147-A177-3AD203B41FA5}">
                      <a16:colId xmlns:a16="http://schemas.microsoft.com/office/drawing/2014/main" val="4088317492"/>
                    </a:ext>
                  </a:extLst>
                </a:gridCol>
                <a:gridCol w="982980">
                  <a:extLst>
                    <a:ext uri="{9D8B030D-6E8A-4147-A177-3AD203B41FA5}">
                      <a16:colId xmlns:a16="http://schemas.microsoft.com/office/drawing/2014/main" val="1361735704"/>
                    </a:ext>
                  </a:extLst>
                </a:gridCol>
                <a:gridCol w="99822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Отчет</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Оценка</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2023</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3. Промышленное производство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Объем отгруженных товаров собственного производства, выполненных работ и услуг собственными силами по промышленным видам деятельности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err="1">
                          <a:solidFill>
                            <a:srgbClr val="000000"/>
                          </a:solidFill>
                          <a:effectLst/>
                          <a:latin typeface="Arial" panose="020B0604020202020204" pitchFamily="34" charset="0"/>
                          <a:cs typeface="Arial" panose="020B0604020202020204" pitchFamily="34" charset="0"/>
                        </a:rPr>
                        <a:t>млн.руб.в</a:t>
                      </a:r>
                      <a:r>
                        <a:rPr lang="ru-RU" sz="800" b="0" i="0" u="none" strike="noStrike" dirty="0">
                          <a:solidFill>
                            <a:srgbClr val="000000"/>
                          </a:solidFill>
                          <a:effectLst/>
                          <a:latin typeface="Arial" panose="020B0604020202020204" pitchFamily="34" charset="0"/>
                          <a:cs typeface="Arial" panose="020B0604020202020204" pitchFamily="34" charset="0"/>
                        </a:rPr>
                        <a:t>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40 040,80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27 707,00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30 016,00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31 516,80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32 223,20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33 243,90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34 664,90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35 225,20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37 387,40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4. Транспорт</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35814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Протяженность автомобильных дорог общего пользования с твердым типом покрытия местного значения, 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километр</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97,3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98,99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99,81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100,2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101,8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102,5</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5. Малое и среднее предпринимательство</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малых и средних предприятий, включая микропредприятия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2 287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2 341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2 395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2 455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2 500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2 547</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81620">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6. Инвестиции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33654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по полному кругу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14 184,12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13 495,24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13 238,29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14 231,16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14 297,35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15 164,66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15 403,36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16 162,62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16 507,92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5135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Инвестиции в основной капитал за счет всех источников финансирования (без субъектов малого предпринимательства и объемов инвестиций, не наблюдаемых прямыми статистическими методами) - всего</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9 860,38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10 389,64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11 646,00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12 519,45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12 577,68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13 333,21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13 445,54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14 093,20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14 306,06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Инвестиции в основной капитал малых предприятий, микропредприятий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4 323,74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3 105,60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1 592,29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1 711,71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1 719,67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1 831,45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1 957,82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2 069,42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2 201,86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7. Торговля и услуги</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Площадь торговых объектов предприятий розничной торговли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тыс. кв. м</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91,7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93,3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96,8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101,4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102,6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103,2</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Обеспеченность населения площадью торговых объектов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кв.метров на 1000 чел.</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784,4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808,9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828,4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832,4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848,9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851,9</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Оборот розничной торговли по крупным и средним организациям (без организаций с численностью работающих менее 15 человек):</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в ценах соответствующих лет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млн. рублей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16 225,10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19 456,30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22 472,00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24 719,20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25 842,80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26 449,50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27 910,20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28 036,50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29 863,90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рабочих мест на объектах бытовых услуг</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рабочие места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1 115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1 007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771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783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808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833</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3585893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103466-61F1-461D-A7E7-68688B5677A8}"/>
              </a:ext>
            </a:extLst>
          </p:cNvPr>
          <p:cNvSpPr>
            <a:spLocks noGrp="1"/>
          </p:cNvSpPr>
          <p:nvPr>
            <p:ph type="title"/>
          </p:nvPr>
        </p:nvSpPr>
        <p:spPr>
          <a:xfrm>
            <a:off x="914400" y="280854"/>
            <a:ext cx="10515600" cy="490065"/>
          </a:xfrm>
        </p:spPr>
        <p:txBody>
          <a:bodyPr vert="horz" lIns="91440" tIns="45720" rIns="91440" bIns="45720" rtlCol="0" anchor="ctr">
            <a:noAutofit/>
          </a:bodyPr>
          <a:lstStyle/>
          <a:p>
            <a:pPr algn="ctr"/>
            <a:r>
              <a:rPr lang="ru-RU" sz="2400" dirty="0">
                <a:latin typeface="Century Gothic" panose="020B0502020202020204" pitchFamily="34" charset="0"/>
              </a:rPr>
              <a:t>Информация об общественно значимых проектах, реализуемых на территории городского округа Долгопрудный</a:t>
            </a:r>
          </a:p>
        </p:txBody>
      </p:sp>
      <p:sp>
        <p:nvSpPr>
          <p:cNvPr id="4" name="Номер слайда 3">
            <a:extLst>
              <a:ext uri="{FF2B5EF4-FFF2-40B4-BE49-F238E27FC236}">
                <a16:creationId xmlns:a16="http://schemas.microsoft.com/office/drawing/2014/main" id="{9D0C7980-36F9-47C6-91C1-25B1C2506B9A}"/>
              </a:ext>
            </a:extLst>
          </p:cNvPr>
          <p:cNvSpPr>
            <a:spLocks noGrp="1"/>
          </p:cNvSpPr>
          <p:nvPr>
            <p:ph type="sldNum" sz="quarter" idx="12"/>
          </p:nvPr>
        </p:nvSpPr>
        <p:spPr>
          <a:xfrm>
            <a:off x="11712632" y="6422617"/>
            <a:ext cx="329738" cy="270799"/>
          </a:xfrm>
        </p:spPr>
        <p:txBody>
          <a:bodyPr/>
          <a:lstStyle/>
          <a:p>
            <a:fld id="{E4EB6E89-BA87-4003-BD23-6BDF40F3EBED}" type="slidenum">
              <a:rPr lang="ru-RU" smtClean="0"/>
              <a:pPr/>
              <a:t>80</a:t>
            </a:fld>
            <a:endParaRPr lang="ru-RU" dirty="0"/>
          </a:p>
        </p:txBody>
      </p:sp>
      <p:pic>
        <p:nvPicPr>
          <p:cNvPr id="11" name="Объект 6">
            <a:extLst>
              <a:ext uri="{FF2B5EF4-FFF2-40B4-BE49-F238E27FC236}">
                <a16:creationId xmlns:a16="http://schemas.microsoft.com/office/drawing/2014/main" id="{7EF8B182-57F4-4CFF-B847-0CE53853D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0" y="170694"/>
            <a:ext cx="760490" cy="342008"/>
          </a:xfrm>
          <a:prstGeom prst="rect">
            <a:avLst/>
          </a:prstGeom>
        </p:spPr>
      </p:pic>
      <p:graphicFrame>
        <p:nvGraphicFramePr>
          <p:cNvPr id="5" name="Таблица 4">
            <a:extLst>
              <a:ext uri="{FF2B5EF4-FFF2-40B4-BE49-F238E27FC236}">
                <a16:creationId xmlns:a16="http://schemas.microsoft.com/office/drawing/2014/main" id="{00FBDDA7-A661-41F0-ABA3-AC8797AF4BA7}"/>
              </a:ext>
            </a:extLst>
          </p:cNvPr>
          <p:cNvGraphicFramePr>
            <a:graphicFrameLocks noGrp="1"/>
          </p:cNvGraphicFramePr>
          <p:nvPr>
            <p:extLst>
              <p:ext uri="{D42A27DB-BD31-4B8C-83A1-F6EECF244321}">
                <p14:modId xmlns:p14="http://schemas.microsoft.com/office/powerpoint/2010/main" val="4146705413"/>
              </p:ext>
            </p:extLst>
          </p:nvPr>
        </p:nvGraphicFramePr>
        <p:xfrm>
          <a:off x="631767" y="972589"/>
          <a:ext cx="11172306" cy="5494239"/>
        </p:xfrm>
        <a:graphic>
          <a:graphicData uri="http://schemas.openxmlformats.org/drawingml/2006/table">
            <a:tbl>
              <a:tblPr/>
              <a:tblGrid>
                <a:gridCol w="3199459">
                  <a:extLst>
                    <a:ext uri="{9D8B030D-6E8A-4147-A177-3AD203B41FA5}">
                      <a16:colId xmlns:a16="http://schemas.microsoft.com/office/drawing/2014/main" val="2182585363"/>
                    </a:ext>
                  </a:extLst>
                </a:gridCol>
                <a:gridCol w="782338">
                  <a:extLst>
                    <a:ext uri="{9D8B030D-6E8A-4147-A177-3AD203B41FA5}">
                      <a16:colId xmlns:a16="http://schemas.microsoft.com/office/drawing/2014/main" val="4190928552"/>
                    </a:ext>
                  </a:extLst>
                </a:gridCol>
                <a:gridCol w="706581">
                  <a:extLst>
                    <a:ext uri="{9D8B030D-6E8A-4147-A177-3AD203B41FA5}">
                      <a16:colId xmlns:a16="http://schemas.microsoft.com/office/drawing/2014/main" val="509877941"/>
                    </a:ext>
                  </a:extLst>
                </a:gridCol>
                <a:gridCol w="681644">
                  <a:extLst>
                    <a:ext uri="{9D8B030D-6E8A-4147-A177-3AD203B41FA5}">
                      <a16:colId xmlns:a16="http://schemas.microsoft.com/office/drawing/2014/main" val="1523653899"/>
                    </a:ext>
                  </a:extLst>
                </a:gridCol>
                <a:gridCol w="640080">
                  <a:extLst>
                    <a:ext uri="{9D8B030D-6E8A-4147-A177-3AD203B41FA5}">
                      <a16:colId xmlns:a16="http://schemas.microsoft.com/office/drawing/2014/main" val="3501938669"/>
                    </a:ext>
                  </a:extLst>
                </a:gridCol>
                <a:gridCol w="640080">
                  <a:extLst>
                    <a:ext uri="{9D8B030D-6E8A-4147-A177-3AD203B41FA5}">
                      <a16:colId xmlns:a16="http://schemas.microsoft.com/office/drawing/2014/main" val="2216934520"/>
                    </a:ext>
                  </a:extLst>
                </a:gridCol>
                <a:gridCol w="698269">
                  <a:extLst>
                    <a:ext uri="{9D8B030D-6E8A-4147-A177-3AD203B41FA5}">
                      <a16:colId xmlns:a16="http://schemas.microsoft.com/office/drawing/2014/main" val="2704573786"/>
                    </a:ext>
                  </a:extLst>
                </a:gridCol>
                <a:gridCol w="1180407">
                  <a:extLst>
                    <a:ext uri="{9D8B030D-6E8A-4147-A177-3AD203B41FA5}">
                      <a16:colId xmlns:a16="http://schemas.microsoft.com/office/drawing/2014/main" val="904359120"/>
                    </a:ext>
                  </a:extLst>
                </a:gridCol>
                <a:gridCol w="2643448">
                  <a:extLst>
                    <a:ext uri="{9D8B030D-6E8A-4147-A177-3AD203B41FA5}">
                      <a16:colId xmlns:a16="http://schemas.microsoft.com/office/drawing/2014/main" val="1955753520"/>
                    </a:ext>
                  </a:extLst>
                </a:gridCol>
              </a:tblGrid>
              <a:tr h="440575">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Наименование инвестиционных проектов</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Уточненное плановое значения на 2022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2023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значения</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на 2024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 Плановые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значения </a:t>
                      </a:r>
                    </a:p>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 2025 год (тыс. руб.)</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Arial" panose="020B0604020202020204" pitchFamily="34" charset="0"/>
                        </a:rPr>
                        <a:t>    </a:t>
                      </a:r>
                      <a:r>
                        <a:rPr lang="ru-RU" sz="1050" b="1" u="none" strike="noStrike" dirty="0">
                          <a:solidFill>
                            <a:schemeClr val="tx1"/>
                          </a:solidFill>
                          <a:effectLst>
                            <a:outerShdw blurRad="38100" dist="38100" dir="2700000" algn="tl">
                              <a:srgbClr val="000000">
                                <a:alpha val="43137"/>
                              </a:srgbClr>
                            </a:outerShdw>
                          </a:effectLst>
                        </a:rPr>
                        <a:t>Срок реализации</a:t>
                      </a:r>
                      <a:endParaRPr lang="ru-RU" sz="1050" b="1" i="0" u="none" strike="noStrike" dirty="0">
                        <a:solidFill>
                          <a:schemeClr val="tx1"/>
                        </a:solidFill>
                        <a:effectLst>
                          <a:outerShdw blurRad="38100" dist="38100" dir="2700000" algn="tl">
                            <a:srgbClr val="000000">
                              <a:alpha val="43137"/>
                            </a:srgbClr>
                          </a:outerShdw>
                        </a:effectLst>
                        <a:latin typeface="Arial" panose="020B0604020202020204" pitchFamily="34" charset="0"/>
                      </a:endParaRPr>
                    </a:p>
                    <a:p>
                      <a:pPr algn="l" fontAlgn="ctr"/>
                      <a:endParaRPr lang="ru-RU" sz="1050" b="0" i="0" u="none" strike="noStrike" dirty="0">
                        <a:solidFill>
                          <a:srgbClr val="000000"/>
                        </a:solidFill>
                        <a:effectLst/>
                        <a:latin typeface="Arial" panose="020B0604020202020204" pitchFamily="34" charset="0"/>
                      </a:endParaRP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hMerge="1">
                  <a:txBody>
                    <a:bodyPr/>
                    <a:lstStyle/>
                    <a:p>
                      <a:endParaRPr lang="ru-RU"/>
                    </a:p>
                  </a:txBody>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Адрес местоположения объекта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rowSpan="2">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Планируемый результат реализации проекта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extLst>
                  <a:ext uri="{0D108BD9-81ED-4DB2-BD59-A6C34878D82A}">
                    <a16:rowId xmlns:a16="http://schemas.microsoft.com/office/drawing/2014/main" val="4013529772"/>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начало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a:txBody>
                    <a:bodyPr/>
                    <a:lstStyle/>
                    <a:p>
                      <a:pPr algn="ctr" rtl="0" fontAlgn="ctr"/>
                      <a:r>
                        <a:rPr lang="ru-RU" sz="1050" b="1" i="0" u="none" strike="noStrike" dirty="0">
                          <a:solidFill>
                            <a:srgbClr val="000000"/>
                          </a:solidFill>
                          <a:effectLst>
                            <a:outerShdw blurRad="50800" dist="38100" algn="tr" rotWithShape="0">
                              <a:prstClr val="black">
                                <a:alpha val="40000"/>
                              </a:prstClr>
                            </a:outerShdw>
                          </a:effectLst>
                          <a:latin typeface="Calibri" panose="020F0502020204030204" pitchFamily="34" charset="0"/>
                        </a:rPr>
                        <a:t>окончание</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18E"/>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56238046"/>
                  </a:ext>
                </a:extLst>
              </a:tr>
              <a:tr h="517211">
                <a:tc>
                  <a:txBody>
                    <a:bodyPr/>
                    <a:lstStyle/>
                    <a:p>
                      <a:pPr algn="l" rtl="0" fontAlgn="ctr"/>
                      <a:r>
                        <a:rPr lang="ru-RU" sz="1050" b="0" i="0" u="none" strike="noStrike" dirty="0">
                          <a:solidFill>
                            <a:srgbClr val="000000"/>
                          </a:solidFill>
                          <a:effectLst/>
                          <a:latin typeface="Calibri" panose="020F0502020204030204" pitchFamily="34" charset="0"/>
                        </a:rPr>
                        <a:t>Пристройка к зданию АОУ гимназия № 13 по адресу: Московская область, г. Долгопрудный, ул. Молодежная д. 10А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207 306,60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268 577,50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2025</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Молодежная д. 10А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Введение в  эксплуатацию, ликвидация второй смены.</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021668804"/>
                  </a:ext>
                </a:extLst>
              </a:tr>
              <a:tr h="178055">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186 575,90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241 720,00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1821978"/>
                  </a:ext>
                </a:extLst>
              </a:tr>
              <a:tr h="152392">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20 730,70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26 857,50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4031637434"/>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Пристройка на 300 мест к зданию АОУ «СОШ № 14» по адресу: Московская область, г. Долгопрудный, ул. Новый бульвар, д. 21, корп. 3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418 548,80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59 792,70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p>
                    <a:p>
                      <a:pPr algn="ctr" fontAlgn="ct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2017</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Московская область, г. Долгопрудный, ул. Новый бульвар, д. 21, корп. 3</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300 мест. Ликвидация второй смены, улучшение условий образовательного процесса, а также условий комфортного проживания граждан.</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48740099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53 813,40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389667310"/>
                  </a:ext>
                </a:extLst>
              </a:tr>
              <a:tr h="19169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5 979,30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54156664"/>
                  </a:ext>
                </a:extLst>
              </a:tr>
              <a:tr h="576563">
                <a:tc>
                  <a:txBody>
                    <a:bodyPr/>
                    <a:lstStyle/>
                    <a:p>
                      <a:pPr algn="l" rtl="0" fontAlgn="ctr"/>
                      <a:r>
                        <a:rPr lang="ru-RU" sz="1050" b="0" i="0" u="none" strike="noStrike" dirty="0">
                          <a:solidFill>
                            <a:srgbClr val="000000"/>
                          </a:solidFill>
                          <a:effectLst/>
                          <a:latin typeface="Calibri" panose="020F0502020204030204" pitchFamily="34" charset="0"/>
                        </a:rPr>
                        <a:t>Пристройка на 1500 мест к МБОУ СОШ № 7 по адресу: Московская область,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 Долгопрудный, ул. Лихачевское шоссе, д. 27 (ПИР и строительство)</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129 737,00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885 960,00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886 944,50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2021</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t"/>
                      <a:r>
                        <a:rPr lang="ru-RU" sz="1050" b="0" i="0" u="none" strike="noStrike">
                          <a:solidFill>
                            <a:srgbClr val="000000"/>
                          </a:solidFill>
                          <a:effectLst/>
                          <a:latin typeface="Calibri" panose="020F0502020204030204" pitchFamily="34" charset="0"/>
                        </a:rPr>
                        <a:t>Московская область, г.о. Долгопрудный, ул. Лихачевское шоссе, д. 27</a:t>
                      </a:r>
                    </a:p>
                  </a:txBody>
                  <a:tcPr marL="6475" marR="6475" marT="647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Строительство пристройки к школе на 1500 мест. Уменьшение процента детей, занимающихся во вторую смену, улучшение условий организации образовательного процесса обучающихся, обеспечение комплексного развития территории, создание условий для комфортного проживания граждан, создание дополнительных рабочих мест.</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3130432849"/>
                  </a:ext>
                </a:extLst>
              </a:tr>
              <a:tr h="271324">
                <a:tc>
                  <a:txBody>
                    <a:bodyPr/>
                    <a:lstStyle/>
                    <a:p>
                      <a:pPr algn="l" rtl="0" fontAlgn="ctr"/>
                      <a:r>
                        <a:rPr lang="ru-RU" sz="1050" b="0" i="0" u="none" strike="noStrike" dirty="0">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123 250,00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841 662,00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842 597,20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875253519"/>
                  </a:ext>
                </a:extLst>
              </a:tr>
              <a:tr h="163018">
                <a:tc>
                  <a:txBody>
                    <a:bodyPr/>
                    <a:lstStyle/>
                    <a:p>
                      <a:pPr algn="l" rtl="0" fontAlgn="ctr"/>
                      <a:r>
                        <a:rPr lang="ru-RU" sz="1050" b="0" i="0" u="none" strike="noStrike" dirty="0">
                          <a:solidFill>
                            <a:srgbClr val="000000"/>
                          </a:solidFill>
                          <a:effectLst/>
                          <a:latin typeface="Calibri" panose="020F0502020204030204" pitchFamily="34" charset="0"/>
                        </a:rPr>
                        <a:t>бюджет </a:t>
                      </a:r>
                      <a:r>
                        <a:rPr lang="ru-RU" sz="1050" b="0" i="0" u="none" strike="noStrike" dirty="0" err="1">
                          <a:solidFill>
                            <a:srgbClr val="000000"/>
                          </a:solidFill>
                          <a:effectLst/>
                          <a:latin typeface="Calibri" panose="020F0502020204030204" pitchFamily="34" charset="0"/>
                        </a:rPr>
                        <a:t>г.о</a:t>
                      </a:r>
                      <a:r>
                        <a:rPr lang="ru-RU" sz="1050" b="0" i="0" u="none" strike="noStrike" dirty="0">
                          <a:solidFill>
                            <a:srgbClr val="000000"/>
                          </a:solidFill>
                          <a:effectLst/>
                          <a:latin typeface="Calibri" panose="020F0502020204030204" pitchFamily="34" charset="0"/>
                        </a:rPr>
                        <a:t>.</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6 487,00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44 298,00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44 347,30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616769541"/>
                  </a:ext>
                </a:extLst>
              </a:tr>
              <a:tr h="686789">
                <a:tc>
                  <a:txBody>
                    <a:bodyPr/>
                    <a:lstStyle/>
                    <a:p>
                      <a:pPr algn="l" rtl="0" fontAlgn="ctr"/>
                      <a:r>
                        <a:rPr lang="ru-RU" sz="1050" b="0" i="0" u="none" strike="noStrike" dirty="0">
                          <a:solidFill>
                            <a:srgbClr val="000000"/>
                          </a:solidFill>
                          <a:effectLst/>
                          <a:latin typeface="Calibri" panose="020F0502020204030204" pitchFamily="34" charset="0"/>
                        </a:rPr>
                        <a:t>Реконструкция котельной, расположенной по адресу: г. Долгопрудный, ул. Спортивная, д. 3а (в т.ч. ПИР и технологическое присоединение к электрическим сетям)</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110 870,40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a:solidFill>
                            <a:srgbClr val="000000"/>
                          </a:solidFill>
                          <a:effectLst/>
                          <a:latin typeface="Calibri" panose="020F0502020204030204" pitchFamily="34" charset="0"/>
                        </a:rPr>
                        <a:t>340 457,40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algn="ctr" rtl="0" fontAlgn="ctr"/>
                      <a:r>
                        <a:rPr lang="ru-RU" sz="1050" b="0" i="0" u="none" strike="noStrike" dirty="0">
                          <a:solidFill>
                            <a:srgbClr val="000000"/>
                          </a:solidFill>
                          <a:effectLst/>
                          <a:latin typeface="Calibri" panose="020F0502020204030204" pitchFamily="34" charset="0"/>
                        </a:rPr>
                        <a:t>151 883,40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5E0B4"/>
                    </a:solidFill>
                  </a:tcPr>
                </a:tc>
                <a:tc rowSpan="3">
                  <a:txBody>
                    <a:bodyPr/>
                    <a:lstStyle/>
                    <a:p>
                      <a:pPr algn="ctr" rtl="0" fontAlgn="ctr"/>
                      <a:r>
                        <a:rPr lang="ru-RU" sz="1050" b="0" i="0" u="none" strike="noStrike" dirty="0">
                          <a:solidFill>
                            <a:srgbClr val="000000"/>
                          </a:solidFill>
                          <a:effectLst/>
                          <a:latin typeface="Calibri" panose="020F0502020204030204" pitchFamily="34" charset="0"/>
                        </a:rPr>
                        <a:t>2022</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2024</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algn="ctr" rtl="0" fontAlgn="ctr"/>
                      <a:r>
                        <a:rPr lang="ru-RU" sz="1050" b="0" i="0" u="none" strike="noStrike">
                          <a:solidFill>
                            <a:srgbClr val="000000"/>
                          </a:solidFill>
                          <a:effectLst/>
                          <a:latin typeface="Calibri" panose="020F0502020204030204" pitchFamily="34" charset="0"/>
                        </a:rPr>
                        <a:t>г. Долгопрудный, ул. Спортивная, д. 3а</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kern="1200" dirty="0">
                          <a:solidFill>
                            <a:srgbClr val="000000"/>
                          </a:solidFill>
                          <a:effectLst/>
                          <a:latin typeface="Calibri" panose="020F0502020204030204" pitchFamily="34" charset="0"/>
                          <a:ea typeface="+mn-ea"/>
                          <a:cs typeface="+mn-cs"/>
                        </a:rPr>
                        <a:t>Реконструированная котельная, замена устаревшего основного и вспомогательного оборудования на современное более эффективное, с увеличением ее мощности до 60 Гкал\час, снижение значение показателя: удельный расход топлива на единицу теплоэнергии.</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600504485"/>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МО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89 804,20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dirty="0">
                          <a:solidFill>
                            <a:srgbClr val="000000"/>
                          </a:solidFill>
                          <a:effectLst/>
                          <a:latin typeface="Calibri" panose="020F0502020204030204" pitchFamily="34" charset="0"/>
                        </a:rPr>
                        <a:t>280 196,40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ctr"/>
                      <a:r>
                        <a:rPr lang="ru-RU" sz="1050" b="0" i="0" u="none" strike="noStrike">
                          <a:solidFill>
                            <a:srgbClr val="000000"/>
                          </a:solidFill>
                          <a:effectLst/>
                          <a:latin typeface="Calibri" panose="020F0502020204030204" pitchFamily="34" charset="0"/>
                        </a:rPr>
                        <a:t>125 000,00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3898146512"/>
                  </a:ext>
                </a:extLst>
              </a:tr>
              <a:tr h="271324">
                <a:tc>
                  <a:txBody>
                    <a:bodyPr/>
                    <a:lstStyle/>
                    <a:p>
                      <a:pPr algn="l" rtl="0" fontAlgn="ctr"/>
                      <a:r>
                        <a:rPr lang="ru-RU" sz="1050" b="0" i="0" u="none" strike="noStrike">
                          <a:solidFill>
                            <a:srgbClr val="000000"/>
                          </a:solidFill>
                          <a:effectLst/>
                          <a:latin typeface="Calibri" panose="020F0502020204030204" pitchFamily="34" charset="0"/>
                        </a:rPr>
                        <a:t>бюджет г.о.</a:t>
                      </a:r>
                    </a:p>
                  </a:txBody>
                  <a:tcPr marL="291384"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21 066,20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algn="ctr" rtl="0" fontAlgn="b"/>
                      <a:r>
                        <a:rPr lang="ru-RU" sz="1050" b="0" i="0" u="none" strike="noStrike" dirty="0">
                          <a:solidFill>
                            <a:srgbClr val="000000"/>
                          </a:solidFill>
                          <a:effectLst/>
                          <a:latin typeface="Calibri" panose="020F0502020204030204" pitchFamily="34" charset="0"/>
                        </a:rPr>
                        <a:t>60 261,00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algn="ctr" defTabSz="914400" rtl="0" eaLnBrk="1" fontAlgn="b" latinLnBrk="0" hangingPunct="1"/>
                      <a:r>
                        <a:rPr lang="ru-RU" sz="1050" b="0" i="0" u="none" strike="noStrike" kern="1200" dirty="0">
                          <a:solidFill>
                            <a:srgbClr val="000000"/>
                          </a:solidFill>
                          <a:effectLst/>
                          <a:latin typeface="Calibri" panose="020F0502020204030204" pitchFamily="34" charset="0"/>
                          <a:ea typeface="+mn-ea"/>
                          <a:cs typeface="+mn-cs"/>
                        </a:rPr>
                        <a:t>26 883,40</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ru-RU" sz="1050" b="0" i="0" u="none" strike="noStrike" dirty="0">
                          <a:solidFill>
                            <a:srgbClr val="000000"/>
                          </a:solidFill>
                          <a:effectLst/>
                          <a:latin typeface="Calibri" panose="020F0502020204030204" pitchFamily="34" charset="0"/>
                        </a:rPr>
                        <a:t>0,00</a:t>
                      </a:r>
                      <a:r>
                        <a:rPr lang="ru-RU" sz="1050" b="0" i="0" u="none" strike="noStrike" dirty="0">
                          <a:solidFill>
                            <a:srgbClr val="000000"/>
                          </a:solidFill>
                          <a:effectLst/>
                          <a:latin typeface="Arial" panose="020B0604020202020204" pitchFamily="34" charset="0"/>
                        </a:rPr>
                        <a:t>  </a:t>
                      </a:r>
                    </a:p>
                  </a:txBody>
                  <a:tcPr marL="6475" marR="6475" marT="647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E5D6"/>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232456930"/>
                  </a:ext>
                </a:extLst>
              </a:tr>
            </a:tbl>
          </a:graphicData>
        </a:graphic>
      </p:graphicFrame>
    </p:spTree>
    <p:extLst>
      <p:ext uri="{BB962C8B-B14F-4D97-AF65-F5344CB8AC3E}">
        <p14:creationId xmlns:p14="http://schemas.microsoft.com/office/powerpoint/2010/main" val="13768921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38000">
              <a:schemeClr val="accent4">
                <a:lumMod val="20000"/>
                <a:lumOff val="80000"/>
              </a:schemeClr>
            </a:gs>
            <a:gs pos="100000">
              <a:schemeClr val="accent5">
                <a:lumMod val="20000"/>
                <a:lumOff val="80000"/>
              </a:schemeClr>
            </a:gs>
            <a:gs pos="76000">
              <a:schemeClr val="accent2">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0724" name="TextBox 6"/>
          <p:cNvSpPr txBox="1">
            <a:spLocks noChangeArrowheads="1"/>
          </p:cNvSpPr>
          <p:nvPr/>
        </p:nvSpPr>
        <p:spPr bwMode="auto">
          <a:xfrm>
            <a:off x="1004888" y="1241425"/>
            <a:ext cx="10169525" cy="400050"/>
          </a:xfrm>
          <a:prstGeom prst="rect">
            <a:avLst/>
          </a:prstGeom>
          <a:noFill/>
          <a:ln w="9525">
            <a:noFill/>
            <a:miter lim="800000"/>
            <a:headEnd/>
            <a:tailEnd/>
          </a:ln>
        </p:spPr>
        <p:txBody>
          <a:bodyPr anchor="ctr">
            <a:spAutoFit/>
          </a:bodyPr>
          <a:lstStyle/>
          <a:p>
            <a:pPr algn="ctr"/>
            <a:r>
              <a:rPr lang="ru-RU" sz="2000" b="1" dirty="0">
                <a:effectLst>
                  <a:outerShdw blurRad="38100" dist="38100" dir="2700000" algn="tl">
                    <a:srgbClr val="000000">
                      <a:alpha val="43137"/>
                    </a:srgbClr>
                  </a:outerShdw>
                </a:effectLst>
                <a:cs typeface="Aharoni" pitchFamily="2" charset="-79"/>
              </a:rPr>
              <a:t>Финансовое управление администрации городского округа Долгопрудный</a:t>
            </a:r>
          </a:p>
        </p:txBody>
      </p:sp>
      <p:sp>
        <p:nvSpPr>
          <p:cNvPr id="30725" name="Прямоугольник 7"/>
          <p:cNvSpPr>
            <a:spLocks noChangeArrowheads="1"/>
          </p:cNvSpPr>
          <p:nvPr/>
        </p:nvSpPr>
        <p:spPr bwMode="auto">
          <a:xfrm>
            <a:off x="742204" y="1981892"/>
            <a:ext cx="11087100" cy="4524315"/>
          </a:xfrm>
          <a:prstGeom prst="rect">
            <a:avLst/>
          </a:prstGeom>
          <a:noFill/>
          <a:ln w="9525">
            <a:noFill/>
            <a:miter lim="800000"/>
            <a:headEnd/>
            <a:tailEnd/>
          </a:ln>
        </p:spPr>
        <p:txBody>
          <a:bodyPr>
            <a:spAutoFit/>
          </a:bodyPr>
          <a:lstStyle/>
          <a:p>
            <a:r>
              <a:rPr lang="ru-RU" b="1" dirty="0"/>
              <a:t>Адрес местонахождения: </a:t>
            </a:r>
            <a:r>
              <a:rPr lang="ru-RU" dirty="0"/>
              <a:t>Московская область, </a:t>
            </a:r>
            <a:r>
              <a:rPr lang="ru-RU" dirty="0" err="1"/>
              <a:t>г.о</a:t>
            </a:r>
            <a:r>
              <a:rPr lang="ru-RU" dirty="0"/>
              <a:t>. Долгопрудный, Пацаева проспект, 17</a:t>
            </a:r>
          </a:p>
          <a:p>
            <a:endParaRPr lang="en-US" b="1" dirty="0"/>
          </a:p>
          <a:p>
            <a:r>
              <a:rPr lang="ru-RU" b="1" dirty="0"/>
              <a:t>Начальник Управления </a:t>
            </a:r>
            <a:r>
              <a:rPr lang="ru-RU" dirty="0"/>
              <a:t>– Алексеева Марина Александровна</a:t>
            </a:r>
          </a:p>
          <a:p>
            <a:endParaRPr lang="en-US" b="1" dirty="0"/>
          </a:p>
          <a:p>
            <a:r>
              <a:rPr lang="ru-RU" b="1" dirty="0"/>
              <a:t>Контактные телефоны: </a:t>
            </a:r>
            <a:r>
              <a:rPr lang="ru-RU" dirty="0"/>
              <a:t>8(495) 408-81-57</a:t>
            </a:r>
            <a:endParaRPr lang="ru-RU" b="1" dirty="0"/>
          </a:p>
          <a:p>
            <a:r>
              <a:rPr lang="ru-RU" dirty="0"/>
              <a:t>                                           8(495) 408-40-15</a:t>
            </a:r>
          </a:p>
          <a:p>
            <a:endParaRPr lang="ru-RU" dirty="0"/>
          </a:p>
          <a:p>
            <a:r>
              <a:rPr lang="en-US" b="1" dirty="0"/>
              <a:t>e-mail:</a:t>
            </a:r>
            <a:r>
              <a:rPr lang="en-US" dirty="0"/>
              <a:t> </a:t>
            </a:r>
            <a:r>
              <a:rPr lang="en-US" dirty="0">
                <a:hlinkClick r:id="rId2"/>
              </a:rPr>
              <a:t>dolgopfu@yandex.ru</a:t>
            </a:r>
            <a:endParaRPr lang="ru-RU" dirty="0"/>
          </a:p>
          <a:p>
            <a:endParaRPr lang="ru-RU" dirty="0"/>
          </a:p>
          <a:p>
            <a:r>
              <a:rPr lang="ru-RU" b="1" dirty="0"/>
              <a:t>Режим работы</a:t>
            </a:r>
            <a:r>
              <a:rPr lang="ru-RU" dirty="0"/>
              <a:t>: понедельник – четверг с 09:00 до 18:00</a:t>
            </a:r>
          </a:p>
          <a:p>
            <a:r>
              <a:rPr lang="ru-RU" dirty="0"/>
              <a:t>                              пятница с 09:00 до 17:00</a:t>
            </a:r>
          </a:p>
          <a:p>
            <a:r>
              <a:rPr lang="ru-RU" dirty="0"/>
              <a:t>                              обед с 13:00 - 14:00</a:t>
            </a:r>
          </a:p>
          <a:p>
            <a:r>
              <a:rPr lang="ru-RU"/>
              <a:t>                              суббота </a:t>
            </a:r>
            <a:r>
              <a:rPr lang="ru-RU" dirty="0"/>
              <a:t>и воскресенье – выходной </a:t>
            </a:r>
          </a:p>
          <a:p>
            <a:endParaRPr lang="ru-RU" dirty="0"/>
          </a:p>
          <a:p>
            <a:r>
              <a:rPr lang="ru-RU" dirty="0"/>
              <a:t>Личный прием граждан осуществляется согласно графику работы Финансового управления</a:t>
            </a:r>
            <a:br>
              <a:rPr lang="ru-RU" dirty="0"/>
            </a:br>
            <a:endParaRPr lang="ru-RU" dirty="0"/>
          </a:p>
        </p:txBody>
      </p:sp>
      <p:sp>
        <p:nvSpPr>
          <p:cNvPr id="2" name="Прямоугольник 1">
            <a:extLst>
              <a:ext uri="{FF2B5EF4-FFF2-40B4-BE49-F238E27FC236}">
                <a16:creationId xmlns:a16="http://schemas.microsoft.com/office/drawing/2014/main" id="{CD1C7248-3646-4B85-915B-9BFAE57C695F}"/>
              </a:ext>
            </a:extLst>
          </p:cNvPr>
          <p:cNvSpPr/>
          <p:nvPr/>
        </p:nvSpPr>
        <p:spPr>
          <a:xfrm>
            <a:off x="2540441" y="458977"/>
            <a:ext cx="7098418" cy="480131"/>
          </a:xfrm>
          <a:prstGeom prst="rect">
            <a:avLst/>
          </a:prstGeom>
        </p:spPr>
        <p:txBody>
          <a:bodyPr vert="horz" lIns="91440" tIns="45720" rIns="91440" bIns="45720" rtlCol="0" anchor="ctr">
            <a:noAutofit/>
          </a:bodyPr>
          <a:lstStyle/>
          <a:p>
            <a:pPr algn="ctr" defTabSz="914400">
              <a:lnSpc>
                <a:spcPct val="90000"/>
              </a:lnSpc>
              <a:spcBef>
                <a:spcPct val="0"/>
              </a:spcBef>
            </a:pPr>
            <a:r>
              <a:rPr lang="ru-RU" sz="2800" dirty="0">
                <a:latin typeface="Century Gothic" panose="020B0502020202020204" pitchFamily="34" charset="0"/>
                <a:ea typeface="+mj-ea"/>
                <a:cs typeface="+mj-cs"/>
              </a:rPr>
              <a:t>Контактная информация для граждан</a:t>
            </a:r>
          </a:p>
        </p:txBody>
      </p:sp>
      <p:pic>
        <p:nvPicPr>
          <p:cNvPr id="4" name="Рисунок 3">
            <a:extLst>
              <a:ext uri="{FF2B5EF4-FFF2-40B4-BE49-F238E27FC236}">
                <a16:creationId xmlns:a16="http://schemas.microsoft.com/office/drawing/2014/main" id="{1F125ED0-8854-4748-968A-2BBFBFAF2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561" y="3153624"/>
            <a:ext cx="287655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59154B-BA2B-4232-A093-A36CC40B898D}"/>
              </a:ext>
            </a:extLst>
          </p:cNvPr>
          <p:cNvSpPr>
            <a:spLocks noGrp="1"/>
          </p:cNvSpPr>
          <p:nvPr>
            <p:ph type="title"/>
          </p:nvPr>
        </p:nvSpPr>
        <p:spPr>
          <a:xfrm>
            <a:off x="1066800" y="237241"/>
            <a:ext cx="10058400" cy="403781"/>
          </a:xfrm>
        </p:spPr>
        <p:txBody>
          <a:bodyPr vert="horz" lIns="91440" tIns="45720" rIns="91440" bIns="45720" rtlCol="0" anchor="ctr">
            <a:normAutofit fontScale="90000"/>
          </a:bodyPr>
          <a:lstStyle/>
          <a:p>
            <a:pPr algn="ctr"/>
            <a:r>
              <a:rPr lang="ru-RU" sz="2400" dirty="0">
                <a:latin typeface="Century Gothic" panose="020B0502020202020204" pitchFamily="34" charset="0"/>
              </a:rPr>
              <a:t>Основные показатели социально-экономического развития </a:t>
            </a:r>
          </a:p>
        </p:txBody>
      </p:sp>
      <p:pic>
        <p:nvPicPr>
          <p:cNvPr id="7" name="Объект 6">
            <a:extLst>
              <a:ext uri="{FF2B5EF4-FFF2-40B4-BE49-F238E27FC236}">
                <a16:creationId xmlns:a16="http://schemas.microsoft.com/office/drawing/2014/main" id="{7E753F43-9FFE-4B24-8629-01A7E40120B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910" y="170694"/>
            <a:ext cx="760490" cy="342008"/>
          </a:xfrm>
        </p:spPr>
      </p:pic>
      <p:sp>
        <p:nvSpPr>
          <p:cNvPr id="5" name="Номер слайда 4">
            <a:extLst>
              <a:ext uri="{FF2B5EF4-FFF2-40B4-BE49-F238E27FC236}">
                <a16:creationId xmlns:a16="http://schemas.microsoft.com/office/drawing/2014/main" id="{EEDDC82F-EA33-48FF-85E8-C21A7F0EFC77}"/>
              </a:ext>
            </a:extLst>
          </p:cNvPr>
          <p:cNvSpPr>
            <a:spLocks noGrp="1"/>
          </p:cNvSpPr>
          <p:nvPr>
            <p:ph type="sldNum" sz="quarter" idx="12"/>
          </p:nvPr>
        </p:nvSpPr>
        <p:spPr>
          <a:xfrm>
            <a:off x="10728960" y="6529319"/>
            <a:ext cx="1463040" cy="274320"/>
          </a:xfrm>
        </p:spPr>
        <p:txBody>
          <a:bodyPr/>
          <a:lstStyle/>
          <a:p>
            <a:fld id="{5C57661F-B2B1-4F5C-A5BA-3FA02C8F7456}" type="slidenum">
              <a:rPr lang="ru-RU" smtClean="0"/>
              <a:t>9</a:t>
            </a:fld>
            <a:endParaRPr lang="ru-RU" dirty="0"/>
          </a:p>
        </p:txBody>
      </p:sp>
      <p:graphicFrame>
        <p:nvGraphicFramePr>
          <p:cNvPr id="8" name="Таблица 7">
            <a:extLst>
              <a:ext uri="{FF2B5EF4-FFF2-40B4-BE49-F238E27FC236}">
                <a16:creationId xmlns:a16="http://schemas.microsoft.com/office/drawing/2014/main" id="{AA357BD4-04DD-4D89-93B3-3CE498E6CF78}"/>
              </a:ext>
            </a:extLst>
          </p:cNvPr>
          <p:cNvGraphicFramePr>
            <a:graphicFrameLocks noGrp="1"/>
          </p:cNvGraphicFramePr>
          <p:nvPr>
            <p:extLst>
              <p:ext uri="{D42A27DB-BD31-4B8C-83A1-F6EECF244321}">
                <p14:modId xmlns:p14="http://schemas.microsoft.com/office/powerpoint/2010/main" val="4025589930"/>
              </p:ext>
            </p:extLst>
          </p:nvPr>
        </p:nvGraphicFramePr>
        <p:xfrm>
          <a:off x="203200" y="894079"/>
          <a:ext cx="11694160" cy="5386706"/>
        </p:xfrm>
        <a:graphic>
          <a:graphicData uri="http://schemas.openxmlformats.org/drawingml/2006/table">
            <a:tbl>
              <a:tblPr>
                <a:tableStyleId>{5C22544A-7EE6-4342-B048-85BDC9FD1C3A}</a:tableStyleId>
              </a:tblPr>
              <a:tblGrid>
                <a:gridCol w="3347720">
                  <a:extLst>
                    <a:ext uri="{9D8B030D-6E8A-4147-A177-3AD203B41FA5}">
                      <a16:colId xmlns:a16="http://schemas.microsoft.com/office/drawing/2014/main" val="444094345"/>
                    </a:ext>
                  </a:extLst>
                </a:gridCol>
                <a:gridCol w="1524000">
                  <a:extLst>
                    <a:ext uri="{9D8B030D-6E8A-4147-A177-3AD203B41FA5}">
                      <a16:colId xmlns:a16="http://schemas.microsoft.com/office/drawing/2014/main" val="259913780"/>
                    </a:ext>
                  </a:extLst>
                </a:gridCol>
                <a:gridCol w="693420">
                  <a:extLst>
                    <a:ext uri="{9D8B030D-6E8A-4147-A177-3AD203B41FA5}">
                      <a16:colId xmlns:a16="http://schemas.microsoft.com/office/drawing/2014/main" val="4088317492"/>
                    </a:ext>
                  </a:extLst>
                </a:gridCol>
                <a:gridCol w="769620">
                  <a:extLst>
                    <a:ext uri="{9D8B030D-6E8A-4147-A177-3AD203B41FA5}">
                      <a16:colId xmlns:a16="http://schemas.microsoft.com/office/drawing/2014/main" val="1361735704"/>
                    </a:ext>
                  </a:extLst>
                </a:gridCol>
                <a:gridCol w="830580">
                  <a:extLst>
                    <a:ext uri="{9D8B030D-6E8A-4147-A177-3AD203B41FA5}">
                      <a16:colId xmlns:a16="http://schemas.microsoft.com/office/drawing/2014/main" val="587384664"/>
                    </a:ext>
                  </a:extLst>
                </a:gridCol>
                <a:gridCol w="723900">
                  <a:extLst>
                    <a:ext uri="{9D8B030D-6E8A-4147-A177-3AD203B41FA5}">
                      <a16:colId xmlns:a16="http://schemas.microsoft.com/office/drawing/2014/main" val="1818014747"/>
                    </a:ext>
                  </a:extLst>
                </a:gridCol>
                <a:gridCol w="861060">
                  <a:extLst>
                    <a:ext uri="{9D8B030D-6E8A-4147-A177-3AD203B41FA5}">
                      <a16:colId xmlns:a16="http://schemas.microsoft.com/office/drawing/2014/main" val="1275821649"/>
                    </a:ext>
                  </a:extLst>
                </a:gridCol>
                <a:gridCol w="739140">
                  <a:extLst>
                    <a:ext uri="{9D8B030D-6E8A-4147-A177-3AD203B41FA5}">
                      <a16:colId xmlns:a16="http://schemas.microsoft.com/office/drawing/2014/main" val="3753148827"/>
                    </a:ext>
                  </a:extLst>
                </a:gridCol>
                <a:gridCol w="701040">
                  <a:extLst>
                    <a:ext uri="{9D8B030D-6E8A-4147-A177-3AD203B41FA5}">
                      <a16:colId xmlns:a16="http://schemas.microsoft.com/office/drawing/2014/main" val="3028726362"/>
                    </a:ext>
                  </a:extLst>
                </a:gridCol>
                <a:gridCol w="721360">
                  <a:extLst>
                    <a:ext uri="{9D8B030D-6E8A-4147-A177-3AD203B41FA5}">
                      <a16:colId xmlns:a16="http://schemas.microsoft.com/office/drawing/2014/main" val="905252796"/>
                    </a:ext>
                  </a:extLst>
                </a:gridCol>
                <a:gridCol w="782320">
                  <a:extLst>
                    <a:ext uri="{9D8B030D-6E8A-4147-A177-3AD203B41FA5}">
                      <a16:colId xmlns:a16="http://schemas.microsoft.com/office/drawing/2014/main" val="252195373"/>
                    </a:ext>
                  </a:extLst>
                </a:gridCol>
              </a:tblGrid>
              <a:tr h="220683">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Показатели</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rowSpan="2">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Единицы измерения</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Отчет</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Оценка</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2023</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2024</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tc gridSpan="2">
                  <a:txBody>
                    <a:bodyPr/>
                    <a:lstStyle/>
                    <a:p>
                      <a:pPr algn="ctr" fontAlgn="ctr"/>
                      <a:r>
                        <a:rPr lang="ru-RU" sz="800" b="1" i="0" u="none" strike="noStrike">
                          <a:solidFill>
                            <a:srgbClr val="000000"/>
                          </a:solidFill>
                          <a:effectLst/>
                          <a:latin typeface="Arial" panose="020B0604020202020204" pitchFamily="34" charset="0"/>
                          <a:cs typeface="Arial" panose="020B0604020202020204" pitchFamily="34" charset="0"/>
                        </a:rPr>
                        <a:t>2025</a:t>
                      </a:r>
                      <a:endParaRPr lang="ru-RU" sz="800" b="1" i="0" u="none" strike="noStrike">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hMerge="1">
                  <a:txBody>
                    <a:bodyPr/>
                    <a:lstStyle/>
                    <a:p>
                      <a:endParaRPr lang="ru-RU"/>
                    </a:p>
                  </a:txBody>
                  <a:tcPr/>
                </a:tc>
                <a:extLst>
                  <a:ext uri="{0D108BD9-81ED-4DB2-BD59-A6C34878D82A}">
                    <a16:rowId xmlns:a16="http://schemas.microsoft.com/office/drawing/2014/main" val="774159088"/>
                  </a:ext>
                </a:extLst>
              </a:tr>
              <a:tr h="497413">
                <a:tc vMerge="1">
                  <a:txBody>
                    <a:bodyPr/>
                    <a:lstStyle/>
                    <a:p>
                      <a:endParaRPr lang="ru-RU"/>
                    </a:p>
                  </a:txBody>
                  <a:tcPr/>
                </a:tc>
                <a:tc vMerge="1">
                  <a:txBody>
                    <a:bodyPr/>
                    <a:lstStyle/>
                    <a:p>
                      <a:endParaRPr lang="ru-RU"/>
                    </a:p>
                  </a:txBody>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2020</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2021</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2022</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1 (консервативный)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tc>
                  <a:txBody>
                    <a:bodyPr/>
                    <a:lstStyle/>
                    <a:p>
                      <a:pPr algn="ctr" fontAlgn="ctr"/>
                      <a:r>
                        <a:rPr lang="ru-RU" sz="800" b="1" i="0" u="none" strike="noStrike" dirty="0">
                          <a:solidFill>
                            <a:srgbClr val="000000"/>
                          </a:solidFill>
                          <a:effectLst/>
                          <a:latin typeface="Arial" panose="020B0604020202020204" pitchFamily="34" charset="0"/>
                          <a:cs typeface="Arial" panose="020B0604020202020204" pitchFamily="34" charset="0"/>
                        </a:rPr>
                        <a:t>Прогноз вариант 2 (базовый)</a:t>
                      </a:r>
                      <a:endParaRPr lang="ru-RU" sz="800" b="1" i="0" u="none" strike="noStrike" dirty="0">
                        <a:solidFill>
                          <a:srgbClr val="000000"/>
                        </a:solidFill>
                        <a:effectLst/>
                        <a:latin typeface="Arial" panose="020B0604020202020204" pitchFamily="34"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2863942336"/>
                  </a:ext>
                </a:extLst>
              </a:tr>
              <a:tr h="178525">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8. Труд и заработная плата</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54196774"/>
                  </a:ext>
                </a:extLst>
              </a:tr>
              <a:tr h="25146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Количество созданных рабочих мест</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единица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1 412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1 107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1 220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1 374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1 310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1 472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1 530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26044676"/>
                  </a:ext>
                </a:extLst>
              </a:tr>
              <a:tr h="14287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Численность официально зарегистрированных безработных, на конец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280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270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330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260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03530368"/>
                  </a:ext>
                </a:extLst>
              </a:tr>
              <a:tr h="255289">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Фонд начисленной заработной платы всех работников</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млн. рублей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26 090,90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28 996,70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32 023,90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33 742,80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34 225,80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35 825,10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37 061,50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38 495,30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40 062,90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66926461"/>
                  </a:ext>
                </a:extLst>
              </a:tr>
              <a:tr h="2286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Темп роста фонда заработной платы</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111,1</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110,4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105,4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106,2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863614157"/>
                  </a:ext>
                </a:extLst>
              </a:tr>
              <a:tr h="304800">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Среднемесячная номинальная начисленная заработная плата работников (по полному кругу организаций)</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рубль</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69 544,60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73 807,70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79 571,20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81 554,00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82 253,80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84 962,90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86 027,10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89 114,40</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90 385,70</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52794486"/>
                  </a:ext>
                </a:extLst>
              </a:tr>
              <a:tr h="111116">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Реальная заработная плата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предыдущему году</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99,2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91,6</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93,8</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94,5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96,2</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95,9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99</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720615212"/>
                  </a:ext>
                </a:extLst>
              </a:tr>
              <a:tr h="165071">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 Индекс потребительских цен за период с начала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dirty="0">
                          <a:solidFill>
                            <a:srgbClr val="000000"/>
                          </a:solidFill>
                          <a:effectLst/>
                          <a:latin typeface="Arial" panose="020B0604020202020204" pitchFamily="34" charset="0"/>
                          <a:cs typeface="Arial" panose="020B0604020202020204" pitchFamily="34" charset="0"/>
                        </a:rPr>
                        <a:t>процент к соответствующему периоду предыдущего года</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102,7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107,5</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117,7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109,3</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109,4</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108,7</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109,4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106,1</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68271065"/>
                  </a:ext>
                </a:extLst>
              </a:tr>
              <a:tr h="224771">
                <a:tc>
                  <a:txBody>
                    <a:bodyPr/>
                    <a:lstStyle/>
                    <a:p>
                      <a:pPr algn="l" fontAlgn="ctr"/>
                      <a:r>
                        <a:rPr lang="ru-RU" sz="800" b="1" i="0" u="none" strike="noStrike" dirty="0">
                          <a:solidFill>
                            <a:srgbClr val="000000"/>
                          </a:solidFill>
                          <a:effectLst/>
                          <a:latin typeface="Arial" panose="020B0604020202020204" pitchFamily="34" charset="0"/>
                          <a:cs typeface="Arial" panose="020B0604020202020204" pitchFamily="34" charset="0"/>
                        </a:rPr>
                        <a:t>17. Образование</a:t>
                      </a:r>
                      <a:endParaRPr lang="ru-RU" sz="8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3767417"/>
                  </a:ext>
                </a:extLst>
              </a:tr>
              <a:tr h="2133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Дошкольное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 </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43004315"/>
                  </a:ext>
                </a:extLst>
              </a:tr>
              <a:tr h="25135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Количество дошкольных образовательных муниципальных организаций, реализующих образовательные программы дошкольного образования</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26897742"/>
                  </a:ext>
                </a:extLst>
              </a:tr>
              <a:tr h="318135">
                <a:tc>
                  <a:txBody>
                    <a:bodyPr/>
                    <a:lstStyle/>
                    <a:p>
                      <a:pPr algn="l" fontAlgn="ctr"/>
                      <a:r>
                        <a:rPr lang="ru-RU" sz="800" b="0" i="0" u="none" strike="noStrike" dirty="0">
                          <a:solidFill>
                            <a:srgbClr val="000000"/>
                          </a:solidFill>
                          <a:effectLst/>
                          <a:latin typeface="Arial" panose="020B0604020202020204" pitchFamily="34" charset="0"/>
                          <a:cs typeface="Arial" panose="020B0604020202020204" pitchFamily="34" charset="0"/>
                        </a:rPr>
                        <a:t>Число мест в дошкольных муниципальных образовательных организациях</a:t>
                      </a:r>
                      <a:endParaRPr lang="ru-RU" sz="8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7 018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7 653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7 805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8 095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8 340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8 565</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815124970"/>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Общее образование:</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 </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71988953"/>
                  </a:ext>
                </a:extLst>
              </a:tr>
              <a:tr h="240011">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Количество общеобразовательных муниципальных организаций</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11</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346891762"/>
                  </a:ext>
                </a:extLst>
              </a:tr>
              <a:tr h="22860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Число мест в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единица</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10 140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10 500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12 960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13 320</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27473807"/>
                  </a:ext>
                </a:extLst>
              </a:tr>
              <a:tr h="360026">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Доля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процент</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12,4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20,1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18,9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6,4</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6903519"/>
                  </a:ext>
                </a:extLst>
              </a:tr>
              <a:tr h="171469">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Численность обучающихся в государственных (муниципальных) общеобразовательных организациях, занимающихся во вторую смену</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1 700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2 408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2 978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3 212</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2 915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1 060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1 015</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a:t>
                      </a:r>
                      <a:endParaRPr lang="ru-RU" sz="8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35674414"/>
                  </a:ext>
                </a:extLst>
              </a:tr>
              <a:tr h="289560">
                <a:tc>
                  <a:txBody>
                    <a:bodyPr/>
                    <a:lstStyle/>
                    <a:p>
                      <a:pPr algn="l" fontAlgn="ctr"/>
                      <a:r>
                        <a:rPr lang="ru-RU" sz="800" b="0" i="0" u="none" strike="noStrike">
                          <a:solidFill>
                            <a:srgbClr val="000000"/>
                          </a:solidFill>
                          <a:effectLst/>
                          <a:latin typeface="Arial" panose="020B0604020202020204" pitchFamily="34" charset="0"/>
                          <a:cs typeface="Arial" panose="020B0604020202020204" pitchFamily="34" charset="0"/>
                        </a:rPr>
                        <a:t> Общее число обучающихся в государственных (муниципальных) общеобразовательных организациях</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ru-RU" sz="800" b="0" i="0" u="none" strike="noStrike">
                          <a:solidFill>
                            <a:srgbClr val="000000"/>
                          </a:solidFill>
                          <a:effectLst/>
                          <a:latin typeface="Arial" panose="020B0604020202020204" pitchFamily="34" charset="0"/>
                          <a:cs typeface="Arial" panose="020B0604020202020204" pitchFamily="34" charset="0"/>
                        </a:rPr>
                        <a:t>человек</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13 700</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14 259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14 829</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15 126</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15 423</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15 428</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15 731</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a:solidFill>
                            <a:srgbClr val="000000"/>
                          </a:solidFill>
                          <a:effectLst/>
                          <a:latin typeface="Arial" panose="020B0604020202020204" pitchFamily="34" charset="0"/>
                          <a:cs typeface="Arial" panose="020B0604020202020204" pitchFamily="34" charset="0"/>
                        </a:rPr>
                        <a:t>15 737</a:t>
                      </a:r>
                      <a:endParaRPr lang="ru-RU" sz="800" b="0" i="0" u="none" strike="noStrike">
                        <a:solidFill>
                          <a:srgbClr val="000000"/>
                        </a:solidFill>
                        <a:effectLst/>
                        <a:latin typeface="Arial" panose="020B0604020202020204" pitchFamily="34" charset="0"/>
                      </a:endParaRPr>
                    </a:p>
                  </a:txBody>
                  <a:tcPr marL="9525" marR="9525" marT="9525" marB="0" anchor="ctr"/>
                </a:tc>
                <a:tc>
                  <a:txBody>
                    <a:bodyPr/>
                    <a:lstStyle/>
                    <a:p>
                      <a:pPr algn="r" fontAlgn="ctr"/>
                      <a:r>
                        <a:rPr lang="ru-RU" sz="800" b="0" i="0" u="none" strike="noStrike" dirty="0">
                          <a:solidFill>
                            <a:srgbClr val="000000"/>
                          </a:solidFill>
                          <a:effectLst/>
                          <a:latin typeface="Arial" panose="020B0604020202020204" pitchFamily="34" charset="0"/>
                          <a:cs typeface="Arial" panose="020B0604020202020204" pitchFamily="34" charset="0"/>
                        </a:rPr>
                        <a:t>16 046</a:t>
                      </a:r>
                      <a:endParaRPr lang="ru-RU" sz="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8363310"/>
                  </a:ext>
                </a:extLst>
              </a:tr>
            </a:tbl>
          </a:graphicData>
        </a:graphic>
      </p:graphicFrame>
    </p:spTree>
    <p:extLst>
      <p:ext uri="{BB962C8B-B14F-4D97-AF65-F5344CB8AC3E}">
        <p14:creationId xmlns:p14="http://schemas.microsoft.com/office/powerpoint/2010/main" val="2501349311"/>
      </p:ext>
    </p:extLst>
  </p:cSld>
  <p:clrMapOvr>
    <a:masterClrMapping/>
  </p:clrMapOvr>
</p:sld>
</file>

<file path=ppt/theme/theme1.xml><?xml version="1.0" encoding="utf-8"?>
<a:theme xmlns:a="http://schemas.openxmlformats.org/drawingml/2006/main" name="6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Савон</Template>
  <TotalTime>8346</TotalTime>
  <Words>23458</Words>
  <Application>Microsoft Office PowerPoint</Application>
  <PresentationFormat>Широкоэкранный</PresentationFormat>
  <Paragraphs>6706</Paragraphs>
  <Slides>81</Slides>
  <Notes>9</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81</vt:i4>
      </vt:variant>
    </vt:vector>
  </HeadingPairs>
  <TitlesOfParts>
    <vt:vector size="92" baseType="lpstr">
      <vt:lpstr>Aharoni</vt:lpstr>
      <vt:lpstr>Arial</vt:lpstr>
      <vt:lpstr>Calibri</vt:lpstr>
      <vt:lpstr>Calibri Light</vt:lpstr>
      <vt:lpstr>Century Gothic</vt:lpstr>
      <vt:lpstr>PT Sans</vt:lpstr>
      <vt:lpstr>Times New Roman</vt:lpstr>
      <vt:lpstr>Wingdings</vt:lpstr>
      <vt:lpstr>Wingdings 2</vt:lpstr>
      <vt:lpstr>6_HDOfficeLightV0</vt:lpstr>
      <vt:lpstr>HDOfficeLightV0</vt:lpstr>
      <vt:lpstr>БЮДЖЕТ ДЛЯ ГРАЖДАН</vt:lpstr>
      <vt:lpstr>СОДЕРЖАНИЕ</vt:lpstr>
      <vt:lpstr>Основные понятия, используемые в бюджетном процессе</vt:lpstr>
      <vt:lpstr>                 Описание административно-территориального образования города       Долгопрудный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Основные показатели социально-экономического развития </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Социально-экономическое развитие городского округа Долгопрудный</vt:lpstr>
      <vt:lpstr>Основные задачи и приоритеты  бюджетной политики  на 2023 год и на плановый период 2024 и 2025 годов:</vt:lpstr>
      <vt:lpstr>Основные направления бюджетной и налоговой политики на 2023 год  и на плановый период 2024 и 2025 годов </vt:lpstr>
      <vt:lpstr>Презентация PowerPoint</vt:lpstr>
      <vt:lpstr>Динамика доходной части бюджета городского округа 2020-2025 гг. </vt:lpstr>
      <vt:lpstr>Презентация PowerPoint</vt:lpstr>
      <vt:lpstr>Доходная часть бюджета городского округа Долгопрудный</vt:lpstr>
      <vt:lpstr>Структура налоговых и неналоговых доходов бюджета городского округа Долгопрудный в 2023 году</vt:lpstr>
      <vt:lpstr>Презентация PowerPoint</vt:lpstr>
      <vt:lpstr>Информация о межбюджетных трансфертах в 2021 году</vt:lpstr>
      <vt:lpstr>Презентация PowerPoint</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Информация о межбюджетных трансфертах в 2022-2025 гг.</vt:lpstr>
      <vt:lpstr>Презентация PowerPoint</vt:lpstr>
      <vt:lpstr>Презентация PowerPoint</vt:lpstr>
      <vt:lpstr>Информация о ставках налогов</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Реестр налоговых льгот по земельному налогу, установленных решением Совета депутатов г.Долгопрудного от 22.06.2012  № 95-нр «О земельном налоге на территории городского округа Долгопрудный»</vt:lpstr>
      <vt:lpstr> Реестр налоговых льгот по налогу на имущество физических лиц, установленных решением Совета депутатов г.Долгопрудного от 19.11.2014  № 24-нр «О налоге на имущество физических лиц на территории городского округа Долгопрудный Московской области»</vt:lpstr>
      <vt:lpstr>Презентация PowerPoint</vt:lpstr>
      <vt:lpstr>Расходы бюджета городского округа Долгопрудный на 2021-2025 гг.  по разделам бюджетной классификации </vt:lpstr>
      <vt:lpstr>Расходы бюджета городского округа Долгопрудный на 2021- 2025 гг., сформированные по муниципальным программам и непрограммным направлениям деятельности: </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Реализация муниципальных программ  городского округа Долгопрудный в разрезе целевых показателей в динамике</vt:lpstr>
      <vt:lpstr>Информация о расходах бюджета с учетом интересов целевых групп пользователей </vt:lpstr>
      <vt:lpstr>Информация о расходах бюджета с учетом интересов целевых групп пользователей </vt:lpstr>
      <vt:lpstr> Информация о расходах бюджета с учетом интересов целевых групп пользователей </vt:lpstr>
      <vt:lpstr>Информация об общественно значимых проектах, реализуемых на территории городского округа Долгопрудный</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dc:creator>KEW3</dc:creator>
  <cp:lastModifiedBy>TEV</cp:lastModifiedBy>
  <cp:revision>504</cp:revision>
  <cp:lastPrinted>2022-11-17T13:30:39Z</cp:lastPrinted>
  <dcterms:created xsi:type="dcterms:W3CDTF">2020-01-09T08:17:52Z</dcterms:created>
  <dcterms:modified xsi:type="dcterms:W3CDTF">2023-01-23T12:05:29Z</dcterms:modified>
</cp:coreProperties>
</file>