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81" r:id="rId3"/>
    <p:sldId id="301" r:id="rId4"/>
    <p:sldId id="287" r:id="rId5"/>
    <p:sldId id="826" r:id="rId6"/>
    <p:sldId id="824" r:id="rId7"/>
    <p:sldId id="825" r:id="rId8"/>
    <p:sldId id="304" r:id="rId9"/>
    <p:sldId id="294" r:id="rId10"/>
    <p:sldId id="305" r:id="rId11"/>
    <p:sldId id="296" r:id="rId1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19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000"/>
    <a:srgbClr val="BC0000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6445" autoAdjust="0"/>
  </p:normalViewPr>
  <p:slideViewPr>
    <p:cSldViewPr snapToGrid="0">
      <p:cViewPr varScale="1">
        <p:scale>
          <a:sx n="64" d="100"/>
          <a:sy n="64" d="100"/>
        </p:scale>
        <p:origin x="90" y="48"/>
      </p:cViewPr>
      <p:guideLst>
        <p:guide pos="3840"/>
        <p:guide pos="1912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4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8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6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7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15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09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07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65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4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22667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805368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ru-RU" smtClean="0"/>
              <a:t>06.02.2023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-map_of_Moscow_Oblast.svg" TargetMode="Externa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27398/universal-information-symbol-by-missiridia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pixabay.com/de/klassiker-telefon-silhouette-163688/" TargetMode="External"/><Relationship Id="rId4" Type="http://schemas.microsoft.com/office/2007/relationships/hdphoto" Target="../media/hdphoto1.wdp"/><Relationship Id="rId9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docs.exdat.com/docs/index-19826.html" TargetMode="External"/><Relationship Id="rId13" Type="http://schemas.openxmlformats.org/officeDocument/2006/relationships/hyperlink" Target="https://www.coloring-book.biz/raskraski/posuda-predmety-byta-kantstovary/chasy/4534" TargetMode="External"/><Relationship Id="rId18" Type="http://schemas.openxmlformats.org/officeDocument/2006/relationships/hyperlink" Target="http://www.freepik.com/free-icon/increasing-stocks-graphic-of-bars_729852.htm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hyperlink" Target="http://iventurer.ru/na-chem-zarabatyvayut-v-kriz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hyperlink" Target="http://iconbird.com/view/46796_iconki_bukva_v" TargetMode="External"/><Relationship Id="rId10" Type="http://schemas.openxmlformats.org/officeDocument/2006/relationships/hyperlink" Target="https://ru.wikipedia.org/wiki/%25_(%D0%B7%D0%BD%D0%B0%D0%BA)" TargetMode="External"/><Relationship Id="rId19" Type="http://schemas.openxmlformats.org/officeDocument/2006/relationships/image" Target="../media/image16.jp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gif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hyperlink" Target="https://thenounproject.com/term/working/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freepik.com/free-photos-vectors/pat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hyperlink" Target="http://de.depositphotos.com/101606996/stock-illustration-cnc-milling-machine-icon.html" TargetMode="External"/><Relationship Id="rId15" Type="http://schemas.openxmlformats.org/officeDocument/2006/relationships/image" Target="../media/image21.jpg"/><Relationship Id="rId10" Type="http://schemas.openxmlformats.org/officeDocument/2006/relationships/hyperlink" Target="http://ofinansah.kz/?type=4&amp;id=207&amp;lang=ru" TargetMode="External"/><Relationship Id="rId4" Type="http://schemas.microsoft.com/office/2007/relationships/hdphoto" Target="../media/hdphoto5.wdp"/><Relationship Id="rId9" Type="http://schemas.microsoft.com/office/2007/relationships/hdphoto" Target="../media/hdphoto6.wdp"/><Relationship Id="rId14" Type="http://schemas.openxmlformats.org/officeDocument/2006/relationships/hyperlink" Target="https://twitter.com/Inzhener_e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25_(%D0%B7%D0%BD%D0%B0%D0%BA)" TargetMode="External"/><Relationship Id="rId13" Type="http://schemas.openxmlformats.org/officeDocument/2006/relationships/hyperlink" Target="http://iconbird.com/view/46796_iconki_bukva_v" TargetMode="External"/><Relationship Id="rId18" Type="http://schemas.openxmlformats.org/officeDocument/2006/relationships/hyperlink" Target="http://iventurer.ru/na-chem-zarabatyvayut-v-krizis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freepik.com/free-icon/increasing-stocks-graphic-of-bars_72985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docs.exdat.com/docs/index-19826.html" TargetMode="External"/><Relationship Id="rId11" Type="http://schemas.openxmlformats.org/officeDocument/2006/relationships/hyperlink" Target="https://www.coloring-book.biz/raskraski/posuda-predmety-byta-kantstovary/chasy/4534" TargetMode="External"/><Relationship Id="rId5" Type="http://schemas.openxmlformats.org/officeDocument/2006/relationships/image" Target="../media/image11.gif"/><Relationship Id="rId1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gif"/><Relationship Id="rId18" Type="http://schemas.openxmlformats.org/officeDocument/2006/relationships/hyperlink" Target="http://www.newdesignfile.com/post_construction-crane-vector_396468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hyperlink" Target="https://thenounproject.com/term/working/" TargetMode="External"/><Relationship Id="rId1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freepik.com/free-photos-vectors/pat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hyperlink" Target="http://de.depositphotos.com/101606996/stock-illustration-cnc-milling-machine-icon.html" TargetMode="External"/><Relationship Id="rId15" Type="http://schemas.openxmlformats.org/officeDocument/2006/relationships/image" Target="../media/image21.jpg"/><Relationship Id="rId10" Type="http://schemas.openxmlformats.org/officeDocument/2006/relationships/hyperlink" Target="http://ofinansah.kz/?type=4&amp;id=207&amp;lang=ru" TargetMode="External"/><Relationship Id="rId4" Type="http://schemas.microsoft.com/office/2007/relationships/hdphoto" Target="../media/hdphoto5.wdp"/><Relationship Id="rId9" Type="http://schemas.microsoft.com/office/2007/relationships/hdphoto" Target="../media/hdphoto6.wdp"/><Relationship Id="rId14" Type="http://schemas.openxmlformats.org/officeDocument/2006/relationships/hyperlink" Target="https://twitter.com/Inzhener_e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>
            <a:extLst>
              <a:ext uri="{FF2B5EF4-FFF2-40B4-BE49-F238E27FC236}">
                <a16:creationId xmlns:a16="http://schemas.microsoft.com/office/drawing/2014/main" id="{35D4A51A-F8A5-4748-9B72-8DA6CDE99987}"/>
              </a:ext>
            </a:extLst>
          </p:cNvPr>
          <p:cNvSpPr txBox="1">
            <a:spLocks/>
          </p:cNvSpPr>
          <p:nvPr/>
        </p:nvSpPr>
        <p:spPr>
          <a:xfrm>
            <a:off x="3175842" y="4543425"/>
            <a:ext cx="8554604" cy="3329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Льготные займы промышленным предприятиям Московской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03220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" y="295275"/>
            <a:ext cx="2733675" cy="781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587AAE-4497-438D-8D49-6A70D0149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4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51750" y="129181"/>
            <a:ext cx="4777951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Консультационная поддержка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:a16="http://schemas.microsoft.com/office/drawing/2014/main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1"/>
            <a:ext cx="9475467" cy="768343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Актуальная информация о программах финансирования размещена на сайте Фонда – раздел «Займы ФРП МО» </a:t>
            </a:r>
            <a:r>
              <a:rPr lang="en-US" sz="1400" dirty="0">
                <a:solidFill>
                  <a:srgbClr val="0070C0"/>
                </a:solidFill>
              </a:rPr>
              <a:t>https://frpmo.ru/</a:t>
            </a:r>
            <a:br>
              <a:rPr lang="ru-RU" sz="1400" dirty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/>
                </a:solidFill>
              </a:rPr>
              <a:t>Заявители всегда могут найти следующие данные: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270360" y="2721431"/>
            <a:ext cx="9763252" cy="1754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Положения и программы финансирования Фонда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 для подачи Фонду заявки по программам финансирования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Методические материалы: рекомендации по подготовке бизнес-плана и финансовой модели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Типовые формы договоров (договор займа, поручительства, залога, типовые формы иных документов)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Данные о контактах Фонда развития промышленности Московской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533E14-65FB-4206-A1D4-EA806A306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60476" y="1617141"/>
            <a:ext cx="510987" cy="510987"/>
          </a:xfrm>
          <a:prstGeom prst="rect">
            <a:avLst/>
          </a:prstGeom>
        </p:spPr>
      </p:pic>
      <p:sp>
        <p:nvSpPr>
          <p:cNvPr id="15" name="타원 10">
            <a:extLst>
              <a:ext uri="{FF2B5EF4-FFF2-40B4-BE49-F238E27FC236}">
                <a16:creationId xmlns:a16="http://schemas.microsoft.com/office/drawing/2014/main" id="{C53DB8D4-E60D-4664-9B09-F117A886EC1D}"/>
              </a:ext>
            </a:extLst>
          </p:cNvPr>
          <p:cNvSpPr/>
          <p:nvPr/>
        </p:nvSpPr>
        <p:spPr>
          <a:xfrm>
            <a:off x="1337031" y="4936336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104897" y="4589718"/>
            <a:ext cx="9475467" cy="202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Единый телефон консультационного центра Фонда:</a:t>
            </a:r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+7 (495) 136-99-09</a:t>
            </a:r>
          </a:p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en-US" sz="3200" b="1" dirty="0">
                <a:solidFill>
                  <a:srgbClr val="0070C0"/>
                </a:solidFill>
              </a:rPr>
              <a:t>www.frpmo.ru</a:t>
            </a:r>
            <a:endParaRPr lang="ru-RU" sz="3200" b="1" dirty="0">
              <a:solidFill>
                <a:srgbClr val="0070C0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4529DC-481E-48B3-9C6D-961309256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60636" y="5059941"/>
            <a:ext cx="472789" cy="472789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C16F0C31-5FE3-4FEB-80C5-F8056751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3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111E28D-7982-424A-954E-D7762068E6CB}"/>
              </a:ext>
            </a:extLst>
          </p:cNvPr>
          <p:cNvSpPr txBox="1"/>
          <p:nvPr/>
        </p:nvSpPr>
        <p:spPr>
          <a:xfrm>
            <a:off x="1984371" y="1207803"/>
            <a:ext cx="9062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dirty="0">
                <a:solidFill>
                  <a:srgbClr val="D40000"/>
                </a:solidFill>
                <a:latin typeface="Century Gothic" panose="020B0502020202020204"/>
              </a:rPr>
              <a:t>1. Займы на приобретение оборудования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824668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Программа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7" name="Прямоугольник 2">
            <a:extLst>
              <a:ext uri="{FF2B5EF4-FFF2-40B4-BE49-F238E27FC236}">
                <a16:creationId xmlns:a16="http://schemas.microsoft.com/office/drawing/2014/main" id="{28EC3B8D-0970-4DFC-BDCE-778ABF781887}"/>
              </a:ext>
            </a:extLst>
          </p:cNvPr>
          <p:cNvSpPr txBox="1">
            <a:spLocks/>
          </p:cNvSpPr>
          <p:nvPr/>
        </p:nvSpPr>
        <p:spPr>
          <a:xfrm>
            <a:off x="2237649" y="3705486"/>
            <a:ext cx="4466735" cy="1876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существующей или новой продукции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высокотехнологичной продукции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продукции импортозамещения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экспортной продукции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8" name="Прямоугольник 2">
            <a:extLst>
              <a:ext uri="{FF2B5EF4-FFF2-40B4-BE49-F238E27FC236}">
                <a16:creationId xmlns:a16="http://schemas.microsoft.com/office/drawing/2014/main" id="{D508DA61-EF24-4683-8267-8A839D37F862}"/>
              </a:ext>
            </a:extLst>
          </p:cNvPr>
          <p:cNvSpPr txBox="1">
            <a:spLocks/>
          </p:cNvSpPr>
          <p:nvPr/>
        </p:nvSpPr>
        <p:spPr>
          <a:xfrm>
            <a:off x="7097701" y="3705487"/>
            <a:ext cx="3829618" cy="84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комплектующих изделий </a:t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для конечной продукции российского производства*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1" name="Прямоугольник 2">
            <a:extLst>
              <a:ext uri="{FF2B5EF4-FFF2-40B4-BE49-F238E27FC236}">
                <a16:creationId xmlns:a16="http://schemas.microsoft.com/office/drawing/2014/main" id="{B5BD057F-F368-47FA-B8B6-20857CFDEC11}"/>
              </a:ext>
            </a:extLst>
          </p:cNvPr>
          <p:cNvSpPr txBox="1">
            <a:spLocks/>
          </p:cNvSpPr>
          <p:nvPr/>
        </p:nvSpPr>
        <p:spPr>
          <a:xfrm>
            <a:off x="1967262" y="2807617"/>
            <a:ext cx="9252087" cy="376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Льготные займы на модернизацию и/или организацию нового производства</a:t>
            </a:r>
          </a:p>
        </p:txBody>
      </p:sp>
      <p:grpSp>
        <p:nvGrpSpPr>
          <p:cNvPr id="40" name="그룹 27">
            <a:extLst>
              <a:ext uri="{FF2B5EF4-FFF2-40B4-BE49-F238E27FC236}">
                <a16:creationId xmlns:a16="http://schemas.microsoft.com/office/drawing/2014/main" id="{BB04023A-7A53-474C-A184-C3C86FC47FF3}"/>
              </a:ext>
            </a:extLst>
          </p:cNvPr>
          <p:cNvGrpSpPr/>
          <p:nvPr/>
        </p:nvGrpSpPr>
        <p:grpSpPr>
          <a:xfrm>
            <a:off x="1953064" y="3822249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1" name="갈매기형 수장 23">
              <a:extLst>
                <a:ext uri="{FF2B5EF4-FFF2-40B4-BE49-F238E27FC236}">
                  <a16:creationId xmlns:a16="http://schemas.microsoft.com/office/drawing/2014/main" id="{3AD8CF86-669B-4124-AB1D-9EBBE39A0395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갈매기형 수장 24">
              <a:extLst>
                <a:ext uri="{FF2B5EF4-FFF2-40B4-BE49-F238E27FC236}">
                  <a16:creationId xmlns:a16="http://schemas.microsoft.com/office/drawing/2014/main" id="{8558353A-A61E-4951-9B39-E2E5A553AC7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6C6751F-9F8C-466F-A52F-05A5AD60AD10}"/>
              </a:ext>
            </a:extLst>
          </p:cNvPr>
          <p:cNvSpPr/>
          <p:nvPr/>
        </p:nvSpPr>
        <p:spPr>
          <a:xfrm>
            <a:off x="1681656" y="6147539"/>
            <a:ext cx="98232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Комплектующие изделия, повышающие уровень локализации конечной российской продукции, перечисленной в приложении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 постановлению Правительства РФ от 17 июля 2015 г. № 719</a:t>
            </a:r>
          </a:p>
        </p:txBody>
      </p:sp>
      <p:sp>
        <p:nvSpPr>
          <p:cNvPr id="56" name="Номер слайда 6">
            <a:extLst>
              <a:ext uri="{FF2B5EF4-FFF2-40B4-BE49-F238E27FC236}">
                <a16:creationId xmlns:a16="http://schemas.microsoft.com/office/drawing/2014/main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34B48EF-4C33-4FC8-A417-44C4674DBE16}"/>
              </a:ext>
            </a:extLst>
          </p:cNvPr>
          <p:cNvCxnSpPr>
            <a:cxnSpLocks/>
          </p:cNvCxnSpPr>
          <p:nvPr/>
        </p:nvCxnSpPr>
        <p:spPr>
          <a:xfrm>
            <a:off x="1736313" y="2547749"/>
            <a:ext cx="948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000F2C1-EEC5-4FBE-A6C7-94AA35C242EB}"/>
              </a:ext>
            </a:extLst>
          </p:cNvPr>
          <p:cNvCxnSpPr>
            <a:cxnSpLocks/>
          </p:cNvCxnSpPr>
          <p:nvPr/>
        </p:nvCxnSpPr>
        <p:spPr>
          <a:xfrm>
            <a:off x="1757298" y="3429000"/>
            <a:ext cx="9462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226ADFB9-E020-425F-9E30-36FDDE579DD7}"/>
              </a:ext>
            </a:extLst>
          </p:cNvPr>
          <p:cNvCxnSpPr>
            <a:cxnSpLocks/>
          </p:cNvCxnSpPr>
          <p:nvPr/>
        </p:nvCxnSpPr>
        <p:spPr>
          <a:xfrm>
            <a:off x="6593304" y="3429000"/>
            <a:ext cx="0" cy="2153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27">
            <a:extLst>
              <a:ext uri="{FF2B5EF4-FFF2-40B4-BE49-F238E27FC236}">
                <a16:creationId xmlns:a16="http://schemas.microsoft.com/office/drawing/2014/main" id="{23F5717E-6E56-4294-9FA5-14276D4BF6CC}"/>
              </a:ext>
            </a:extLst>
          </p:cNvPr>
          <p:cNvGrpSpPr/>
          <p:nvPr/>
        </p:nvGrpSpPr>
        <p:grpSpPr>
          <a:xfrm>
            <a:off x="1984371" y="450329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2" name="갈매기형 수장 23">
              <a:extLst>
                <a:ext uri="{FF2B5EF4-FFF2-40B4-BE49-F238E27FC236}">
                  <a16:creationId xmlns:a16="http://schemas.microsoft.com/office/drawing/2014/main" id="{7007FBEE-B886-4AE0-BB0D-2DCA137B726F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3" name="갈매기형 수장 24">
              <a:extLst>
                <a:ext uri="{FF2B5EF4-FFF2-40B4-BE49-F238E27FC236}">
                  <a16:creationId xmlns:a16="http://schemas.microsoft.com/office/drawing/2014/main" id="{A94C5F0F-8BFB-4302-B033-12D325AE4771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4" name="그룹 27">
            <a:extLst>
              <a:ext uri="{FF2B5EF4-FFF2-40B4-BE49-F238E27FC236}">
                <a16:creationId xmlns:a16="http://schemas.microsoft.com/office/drawing/2014/main" id="{BEA2078A-5FFC-47F9-A938-929017672435}"/>
              </a:ext>
            </a:extLst>
          </p:cNvPr>
          <p:cNvGrpSpPr/>
          <p:nvPr/>
        </p:nvGrpSpPr>
        <p:grpSpPr>
          <a:xfrm>
            <a:off x="1951733" y="487565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5" name="갈매기형 수장 23">
              <a:extLst>
                <a:ext uri="{FF2B5EF4-FFF2-40B4-BE49-F238E27FC236}">
                  <a16:creationId xmlns:a16="http://schemas.microsoft.com/office/drawing/2014/main" id="{7608F42C-AA23-4D8B-BA38-6E0A233864EC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6" name="갈매기형 수장 24">
              <a:extLst>
                <a:ext uri="{FF2B5EF4-FFF2-40B4-BE49-F238E27FC236}">
                  <a16:creationId xmlns:a16="http://schemas.microsoft.com/office/drawing/2014/main" id="{8FE1423A-6DC7-4B7F-BB83-14F579A3A0E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7" name="그룹 27">
            <a:extLst>
              <a:ext uri="{FF2B5EF4-FFF2-40B4-BE49-F238E27FC236}">
                <a16:creationId xmlns:a16="http://schemas.microsoft.com/office/drawing/2014/main" id="{03CA243B-12CF-46E8-88D4-4336F3ABA4C4}"/>
              </a:ext>
            </a:extLst>
          </p:cNvPr>
          <p:cNvGrpSpPr/>
          <p:nvPr/>
        </p:nvGrpSpPr>
        <p:grpSpPr>
          <a:xfrm>
            <a:off x="6808114" y="381560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8" name="갈매기형 수장 23">
              <a:extLst>
                <a:ext uri="{FF2B5EF4-FFF2-40B4-BE49-F238E27FC236}">
                  <a16:creationId xmlns:a16="http://schemas.microsoft.com/office/drawing/2014/main" id="{B8DF0665-5023-499D-878A-54D15807DD8A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9" name="갈매기형 수장 24">
              <a:extLst>
                <a:ext uri="{FF2B5EF4-FFF2-40B4-BE49-F238E27FC236}">
                  <a16:creationId xmlns:a16="http://schemas.microsoft.com/office/drawing/2014/main" id="{F2D22999-B69C-4D1A-881E-28085D0BE3C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9" name="그룹 27">
            <a:extLst>
              <a:ext uri="{FF2B5EF4-FFF2-40B4-BE49-F238E27FC236}">
                <a16:creationId xmlns:a16="http://schemas.microsoft.com/office/drawing/2014/main" id="{FB4B40F8-85D0-4E3B-9F54-F5B6D2991A3D}"/>
              </a:ext>
            </a:extLst>
          </p:cNvPr>
          <p:cNvGrpSpPr/>
          <p:nvPr/>
        </p:nvGrpSpPr>
        <p:grpSpPr>
          <a:xfrm>
            <a:off x="1951733" y="530337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0" name="갈매기형 수장 23">
              <a:extLst>
                <a:ext uri="{FF2B5EF4-FFF2-40B4-BE49-F238E27FC236}">
                  <a16:creationId xmlns:a16="http://schemas.microsoft.com/office/drawing/2014/main" id="{3B143AF5-FCEE-4502-88AF-815D28495FDF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2" name="갈매기형 수장 24">
              <a:extLst>
                <a:ext uri="{FF2B5EF4-FFF2-40B4-BE49-F238E27FC236}">
                  <a16:creationId xmlns:a16="http://schemas.microsoft.com/office/drawing/2014/main" id="{0BCB7FAA-ED08-4454-93CA-B037307A354C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15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435218DF-47F2-4A8A-A528-860EF80126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12001865"/>
              </p:ext>
            </p:extLst>
          </p:nvPr>
        </p:nvGraphicFramePr>
        <p:xfrm>
          <a:off x="1157635" y="949542"/>
          <a:ext cx="10565790" cy="577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2000" b="1" dirty="0">
                        <a:solidFill>
                          <a:srgbClr val="D40000"/>
                        </a:solidFill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предоставлении гарантии Банка или Корпорации МСП/РГО;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предоставлении иных видов обеспечения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endParaRPr lang="ru-RU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14,5 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algn="ctr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 err="1">
                          <a:latin typeface="+mn-lt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 заявителя, частных инвесторов 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 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35520" y="474456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3" y="384175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90918" y="1708993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24389" y="2371158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/>
                </a14:imgProps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384932" y="3028898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345480" y="3780785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/>
                </a14:imgProps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335520" y="4467031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317168" y="5277475"/>
            <a:ext cx="554306" cy="554306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7BC11D0-B4B2-4782-8421-1253A41A2D81}"/>
              </a:ext>
            </a:extLst>
          </p:cNvPr>
          <p:cNvCxnSpPr/>
          <p:nvPr/>
        </p:nvCxnSpPr>
        <p:spPr>
          <a:xfrm>
            <a:off x="1157634" y="1558193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8476FB9-49D1-4CC1-9D86-278A4B82D85A}"/>
              </a:ext>
            </a:extLst>
          </p:cNvPr>
          <p:cNvCxnSpPr>
            <a:cxnSpLocks/>
          </p:cNvCxnSpPr>
          <p:nvPr/>
        </p:nvCxnSpPr>
        <p:spPr>
          <a:xfrm>
            <a:off x="5416886" y="1558193"/>
            <a:ext cx="0" cy="469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9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195" t="20028" r="21238" b="20402"/>
          <a:stretch/>
        </p:blipFill>
        <p:spPr>
          <a:xfrm>
            <a:off x="2203506" y="1323696"/>
            <a:ext cx="641546" cy="5691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03" y="223645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2" y="14094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146185" y="3223759"/>
            <a:ext cx="806314" cy="79044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146185" y="1214638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332019" y="2317913"/>
            <a:ext cx="5465622" cy="294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369343" y="3404865"/>
            <a:ext cx="7603920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369343" y="4241807"/>
            <a:ext cx="7214378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332019" y="1323696"/>
            <a:ext cx="6813013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7646" t="9199" r="1888" b="868"/>
          <a:stretch/>
        </p:blipFill>
        <p:spPr>
          <a:xfrm>
            <a:off x="2180751" y="2390085"/>
            <a:ext cx="707365" cy="47690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081802" y="5235394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146849" y="2233317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156580" y="5268811"/>
            <a:ext cx="763555" cy="677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288039" y="3330145"/>
            <a:ext cx="588960" cy="5224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239946" y="4390651"/>
            <a:ext cx="618564" cy="548730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:a16="http://schemas.microsoft.com/office/drawing/2014/main" id="{D3D605EE-9338-42C6-936A-4BB1DEC49837}"/>
              </a:ext>
            </a:extLst>
          </p:cNvPr>
          <p:cNvSpPr/>
          <p:nvPr/>
        </p:nvSpPr>
        <p:spPr>
          <a:xfrm>
            <a:off x="2135810" y="4237112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9" name="Номер слайда 6">
            <a:extLst>
              <a:ext uri="{FF2B5EF4-FFF2-40B4-BE49-F238E27FC236}">
                <a16:creationId xmlns:a16="http://schemas.microsoft.com/office/drawing/2014/main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1B9DF550-45E1-1250-DA63-9DA66C7A81E8}"/>
              </a:ext>
            </a:extLst>
          </p:cNvPr>
          <p:cNvSpPr txBox="1">
            <a:spLocks/>
          </p:cNvSpPr>
          <p:nvPr/>
        </p:nvSpPr>
        <p:spPr>
          <a:xfrm>
            <a:off x="3332019" y="5460437"/>
            <a:ext cx="7214378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>
                <a:solidFill>
                  <a:schemeClr val="bg1"/>
                </a:solidFill>
              </a:rPr>
              <a:t>Научные исследования и опытно-конструкторские работы</a:t>
            </a:r>
            <a:endParaRPr lang="ru-RU" sz="180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333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66" y="1024415"/>
            <a:ext cx="10796227" cy="629371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200" b="1" u="sng" dirty="0">
                <a:solidFill>
                  <a:srgbClr val="D40000"/>
                </a:solidFill>
              </a:rPr>
              <a:t>2. Развитие удаленных территорий</a:t>
            </a:r>
            <a:br>
              <a:rPr lang="ru-RU" sz="3200" b="1" dirty="0">
                <a:solidFill>
                  <a:srgbClr val="FF0000"/>
                </a:solidFill>
              </a:rPr>
            </a:br>
            <a:b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Проекты на территории следующих г.о.:</a:t>
            </a:r>
            <a:endParaRPr lang="ru-RU" sz="3200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Номер слайда 6">
            <a:extLst>
              <a:ext uri="{FF2B5EF4-FFF2-40B4-BE49-F238E27FC236}">
                <a16:creationId xmlns:a16="http://schemas.microsoft.com/office/drawing/2014/main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-26894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1FBE5F-CA9A-41E7-9A66-622299268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23" y="121921"/>
            <a:ext cx="629950" cy="6330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9F0642-F827-42AC-844A-E76E0621E3A1}"/>
              </a:ext>
            </a:extLst>
          </p:cNvPr>
          <p:cNvSpPr/>
          <p:nvPr/>
        </p:nvSpPr>
        <p:spPr>
          <a:xfrm>
            <a:off x="1036309" y="2483437"/>
            <a:ext cx="104134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ru-RU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436EB67-9E37-497F-B0DC-BE6EC3EF5673}"/>
              </a:ext>
            </a:extLst>
          </p:cNvPr>
          <p:cNvGraphicFramePr>
            <a:graphicFrameLocks noGrp="1"/>
          </p:cNvGraphicFramePr>
          <p:nvPr/>
        </p:nvGraphicFramePr>
        <p:xfrm>
          <a:off x="2675764" y="2483437"/>
          <a:ext cx="3899877" cy="4101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9877">
                  <a:extLst>
                    <a:ext uri="{9D8B030D-6E8A-4147-A177-3AD203B41FA5}">
                      <a16:colId xmlns:a16="http://schemas.microsoft.com/office/drawing/2014/main" val="2624305614"/>
                    </a:ext>
                  </a:extLst>
                </a:gridCol>
              </a:tblGrid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Волоколамск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267795"/>
                  </a:ext>
                </a:extLst>
              </a:tr>
              <a:tr h="376173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Зарайск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152642"/>
                  </a:ext>
                </a:extLst>
              </a:tr>
              <a:tr h="401699">
                <a:tc>
                  <a:txBody>
                    <a:bodyPr/>
                    <a:lstStyle/>
                    <a:p>
                      <a:pPr indent="120015" algn="l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Лосино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-Петровский г.о.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indent="120015"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Лотошино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193162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Луховицы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201716"/>
                  </a:ext>
                </a:extLst>
              </a:tr>
              <a:tr h="379844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Орехово-Зуево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032294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Серебряные Пруды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468050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Талдомский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638254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Шатура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870312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Шаховская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6370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Электрогорск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258345"/>
                  </a:ext>
                </a:extLst>
              </a:tr>
            </a:tbl>
          </a:graphicData>
        </a:graphic>
      </p:graphicFrame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E2D53D96-B13C-4B2F-BB14-A0F62DD5C887}"/>
              </a:ext>
            </a:extLst>
          </p:cNvPr>
          <p:cNvSpPr txBox="1">
            <a:spLocks/>
          </p:cNvSpPr>
          <p:nvPr/>
        </p:nvSpPr>
        <p:spPr>
          <a:xfrm>
            <a:off x="1163807" y="189006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Программа финансирования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42881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435218DF-47F2-4A8A-A528-860EF80126B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157635" y="949542"/>
          <a:ext cx="10565790" cy="577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2000" b="1" dirty="0">
                        <a:solidFill>
                          <a:srgbClr val="D40000"/>
                        </a:solidFill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0,5%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при предоставлении гарантии Банка или Корпорации МСП;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при предоставлении иных видов обеспечения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endParaRPr lang="ru-RU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algn="ctr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 err="1">
                          <a:latin typeface="+mn-lt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 заявителя, частных инвесторов 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 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35520" y="474456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3" y="384175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90918" y="1708993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424389" y="2371158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/>
                </a14:imgProps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384932" y="3028898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345480" y="3780785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/>
                </a14:imgProps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335520" y="4467031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317168" y="5277475"/>
            <a:ext cx="554306" cy="554306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7BC11D0-B4B2-4782-8421-1253A41A2D81}"/>
              </a:ext>
            </a:extLst>
          </p:cNvPr>
          <p:cNvCxnSpPr/>
          <p:nvPr/>
        </p:nvCxnSpPr>
        <p:spPr>
          <a:xfrm>
            <a:off x="1157634" y="1558193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8476FB9-49D1-4CC1-9D86-278A4B82D85A}"/>
              </a:ext>
            </a:extLst>
          </p:cNvPr>
          <p:cNvCxnSpPr>
            <a:cxnSpLocks/>
          </p:cNvCxnSpPr>
          <p:nvPr/>
        </p:nvCxnSpPr>
        <p:spPr>
          <a:xfrm>
            <a:off x="5416886" y="1558193"/>
            <a:ext cx="0" cy="469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195" t="20028" r="21238" b="20402"/>
          <a:stretch/>
        </p:blipFill>
        <p:spPr>
          <a:xfrm>
            <a:off x="2186089" y="1053731"/>
            <a:ext cx="641546" cy="5691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03" y="223645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2" y="14094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128768" y="2953794"/>
            <a:ext cx="806314" cy="79044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128768" y="944673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602" y="5134297"/>
            <a:ext cx="7214378" cy="294100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/>
                </a:solidFill>
              </a:rPr>
              <a:t>Научные исследования и опытно-конструкторские работы</a:t>
            </a:r>
            <a:endParaRPr lang="ru-RU" sz="1800" i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314602" y="2047948"/>
            <a:ext cx="5465622" cy="294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351926" y="3134900"/>
            <a:ext cx="7603920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351926" y="3971842"/>
            <a:ext cx="7214378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314602" y="1053731"/>
            <a:ext cx="6813013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7646" t="9199" r="1888" b="868"/>
          <a:stretch/>
        </p:blipFill>
        <p:spPr>
          <a:xfrm>
            <a:off x="2163334" y="2120120"/>
            <a:ext cx="707365" cy="47690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064385" y="4965429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129432" y="1963352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139163" y="4998846"/>
            <a:ext cx="763555" cy="677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270622" y="3060180"/>
            <a:ext cx="588960" cy="5224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222529" y="4120686"/>
            <a:ext cx="618564" cy="548730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:a16="http://schemas.microsoft.com/office/drawing/2014/main" id="{D3D605EE-9338-42C6-936A-4BB1DEC49837}"/>
              </a:ext>
            </a:extLst>
          </p:cNvPr>
          <p:cNvSpPr/>
          <p:nvPr/>
        </p:nvSpPr>
        <p:spPr>
          <a:xfrm>
            <a:off x="2118393" y="3967147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9" name="Номер слайда 6">
            <a:extLst>
              <a:ext uri="{FF2B5EF4-FFF2-40B4-BE49-F238E27FC236}">
                <a16:creationId xmlns:a16="http://schemas.microsoft.com/office/drawing/2014/main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DD35828-BF60-433B-AA9D-9F5C42E1BC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227215" y="5877954"/>
            <a:ext cx="643484" cy="677352"/>
          </a:xfrm>
          <a:prstGeom prst="rect">
            <a:avLst/>
          </a:prstGeom>
        </p:spPr>
      </p:pic>
      <p:sp>
        <p:nvSpPr>
          <p:cNvPr id="24" name="Прямоугольник 2">
            <a:extLst>
              <a:ext uri="{FF2B5EF4-FFF2-40B4-BE49-F238E27FC236}">
                <a16:creationId xmlns:a16="http://schemas.microsoft.com/office/drawing/2014/main" id="{121FA728-F90C-40E4-A693-827870D13D82}"/>
              </a:ext>
            </a:extLst>
          </p:cNvPr>
          <p:cNvSpPr txBox="1">
            <a:spLocks/>
          </p:cNvSpPr>
          <p:nvPr/>
        </p:nvSpPr>
        <p:spPr>
          <a:xfrm>
            <a:off x="3314602" y="5977813"/>
            <a:ext cx="893898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u="sng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Строительство/приобретение и капитальный ремонт зданий и сооружений </a:t>
            </a:r>
            <a:r>
              <a:rPr lang="ru-RU" sz="18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(до 50% займа)</a:t>
            </a:r>
            <a:endParaRPr lang="ru-RU" sz="1800" b="1" i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7" name="타원 8">
            <a:extLst>
              <a:ext uri="{FF2B5EF4-FFF2-40B4-BE49-F238E27FC236}">
                <a16:creationId xmlns:a16="http://schemas.microsoft.com/office/drawing/2014/main" id="{35E1FC5A-0B69-486E-9783-27AAAE3E50B6}"/>
              </a:ext>
            </a:extLst>
          </p:cNvPr>
          <p:cNvSpPr/>
          <p:nvPr/>
        </p:nvSpPr>
        <p:spPr>
          <a:xfrm>
            <a:off x="2096769" y="5917457"/>
            <a:ext cx="827938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3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1" y="341914"/>
            <a:ext cx="10548297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Обеспечение возврата займов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0381BA5-F411-4D12-9263-3576D8276378}"/>
              </a:ext>
            </a:extLst>
          </p:cNvPr>
          <p:cNvSpPr/>
          <p:nvPr/>
        </p:nvSpPr>
        <p:spPr>
          <a:xfrm>
            <a:off x="1648463" y="6146754"/>
            <a:ext cx="8762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о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беспечение займа предоставляется в объеме не меньше суммы займа + суммы процентов за весь срок.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109D55C8-D3D2-4C13-BE97-FCE090D56D70}"/>
              </a:ext>
            </a:extLst>
          </p:cNvPr>
          <p:cNvGraphicFramePr>
            <a:graphicFrameLocks noGrp="1"/>
          </p:cNvGraphicFramePr>
          <p:nvPr/>
        </p:nvGraphicFramePr>
        <p:xfrm>
          <a:off x="1648464" y="1504828"/>
          <a:ext cx="9862499" cy="340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Независимые гарантия и поручительства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кредитных организаций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 Корпорации МСП, региональных фондов содействия кредитованию МСП,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так же субъектов РФ.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 и гарантии юридических лиц, имеющих устойчивое финансовое положение, а также субъектов РФ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50000"/>
                        </a:lnSpc>
                        <a:buClr>
                          <a:srgbClr val="BC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Залоги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Драгоценные металлы, в стандартных и/или мерных  слитках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(в том числе приобретаемое за счет средств займа) и транспортные средства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ЮЛ, имеющие биржевое обращение (ПАО Московская биржа)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25 - 40%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юридических лиц – третьих лиц (в объеме не менее 25%), не имеющих биржевого обращения,  а так же доли участия в УК действующих юридических лиц – третьих лиц (в объеме не менее 25%)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id="{23DD305A-48B2-40F1-8A3F-FC9930A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51" y="1154071"/>
            <a:ext cx="2794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</a:rPr>
              <a:t>Основное обеспечение*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BFA7850-98F6-4955-8A35-E83454CF0D2E}"/>
              </a:ext>
            </a:extLst>
          </p:cNvPr>
          <p:cNvSpPr/>
          <p:nvPr/>
        </p:nvSpPr>
        <p:spPr>
          <a:xfrm>
            <a:off x="1396051" y="5076468"/>
            <a:ext cx="9669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Дополнительное обеспечение </a:t>
            </a:r>
            <a:r>
              <a:rPr lang="ru-RU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(не включается в расчет суммы достаточного обеспечения проекта)</a:t>
            </a:r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:a16="http://schemas.microsoft.com/office/drawing/2014/main" id="{DE7FD6B5-D77A-46BC-956C-1AE78503DD5A}"/>
              </a:ext>
            </a:extLst>
          </p:cNvPr>
          <p:cNvGraphicFramePr>
            <a:graphicFrameLocks noGrp="1"/>
          </p:cNvGraphicFramePr>
          <p:nvPr/>
        </p:nvGraphicFramePr>
        <p:xfrm>
          <a:off x="1648465" y="5466024"/>
          <a:ext cx="9848210" cy="57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458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физических лиц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16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виды обеспечения, которые по результатам оценки их качества не могут быть отнесены к основному обеспечению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id="{FA03A4FD-2457-4796-B29B-A9A75573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630" y="1154071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600" b="1" dirty="0">
                <a:solidFill>
                  <a:srgbClr val="D40000"/>
                </a:solidFill>
              </a:rPr>
              <a:t>Дисконт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F08116DA-AB41-4FB9-B5D5-15CC9AD9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F5D3294-3633-4F2F-A1BB-66EDACF5171E}"/>
              </a:ext>
            </a:extLst>
          </p:cNvPr>
          <p:cNvCxnSpPr>
            <a:cxnSpLocks/>
          </p:cNvCxnSpPr>
          <p:nvPr/>
        </p:nvCxnSpPr>
        <p:spPr>
          <a:xfrm>
            <a:off x="1648463" y="1873318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1C4FBCA-503C-42DF-A169-4421BC4A664E}"/>
              </a:ext>
            </a:extLst>
          </p:cNvPr>
          <p:cNvCxnSpPr>
            <a:cxnSpLocks/>
          </p:cNvCxnSpPr>
          <p:nvPr/>
        </p:nvCxnSpPr>
        <p:spPr>
          <a:xfrm flipH="1">
            <a:off x="1648463" y="5466024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E96A34D-EAE0-438A-ADB9-2F056417A4EC}"/>
              </a:ext>
            </a:extLst>
          </p:cNvPr>
          <p:cNvCxnSpPr>
            <a:cxnSpLocks/>
          </p:cNvCxnSpPr>
          <p:nvPr/>
        </p:nvCxnSpPr>
        <p:spPr>
          <a:xfrm>
            <a:off x="10410824" y="1873318"/>
            <a:ext cx="0" cy="102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0865E48-F749-402B-89F0-D2702098DC9C}"/>
              </a:ext>
            </a:extLst>
          </p:cNvPr>
          <p:cNvCxnSpPr/>
          <p:nvPr/>
        </p:nvCxnSpPr>
        <p:spPr>
          <a:xfrm flipH="1">
            <a:off x="1648463" y="3248167"/>
            <a:ext cx="986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B953327-CF26-4AE4-B9B3-8A224D51975F}"/>
              </a:ext>
            </a:extLst>
          </p:cNvPr>
          <p:cNvCxnSpPr/>
          <p:nvPr/>
        </p:nvCxnSpPr>
        <p:spPr>
          <a:xfrm>
            <a:off x="10436630" y="3248167"/>
            <a:ext cx="0" cy="166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7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44" name="Номер слайда 6">
            <a:extLst>
              <a:ext uri="{FF2B5EF4-FFF2-40B4-BE49-F238E27FC236}">
                <a16:creationId xmlns:a16="http://schemas.microsoft.com/office/drawing/2014/main" id="{FC29054F-4A6F-4C93-8FCC-0DAD207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Рисунок 5">
            <a:extLst>
              <a:ext uri="{FF2B5EF4-FFF2-40B4-BE49-F238E27FC236}">
                <a16:creationId xmlns:a16="http://schemas.microsoft.com/office/drawing/2014/main" id="{56C01836-14DC-4C54-80F4-54C3AD394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6" y="3290204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8">
            <a:extLst>
              <a:ext uri="{FF2B5EF4-FFF2-40B4-BE49-F238E27FC236}">
                <a16:creationId xmlns:a16="http://schemas.microsoft.com/office/drawing/2014/main" id="{3F928D5C-24FB-4DFE-B5F6-78C85BF90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341" y="1354649"/>
            <a:ext cx="2594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Регистрация на сайте Фонда и заполнение резюме проекта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id="{EAA74B10-710F-4664-AC41-2BE00FB8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00" y="4656193"/>
            <a:ext cx="20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Экспресс 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оценка заявки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id="{5BA2A3EF-4B12-40FB-BEA7-779CEF37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590" y="1371719"/>
            <a:ext cx="2983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Представление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документов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Комплексная экспертиза </a:t>
            </a: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58767F17-C2AF-4B9E-A8CB-8A87BF54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357" y="2004263"/>
            <a:ext cx="1822409" cy="95498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Консультации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методическая поддержка Фонда</a:t>
            </a:r>
          </a:p>
        </p:txBody>
      </p:sp>
      <p:sp>
        <p:nvSpPr>
          <p:cNvPr id="53" name="Прямоугольник 2">
            <a:extLst>
              <a:ext uri="{FF2B5EF4-FFF2-40B4-BE49-F238E27FC236}">
                <a16:creationId xmlns:a16="http://schemas.microsoft.com/office/drawing/2014/main" id="{C6FF0F07-A825-4107-B1DD-067C6BA572E3}"/>
              </a:ext>
            </a:extLst>
          </p:cNvPr>
          <p:cNvSpPr txBox="1">
            <a:spLocks/>
          </p:cNvSpPr>
          <p:nvPr/>
        </p:nvSpPr>
        <p:spPr>
          <a:xfrm>
            <a:off x="2592000" y="5117859"/>
            <a:ext cx="2413900" cy="713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заявки на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предмет соответствия условиям финансирования</a:t>
            </a:r>
          </a:p>
        </p:txBody>
      </p:sp>
      <p:sp>
        <p:nvSpPr>
          <p:cNvPr id="54" name="Прямоугольник 2">
            <a:extLst>
              <a:ext uri="{FF2B5EF4-FFF2-40B4-BE49-F238E27FC236}">
                <a16:creationId xmlns:a16="http://schemas.microsoft.com/office/drawing/2014/main" id="{E2E857C0-5C22-43FF-B660-2345CD4D9FF3}"/>
              </a:ext>
            </a:extLst>
          </p:cNvPr>
          <p:cNvSpPr txBox="1">
            <a:spLocks/>
          </p:cNvSpPr>
          <p:nvPr/>
        </p:nvSpPr>
        <p:spPr>
          <a:xfrm>
            <a:off x="3974590" y="2022124"/>
            <a:ext cx="2508530" cy="9592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Экспертиза проекта, заявителя на предмет соответствия критериям. Структурирование сделки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61B38E4A-FF77-4482-AC34-1E995C1C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798" y="331243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1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A4D064ED-BAB1-4927-89B1-E182F46C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039" y="3330227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2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AA871A30-A6F7-45FF-B326-D8106A20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416" y="3321936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3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pic>
        <p:nvPicPr>
          <p:cNvPr id="58" name="Рисунок 20">
            <a:extLst>
              <a:ext uri="{FF2B5EF4-FFF2-40B4-BE49-F238E27FC236}">
                <a16:creationId xmlns:a16="http://schemas.microsoft.com/office/drawing/2014/main" id="{64B5B4D6-353A-4C49-A75A-436E2E7A2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77" y="3313996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21">
            <a:extLst>
              <a:ext uri="{FF2B5EF4-FFF2-40B4-BE49-F238E27FC236}">
                <a16:creationId xmlns:a16="http://schemas.microsoft.com/office/drawing/2014/main" id="{71309CE8-09F8-4545-8DCF-787F6481F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0" y="3315937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8">
            <a:extLst>
              <a:ext uri="{FF2B5EF4-FFF2-40B4-BE49-F238E27FC236}">
                <a16:creationId xmlns:a16="http://schemas.microsoft.com/office/drawing/2014/main" id="{18DB4BAC-1A0B-471A-8ECF-E4E3C851D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580" y="4656193"/>
            <a:ext cx="175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Экспертный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совет Фонда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84E6ED3E-F52A-4FAB-9C31-0F757F8E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647" y="1394750"/>
            <a:ext cx="1597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Предоставление финансирования</a:t>
            </a:r>
          </a:p>
        </p:txBody>
      </p:sp>
      <p:sp>
        <p:nvSpPr>
          <p:cNvPr id="64" name="Прямоугольник 2">
            <a:extLst>
              <a:ext uri="{FF2B5EF4-FFF2-40B4-BE49-F238E27FC236}">
                <a16:creationId xmlns:a16="http://schemas.microsoft.com/office/drawing/2014/main" id="{9A453B80-316F-4F4F-8B9E-AE902C2FA314}"/>
              </a:ext>
            </a:extLst>
          </p:cNvPr>
          <p:cNvSpPr txBox="1">
            <a:spLocks/>
          </p:cNvSpPr>
          <p:nvPr/>
        </p:nvSpPr>
        <p:spPr>
          <a:xfrm>
            <a:off x="5486985" y="5100126"/>
            <a:ext cx="2723446" cy="81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 Фонда, решение о софинансировании</a:t>
            </a:r>
          </a:p>
        </p:txBody>
      </p:sp>
      <p:sp>
        <p:nvSpPr>
          <p:cNvPr id="66" name="Прямоугольник 2">
            <a:extLst>
              <a:ext uri="{FF2B5EF4-FFF2-40B4-BE49-F238E27FC236}">
                <a16:creationId xmlns:a16="http://schemas.microsoft.com/office/drawing/2014/main" id="{1954CAA5-F469-4E64-B606-8013B499B102}"/>
              </a:ext>
            </a:extLst>
          </p:cNvPr>
          <p:cNvSpPr txBox="1">
            <a:spLocks/>
          </p:cNvSpPr>
          <p:nvPr/>
        </p:nvSpPr>
        <p:spPr>
          <a:xfrm>
            <a:off x="7382460" y="2028495"/>
            <a:ext cx="2648561" cy="713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Договорная работа,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открытие счета в расчетном банке, предоставление займа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B624506-73C0-4D64-B928-EC124539EC05}"/>
              </a:ext>
            </a:extLst>
          </p:cNvPr>
          <p:cNvCxnSpPr/>
          <p:nvPr/>
        </p:nvCxnSpPr>
        <p:spPr>
          <a:xfrm>
            <a:off x="929933" y="3057896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3B161AA-F481-416B-94E8-FDB485BA28EA}"/>
              </a:ext>
            </a:extLst>
          </p:cNvPr>
          <p:cNvCxnSpPr/>
          <p:nvPr/>
        </p:nvCxnSpPr>
        <p:spPr>
          <a:xfrm>
            <a:off x="929933" y="4068722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9">
            <a:extLst>
              <a:ext uri="{FF2B5EF4-FFF2-40B4-BE49-F238E27FC236}">
                <a16:creationId xmlns:a16="http://schemas.microsoft.com/office/drawing/2014/main" id="{8A3AFEFB-3C85-411D-A1B2-23FD4D1B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375" y="33169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4</a:t>
            </a:r>
          </a:p>
        </p:txBody>
      </p:sp>
      <p:pic>
        <p:nvPicPr>
          <p:cNvPr id="71" name="Рисунок 20">
            <a:extLst>
              <a:ext uri="{FF2B5EF4-FFF2-40B4-BE49-F238E27FC236}">
                <a16:creationId xmlns:a16="http://schemas.microsoft.com/office/drawing/2014/main" id="{97167492-16F3-42F9-981E-F37EDBC75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36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19">
            <a:extLst>
              <a:ext uri="{FF2B5EF4-FFF2-40B4-BE49-F238E27FC236}">
                <a16:creationId xmlns:a16="http://schemas.microsoft.com/office/drawing/2014/main" id="{B4E33ABA-7906-4B74-A942-DB8DDC96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512" y="3355619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5</a:t>
            </a:r>
          </a:p>
        </p:txBody>
      </p:sp>
      <p:pic>
        <p:nvPicPr>
          <p:cNvPr id="73" name="Рисунок 20">
            <a:extLst>
              <a:ext uri="{FF2B5EF4-FFF2-40B4-BE49-F238E27FC236}">
                <a16:creationId xmlns:a16="http://schemas.microsoft.com/office/drawing/2014/main" id="{959CC4AC-4F1F-4829-9B30-E10109CA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50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19">
            <a:extLst>
              <a:ext uri="{FF2B5EF4-FFF2-40B4-BE49-F238E27FC236}">
                <a16:creationId xmlns:a16="http://schemas.microsoft.com/office/drawing/2014/main" id="{71E0349C-52A7-4F44-8BA3-853145F3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229" y="3320993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6</a:t>
            </a:r>
          </a:p>
        </p:txBody>
      </p:sp>
      <p:pic>
        <p:nvPicPr>
          <p:cNvPr id="75" name="Рисунок 20">
            <a:extLst>
              <a:ext uri="{FF2B5EF4-FFF2-40B4-BE49-F238E27FC236}">
                <a16:creationId xmlns:a16="http://schemas.microsoft.com/office/drawing/2014/main" id="{48A0AF58-6594-433D-BED5-9D64E444E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40" y="3261112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5019B78F-3950-47FF-9F37-79AC61DA2DB2}"/>
              </a:ext>
            </a:extLst>
          </p:cNvPr>
          <p:cNvCxnSpPr/>
          <p:nvPr/>
        </p:nvCxnSpPr>
        <p:spPr>
          <a:xfrm>
            <a:off x="2592000" y="4073303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E80978CC-EF64-495C-92AB-C2CD0193DB3C}"/>
              </a:ext>
            </a:extLst>
          </p:cNvPr>
          <p:cNvCxnSpPr/>
          <p:nvPr/>
        </p:nvCxnSpPr>
        <p:spPr>
          <a:xfrm>
            <a:off x="5481336" y="4070065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B53612FB-860C-4E80-B3EE-D85989CE4BD8}"/>
              </a:ext>
            </a:extLst>
          </p:cNvPr>
          <p:cNvCxnSpPr>
            <a:cxnSpLocks/>
          </p:cNvCxnSpPr>
          <p:nvPr/>
        </p:nvCxnSpPr>
        <p:spPr>
          <a:xfrm flipV="1">
            <a:off x="3971541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08CEDFE3-953A-4618-9F3D-592F68A1C74A}"/>
              </a:ext>
            </a:extLst>
          </p:cNvPr>
          <p:cNvCxnSpPr>
            <a:cxnSpLocks/>
          </p:cNvCxnSpPr>
          <p:nvPr/>
        </p:nvCxnSpPr>
        <p:spPr>
          <a:xfrm flipV="1">
            <a:off x="1078996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433876EE-A39D-4BF8-B2DC-A6AA28D6A8BE}"/>
              </a:ext>
            </a:extLst>
          </p:cNvPr>
          <p:cNvCxnSpPr/>
          <p:nvPr/>
        </p:nvCxnSpPr>
        <p:spPr>
          <a:xfrm>
            <a:off x="9015904" y="4068722"/>
            <a:ext cx="0" cy="168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04403ED4-7935-458B-913D-BCE646D49084}"/>
              </a:ext>
            </a:extLst>
          </p:cNvPr>
          <p:cNvCxnSpPr/>
          <p:nvPr/>
        </p:nvCxnSpPr>
        <p:spPr>
          <a:xfrm flipV="1">
            <a:off x="7233396" y="1434002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">
            <a:extLst>
              <a:ext uri="{FF2B5EF4-FFF2-40B4-BE49-F238E27FC236}">
                <a16:creationId xmlns:a16="http://schemas.microsoft.com/office/drawing/2014/main" id="{CE5B406C-A47F-414A-BFCC-459D7949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943" y="4570691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Реализация проекта погашение займа</a:t>
            </a:r>
          </a:p>
        </p:txBody>
      </p:sp>
      <p:sp>
        <p:nvSpPr>
          <p:cNvPr id="118" name="Прямоугольник 2">
            <a:extLst>
              <a:ext uri="{FF2B5EF4-FFF2-40B4-BE49-F238E27FC236}">
                <a16:creationId xmlns:a16="http://schemas.microsoft.com/office/drawing/2014/main" id="{E7A6A2CD-E1B4-496A-B9BB-DF82E69111C1}"/>
              </a:ext>
            </a:extLst>
          </p:cNvPr>
          <p:cNvSpPr txBox="1">
            <a:spLocks/>
          </p:cNvSpPr>
          <p:nvPr/>
        </p:nvSpPr>
        <p:spPr>
          <a:xfrm>
            <a:off x="9252943" y="5060532"/>
            <a:ext cx="2138845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заявителя с Фондом в процессе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600674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бизнес-плана (светло-зеленое оформление, широкоэкранный формат)</Template>
  <TotalTime>2885</TotalTime>
  <Words>804</Words>
  <Application>Microsoft Office PowerPoint</Application>
  <PresentationFormat>Широкоэкранный</PresentationFormat>
  <Paragraphs>160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3</vt:lpstr>
      <vt:lpstr>Ион</vt:lpstr>
      <vt:lpstr>Презентация PowerPoint</vt:lpstr>
      <vt:lpstr>Программа финансирования</vt:lpstr>
      <vt:lpstr>Презентация PowerPoint</vt:lpstr>
      <vt:lpstr>Целевое назначение займа</vt:lpstr>
      <vt:lpstr>2. Развитие удаленных территорий  Проекты на территории следующих г.о.:</vt:lpstr>
      <vt:lpstr>Презентация PowerPoint</vt:lpstr>
      <vt:lpstr>Целевое назначение займа</vt:lpstr>
      <vt:lpstr>Презентация PowerPoint</vt:lpstr>
      <vt:lpstr>Процесс рассмотрения заявки Фондом</vt:lpstr>
      <vt:lpstr>Консультационная поддержка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Сергей Сидякин</dc:creator>
  <cp:keywords/>
  <cp:lastModifiedBy>Долгопрудный Медиацентр</cp:lastModifiedBy>
  <cp:revision>272</cp:revision>
  <cp:lastPrinted>2018-02-01T11:50:32Z</cp:lastPrinted>
  <dcterms:created xsi:type="dcterms:W3CDTF">2017-06-28T14:56:53Z</dcterms:created>
  <dcterms:modified xsi:type="dcterms:W3CDTF">2023-02-06T07:48:45Z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