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1" r:id="rId2"/>
    <p:sldId id="441" r:id="rId3"/>
    <p:sldId id="434" r:id="rId4"/>
    <p:sldId id="458" r:id="rId5"/>
    <p:sldId id="456" r:id="rId6"/>
    <p:sldId id="438" r:id="rId7"/>
    <p:sldId id="450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Костин Андрей Иванович" initials="КАИ" lastIdx="2" clrIdx="1">
    <p:extLst>
      <p:ext uri="{19B8F6BF-5375-455C-9EA6-DF929625EA0E}">
        <p15:presenceInfo xmlns:p15="http://schemas.microsoft.com/office/powerpoint/2012/main" userId="S-1-5-21-698140489-3825754665-3897753990-259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455"/>
    <a:srgbClr val="085890"/>
    <a:srgbClr val="0D66A7"/>
    <a:srgbClr val="B5C8E8"/>
    <a:srgbClr val="E5E7F6"/>
    <a:srgbClr val="008000"/>
    <a:srgbClr val="083455"/>
    <a:srgbClr val="022463"/>
    <a:srgbClr val="E9EBF6"/>
    <a:srgbClr val="C6E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Динамика</a:t>
            </a:r>
            <a:r>
              <a:rPr lang="ru-RU" b="1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гарантийной поддержки Фонда</a:t>
            </a: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132296990651883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007771702423502E-2"/>
          <c:y val="2.7283377481576554E-2"/>
          <c:w val="0.96749931877830464"/>
          <c:h val="0.77604300100176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поручительств, млн.руб.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1 047,9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54-47E7-8967-D38029AD64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485,9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EB-4A2B-A37E-F0042F60A5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1 337,5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EB-4A2B-A37E-F0042F60A5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1 456,0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EB-4A2B-A37E-F0042F60A55A}"/>
                </c:ext>
              </c:extLst>
            </c:dLbl>
            <c:dLbl>
              <c:idx val="10"/>
              <c:layout>
                <c:manualLayout>
                  <c:x val="-6.3783700110578148E-3"/>
                  <c:y val="1.01375587079799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1 728,2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EB-4A2B-A37E-F0042F60A55A}"/>
                </c:ext>
              </c:extLst>
            </c:dLbl>
            <c:dLbl>
              <c:idx val="11"/>
              <c:layout>
                <c:manualLayout>
                  <c:x val="1.0639376247718189E-2"/>
                  <c:y val="4.932558965321548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2 915,2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4EB-4A2B-A37E-F0042F60A5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6 495,5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54-47E7-8967-D38029AD6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207.2</c:v>
                </c:pt>
                <c:pt idx="1">
                  <c:v>1047.9000000000001</c:v>
                </c:pt>
                <c:pt idx="2">
                  <c:v>485.9</c:v>
                </c:pt>
                <c:pt idx="3">
                  <c:v>385.1</c:v>
                </c:pt>
                <c:pt idx="4">
                  <c:v>356.5</c:v>
                </c:pt>
                <c:pt idx="5" formatCode="0.0">
                  <c:v>450</c:v>
                </c:pt>
                <c:pt idx="6">
                  <c:v>581.4</c:v>
                </c:pt>
                <c:pt idx="7">
                  <c:v>1084.4000000000001</c:v>
                </c:pt>
                <c:pt idx="8">
                  <c:v>1337.5</c:v>
                </c:pt>
                <c:pt idx="9">
                  <c:v>1455.9</c:v>
                </c:pt>
                <c:pt idx="10">
                  <c:v>1728.2</c:v>
                </c:pt>
                <c:pt idx="11">
                  <c:v>2915.2</c:v>
                </c:pt>
                <c:pt idx="12">
                  <c:v>6495.5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EB-4A2B-A37E-F0042F60A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3242752"/>
        <c:axId val="163244288"/>
      </c:barChart>
      <c:catAx>
        <c:axId val="1632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244288"/>
        <c:crosses val="autoZero"/>
        <c:auto val="1"/>
        <c:lblAlgn val="ctr"/>
        <c:lblOffset val="100"/>
        <c:noMultiLvlLbl val="0"/>
      </c:catAx>
      <c:valAx>
        <c:axId val="163244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32427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98334951184315"/>
          <c:y val="0.93428492378506567"/>
          <c:w val="0.49648656021646442"/>
          <c:h val="6.3516217618732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0896-9997-477B-B5E5-1C879B941026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EAD06-7357-4E76-B123-D6E799AA5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6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84606-B4D7-4561-8427-D9930498B9A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6551-EC71-4CBF-83FD-A78A96808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9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9543"/>
            <a:ext cx="5390304" cy="48500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50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9543"/>
            <a:ext cx="5390304" cy="48500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59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9543"/>
            <a:ext cx="5390304" cy="48500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17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9543"/>
            <a:ext cx="5390304" cy="48500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2452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9543"/>
            <a:ext cx="5390304" cy="48500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76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3789" y="5119543"/>
            <a:ext cx="5390304" cy="48500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2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609F3-440C-47C1-A3C0-E5E9091B8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8E0574-F078-4052-950A-F3620C6FB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64A52F-E6E5-4A52-8CA3-C1F5BF4E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B44880-4A2D-4C6E-83B0-C80F5293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2B552-6B5A-477E-AC1D-ACD98933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DD847-FC0A-4F1B-8191-02324DB2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717E20-4DAD-4408-A32F-64FCEDFB4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88C25-FE4A-4E51-BB39-5F9266AB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C4803-45E6-402F-8468-3E7E302F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C6A16B-2EA4-4D3C-9782-68354331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8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944956-DCBD-453A-A59B-B51D23B3B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050A55-0049-403B-B2D4-3BEED467E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5470E-6E1D-4385-93B2-D006C62B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5ADD3-1769-4CE2-BE8D-1EE01B56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06684-CA77-45BB-B4B1-9C0CA8CC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2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88F24-5129-4C71-9607-E9519714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6495C-4BCD-4199-8C61-3B68E75A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2E688-13A2-4A98-BA71-8CC1B3DB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EFF10-9F9B-4251-80A0-92E33FB3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A8CD6-B2AD-449E-94DA-789747D4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229D7-A79E-4483-A0F2-2BDA2822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79FB7E-B8FF-49EE-887A-73C34F91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E7397-6852-4770-B468-E6F8BEDA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AE962-9094-4392-92F6-C1016B14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EB2568-9444-43CE-B7B1-1F733E29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4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6A7DC-0470-464C-BAB9-AECF5ABB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34AE3-4E03-4912-A462-7A670ED83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B3DD-73A4-4A37-B951-603EB59D5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AFA20-413C-4F80-9D9A-75D487B7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7E5FC-F44E-423F-BBB0-ED8AB85B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3CE734-7AF2-4D8D-8788-6FB8099B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9283A-723B-42E5-8DC8-750C5371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4ACEF-A54E-4D1B-98AA-D7377DB0A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F14EF7-8603-49F1-B4FA-16AB6A64C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4D2CE6-D000-458F-88E0-241AA69DC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9642F5-5A9C-4FD6-BAB4-3CB214718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5369ED-1E5A-4E77-B82B-53BC0BEA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35FD05-EA45-4530-99F6-79F08949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8C49F7-8739-433C-A29A-56695454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2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617A9-FA17-4F8B-9768-63397ECD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528A12-B60C-498B-B32C-CA7AAB1B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961C09-B391-4691-998E-2FDBFC170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62E138-59AD-4026-9F83-9BECD427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D46238-6D8A-4F93-81F3-531DC0DD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D0B800-7FFE-455F-8C63-C8FB5748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D36628-3D28-4790-9E06-46CA0BA2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3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FC5B9-539C-43A9-9A1F-43B21C4F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C7F00-98A4-4B6A-BF8D-8C87A3CA9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DE0F45-40DB-495E-93C3-F0396DD28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845A4-CCF4-45AA-B017-99E576D1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8DC82-5EBB-43DA-8A9D-92D6073C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D5C052-E26C-4583-807C-0CC00625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4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0E159-433F-4C47-A6C5-F819FD36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1626DC-7DD4-4F3C-BAC0-5EC6841DE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A3DAFB-7E8C-4966-9772-E6AAA7FE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6D2602-D82B-42A8-8473-BBAD986B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A20095-3C3F-4678-8AF5-2BE38F8F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754CC0-DED4-4DD2-A5E7-3E9D2273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2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AB764-02DA-49E9-9B82-80E090F4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30DC6D-BA10-4412-9365-BEF47884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2B835-9BEE-45C2-9925-FA43A5AB9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7182-99FB-474A-B512-3D8A3D30226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232743-F747-4AB1-93CD-642234AC2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103B5-118A-4D1F-8A3E-717D72AD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3A8F7-D68D-47FB-8A1A-A0DF6EEE0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8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ond@mosreg-garant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mosoblgarant_fun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mosreg-garan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455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92866E-116C-604C-87DA-877B57CE91D7}"/>
              </a:ext>
            </a:extLst>
          </p:cNvPr>
          <p:cNvSpPr/>
          <p:nvPr/>
        </p:nvSpPr>
        <p:spPr>
          <a:xfrm>
            <a:off x="-187038" y="0"/>
            <a:ext cx="12566073" cy="7259781"/>
          </a:xfrm>
          <a:prstGeom prst="rect">
            <a:avLst/>
          </a:prstGeom>
          <a:solidFill>
            <a:srgbClr val="07345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6E17EBAB-E46E-4551-B1A3-B852059A7D38}"/>
              </a:ext>
            </a:extLst>
          </p:cNvPr>
          <p:cNvSpPr txBox="1"/>
          <p:nvPr/>
        </p:nvSpPr>
        <p:spPr>
          <a:xfrm>
            <a:off x="835765" y="2752581"/>
            <a:ext cx="1070014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+mj-lt"/>
                <a:cs typeface="Golos Text" panose="020B0503020202020204" pitchFamily="34" charset="0"/>
              </a:rPr>
              <a:t>Меры поддержки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D1D85DB-24B1-4FDA-AC34-D0BAADFC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4" y="5507747"/>
            <a:ext cx="2215967" cy="9861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1659E9-CD20-4FAE-B905-04512DECE98E}"/>
              </a:ext>
            </a:extLst>
          </p:cNvPr>
          <p:cNvSpPr txBox="1"/>
          <p:nvPr/>
        </p:nvSpPr>
        <p:spPr>
          <a:xfrm>
            <a:off x="10458409" y="732893"/>
            <a:ext cx="2155003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spc="67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1067" b="1" spc="67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1067" b="1" spc="67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B6FC50B-7210-4B71-BD5D-F6DC83AC0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41" y="337631"/>
            <a:ext cx="1321512" cy="1057209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5E3669ED-312D-5145-A221-BFE66A5A00DD}"/>
              </a:ext>
            </a:extLst>
          </p:cNvPr>
          <p:cNvSpPr txBox="1"/>
          <p:nvPr/>
        </p:nvSpPr>
        <p:spPr>
          <a:xfrm>
            <a:off x="745927" y="3514438"/>
            <a:ext cx="1070014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chemeClr val="bg1">
                    <a:lumMod val="95000"/>
                  </a:schemeClr>
                </a:solidFill>
                <a:latin typeface="+mj-lt"/>
                <a:cs typeface="Golos Text" panose="020B0503020202020204" pitchFamily="34" charset="0"/>
              </a:rPr>
              <a:t>  Гарантийный фонд Московской области</a:t>
            </a:r>
          </a:p>
        </p:txBody>
      </p:sp>
      <p:pic>
        <p:nvPicPr>
          <p:cNvPr id="8" name="Picture 2" descr="C:\Users\ГлавСпец\Desktop\Новый 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230660"/>
            <a:ext cx="2750261" cy="11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210E0702-A8A8-4B9A-89A9-7FBE74A02D81}"/>
              </a:ext>
            </a:extLst>
          </p:cNvPr>
          <p:cNvSpPr txBox="1"/>
          <p:nvPr/>
        </p:nvSpPr>
        <p:spPr>
          <a:xfrm>
            <a:off x="1441969" y="2517306"/>
            <a:ext cx="144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Условия:</a:t>
            </a:r>
          </a:p>
        </p:txBody>
      </p:sp>
      <p:graphicFrame>
        <p:nvGraphicFramePr>
          <p:cNvPr id="10" name="Chart Placeholder 19">
            <a:extLst>
              <a:ext uri="{FF2B5EF4-FFF2-40B4-BE49-F238E27FC236}">
                <a16:creationId xmlns:a16="http://schemas.microsoft.com/office/drawing/2014/main" id="{5F04D5D5-6DE3-44B7-A51C-1341A26BD31C}"/>
              </a:ext>
            </a:extLst>
          </p:cNvPr>
          <p:cNvGraphicFramePr>
            <a:graphicFrameLocks noGrp="1"/>
          </p:cNvGraphicFramePr>
          <p:nvPr/>
        </p:nvGraphicFramePr>
        <p:xfrm>
          <a:off x="163070" y="4573355"/>
          <a:ext cx="1387715" cy="19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C01860-4F6F-C142-B894-882EBB60BA37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3DD583F8-5E36-B744-8B62-D035D3A7C119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DAF3BFB-C559-8F45-9AFC-A2D55B4417C0}"/>
              </a:ext>
            </a:extLst>
          </p:cNvPr>
          <p:cNvSpPr txBox="1"/>
          <p:nvPr/>
        </p:nvSpPr>
        <p:spPr>
          <a:xfrm>
            <a:off x="1119100" y="224361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Текущие показатели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425A66F-C74C-FE4E-84E6-D13EC693D0A8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206913-FE12-4F2A-9ACB-340FE2D1224A}"/>
              </a:ext>
            </a:extLst>
          </p:cNvPr>
          <p:cNvSpPr/>
          <p:nvPr/>
        </p:nvSpPr>
        <p:spPr>
          <a:xfrm>
            <a:off x="638827" y="1776889"/>
            <a:ext cx="9169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2,0 млрд. руб. – капитализация гарантийного Фонда;</a:t>
            </a:r>
          </a:p>
          <a:p>
            <a:pPr marL="455613" lvl="1" indent="1588" algn="just" defTabSz="912813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 – партнерских финансовых организаций (99% охват банков, работающих в Московской области);</a:t>
            </a:r>
          </a:p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АЕ - внутренний ранг среди РГО (высокий уровень финансовой устойчивости и эффективности)</a:t>
            </a:r>
          </a:p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281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Входит в ТОР-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гарантийных фондов Национальной гарантийной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29666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016B576-C63D-4E13-8867-4A2B0BA586CA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BE537B40-6B67-4667-8133-F6E0EEAA3F05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00C0A36-119F-43A9-AC19-3BC4694004FC}"/>
              </a:ext>
            </a:extLst>
          </p:cNvPr>
          <p:cNvSpPr txBox="1"/>
          <p:nvPr/>
        </p:nvSpPr>
        <p:spPr>
          <a:xfrm>
            <a:off x="1119100" y="224361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Динамика предоставленной гарантийной поддержки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2F881F16-7945-4EED-A91E-51923A8052B9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0" name="Chart Placeholder 19">
            <a:extLst>
              <a:ext uri="{FF2B5EF4-FFF2-40B4-BE49-F238E27FC236}">
                <a16:creationId xmlns:a16="http://schemas.microsoft.com/office/drawing/2014/main" id="{5F04D5D5-6DE3-44B7-A51C-1341A26BD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91290"/>
              </p:ext>
            </p:extLst>
          </p:nvPr>
        </p:nvGraphicFramePr>
        <p:xfrm>
          <a:off x="163070" y="4573355"/>
          <a:ext cx="1387715" cy="19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856BC8BE-0078-7B4E-A2CA-7EC298D68C7F}"/>
              </a:ext>
            </a:extLst>
          </p:cNvPr>
          <p:cNvSpPr txBox="1">
            <a:spLocks/>
          </p:cNvSpPr>
          <p:nvPr/>
        </p:nvSpPr>
        <p:spPr>
          <a:xfrm>
            <a:off x="9045573" y="6305207"/>
            <a:ext cx="2865285" cy="3384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2199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</a:t>
            </a:fld>
            <a:endParaRPr lang="ru-RU" sz="2199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43470A9-CD50-4B0D-95C9-0A39C6990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824133"/>
              </p:ext>
            </p:extLst>
          </p:nvPr>
        </p:nvGraphicFramePr>
        <p:xfrm>
          <a:off x="326121" y="1935892"/>
          <a:ext cx="7162074" cy="472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C6AA336-F216-40A6-9C30-0518A4E804B1}"/>
              </a:ext>
            </a:extLst>
          </p:cNvPr>
          <p:cNvSpPr txBox="1"/>
          <p:nvPr/>
        </p:nvSpPr>
        <p:spPr>
          <a:xfrm>
            <a:off x="7139836" y="1981596"/>
            <a:ext cx="37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13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лет работы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Гарантийного фонда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B0A7F6-CD81-4F98-A343-82AD4AC4B231}"/>
              </a:ext>
            </a:extLst>
          </p:cNvPr>
          <p:cNvSpPr txBox="1"/>
          <p:nvPr/>
        </p:nvSpPr>
        <p:spPr>
          <a:xfrm>
            <a:off x="7240044" y="3016722"/>
            <a:ext cx="3983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млрд. руб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– сумма кредитов,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привлеченных субъектами  МСП </a:t>
            </a:r>
          </a:p>
          <a:p>
            <a:pPr marL="355600" lvl="1" indent="15875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экономику МО под поручительство Фонда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млрд. руб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– сумма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предоставленных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поручительств субъектам МСП</a:t>
            </a:r>
          </a:p>
          <a:p>
            <a:pPr marL="232172" indent="-232172" defTabSz="9128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2 197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- предоставленных</a:t>
            </a:r>
          </a:p>
          <a:p>
            <a:pPr marL="603647" lvl="1" indent="-232172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поручительств</a:t>
            </a:r>
            <a:endParaRPr lang="ru-RU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41787F-D784-4BAD-A509-7C52D4E27E0C}"/>
              </a:ext>
            </a:extLst>
          </p:cNvPr>
          <p:cNvSpPr/>
          <p:nvPr/>
        </p:nvSpPr>
        <p:spPr>
          <a:xfrm>
            <a:off x="491706" y="1113407"/>
            <a:ext cx="11144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 algn="just" defTabSz="912813" fontAlgn="base">
              <a:spcBef>
                <a:spcPct val="0"/>
              </a:spcBef>
            </a:pPr>
            <a:r>
              <a:rPr lang="ru-RU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Предприниматели практически всех муниципальных образований Московской области охвачены гарантийной поддержкой Фонда (99% муниципальных образований)</a:t>
            </a:r>
          </a:p>
        </p:txBody>
      </p:sp>
    </p:spTree>
    <p:extLst>
      <p:ext uri="{BB962C8B-B14F-4D97-AF65-F5344CB8AC3E}">
        <p14:creationId xmlns:p14="http://schemas.microsoft.com/office/powerpoint/2010/main" val="146864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016B576-C63D-4E13-8867-4A2B0BA586CA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BE537B40-6B67-4667-8133-F6E0EEAA3F05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00C0A36-119F-43A9-AC19-3BC4694004FC}"/>
              </a:ext>
            </a:extLst>
          </p:cNvPr>
          <p:cNvSpPr txBox="1"/>
          <p:nvPr/>
        </p:nvSpPr>
        <p:spPr>
          <a:xfrm>
            <a:off x="1181979" y="244801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Взаимодействие с организациями </a:t>
            </a:r>
            <a:r>
              <a:rPr lang="ru-RU" sz="25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г.о</a:t>
            </a:r>
            <a:r>
              <a:rPr lang="ru-RU" sz="25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. Долгопрудный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2F881F16-7945-4EED-A91E-51923A8052B9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0" name="Chart Placeholder 19">
            <a:extLst>
              <a:ext uri="{FF2B5EF4-FFF2-40B4-BE49-F238E27FC236}">
                <a16:creationId xmlns:a16="http://schemas.microsoft.com/office/drawing/2014/main" id="{5F04D5D5-6DE3-44B7-A51C-1341A26BD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91290"/>
              </p:ext>
            </p:extLst>
          </p:nvPr>
        </p:nvGraphicFramePr>
        <p:xfrm>
          <a:off x="163070" y="4573355"/>
          <a:ext cx="1387715" cy="19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856BC8BE-0078-7B4E-A2CA-7EC298D68C7F}"/>
              </a:ext>
            </a:extLst>
          </p:cNvPr>
          <p:cNvSpPr txBox="1">
            <a:spLocks/>
          </p:cNvSpPr>
          <p:nvPr/>
        </p:nvSpPr>
        <p:spPr>
          <a:xfrm>
            <a:off x="9045573" y="6305207"/>
            <a:ext cx="2865285" cy="3384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2199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4</a:t>
            </a:fld>
            <a:endParaRPr lang="ru-RU" sz="2199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5985" y="1753299"/>
            <a:ext cx="3724712" cy="303681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46925"/>
              </p:ext>
            </p:extLst>
          </p:nvPr>
        </p:nvGraphicFramePr>
        <p:xfrm>
          <a:off x="914400" y="1641067"/>
          <a:ext cx="6862194" cy="4030459"/>
        </p:xfrm>
        <a:graphic>
          <a:graphicData uri="http://schemas.openxmlformats.org/drawingml/2006/table">
            <a:tbl>
              <a:tblPr/>
              <a:tblGrid>
                <a:gridCol w="57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5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Данные по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Долгопрудный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Выданные кредиты под поручительство МОГФ в 2020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гг. 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поручительств,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Сумма кредитов,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заключенных договоров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поручительств,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42 240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156 103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413 450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21 500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43 000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73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Действующие договоры поручительств Фонда на 31.12.2022 г. 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0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26" marR="7826" marT="7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Общий объём действующих поручительств, тыс. рублей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объём действующих кредитов, тыс. рублей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действующих договоров поручительства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26" marR="7826" marT="7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8 302 379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26 564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547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</a:t>
                      </a:r>
                    </a:p>
                  </a:txBody>
                  <a:tcPr marL="7826" marR="7826" marT="7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34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210E0702-A8A8-4B9A-89A9-7FBE74A02D81}"/>
              </a:ext>
            </a:extLst>
          </p:cNvPr>
          <p:cNvSpPr txBox="1"/>
          <p:nvPr/>
        </p:nvSpPr>
        <p:spPr>
          <a:xfrm>
            <a:off x="1441969" y="2517306"/>
            <a:ext cx="144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511641-70B7-4DF5-80FE-E1479D315CA9}"/>
              </a:ext>
            </a:extLst>
          </p:cNvPr>
          <p:cNvSpPr txBox="1"/>
          <p:nvPr/>
        </p:nvSpPr>
        <p:spPr>
          <a:xfrm>
            <a:off x="8054581" y="25074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Приоритетные заявители:</a:t>
            </a:r>
          </a:p>
        </p:txBody>
      </p:sp>
      <p:graphicFrame>
        <p:nvGraphicFramePr>
          <p:cNvPr id="10" name="Chart Placeholder 19">
            <a:extLst>
              <a:ext uri="{FF2B5EF4-FFF2-40B4-BE49-F238E27FC236}">
                <a16:creationId xmlns:a16="http://schemas.microsoft.com/office/drawing/2014/main" id="{5F04D5D5-6DE3-44B7-A51C-1341A26BD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18231"/>
              </p:ext>
            </p:extLst>
          </p:nvPr>
        </p:nvGraphicFramePr>
        <p:xfrm>
          <a:off x="173294" y="4540441"/>
          <a:ext cx="1387715" cy="19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C01860-4F6F-C142-B894-882EBB60BA37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3DD583F8-5E36-B744-8B62-D035D3A7C119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DAF3BFB-C559-8F45-9AFC-A2D55B4417C0}"/>
              </a:ext>
            </a:extLst>
          </p:cNvPr>
          <p:cNvSpPr txBox="1"/>
          <p:nvPr/>
        </p:nvSpPr>
        <p:spPr>
          <a:xfrm>
            <a:off x="1119100" y="224361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Условия предоставления поручительства  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425A66F-C74C-FE4E-84E6-D13EC693D0A8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8B2E55-2271-7948-A6AB-CE152246F215}"/>
              </a:ext>
            </a:extLst>
          </p:cNvPr>
          <p:cNvSpPr/>
          <p:nvPr/>
        </p:nvSpPr>
        <p:spPr>
          <a:xfrm>
            <a:off x="1050162" y="1462262"/>
            <a:ext cx="468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22463"/>
                </a:solidFill>
                <a:ea typeface="Verdana" panose="020B0604030504040204" pitchFamily="34" charset="0"/>
                <a:cs typeface="Times New Roman" pitchFamily="18" charset="0"/>
              </a:rPr>
              <a:t>По кредитным договорам/договорам займа</a:t>
            </a:r>
            <a:endParaRPr lang="ru-RU" dirty="0">
              <a:solidFill>
                <a:srgbClr val="022463"/>
              </a:solidFill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274D3AE-090C-F848-A365-45904A0820DC}"/>
              </a:ext>
            </a:extLst>
          </p:cNvPr>
          <p:cNvSpPr/>
          <p:nvPr/>
        </p:nvSpPr>
        <p:spPr>
          <a:xfrm>
            <a:off x="6994137" y="2104740"/>
            <a:ext cx="24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22463"/>
                </a:solidFill>
                <a:ea typeface="Verdana" panose="020B0604030504040204" pitchFamily="34" charset="0"/>
                <a:cs typeface="Times New Roman" pitchFamily="18" charset="0"/>
              </a:rPr>
              <a:t>По договорам лизинга</a:t>
            </a:r>
            <a:endParaRPr lang="ru-RU" dirty="0">
              <a:solidFill>
                <a:srgbClr val="022463"/>
              </a:solidFill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7D120AC-9FDC-E449-9D62-C475542306B4}"/>
              </a:ext>
            </a:extLst>
          </p:cNvPr>
          <p:cNvSpPr/>
          <p:nvPr/>
        </p:nvSpPr>
        <p:spPr>
          <a:xfrm>
            <a:off x="3974286" y="4355775"/>
            <a:ext cx="2831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22463"/>
                </a:solidFill>
                <a:ea typeface="Verdana" panose="020B0604030504040204" pitchFamily="34" charset="0"/>
                <a:cs typeface="Times New Roman" pitchFamily="18" charset="0"/>
              </a:rPr>
              <a:t>По банковским гарантиям</a:t>
            </a:r>
            <a:endParaRPr lang="ru-RU" dirty="0">
              <a:solidFill>
                <a:srgbClr val="022463"/>
              </a:solidFill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id="{BE2FDFB4-B620-42D7-96AD-7DF6EFADF897}"/>
              </a:ext>
            </a:extLst>
          </p:cNvPr>
          <p:cNvSpPr txBox="1">
            <a:spLocks/>
          </p:cNvSpPr>
          <p:nvPr/>
        </p:nvSpPr>
        <p:spPr bwMode="auto">
          <a:xfrm>
            <a:off x="650789" y="1819031"/>
            <a:ext cx="551511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9250" indent="-349250" algn="l" defTabSz="912813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kumimoji="1"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146050" indent="-144463" algn="l" defTabSz="912813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300038" indent="-150813" algn="l" defTabSz="912813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439738" indent="-136525" algn="l" defTabSz="912813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593725" indent="-150813" algn="l" defTabSz="912813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060683" indent="-152220" algn="l" defTabSz="913321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527058" indent="-152220" algn="l" defTabSz="913321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1993437" indent="-152220" algn="l" defTabSz="913321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459813" indent="-152220" algn="l" defTabSz="913321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7025" lvl="1" indent="0" defTabSz="457200">
              <a:buFontTx/>
              <a:buNone/>
            </a:pPr>
            <a:endParaRPr lang="ru-RU" kern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2775" lvl="1" indent="-285750" defTabSz="457200"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До 50 млн. руб., до 70% от суммы кредита;</a:t>
            </a:r>
          </a:p>
          <a:p>
            <a:pPr marL="572775" lvl="1" indent="-285750" defTabSz="457200"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Общий лимит на заемщика – до 100 млн. руб. (на Группу компаний – до 150 млн. рублей).</a:t>
            </a:r>
          </a:p>
          <a:p>
            <a:pPr marL="572775" lvl="1" indent="-285750" defTabSz="457200"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на срок до 10 лет (торговля - на пополнение оборотных средств </a:t>
            </a:r>
            <a:r>
              <a:rPr lang="en-US" sz="18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</a:t>
            </a:r>
            <a:r>
              <a:rPr lang="ru-RU" sz="18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до 30,0 млн. руб. до 36 мес.);</a:t>
            </a:r>
          </a:p>
          <a:p>
            <a:pPr marL="572775" lvl="1" indent="-285750" defTabSz="457200"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вознаграждение Фонда 0,5-0,75% годовых от суммы поручительства    </a:t>
            </a:r>
          </a:p>
          <a:p>
            <a:pPr marL="287025" lvl="1" indent="0" defTabSz="457200">
              <a:buFontTx/>
              <a:buNone/>
            </a:pPr>
            <a:endParaRPr lang="ru-RU" sz="1200" kern="0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00E2F7-1763-404E-A64E-B9741EFD4766}"/>
              </a:ext>
            </a:extLst>
          </p:cNvPr>
          <p:cNvSpPr/>
          <p:nvPr/>
        </p:nvSpPr>
        <p:spPr>
          <a:xfrm>
            <a:off x="6713951" y="2422895"/>
            <a:ext cx="4922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lvl="1" indent="-180975" defTabSz="4572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dirty="0">
              <a:solidFill>
                <a:prstClr val="black"/>
              </a:solidFill>
              <a:latin typeface="Century Gothic" panose="020B0502020202020204" pitchFamily="34" charset="0"/>
              <a:cs typeface="Arial" charset="0"/>
              <a:sym typeface="Arial"/>
            </a:endParaRP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до 50 млн. руб., не более 50% от суммы финансирования;</a:t>
            </a: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на срок до 5 лет;</a:t>
            </a: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вознаграждение Фонда 0,75% от суммы      поручительства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C87074B-07E0-45E3-BCD5-3364CD391D74}"/>
              </a:ext>
            </a:extLst>
          </p:cNvPr>
          <p:cNvSpPr/>
          <p:nvPr/>
        </p:nvSpPr>
        <p:spPr>
          <a:xfrm>
            <a:off x="3386205" y="4725107"/>
            <a:ext cx="583238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025" lvl="1" defTabSz="457200" fontAlgn="base">
              <a:spcBef>
                <a:spcPct val="0"/>
              </a:spcBef>
              <a:spcAft>
                <a:spcPct val="0"/>
              </a:spcAft>
            </a:pPr>
            <a:endParaRPr kumimoji="1" lang="ru-RU" sz="1400" b="1" u="sng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до 50 млн. руб., не более 50% от суммы гарантии;</a:t>
            </a: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на срок до 5 лет;</a:t>
            </a:r>
          </a:p>
          <a:p>
            <a:pPr marL="572775" lvl="1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1" lang="ru-RU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вознаграждение Фонда 0,75% от суммы поручительства   </a:t>
            </a:r>
          </a:p>
          <a:p>
            <a:pPr marL="287025" lvl="1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600" kern="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122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BE537B40-6B67-4667-8133-F6E0EEAA3F05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511641-70B7-4DF5-80FE-E1479D315CA9}"/>
              </a:ext>
            </a:extLst>
          </p:cNvPr>
          <p:cNvSpPr txBox="1"/>
          <p:nvPr/>
        </p:nvSpPr>
        <p:spPr>
          <a:xfrm>
            <a:off x="8054581" y="25074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Приоритетные заявители:</a:t>
            </a:r>
          </a:p>
        </p:txBody>
      </p:sp>
      <p:graphicFrame>
        <p:nvGraphicFramePr>
          <p:cNvPr id="10" name="Chart Placeholder 19">
            <a:extLst>
              <a:ext uri="{FF2B5EF4-FFF2-40B4-BE49-F238E27FC236}">
                <a16:creationId xmlns:a16="http://schemas.microsoft.com/office/drawing/2014/main" id="{5F04D5D5-6DE3-44B7-A51C-1341A26BD31C}"/>
              </a:ext>
            </a:extLst>
          </p:cNvPr>
          <p:cNvGraphicFramePr>
            <a:graphicFrameLocks noGrp="1"/>
          </p:cNvGraphicFramePr>
          <p:nvPr/>
        </p:nvGraphicFramePr>
        <p:xfrm>
          <a:off x="163070" y="4573355"/>
          <a:ext cx="1387715" cy="19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6BA7F9-D32D-684C-8C82-A0214AE038F8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AC1C2694-84D9-1C40-8447-434F1A574A9D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513F3DF-6DAC-1F48-BC46-DD7405BCA962}"/>
              </a:ext>
            </a:extLst>
          </p:cNvPr>
          <p:cNvSpPr txBox="1"/>
          <p:nvPr/>
        </p:nvSpPr>
        <p:spPr>
          <a:xfrm>
            <a:off x="1089936" y="267168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Порядок получения поддержки МОГФ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C2B5042-D178-F54C-A624-CF4C622805FD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BB880B-0084-43F9-9CCD-455847E84A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212" y="1889322"/>
            <a:ext cx="1172071" cy="109053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EB686BD-1BAF-4D39-8607-DDAE817BC344}"/>
              </a:ext>
            </a:extLst>
          </p:cNvPr>
          <p:cNvSpPr/>
          <p:nvPr/>
        </p:nvSpPr>
        <p:spPr>
          <a:xfrm>
            <a:off x="2317315" y="2147733"/>
            <a:ext cx="8943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  <a:latin typeface="Arial"/>
                <a:cs typeface="Arial"/>
              </a:rPr>
              <a:t>1. Самостоятельно обратиться к финансовому партнеру Фонда за кредитом/ займом/ банковской гарантией/ лизингом и представить необходимый комплект документов;</a:t>
            </a:r>
            <a:endParaRPr lang="ru-RU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43DCF79-9309-4DD3-B654-EBEB60FC8E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44" y="3366370"/>
            <a:ext cx="1618346" cy="1162012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E7524B7-15D3-48CA-9714-8C90C7DB9018}"/>
              </a:ext>
            </a:extLst>
          </p:cNvPr>
          <p:cNvSpPr/>
          <p:nvPr/>
        </p:nvSpPr>
        <p:spPr>
          <a:xfrm>
            <a:off x="2317316" y="3558182"/>
            <a:ext cx="8943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  <a:latin typeface="Arial"/>
                <a:cs typeface="Arial"/>
              </a:rPr>
              <a:t>2. Заполнить заявку на поручительство Фонда при условии положительного решения финансовой организации о предоставлении кредита/займа/банковской гарантии/лизинга и недостаточном собственном обеспечении;</a:t>
            </a:r>
            <a:endParaRPr lang="ru-RU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6E51F7-4E88-48CD-9A02-C75A47396ED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077" y="5069770"/>
            <a:ext cx="1496434" cy="98854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3565575-3AE0-4ABC-A11E-BF8B3757519F}"/>
              </a:ext>
            </a:extLst>
          </p:cNvPr>
          <p:cNvSpPr/>
          <p:nvPr/>
        </p:nvSpPr>
        <p:spPr>
          <a:xfrm>
            <a:off x="2317315" y="5303814"/>
            <a:ext cx="8943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  <a:latin typeface="Arial"/>
                <a:cs typeface="Arial"/>
              </a:rPr>
              <a:t>3. При условии одобрения Фондом поручительства - подписать договор поручительства и оплатить Фонду вознаграждение</a:t>
            </a:r>
          </a:p>
        </p:txBody>
      </p:sp>
    </p:spTree>
    <p:extLst>
      <p:ext uri="{BB962C8B-B14F-4D97-AF65-F5344CB8AC3E}">
        <p14:creationId xmlns:p14="http://schemas.microsoft.com/office/powerpoint/2010/main" val="37103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ГлавСпец\Desktop\Новый 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75" y="4452480"/>
            <a:ext cx="42418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0932" y="1378175"/>
            <a:ext cx="5799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  <a:latin typeface="Arial" charset="0"/>
                <a:cs typeface="Arial" charset="0"/>
              </a:rPr>
              <a:t>Адрес места нахождения офиса: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143401, Московская обл.,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г. Красногорск, бульвар Строителей д.4. кор.1 бизнес-центр «Кубик», оф.11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(ст. метро </a:t>
            </a:r>
            <a:r>
              <a:rPr 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Мякинино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Телефон/факс:  8(495) 730-50-52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E-mail: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fond@mosreg-garant.ru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www.mosreg-garant.ru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16B576-C63D-4E13-8867-4A2B0BA586CA}"/>
              </a:ext>
            </a:extLst>
          </p:cNvPr>
          <p:cNvSpPr/>
          <p:nvPr/>
        </p:nvSpPr>
        <p:spPr>
          <a:xfrm>
            <a:off x="0" y="-53621"/>
            <a:ext cx="12192003" cy="1076158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BE537B40-6B67-4667-8133-F6E0EEAA3F05}"/>
              </a:ext>
            </a:extLst>
          </p:cNvPr>
          <p:cNvSpPr/>
          <p:nvPr/>
        </p:nvSpPr>
        <p:spPr>
          <a:xfrm>
            <a:off x="239350" y="0"/>
            <a:ext cx="864095" cy="849875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cs typeface="Golos Text" panose="020B0503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F881F16-7945-4EED-A91E-51923A8052B9}"/>
              </a:ext>
            </a:extLst>
          </p:cNvPr>
          <p:cNvSpPr txBox="1"/>
          <p:nvPr/>
        </p:nvSpPr>
        <p:spPr>
          <a:xfrm>
            <a:off x="317884" y="24480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D5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00C0A36-119F-43A9-AC19-3BC4694004FC}"/>
              </a:ext>
            </a:extLst>
          </p:cNvPr>
          <p:cNvSpPr txBox="1"/>
          <p:nvPr/>
        </p:nvSpPr>
        <p:spPr>
          <a:xfrm>
            <a:off x="1119100" y="224362"/>
            <a:ext cx="10791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itchFamily="18" charset="0"/>
              </a:rPr>
              <a:t>Контакты</a:t>
            </a:r>
            <a:endParaRPr lang="ru-RU" sz="25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3911" y="1348919"/>
            <a:ext cx="1863395" cy="36350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3965" y="5159494"/>
            <a:ext cx="3980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Подмосковье гарантирует</a:t>
            </a:r>
          </a:p>
          <a:p>
            <a:pPr algn="ctr"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https://t.me/mosoblgarant_fund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Universal Template_RU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12744</TotalTime>
  <Words>536</Words>
  <Application>Microsoft Office PowerPoint</Application>
  <PresentationFormat>Широкоэкранный</PresentationFormat>
  <Paragraphs>112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Golos Text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314</cp:revision>
  <cp:lastPrinted>2023-03-13T11:28:29Z</cp:lastPrinted>
  <dcterms:created xsi:type="dcterms:W3CDTF">2021-07-08T06:23:21Z</dcterms:created>
  <dcterms:modified xsi:type="dcterms:W3CDTF">2023-03-16T05:46:14Z</dcterms:modified>
</cp:coreProperties>
</file>