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60" r:id="rId5"/>
    <p:sldId id="261" r:id="rId6"/>
    <p:sldId id="266" r:id="rId7"/>
  </p:sldIdLst>
  <p:sldSz cx="12193588" cy="6858000"/>
  <p:notesSz cx="6735763" cy="98663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816" y="6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AutoShape 1"/>
          <p:cNvSpPr>
            <a:spLocks noChangeArrowheads="1"/>
          </p:cNvSpPr>
          <p:nvPr/>
        </p:nvSpPr>
        <p:spPr bwMode="auto">
          <a:xfrm>
            <a:off x="0" y="0"/>
            <a:ext cx="6735763" cy="98663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051" name="AutoShape 2"/>
          <p:cNvSpPr>
            <a:spLocks noChangeArrowheads="1"/>
          </p:cNvSpPr>
          <p:nvPr/>
        </p:nvSpPr>
        <p:spPr bwMode="auto">
          <a:xfrm>
            <a:off x="0" y="0"/>
            <a:ext cx="6735763" cy="98663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052" name="AutoShape 3"/>
          <p:cNvSpPr>
            <a:spLocks noChangeArrowheads="1"/>
          </p:cNvSpPr>
          <p:nvPr/>
        </p:nvSpPr>
        <p:spPr bwMode="auto">
          <a:xfrm>
            <a:off x="0" y="0"/>
            <a:ext cx="6735763" cy="98663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053" name="AutoShape 4"/>
          <p:cNvSpPr>
            <a:spLocks noChangeArrowheads="1"/>
          </p:cNvSpPr>
          <p:nvPr/>
        </p:nvSpPr>
        <p:spPr bwMode="auto">
          <a:xfrm>
            <a:off x="0" y="0"/>
            <a:ext cx="6735763" cy="98663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054" name="AutoShape 5"/>
          <p:cNvSpPr>
            <a:spLocks noChangeArrowheads="1"/>
          </p:cNvSpPr>
          <p:nvPr/>
        </p:nvSpPr>
        <p:spPr bwMode="auto">
          <a:xfrm>
            <a:off x="0" y="0"/>
            <a:ext cx="6735763" cy="98663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055" name="AutoShape 6"/>
          <p:cNvSpPr>
            <a:spLocks noChangeArrowheads="1"/>
          </p:cNvSpPr>
          <p:nvPr/>
        </p:nvSpPr>
        <p:spPr bwMode="auto">
          <a:xfrm>
            <a:off x="0" y="0"/>
            <a:ext cx="6735763" cy="98663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056" name="AutoShape 7"/>
          <p:cNvSpPr>
            <a:spLocks noChangeArrowheads="1"/>
          </p:cNvSpPr>
          <p:nvPr/>
        </p:nvSpPr>
        <p:spPr bwMode="auto">
          <a:xfrm>
            <a:off x="0" y="0"/>
            <a:ext cx="6735763" cy="98663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057" name="AutoShape 8"/>
          <p:cNvSpPr>
            <a:spLocks noChangeArrowheads="1"/>
          </p:cNvSpPr>
          <p:nvPr/>
        </p:nvSpPr>
        <p:spPr bwMode="auto">
          <a:xfrm>
            <a:off x="0" y="0"/>
            <a:ext cx="6735763" cy="98663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058" name="AutoShape 9"/>
          <p:cNvSpPr>
            <a:spLocks noChangeArrowheads="1"/>
          </p:cNvSpPr>
          <p:nvPr/>
        </p:nvSpPr>
        <p:spPr bwMode="auto">
          <a:xfrm>
            <a:off x="0" y="0"/>
            <a:ext cx="6735763" cy="98663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059" name="AutoShape 10"/>
          <p:cNvSpPr>
            <a:spLocks noChangeArrowheads="1"/>
          </p:cNvSpPr>
          <p:nvPr/>
        </p:nvSpPr>
        <p:spPr bwMode="auto">
          <a:xfrm>
            <a:off x="0" y="0"/>
            <a:ext cx="6735763" cy="9866313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060" name="Text Box 11"/>
          <p:cNvSpPr txBox="1">
            <a:spLocks noChangeArrowheads="1"/>
          </p:cNvSpPr>
          <p:nvPr/>
        </p:nvSpPr>
        <p:spPr bwMode="auto">
          <a:xfrm>
            <a:off x="0" y="0"/>
            <a:ext cx="2919413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061" name="Text Box 12"/>
          <p:cNvSpPr txBox="1">
            <a:spLocks noChangeArrowheads="1"/>
          </p:cNvSpPr>
          <p:nvPr/>
        </p:nvSpPr>
        <p:spPr bwMode="auto">
          <a:xfrm>
            <a:off x="3814763" y="0"/>
            <a:ext cx="29178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062" name="Rectangle 13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87313" y="739775"/>
            <a:ext cx="6545262" cy="3683000"/>
          </a:xfrm>
          <a:prstGeom prst="rect">
            <a:avLst/>
          </a:prstGeom>
          <a:noFill/>
          <a:ln w="12600" cap="sq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" name="Rectangle 14"/>
          <p:cNvSpPr>
            <a:spLocks noGrp="1" noChangeArrowheads="1"/>
          </p:cNvSpPr>
          <p:nvPr>
            <p:ph type="body"/>
          </p:nvPr>
        </p:nvSpPr>
        <p:spPr bwMode="auto">
          <a:xfrm>
            <a:off x="673100" y="4686300"/>
            <a:ext cx="5373688" cy="442277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/>
          </a:p>
        </p:txBody>
      </p:sp>
      <p:sp>
        <p:nvSpPr>
          <p:cNvPr id="2064" name="Text Box 15"/>
          <p:cNvSpPr txBox="1">
            <a:spLocks noChangeArrowheads="1"/>
          </p:cNvSpPr>
          <p:nvPr/>
        </p:nvSpPr>
        <p:spPr bwMode="auto">
          <a:xfrm>
            <a:off x="0" y="9371013"/>
            <a:ext cx="2919413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3" name="Rectangle 16"/>
          <p:cNvSpPr>
            <a:spLocks noGrp="1" noChangeArrowheads="1"/>
          </p:cNvSpPr>
          <p:nvPr>
            <p:ph type="sldNum"/>
          </p:nvPr>
        </p:nvSpPr>
        <p:spPr bwMode="auto">
          <a:xfrm>
            <a:off x="3814763" y="9371013"/>
            <a:ext cx="2903537" cy="476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623A2115-0CB3-47F9-A997-59F43A8800A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4FB0243-3992-4737-93A6-8AAEBF65F0DE}" type="slidenum">
              <a:rPr lang="ru-RU" altLang="ru-RU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4099" name="Text Box 1"/>
          <p:cNvSpPr txBox="1">
            <a:spLocks noChangeArrowheads="1"/>
          </p:cNvSpPr>
          <p:nvPr/>
        </p:nvSpPr>
        <p:spPr bwMode="auto">
          <a:xfrm>
            <a:off x="3814763" y="9371013"/>
            <a:ext cx="29130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49468FD-9687-4EBF-B952-76788898A656}" type="slidenum">
              <a:rPr lang="ru-RU" altLang="ru-RU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4100" name="Text Box 2"/>
          <p:cNvSpPr txBox="1">
            <a:spLocks noChangeArrowheads="1"/>
          </p:cNvSpPr>
          <p:nvPr/>
        </p:nvSpPr>
        <p:spPr bwMode="auto">
          <a:xfrm>
            <a:off x="3814763" y="9371013"/>
            <a:ext cx="29146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21CC9C6-2A70-4EA2-84D0-382E37A51BCA}" type="slidenum">
              <a:rPr lang="ru-RU" altLang="ru-RU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4101" name="Text Box 3"/>
          <p:cNvSpPr txBox="1">
            <a:spLocks noChangeArrowheads="1"/>
          </p:cNvSpPr>
          <p:nvPr/>
        </p:nvSpPr>
        <p:spPr bwMode="auto">
          <a:xfrm>
            <a:off x="3814763" y="9371013"/>
            <a:ext cx="2916237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A8706186-7383-4884-959D-7105700705AA}" type="slidenum">
              <a:rPr lang="ru-RU" altLang="ru-RU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4102" name="Rectangle 4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9775"/>
            <a:ext cx="6575425" cy="3698875"/>
          </a:xfrm>
          <a:solidFill>
            <a:srgbClr val="FFFFFF"/>
          </a:solidFill>
          <a:ln/>
        </p:spPr>
      </p:sp>
      <p:sp>
        <p:nvSpPr>
          <p:cNvPr id="410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673100" y="4686300"/>
            <a:ext cx="5387975" cy="4438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945421E-02DC-4A75-8B06-A3392B39DA10}" type="slidenum">
              <a:rPr lang="ru-RU" altLang="ru-RU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6147" name="Text Box 1"/>
          <p:cNvSpPr txBox="1">
            <a:spLocks noChangeArrowheads="1"/>
          </p:cNvSpPr>
          <p:nvPr/>
        </p:nvSpPr>
        <p:spPr bwMode="auto">
          <a:xfrm>
            <a:off x="3814763" y="9371013"/>
            <a:ext cx="29130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F19249D2-77C1-414B-BD55-501977D5A52A}" type="slidenum">
              <a:rPr lang="ru-RU" altLang="ru-RU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6148" name="Text Box 2"/>
          <p:cNvSpPr txBox="1">
            <a:spLocks noChangeArrowheads="1"/>
          </p:cNvSpPr>
          <p:nvPr/>
        </p:nvSpPr>
        <p:spPr bwMode="auto">
          <a:xfrm>
            <a:off x="3814763" y="9371013"/>
            <a:ext cx="29146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9A6735B-3C57-4A5D-AA75-91C6CE865480}" type="slidenum">
              <a:rPr lang="ru-RU" altLang="ru-RU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6149" name="Text Box 3"/>
          <p:cNvSpPr txBox="1">
            <a:spLocks noChangeArrowheads="1"/>
          </p:cNvSpPr>
          <p:nvPr/>
        </p:nvSpPr>
        <p:spPr bwMode="auto">
          <a:xfrm>
            <a:off x="3814763" y="9371013"/>
            <a:ext cx="2916237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D12CA69-61FB-4FC9-B2B4-04C2036FDF34}" type="slidenum">
              <a:rPr lang="ru-RU" altLang="ru-RU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6150" name="Text Box 4"/>
          <p:cNvSpPr txBox="1">
            <a:spLocks noChangeArrowheads="1"/>
          </p:cNvSpPr>
          <p:nvPr/>
        </p:nvSpPr>
        <p:spPr bwMode="auto">
          <a:xfrm>
            <a:off x="3814763" y="9371013"/>
            <a:ext cx="29178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EEAE1E6-DEE9-477A-82DF-6E3D12302659}" type="slidenum">
              <a:rPr lang="ru-RU" altLang="ru-RU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6151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solidFill>
            <a:srgbClr val="FFFFFF"/>
          </a:solidFill>
          <a:ln/>
        </p:spPr>
      </p:sp>
      <p:sp>
        <p:nvSpPr>
          <p:cNvPr id="6152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73100" y="4686300"/>
            <a:ext cx="5389563" cy="4440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9EF9742-6F3A-44D6-B77E-05642C3AFD93}" type="slidenum">
              <a:rPr lang="ru-RU" altLang="ru-RU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8195" name="Text Box 1"/>
          <p:cNvSpPr txBox="1">
            <a:spLocks noChangeArrowheads="1"/>
          </p:cNvSpPr>
          <p:nvPr/>
        </p:nvSpPr>
        <p:spPr bwMode="auto">
          <a:xfrm>
            <a:off x="3814763" y="9371013"/>
            <a:ext cx="2909887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8969375" algn="l"/>
                <a:tab pos="9418638" algn="l"/>
                <a:tab pos="9867900" algn="l"/>
                <a:tab pos="10317163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8969375" algn="l"/>
                <a:tab pos="9418638" algn="l"/>
                <a:tab pos="9867900" algn="l"/>
                <a:tab pos="10317163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8969375" algn="l"/>
                <a:tab pos="9418638" algn="l"/>
                <a:tab pos="9867900" algn="l"/>
                <a:tab pos="10317163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8969375" algn="l"/>
                <a:tab pos="9418638" algn="l"/>
                <a:tab pos="9867900" algn="l"/>
                <a:tab pos="10317163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8969375" algn="l"/>
                <a:tab pos="9418638" algn="l"/>
                <a:tab pos="9867900" algn="l"/>
                <a:tab pos="10317163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8969375" algn="l"/>
                <a:tab pos="9418638" algn="l"/>
                <a:tab pos="9867900" algn="l"/>
                <a:tab pos="10317163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8969375" algn="l"/>
                <a:tab pos="9418638" algn="l"/>
                <a:tab pos="9867900" algn="l"/>
                <a:tab pos="10317163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8969375" algn="l"/>
                <a:tab pos="9418638" algn="l"/>
                <a:tab pos="9867900" algn="l"/>
                <a:tab pos="10317163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8969375" algn="l"/>
                <a:tab pos="9418638" algn="l"/>
                <a:tab pos="9867900" algn="l"/>
                <a:tab pos="10317163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D3A2A5C9-BFA3-4298-A11F-04B32E8236C4}" type="slidenum">
              <a:rPr lang="ru-RU" altLang="ru-RU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8196" name="Text Box 2"/>
          <p:cNvSpPr txBox="1">
            <a:spLocks noChangeArrowheads="1"/>
          </p:cNvSpPr>
          <p:nvPr/>
        </p:nvSpPr>
        <p:spPr bwMode="auto">
          <a:xfrm>
            <a:off x="3814763" y="9371013"/>
            <a:ext cx="291147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8969375" algn="l"/>
                <a:tab pos="9418638" algn="l"/>
                <a:tab pos="9867900" algn="l"/>
                <a:tab pos="10317163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8969375" algn="l"/>
                <a:tab pos="9418638" algn="l"/>
                <a:tab pos="9867900" algn="l"/>
                <a:tab pos="10317163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8969375" algn="l"/>
                <a:tab pos="9418638" algn="l"/>
                <a:tab pos="9867900" algn="l"/>
                <a:tab pos="10317163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8969375" algn="l"/>
                <a:tab pos="9418638" algn="l"/>
                <a:tab pos="9867900" algn="l"/>
                <a:tab pos="10317163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8969375" algn="l"/>
                <a:tab pos="9418638" algn="l"/>
                <a:tab pos="9867900" algn="l"/>
                <a:tab pos="10317163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8969375" algn="l"/>
                <a:tab pos="9418638" algn="l"/>
                <a:tab pos="9867900" algn="l"/>
                <a:tab pos="10317163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8969375" algn="l"/>
                <a:tab pos="9418638" algn="l"/>
                <a:tab pos="9867900" algn="l"/>
                <a:tab pos="10317163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8969375" algn="l"/>
                <a:tab pos="9418638" algn="l"/>
                <a:tab pos="9867900" algn="l"/>
                <a:tab pos="10317163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8969375" algn="l"/>
                <a:tab pos="9418638" algn="l"/>
                <a:tab pos="9867900" algn="l"/>
                <a:tab pos="10317163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0FB43A21-8711-47B0-8469-D790F3E41C57}" type="slidenum">
              <a:rPr lang="ru-RU" altLang="ru-RU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8197" name="Text Box 3"/>
          <p:cNvSpPr txBox="1">
            <a:spLocks noChangeArrowheads="1"/>
          </p:cNvSpPr>
          <p:nvPr/>
        </p:nvSpPr>
        <p:spPr bwMode="auto">
          <a:xfrm>
            <a:off x="3814763" y="9371013"/>
            <a:ext cx="29130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8969375" algn="l"/>
                <a:tab pos="9418638" algn="l"/>
                <a:tab pos="9867900" algn="l"/>
                <a:tab pos="10317163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8969375" algn="l"/>
                <a:tab pos="9418638" algn="l"/>
                <a:tab pos="9867900" algn="l"/>
                <a:tab pos="10317163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8969375" algn="l"/>
                <a:tab pos="9418638" algn="l"/>
                <a:tab pos="9867900" algn="l"/>
                <a:tab pos="10317163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8969375" algn="l"/>
                <a:tab pos="9418638" algn="l"/>
                <a:tab pos="9867900" algn="l"/>
                <a:tab pos="10317163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8969375" algn="l"/>
                <a:tab pos="9418638" algn="l"/>
                <a:tab pos="9867900" algn="l"/>
                <a:tab pos="10317163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8969375" algn="l"/>
                <a:tab pos="9418638" algn="l"/>
                <a:tab pos="9867900" algn="l"/>
                <a:tab pos="10317163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8969375" algn="l"/>
                <a:tab pos="9418638" algn="l"/>
                <a:tab pos="9867900" algn="l"/>
                <a:tab pos="10317163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8969375" algn="l"/>
                <a:tab pos="9418638" algn="l"/>
                <a:tab pos="9867900" algn="l"/>
                <a:tab pos="10317163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8969375" algn="l"/>
                <a:tab pos="9418638" algn="l"/>
                <a:tab pos="9867900" algn="l"/>
                <a:tab pos="10317163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8883199-993F-4E84-A1BF-73106AAAC196}" type="slidenum">
              <a:rPr lang="ru-RU" altLang="ru-RU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8198" name="Text Box 4"/>
          <p:cNvSpPr txBox="1">
            <a:spLocks noChangeArrowheads="1"/>
          </p:cNvSpPr>
          <p:nvPr/>
        </p:nvSpPr>
        <p:spPr bwMode="auto">
          <a:xfrm>
            <a:off x="3814763" y="9371013"/>
            <a:ext cx="29146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8969375" algn="l"/>
                <a:tab pos="9418638" algn="l"/>
                <a:tab pos="9867900" algn="l"/>
                <a:tab pos="10317163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8969375" algn="l"/>
                <a:tab pos="9418638" algn="l"/>
                <a:tab pos="9867900" algn="l"/>
                <a:tab pos="10317163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8969375" algn="l"/>
                <a:tab pos="9418638" algn="l"/>
                <a:tab pos="9867900" algn="l"/>
                <a:tab pos="10317163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8969375" algn="l"/>
                <a:tab pos="9418638" algn="l"/>
                <a:tab pos="9867900" algn="l"/>
                <a:tab pos="10317163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8969375" algn="l"/>
                <a:tab pos="9418638" algn="l"/>
                <a:tab pos="9867900" algn="l"/>
                <a:tab pos="10317163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8969375" algn="l"/>
                <a:tab pos="9418638" algn="l"/>
                <a:tab pos="9867900" algn="l"/>
                <a:tab pos="10317163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8969375" algn="l"/>
                <a:tab pos="9418638" algn="l"/>
                <a:tab pos="9867900" algn="l"/>
                <a:tab pos="10317163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8969375" algn="l"/>
                <a:tab pos="9418638" algn="l"/>
                <a:tab pos="9867900" algn="l"/>
                <a:tab pos="10317163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8969375" algn="l"/>
                <a:tab pos="9418638" algn="l"/>
                <a:tab pos="9867900" algn="l"/>
                <a:tab pos="10317163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598A0F68-3230-43C7-B5EB-3D1405292C74}" type="slidenum">
              <a:rPr lang="ru-RU" altLang="ru-RU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8199" name="Text Box 5"/>
          <p:cNvSpPr txBox="1">
            <a:spLocks noChangeArrowheads="1"/>
          </p:cNvSpPr>
          <p:nvPr/>
        </p:nvSpPr>
        <p:spPr bwMode="auto">
          <a:xfrm>
            <a:off x="3814763" y="9371013"/>
            <a:ext cx="2916237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8969375" algn="l"/>
                <a:tab pos="9418638" algn="l"/>
                <a:tab pos="9867900" algn="l"/>
                <a:tab pos="10317163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8969375" algn="l"/>
                <a:tab pos="9418638" algn="l"/>
                <a:tab pos="9867900" algn="l"/>
                <a:tab pos="10317163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8969375" algn="l"/>
                <a:tab pos="9418638" algn="l"/>
                <a:tab pos="9867900" algn="l"/>
                <a:tab pos="10317163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8969375" algn="l"/>
                <a:tab pos="9418638" algn="l"/>
                <a:tab pos="9867900" algn="l"/>
                <a:tab pos="10317163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8969375" algn="l"/>
                <a:tab pos="9418638" algn="l"/>
                <a:tab pos="9867900" algn="l"/>
                <a:tab pos="10317163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8969375" algn="l"/>
                <a:tab pos="9418638" algn="l"/>
                <a:tab pos="9867900" algn="l"/>
                <a:tab pos="10317163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8969375" algn="l"/>
                <a:tab pos="9418638" algn="l"/>
                <a:tab pos="9867900" algn="l"/>
                <a:tab pos="10317163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8969375" algn="l"/>
                <a:tab pos="9418638" algn="l"/>
                <a:tab pos="9867900" algn="l"/>
                <a:tab pos="10317163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8969375" algn="l"/>
                <a:tab pos="9418638" algn="l"/>
                <a:tab pos="9867900" algn="l"/>
                <a:tab pos="10317163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F901309-176B-4405-B8C4-B516502AD8F7}" type="slidenum">
              <a:rPr lang="ru-RU" altLang="ru-RU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8200" name="Text Box 6"/>
          <p:cNvSpPr txBox="1">
            <a:spLocks noChangeArrowheads="1"/>
          </p:cNvSpPr>
          <p:nvPr/>
        </p:nvSpPr>
        <p:spPr bwMode="auto">
          <a:xfrm>
            <a:off x="3814763" y="9371013"/>
            <a:ext cx="29178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8969375" algn="l"/>
                <a:tab pos="9418638" algn="l"/>
                <a:tab pos="9867900" algn="l"/>
                <a:tab pos="10317163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8969375" algn="l"/>
                <a:tab pos="9418638" algn="l"/>
                <a:tab pos="9867900" algn="l"/>
                <a:tab pos="10317163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8969375" algn="l"/>
                <a:tab pos="9418638" algn="l"/>
                <a:tab pos="9867900" algn="l"/>
                <a:tab pos="10317163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8969375" algn="l"/>
                <a:tab pos="9418638" algn="l"/>
                <a:tab pos="9867900" algn="l"/>
                <a:tab pos="10317163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8969375" algn="l"/>
                <a:tab pos="9418638" algn="l"/>
                <a:tab pos="9867900" algn="l"/>
                <a:tab pos="10317163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8969375" algn="l"/>
                <a:tab pos="9418638" algn="l"/>
                <a:tab pos="9867900" algn="l"/>
                <a:tab pos="10317163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8969375" algn="l"/>
                <a:tab pos="9418638" algn="l"/>
                <a:tab pos="9867900" algn="l"/>
                <a:tab pos="10317163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8969375" algn="l"/>
                <a:tab pos="9418638" algn="l"/>
                <a:tab pos="9867900" algn="l"/>
                <a:tab pos="10317163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1800" algn="l"/>
                <a:tab pos="881063" algn="l"/>
                <a:tab pos="1330325" algn="l"/>
                <a:tab pos="1779588" algn="l"/>
                <a:tab pos="2228850" algn="l"/>
                <a:tab pos="2678113" algn="l"/>
                <a:tab pos="3127375" algn="l"/>
                <a:tab pos="3576638" algn="l"/>
                <a:tab pos="4025900" algn="l"/>
                <a:tab pos="4475163" algn="l"/>
                <a:tab pos="4924425" algn="l"/>
                <a:tab pos="5373688" algn="l"/>
                <a:tab pos="5822950" algn="l"/>
                <a:tab pos="6272213" algn="l"/>
                <a:tab pos="6721475" algn="l"/>
                <a:tab pos="7170738" algn="l"/>
                <a:tab pos="7620000" algn="l"/>
                <a:tab pos="8069263" algn="l"/>
                <a:tab pos="8518525" algn="l"/>
                <a:tab pos="8967788" algn="l"/>
                <a:tab pos="8969375" algn="l"/>
                <a:tab pos="9418638" algn="l"/>
                <a:tab pos="9867900" algn="l"/>
                <a:tab pos="10317163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4CE721FE-C8BF-4833-9455-9C976F95ECFE}" type="slidenum">
              <a:rPr lang="ru-RU" altLang="ru-RU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8201" name="Rectangle 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solidFill>
            <a:srgbClr val="FFFFFF"/>
          </a:solidFill>
          <a:ln/>
        </p:spPr>
      </p:sp>
      <p:sp>
        <p:nvSpPr>
          <p:cNvPr id="8202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673100" y="4686300"/>
            <a:ext cx="5389563" cy="4440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1ACF288-93EB-4AFE-930F-782221607D04}" type="slidenum">
              <a:rPr lang="ru-RU" altLang="ru-RU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0243" name="Text Box 1"/>
          <p:cNvSpPr txBox="1">
            <a:spLocks noChangeArrowheads="1"/>
          </p:cNvSpPr>
          <p:nvPr/>
        </p:nvSpPr>
        <p:spPr bwMode="auto">
          <a:xfrm>
            <a:off x="3814763" y="9371013"/>
            <a:ext cx="29130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BB7FECC-01C9-41F5-AA09-9C0765B6885F}" type="slidenum">
              <a:rPr lang="ru-RU" altLang="ru-RU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0244" name="Text Box 2"/>
          <p:cNvSpPr txBox="1">
            <a:spLocks noChangeArrowheads="1"/>
          </p:cNvSpPr>
          <p:nvPr/>
        </p:nvSpPr>
        <p:spPr bwMode="auto">
          <a:xfrm>
            <a:off x="3814763" y="9371013"/>
            <a:ext cx="29146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EB2E378-B01D-42A3-BCA4-5CC4AD371CF2}" type="slidenum">
              <a:rPr lang="ru-RU" altLang="ru-RU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0245" name="Text Box 3"/>
          <p:cNvSpPr txBox="1">
            <a:spLocks noChangeArrowheads="1"/>
          </p:cNvSpPr>
          <p:nvPr/>
        </p:nvSpPr>
        <p:spPr bwMode="auto">
          <a:xfrm>
            <a:off x="3814763" y="9371013"/>
            <a:ext cx="2916237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E8520710-C94F-455F-9F3B-88CC71A58E19}" type="slidenum">
              <a:rPr lang="ru-RU" altLang="ru-RU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0246" name="Text Box 4"/>
          <p:cNvSpPr txBox="1">
            <a:spLocks noChangeArrowheads="1"/>
          </p:cNvSpPr>
          <p:nvPr/>
        </p:nvSpPr>
        <p:spPr bwMode="auto">
          <a:xfrm>
            <a:off x="3814763" y="9371013"/>
            <a:ext cx="29178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2B84F28B-3E91-47FB-A28E-D002D7CEBA83}" type="slidenum">
              <a:rPr lang="ru-RU" altLang="ru-RU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0247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solidFill>
            <a:srgbClr val="FFFFFF"/>
          </a:solidFill>
          <a:ln/>
        </p:spPr>
      </p:sp>
      <p:sp>
        <p:nvSpPr>
          <p:cNvPr id="10248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73100" y="4686300"/>
            <a:ext cx="5389563" cy="4440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2D3B248-F3FC-4709-BC36-D891326A02B8}" type="slidenum">
              <a:rPr lang="ru-RU" altLang="ru-RU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2291" name="Text Box 1"/>
          <p:cNvSpPr txBox="1">
            <a:spLocks noChangeArrowheads="1"/>
          </p:cNvSpPr>
          <p:nvPr/>
        </p:nvSpPr>
        <p:spPr bwMode="auto">
          <a:xfrm>
            <a:off x="3814763" y="9371013"/>
            <a:ext cx="29130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91A9413B-0084-4B9A-9A13-CBC54C93A1C3}" type="slidenum">
              <a:rPr lang="ru-RU" altLang="ru-RU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2292" name="Text Box 2"/>
          <p:cNvSpPr txBox="1">
            <a:spLocks noChangeArrowheads="1"/>
          </p:cNvSpPr>
          <p:nvPr/>
        </p:nvSpPr>
        <p:spPr bwMode="auto">
          <a:xfrm>
            <a:off x="3814763" y="9371013"/>
            <a:ext cx="29146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3109D56E-CDC7-4DB1-9BE6-10DB58712C59}" type="slidenum">
              <a:rPr lang="ru-RU" altLang="ru-RU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2293" name="Text Box 3"/>
          <p:cNvSpPr txBox="1">
            <a:spLocks noChangeArrowheads="1"/>
          </p:cNvSpPr>
          <p:nvPr/>
        </p:nvSpPr>
        <p:spPr bwMode="auto">
          <a:xfrm>
            <a:off x="3814763" y="9371013"/>
            <a:ext cx="2916237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E3E94A1-6330-4979-AFF8-868370A698B1}" type="slidenum">
              <a:rPr lang="ru-RU" altLang="ru-RU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2294" name="Text Box 4"/>
          <p:cNvSpPr txBox="1">
            <a:spLocks noChangeArrowheads="1"/>
          </p:cNvSpPr>
          <p:nvPr/>
        </p:nvSpPr>
        <p:spPr bwMode="auto">
          <a:xfrm>
            <a:off x="3814763" y="9371013"/>
            <a:ext cx="29178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E531176-7640-48F7-8081-F918821FA606}" type="slidenum">
              <a:rPr lang="ru-RU" altLang="ru-RU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2295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solidFill>
            <a:srgbClr val="FFFFFF"/>
          </a:solidFill>
          <a:ln/>
        </p:spPr>
      </p:sp>
      <p:sp>
        <p:nvSpPr>
          <p:cNvPr id="12296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73100" y="4686300"/>
            <a:ext cx="5389563" cy="4440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6"/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0576F81-307C-4EA3-9688-2887C70B8EC6}" type="slidenum">
              <a:rPr lang="ru-RU" altLang="ru-RU">
                <a:latin typeface="Arial" panose="020B0604020202020204" pitchFamily="34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4339" name="Text Box 1"/>
          <p:cNvSpPr txBox="1">
            <a:spLocks noChangeArrowheads="1"/>
          </p:cNvSpPr>
          <p:nvPr/>
        </p:nvSpPr>
        <p:spPr bwMode="auto">
          <a:xfrm>
            <a:off x="3814763" y="9371013"/>
            <a:ext cx="2913062" cy="487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13E6BA11-FDEC-4842-8652-0F66E3E91BBA}" type="slidenum">
              <a:rPr lang="ru-RU" altLang="ru-RU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4340" name="Text Box 2"/>
          <p:cNvSpPr txBox="1">
            <a:spLocks noChangeArrowheads="1"/>
          </p:cNvSpPr>
          <p:nvPr/>
        </p:nvSpPr>
        <p:spPr bwMode="auto">
          <a:xfrm>
            <a:off x="3814763" y="9371013"/>
            <a:ext cx="2914650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B3A84C95-F58B-4632-B1B2-CCC40CC86D2A}" type="slidenum">
              <a:rPr lang="ru-RU" altLang="ru-RU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4341" name="Text Box 3"/>
          <p:cNvSpPr txBox="1">
            <a:spLocks noChangeArrowheads="1"/>
          </p:cNvSpPr>
          <p:nvPr/>
        </p:nvSpPr>
        <p:spPr bwMode="auto">
          <a:xfrm>
            <a:off x="3814763" y="9371013"/>
            <a:ext cx="2916237" cy="490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77C6EC6F-75CC-4B89-BECA-0FB1A6F6D22D}" type="slidenum">
              <a:rPr lang="ru-RU" altLang="ru-RU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4342" name="Text Box 4"/>
          <p:cNvSpPr txBox="1">
            <a:spLocks noChangeArrowheads="1"/>
          </p:cNvSpPr>
          <p:nvPr/>
        </p:nvSpPr>
        <p:spPr bwMode="auto">
          <a:xfrm>
            <a:off x="3814763" y="9371013"/>
            <a:ext cx="29178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b"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FontTx/>
              <a:buNone/>
            </a:pPr>
            <a:fld id="{8FCF7431-4758-4F52-8F18-78DA28534463}" type="slidenum">
              <a:rPr lang="ru-RU" altLang="ru-RU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ru-RU" altLang="ru-RU">
              <a:latin typeface="Arial" panose="020B0604020202020204" pitchFamily="34" charset="0"/>
            </a:endParaRPr>
          </a:p>
        </p:txBody>
      </p:sp>
      <p:sp>
        <p:nvSpPr>
          <p:cNvPr id="14343" name="Rectangle 5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79375" y="739775"/>
            <a:ext cx="6577013" cy="3700463"/>
          </a:xfrm>
          <a:solidFill>
            <a:srgbClr val="FFFFFF"/>
          </a:solidFill>
          <a:ln/>
        </p:spPr>
      </p:sp>
      <p:sp>
        <p:nvSpPr>
          <p:cNvPr id="1434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673100" y="4686300"/>
            <a:ext cx="5389563" cy="4440238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5"/>
            <a:ext cx="10364788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598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B567CA-CA07-4F0A-9DA8-0FA3F2C99AA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080901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276BF4-CF3B-412B-AAD6-C2D3855EA64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371784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28088" y="274638"/>
            <a:ext cx="2738437" cy="583565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66088" cy="58356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1AD11B-4027-4345-896A-F3F4741D1AF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717788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30467E-53A6-4041-A755-89F0D586228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0234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613" y="4406900"/>
            <a:ext cx="103647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613" y="2906713"/>
            <a:ext cx="103647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F36FA-BBC8-40C0-AFFF-94875D96D9B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27353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402263" cy="4510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64263" y="1600200"/>
            <a:ext cx="5402262" cy="45100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D1474-207E-4FA4-9533-1E5FB1986CD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12416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43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7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79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4425" y="1535113"/>
            <a:ext cx="538956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4425" y="2174875"/>
            <a:ext cx="538956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58A26C-9368-451A-9346-6059630807C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745654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6AA5B5-EE77-4B20-8F97-7D93BD242BF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2488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56C84-8F64-490C-9C73-BFDEFEAB96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9333198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40116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7263" y="273050"/>
            <a:ext cx="68167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1435100"/>
            <a:ext cx="40116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5B8E46-5F19-4456-A908-E7692877CA34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0086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90775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90775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90775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6BDDB-C62A-4176-9827-89A06AB4240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5573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100000">
              <a:srgbClr val="D1C39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56925" cy="112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текста заглавия щёлкните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56925" cy="451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ru-RU"/>
              <a:t>Для правки структуры щёлкните мышью</a:t>
            </a:r>
          </a:p>
          <a:p>
            <a:pPr lvl="1"/>
            <a:r>
              <a:rPr lang="en-GB" altLang="ru-RU"/>
              <a:t>Второй уровень структуры</a:t>
            </a:r>
          </a:p>
          <a:p>
            <a:pPr lvl="2"/>
            <a:r>
              <a:rPr lang="en-GB" altLang="ru-RU"/>
              <a:t>Третий уровень структуры</a:t>
            </a:r>
          </a:p>
          <a:p>
            <a:pPr lvl="3"/>
            <a:r>
              <a:rPr lang="en-GB" altLang="ru-RU"/>
              <a:t>Четвёртый уровень структуры</a:t>
            </a:r>
          </a:p>
          <a:p>
            <a:pPr lvl="4"/>
            <a:r>
              <a:rPr lang="en-GB" altLang="ru-RU"/>
              <a:t>Пятый уровень структуры</a:t>
            </a:r>
          </a:p>
          <a:p>
            <a:pPr lvl="4"/>
            <a:r>
              <a:rPr lang="en-GB" altLang="ru-RU"/>
              <a:t>Шестой уровень структуры</a:t>
            </a:r>
          </a:p>
          <a:p>
            <a:pPr lvl="4"/>
            <a:r>
              <a:rPr lang="en-GB" altLang="ru-RU"/>
              <a:t>Седьмой уровень структуры</a:t>
            </a:r>
          </a:p>
        </p:txBody>
      </p:sp>
      <p:sp>
        <p:nvSpPr>
          <p:cNvPr id="1028" name="Text Box 3"/>
          <p:cNvSpPr txBox="1">
            <a:spLocks noChangeArrowheads="1"/>
          </p:cNvSpPr>
          <p:nvPr/>
        </p:nvSpPr>
        <p:spPr bwMode="auto">
          <a:xfrm>
            <a:off x="609600" y="6356350"/>
            <a:ext cx="2843213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4165600" y="6356350"/>
            <a:ext cx="38608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8737600" y="6356350"/>
            <a:ext cx="2828925" cy="3492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buClrTx/>
              <a:buSzPct val="100000"/>
              <a:buFontTx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86EB00F-ABBE-44BB-B00A-379ECB6F7DD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cs typeface="Tahoma" charset="0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cs typeface="Tahoma" charset="0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cs typeface="Tahoma" charset="0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Calibri" pitchFamily="32" charset="0"/>
          <a:cs typeface="Tahoma" charset="0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Tahoma" charset="0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Tahoma" charset="0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Tahoma" charset="0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pitchFamily="32" charset="0"/>
          <a:cs typeface="Tahoma" charset="0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800">
          <a:solidFill>
            <a:srgbClr val="000000"/>
          </a:solidFill>
          <a:latin typeface="+mn-lt"/>
          <a:cs typeface="+mn-cs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•"/>
        <a:defRPr sz="2400">
          <a:solidFill>
            <a:srgbClr val="000000"/>
          </a:solidFill>
          <a:latin typeface="+mn-lt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–"/>
        <a:defRPr sz="2000">
          <a:solidFill>
            <a:srgbClr val="000000"/>
          </a:solidFill>
          <a:latin typeface="+mn-lt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buChar char="»"/>
        <a:defRPr sz="2000">
          <a:solidFill>
            <a:srgbClr val="000000"/>
          </a:solidFill>
          <a:latin typeface="+mn-lt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100000">
              <a:srgbClr val="D1C39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ChangeArrowheads="1"/>
          </p:cNvSpPr>
          <p:nvPr/>
        </p:nvSpPr>
        <p:spPr bwMode="auto">
          <a:xfrm>
            <a:off x="1681163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638" y="1349375"/>
            <a:ext cx="4854575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76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50" y="3424238"/>
            <a:ext cx="39688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7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50" y="3424238"/>
            <a:ext cx="39688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7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3" y="420688"/>
            <a:ext cx="10947400" cy="79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3079" name="Text Box 6"/>
          <p:cNvSpPr txBox="1">
            <a:spLocks noChangeArrowheads="1"/>
          </p:cNvSpPr>
          <p:nvPr/>
        </p:nvSpPr>
        <p:spPr bwMode="auto">
          <a:xfrm>
            <a:off x="963613" y="4406900"/>
            <a:ext cx="10364787" cy="136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br>
              <a:rPr lang="ru-RU" altLang="ru-RU" sz="2800" b="1"/>
            </a:br>
            <a:r>
              <a:rPr lang="ru-RU" altLang="ru-RU" sz="3000" b="1">
                <a:solidFill>
                  <a:srgbClr val="FF0000"/>
                </a:solidFill>
              </a:rPr>
              <a:t>ОРГАНИЗАЦИЯ ВРЕМЕННОГО ТРУДОУСТРОЙСТВА НЕСОВЕРШЕННОЛЕТНИХ ГРАЖДАН </a:t>
            </a:r>
            <a:br>
              <a:rPr lang="ru-RU" altLang="ru-RU" sz="3000" b="1">
                <a:solidFill>
                  <a:srgbClr val="FF0000"/>
                </a:solidFill>
              </a:rPr>
            </a:br>
            <a:r>
              <a:rPr lang="ru-RU" altLang="ru-RU" sz="3000" b="1">
                <a:solidFill>
                  <a:srgbClr val="FF0000"/>
                </a:solidFill>
              </a:rPr>
              <a:t>В СВОБОДНОЕ ОТ УЧЕБЫ ВРЕМЯ</a:t>
            </a:r>
          </a:p>
        </p:txBody>
      </p:sp>
      <p:sp>
        <p:nvSpPr>
          <p:cNvPr id="3080" name="Text Box 7"/>
          <p:cNvSpPr txBox="1">
            <a:spLocks noChangeArrowheads="1"/>
          </p:cNvSpPr>
          <p:nvPr/>
        </p:nvSpPr>
        <p:spPr bwMode="auto">
          <a:xfrm>
            <a:off x="792163" y="576263"/>
            <a:ext cx="10512425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3600" b="1">
                <a:solidFill>
                  <a:srgbClr val="FF0000"/>
                </a:solidFill>
              </a:rPr>
              <a:t>Территориальный отдел № 3 ГКУ МО «ЦЗН МО»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100000">
              <a:srgbClr val="D1C39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3" y="1358900"/>
            <a:ext cx="4286250" cy="2855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523875" y="274638"/>
            <a:ext cx="11145838" cy="868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3600" b="1">
                <a:solidFill>
                  <a:srgbClr val="FF0000"/>
                </a:solidFill>
              </a:rPr>
              <a:t>Временное трудоустройство несовершеннолетних граждан</a:t>
            </a:r>
          </a:p>
        </p:txBody>
      </p:sp>
      <p:sp>
        <p:nvSpPr>
          <p:cNvPr id="5124" name="Text Box 3"/>
          <p:cNvSpPr txBox="1">
            <a:spLocks noChangeArrowheads="1"/>
          </p:cNvSpPr>
          <p:nvPr/>
        </p:nvSpPr>
        <p:spPr bwMode="auto">
          <a:xfrm>
            <a:off x="523875" y="4521200"/>
            <a:ext cx="11055350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 indent="-33020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/>
              <a:t>Каждый год несовершеннолетние граждане работают в организациях города Долгопрудного.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/>
              <a:t>В этом году совместно с Администрацией города и при активном участии Главы городского округа Долгопрудный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600"/>
              <a:t>Владислава Юрьевича Юдина Центр занятости организует временные работы на период каникул и в свободное от учебы время для подростков в возрасте от </a:t>
            </a:r>
            <a:r>
              <a:rPr lang="ru-RU" altLang="ru-RU" sz="1600" b="1"/>
              <a:t>14 до 18 лет</a:t>
            </a:r>
            <a:r>
              <a:rPr lang="ru-RU" altLang="ru-RU" sz="1600"/>
              <a:t>. Участие во временных работах позволяет приобрести опыт общения в трудовом коллективе, получить первые трудовые навыки и самим заработать деньги. </a:t>
            </a:r>
          </a:p>
        </p:txBody>
      </p:sp>
      <p:pic>
        <p:nvPicPr>
          <p:cNvPr id="5125" name="Рисунок 5" descr="IMG-20220708-WA0006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61" b="7353"/>
          <a:stretch>
            <a:fillRect/>
          </a:stretch>
        </p:blipFill>
        <p:spPr bwMode="auto">
          <a:xfrm>
            <a:off x="7526338" y="1285875"/>
            <a:ext cx="2786062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100000">
              <a:srgbClr val="D1C39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1"/>
          <p:cNvSpPr txBox="1">
            <a:spLocks noChangeArrowheads="1"/>
          </p:cNvSpPr>
          <p:nvPr/>
        </p:nvSpPr>
        <p:spPr bwMode="auto">
          <a:xfrm>
            <a:off x="595313" y="857250"/>
            <a:ext cx="11072812" cy="4929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747713" y="357188"/>
            <a:ext cx="11072812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46800" rIns="90000" bIns="46800" anchor="ctr"/>
          <a:lstStyle>
            <a:lvl1pPr marL="342900" indent="-32385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72200" algn="l"/>
                <a:tab pos="6629400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18638" algn="l"/>
                <a:tab pos="9867900" algn="l"/>
                <a:tab pos="10317163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72200" algn="l"/>
                <a:tab pos="6629400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18638" algn="l"/>
                <a:tab pos="9867900" algn="l"/>
                <a:tab pos="10317163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72200" algn="l"/>
                <a:tab pos="6629400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18638" algn="l"/>
                <a:tab pos="9867900" algn="l"/>
                <a:tab pos="10317163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72200" algn="l"/>
                <a:tab pos="6629400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18638" algn="l"/>
                <a:tab pos="9867900" algn="l"/>
                <a:tab pos="10317163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72200" algn="l"/>
                <a:tab pos="6629400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18638" algn="l"/>
                <a:tab pos="9867900" algn="l"/>
                <a:tab pos="10317163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72200" algn="l"/>
                <a:tab pos="6629400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18638" algn="l"/>
                <a:tab pos="9867900" algn="l"/>
                <a:tab pos="10317163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72200" algn="l"/>
                <a:tab pos="6629400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18638" algn="l"/>
                <a:tab pos="9867900" algn="l"/>
                <a:tab pos="10317163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72200" algn="l"/>
                <a:tab pos="6629400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18638" algn="l"/>
                <a:tab pos="9867900" algn="l"/>
                <a:tab pos="10317163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327025" algn="l"/>
                <a:tab pos="774700" algn="l"/>
                <a:tab pos="1223963" algn="l"/>
                <a:tab pos="1673225" algn="l"/>
                <a:tab pos="2122488" algn="l"/>
                <a:tab pos="2571750" algn="l"/>
                <a:tab pos="3021013" algn="l"/>
                <a:tab pos="3470275" algn="l"/>
                <a:tab pos="3919538" algn="l"/>
                <a:tab pos="4368800" algn="l"/>
                <a:tab pos="4818063" algn="l"/>
                <a:tab pos="5267325" algn="l"/>
                <a:tab pos="5716588" algn="l"/>
                <a:tab pos="6172200" algn="l"/>
                <a:tab pos="6629400" algn="l"/>
                <a:tab pos="7064375" algn="l"/>
                <a:tab pos="7513638" algn="l"/>
                <a:tab pos="7962900" algn="l"/>
                <a:tab pos="8412163" algn="l"/>
                <a:tab pos="8861425" algn="l"/>
                <a:tab pos="9310688" algn="l"/>
                <a:tab pos="9418638" algn="l"/>
                <a:tab pos="9867900" algn="l"/>
                <a:tab pos="10317163" algn="l"/>
                <a:tab pos="10766425" algn="l"/>
                <a:tab pos="10768013" algn="l"/>
                <a:tab pos="10769600" algn="l"/>
                <a:tab pos="10771188" algn="l"/>
                <a:tab pos="10772775" algn="l"/>
                <a:tab pos="10774363" algn="l"/>
                <a:tab pos="10775950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4000" b="1">
                <a:solidFill>
                  <a:srgbClr val="FF0000"/>
                </a:solidFill>
              </a:rPr>
              <a:t>2022 год</a:t>
            </a:r>
          </a:p>
        </p:txBody>
      </p:sp>
      <p:sp>
        <p:nvSpPr>
          <p:cNvPr id="7172" name="Text Box 3"/>
          <p:cNvSpPr txBox="1">
            <a:spLocks noChangeArrowheads="1"/>
          </p:cNvSpPr>
          <p:nvPr/>
        </p:nvSpPr>
        <p:spPr bwMode="auto">
          <a:xfrm>
            <a:off x="6024563" y="1000125"/>
            <a:ext cx="58674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36000" tIns="46800" rIns="90000" bIns="468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  <a:tab pos="8975725" algn="l"/>
                <a:tab pos="9424988" algn="l"/>
                <a:tab pos="9874250" algn="l"/>
                <a:tab pos="10323513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  <a:tab pos="8975725" algn="l"/>
                <a:tab pos="9424988" algn="l"/>
                <a:tab pos="9874250" algn="l"/>
                <a:tab pos="10323513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  <a:tab pos="8975725" algn="l"/>
                <a:tab pos="9424988" algn="l"/>
                <a:tab pos="9874250" algn="l"/>
                <a:tab pos="10323513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  <a:tab pos="8975725" algn="l"/>
                <a:tab pos="9424988" algn="l"/>
                <a:tab pos="9874250" algn="l"/>
                <a:tab pos="10323513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  <a:tab pos="8975725" algn="l"/>
                <a:tab pos="9424988" algn="l"/>
                <a:tab pos="9874250" algn="l"/>
                <a:tab pos="10323513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  <a:tab pos="8975725" algn="l"/>
                <a:tab pos="9424988" algn="l"/>
                <a:tab pos="9874250" algn="l"/>
                <a:tab pos="10323513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  <a:tab pos="8975725" algn="l"/>
                <a:tab pos="9424988" algn="l"/>
                <a:tab pos="9874250" algn="l"/>
                <a:tab pos="10323513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  <a:tab pos="8975725" algn="l"/>
                <a:tab pos="9424988" algn="l"/>
                <a:tab pos="9874250" algn="l"/>
                <a:tab pos="10323513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38150" algn="l"/>
                <a:tab pos="887413" algn="l"/>
                <a:tab pos="1336675" algn="l"/>
                <a:tab pos="1785938" algn="l"/>
                <a:tab pos="2235200" algn="l"/>
                <a:tab pos="2684463" algn="l"/>
                <a:tab pos="3133725" algn="l"/>
                <a:tab pos="3582988" algn="l"/>
                <a:tab pos="4032250" algn="l"/>
                <a:tab pos="4481513" algn="l"/>
                <a:tab pos="4930775" algn="l"/>
                <a:tab pos="5380038" algn="l"/>
                <a:tab pos="5829300" algn="l"/>
                <a:tab pos="6278563" algn="l"/>
                <a:tab pos="6727825" algn="l"/>
                <a:tab pos="7177088" algn="l"/>
                <a:tab pos="7626350" algn="l"/>
                <a:tab pos="8075613" algn="l"/>
                <a:tab pos="8524875" algn="l"/>
                <a:tab pos="8974138" algn="l"/>
                <a:tab pos="8975725" algn="l"/>
                <a:tab pos="9424988" algn="l"/>
                <a:tab pos="9874250" algn="l"/>
                <a:tab pos="10323513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400">
                <a:latin typeface="Arial" panose="020B0604020202020204" pitchFamily="34" charset="0"/>
                <a:cs typeface="Arial" panose="020B0604020202020204" pitchFamily="34" charset="0"/>
              </a:rPr>
              <a:t>По программе временного трудоустройства в 2022 году было заключено 33 договора.  Через ТО № 3 трудоустроено 502 подростка в различные организации города: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40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400">
                <a:latin typeface="Arial" panose="020B0604020202020204" pitchFamily="34" charset="0"/>
                <a:cs typeface="Arial" panose="020B0604020202020204" pitchFamily="34" charset="0"/>
              </a:rPr>
              <a:t>- школы города (225 чел.), 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400">
                <a:latin typeface="Arial" panose="020B0604020202020204" pitchFamily="34" charset="0"/>
                <a:cs typeface="Arial" panose="020B0604020202020204" pitchFamily="34" charset="0"/>
              </a:rPr>
              <a:t>- МБУ «Комплексный молодежный центр» (69 чел.), 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400">
                <a:latin typeface="Arial" panose="020B0604020202020204" pitchFamily="34" charset="0"/>
                <a:cs typeface="Arial" panose="020B0604020202020204" pitchFamily="34" charset="0"/>
              </a:rPr>
              <a:t>- МБУ «Благоустройство» (132 чел.),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400">
                <a:latin typeface="Arial" panose="020B0604020202020204" pitchFamily="34" charset="0"/>
                <a:cs typeface="Arial" panose="020B0604020202020204" pitchFamily="34" charset="0"/>
              </a:rPr>
              <a:t>- МКУ МФЦ (18 чел.)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400">
                <a:latin typeface="Arial" panose="020B0604020202020204" pitchFamily="34" charset="0"/>
                <a:cs typeface="Arial" panose="020B0604020202020204" pitchFamily="34" charset="0"/>
              </a:rPr>
              <a:t>- ГБУЗ МО «ДЦГБ» (13 чел.)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400">
                <a:latin typeface="Arial" panose="020B0604020202020204" pitchFamily="34" charset="0"/>
                <a:cs typeface="Arial" panose="020B0604020202020204" pitchFamily="34" charset="0"/>
              </a:rPr>
              <a:t>- Администрация города (34 чел.)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400">
                <a:latin typeface="Arial" panose="020B0604020202020204" pitchFamily="34" charset="0"/>
                <a:cs typeface="Arial" panose="020B0604020202020204" pitchFamily="34" charset="0"/>
              </a:rPr>
              <a:t>- ООО «СК «ПАРОХОДЪ»(1 чел.)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400">
                <a:latin typeface="Arial" panose="020B0604020202020204" pitchFamily="34" charset="0"/>
                <a:cs typeface="Arial" panose="020B0604020202020204" pitchFamily="34" charset="0"/>
              </a:rPr>
              <a:t>- АО «Ниопик» (1 чел.)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400">
                <a:latin typeface="Arial" panose="020B0604020202020204" pitchFamily="34" charset="0"/>
                <a:cs typeface="Arial" panose="020B0604020202020204" pitchFamily="34" charset="0"/>
              </a:rPr>
              <a:t>- АО «Мособлбытспецтранс» (1 чел.)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400">
                <a:latin typeface="Arial" panose="020B0604020202020204" pitchFamily="34" charset="0"/>
                <a:cs typeface="Arial" panose="020B0604020202020204" pitchFamily="34" charset="0"/>
              </a:rPr>
              <a:t>- ООО «Смена» (2 чел.)</a:t>
            </a:r>
          </a:p>
          <a:p>
            <a:pPr eaLnBrk="1" hangingPunct="1">
              <a:spcBef>
                <a:spcPct val="0"/>
              </a:spcBef>
              <a:buClrTx/>
              <a:buFontTx/>
              <a:buChar char="-"/>
            </a:pPr>
            <a:r>
              <a:rPr lang="ru-RU" altLang="ru-RU" sz="1400">
                <a:latin typeface="Arial" panose="020B0604020202020204" pitchFamily="34" charset="0"/>
                <a:cs typeface="Arial" panose="020B0604020202020204" pitchFamily="34" charset="0"/>
              </a:rPr>
              <a:t>МБДОУ детский сад №11 «Золотой ключик» (1 чел.)</a:t>
            </a:r>
          </a:p>
          <a:p>
            <a:pPr eaLnBrk="1" hangingPunct="1">
              <a:spcBef>
                <a:spcPct val="0"/>
              </a:spcBef>
              <a:buClrTx/>
              <a:buFontTx/>
              <a:buChar char="-"/>
            </a:pPr>
            <a:r>
              <a:rPr lang="ru-RU" altLang="ru-RU" sz="1400">
                <a:latin typeface="Arial" panose="020B0604020202020204" pitchFamily="34" charset="0"/>
                <a:cs typeface="Arial" panose="020B0604020202020204" pitchFamily="34" charset="0"/>
              </a:rPr>
              <a:t> ООО «Просто Пицца» (2 чел.)</a:t>
            </a:r>
          </a:p>
          <a:p>
            <a:pPr eaLnBrk="1" hangingPunct="1">
              <a:spcBef>
                <a:spcPct val="0"/>
              </a:spcBef>
              <a:buClrTx/>
              <a:buFontTx/>
              <a:buChar char="-"/>
            </a:pPr>
            <a:r>
              <a:rPr lang="ru-RU" altLang="ru-RU" sz="1400">
                <a:latin typeface="Arial" panose="020B0604020202020204" pitchFamily="34" charset="0"/>
                <a:cs typeface="Arial" panose="020B0604020202020204" pitchFamily="34" charset="0"/>
              </a:rPr>
              <a:t> ООО «Удт-Техника» (1 чел.)</a:t>
            </a:r>
          </a:p>
          <a:p>
            <a:pPr eaLnBrk="1" hangingPunct="1">
              <a:spcBef>
                <a:spcPct val="0"/>
              </a:spcBef>
              <a:buClrTx/>
              <a:buFontTx/>
              <a:buChar char="-"/>
            </a:pPr>
            <a:r>
              <a:rPr lang="ru-RU" altLang="ru-RU" sz="1400">
                <a:latin typeface="Arial" panose="020B0604020202020204" pitchFamily="34" charset="0"/>
                <a:cs typeface="Arial" panose="020B0604020202020204" pitchFamily="34" charset="0"/>
              </a:rPr>
              <a:t> АО «ДКБА» (1 чел.)</a:t>
            </a:r>
          </a:p>
          <a:p>
            <a:pPr eaLnBrk="1" hangingPunct="1">
              <a:spcBef>
                <a:spcPct val="0"/>
              </a:spcBef>
              <a:buClrTx/>
              <a:buFontTx/>
              <a:buChar char="-"/>
            </a:pPr>
            <a:r>
              <a:rPr lang="ru-RU" altLang="ru-RU" sz="1400">
                <a:latin typeface="Arial" panose="020B0604020202020204" pitchFamily="34" charset="0"/>
                <a:cs typeface="Arial" panose="020B0604020202020204" pitchFamily="34" charset="0"/>
              </a:rPr>
              <a:t> ООО «Компания Грузовик» (1 чел.)</a:t>
            </a:r>
          </a:p>
        </p:txBody>
      </p:sp>
      <p:pic>
        <p:nvPicPr>
          <p:cNvPr id="717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91"/>
          <a:stretch>
            <a:fillRect/>
          </a:stretch>
        </p:blipFill>
        <p:spPr bwMode="auto">
          <a:xfrm>
            <a:off x="452438" y="285750"/>
            <a:ext cx="2776537" cy="342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7174" name="Рисунок 6" descr="IMG-20220708-WA0003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73" b="17383"/>
          <a:stretch>
            <a:fillRect/>
          </a:stretch>
        </p:blipFill>
        <p:spPr bwMode="auto">
          <a:xfrm>
            <a:off x="3238500" y="2643188"/>
            <a:ext cx="257175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100000">
              <a:srgbClr val="D1C39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280988"/>
            <a:ext cx="11095037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81000" y="1500188"/>
            <a:ext cx="11503025" cy="37147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498475" indent="-498475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6" charset="0"/>
              <a:buAutoNum type="arabicPeriod"/>
              <a:tabLst>
                <a:tab pos="498475" algn="l"/>
                <a:tab pos="946150" algn="l"/>
                <a:tab pos="1395413" algn="l"/>
                <a:tab pos="1844675" algn="l"/>
                <a:tab pos="2293938" algn="l"/>
                <a:tab pos="2743200" algn="l"/>
                <a:tab pos="3200400" algn="l"/>
                <a:tab pos="3641725" algn="l"/>
                <a:tab pos="4090988" algn="l"/>
                <a:tab pos="4540250" algn="l"/>
                <a:tab pos="4989513" algn="l"/>
                <a:tab pos="5438775" algn="l"/>
                <a:tab pos="5888038" algn="l"/>
                <a:tab pos="6337300" algn="l"/>
                <a:tab pos="6786563" algn="l"/>
                <a:tab pos="7235825" algn="l"/>
                <a:tab pos="7685088" algn="l"/>
                <a:tab pos="8134350" algn="l"/>
                <a:tab pos="8583613" algn="l"/>
                <a:tab pos="9032875" algn="l"/>
                <a:tab pos="9482138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/>
            </a:pPr>
            <a:r>
              <a:rPr lang="ru-RU" sz="2000" dirty="0">
                <a:solidFill>
                  <a:srgbClr val="000000"/>
                </a:solidFill>
                <a:latin typeface="Calibri" pitchFamily="32" charset="0"/>
                <a:cs typeface="Arial" charset="0"/>
              </a:rPr>
              <a:t>Заявление на поиск работы от подростка на портале «Работа России» </a:t>
            </a:r>
            <a:r>
              <a:rPr lang="en-US" sz="2000" dirty="0">
                <a:solidFill>
                  <a:srgbClr val="000000"/>
                </a:solidFill>
                <a:latin typeface="Calibri" pitchFamily="32" charset="0"/>
                <a:cs typeface="Arial" charset="0"/>
              </a:rPr>
              <a:t>trudvsem.ru</a:t>
            </a:r>
          </a:p>
          <a:p>
            <a:pPr marL="498475" indent="-498475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6" charset="0"/>
              <a:buAutoNum type="arabicPeriod"/>
              <a:tabLst>
                <a:tab pos="498475" algn="l"/>
                <a:tab pos="946150" algn="l"/>
                <a:tab pos="1395413" algn="l"/>
                <a:tab pos="1844675" algn="l"/>
                <a:tab pos="2293938" algn="l"/>
                <a:tab pos="2743200" algn="l"/>
                <a:tab pos="3200400" algn="l"/>
                <a:tab pos="3641725" algn="l"/>
                <a:tab pos="4090988" algn="l"/>
                <a:tab pos="4540250" algn="l"/>
                <a:tab pos="4989513" algn="l"/>
                <a:tab pos="5438775" algn="l"/>
                <a:tab pos="5888038" algn="l"/>
                <a:tab pos="6337300" algn="l"/>
                <a:tab pos="6786563" algn="l"/>
                <a:tab pos="7235825" algn="l"/>
                <a:tab pos="7685088" algn="l"/>
                <a:tab pos="8134350" algn="l"/>
                <a:tab pos="8583613" algn="l"/>
                <a:tab pos="9032875" algn="l"/>
                <a:tab pos="9482138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/>
            </a:pPr>
            <a:r>
              <a:rPr lang="ru-RU" sz="2000" dirty="0">
                <a:solidFill>
                  <a:srgbClr val="000000"/>
                </a:solidFill>
                <a:latin typeface="Calibri" pitchFamily="32" charset="0"/>
                <a:cs typeface="Arial" charset="0"/>
              </a:rPr>
              <a:t>Заявка от организации на вакансию по временному трудоустройству на портале «Работа России» </a:t>
            </a:r>
            <a:r>
              <a:rPr lang="en-US" sz="2000" dirty="0">
                <a:solidFill>
                  <a:srgbClr val="000000"/>
                </a:solidFill>
                <a:latin typeface="Calibri" pitchFamily="32" charset="0"/>
                <a:cs typeface="Arial" charset="0"/>
              </a:rPr>
              <a:t>trudvsem.ru</a:t>
            </a:r>
            <a:endParaRPr lang="ru-RU" sz="2000" dirty="0">
              <a:solidFill>
                <a:srgbClr val="000000"/>
              </a:solidFill>
              <a:latin typeface="Calibri" pitchFamily="32" charset="0"/>
              <a:cs typeface="Arial" charset="0"/>
            </a:endParaRPr>
          </a:p>
          <a:p>
            <a:pPr marL="498475" indent="-498475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6" charset="0"/>
              <a:buAutoNum type="arabicPeriod"/>
              <a:tabLst>
                <a:tab pos="498475" algn="l"/>
                <a:tab pos="946150" algn="l"/>
                <a:tab pos="1395413" algn="l"/>
                <a:tab pos="1844675" algn="l"/>
                <a:tab pos="2293938" algn="l"/>
                <a:tab pos="2743200" algn="l"/>
                <a:tab pos="3200400" algn="l"/>
                <a:tab pos="3641725" algn="l"/>
                <a:tab pos="4090988" algn="l"/>
                <a:tab pos="4540250" algn="l"/>
                <a:tab pos="4989513" algn="l"/>
                <a:tab pos="5438775" algn="l"/>
                <a:tab pos="5888038" algn="l"/>
                <a:tab pos="6337300" algn="l"/>
                <a:tab pos="6786563" algn="l"/>
                <a:tab pos="7235825" algn="l"/>
                <a:tab pos="7685088" algn="l"/>
                <a:tab pos="8134350" algn="l"/>
                <a:tab pos="8583613" algn="l"/>
                <a:tab pos="9032875" algn="l"/>
                <a:tab pos="9482138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/>
            </a:pPr>
            <a:r>
              <a:rPr lang="ru-RU" sz="2000" dirty="0">
                <a:solidFill>
                  <a:srgbClr val="000000"/>
                </a:solidFill>
                <a:latin typeface="Calibri" pitchFamily="32" charset="0"/>
                <a:cs typeface="Arial" charset="0"/>
              </a:rPr>
              <a:t>Заверенная копия срочного трудового договора</a:t>
            </a:r>
          </a:p>
          <a:p>
            <a:pPr marL="498475" indent="-498475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6" charset="0"/>
              <a:buAutoNum type="arabicPeriod"/>
              <a:tabLst>
                <a:tab pos="498475" algn="l"/>
                <a:tab pos="946150" algn="l"/>
                <a:tab pos="1395413" algn="l"/>
                <a:tab pos="1844675" algn="l"/>
                <a:tab pos="2293938" algn="l"/>
                <a:tab pos="2743200" algn="l"/>
                <a:tab pos="3200400" algn="l"/>
                <a:tab pos="3641725" algn="l"/>
                <a:tab pos="4090988" algn="l"/>
                <a:tab pos="4540250" algn="l"/>
                <a:tab pos="4989513" algn="l"/>
                <a:tab pos="5438775" algn="l"/>
                <a:tab pos="5888038" algn="l"/>
                <a:tab pos="6337300" algn="l"/>
                <a:tab pos="6786563" algn="l"/>
                <a:tab pos="7235825" algn="l"/>
                <a:tab pos="7685088" algn="l"/>
                <a:tab pos="8134350" algn="l"/>
                <a:tab pos="8583613" algn="l"/>
                <a:tab pos="9032875" algn="l"/>
                <a:tab pos="9482138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/>
            </a:pPr>
            <a:r>
              <a:rPr lang="ru-RU" sz="2000" dirty="0">
                <a:solidFill>
                  <a:srgbClr val="000000"/>
                </a:solidFill>
                <a:latin typeface="Calibri" pitchFamily="32" charset="0"/>
                <a:cs typeface="Arial" charset="0"/>
              </a:rPr>
              <a:t>Заверенная копия приказа о приеме на работу временно</a:t>
            </a:r>
          </a:p>
          <a:p>
            <a:pPr marL="498475" indent="-498475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6" charset="0"/>
              <a:buAutoNum type="arabicPeriod"/>
              <a:tabLst>
                <a:tab pos="498475" algn="l"/>
                <a:tab pos="946150" algn="l"/>
                <a:tab pos="1395413" algn="l"/>
                <a:tab pos="1844675" algn="l"/>
                <a:tab pos="2293938" algn="l"/>
                <a:tab pos="2743200" algn="l"/>
                <a:tab pos="3200400" algn="l"/>
                <a:tab pos="3641725" algn="l"/>
                <a:tab pos="4090988" algn="l"/>
                <a:tab pos="4540250" algn="l"/>
                <a:tab pos="4989513" algn="l"/>
                <a:tab pos="5438775" algn="l"/>
                <a:tab pos="5888038" algn="l"/>
                <a:tab pos="6337300" algn="l"/>
                <a:tab pos="6786563" algn="l"/>
                <a:tab pos="7235825" algn="l"/>
                <a:tab pos="7685088" algn="l"/>
                <a:tab pos="8134350" algn="l"/>
                <a:tab pos="8583613" algn="l"/>
                <a:tab pos="9032875" algn="l"/>
                <a:tab pos="9482138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/>
            </a:pPr>
            <a:r>
              <a:rPr lang="ru-RU" sz="2000" dirty="0">
                <a:solidFill>
                  <a:srgbClr val="000000"/>
                </a:solidFill>
                <a:latin typeface="Calibri" pitchFamily="32" charset="0"/>
                <a:cs typeface="Arial" charset="0"/>
              </a:rPr>
              <a:t>Заверенная копия приказа об увольнении</a:t>
            </a:r>
          </a:p>
          <a:p>
            <a:pPr marL="498475" indent="-498475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6" charset="0"/>
              <a:buAutoNum type="arabicPeriod"/>
              <a:tabLst>
                <a:tab pos="498475" algn="l"/>
                <a:tab pos="946150" algn="l"/>
                <a:tab pos="1395413" algn="l"/>
                <a:tab pos="1844675" algn="l"/>
                <a:tab pos="2293938" algn="l"/>
                <a:tab pos="2743200" algn="l"/>
                <a:tab pos="3200400" algn="l"/>
                <a:tab pos="3641725" algn="l"/>
                <a:tab pos="4090988" algn="l"/>
                <a:tab pos="4540250" algn="l"/>
                <a:tab pos="4989513" algn="l"/>
                <a:tab pos="5438775" algn="l"/>
                <a:tab pos="5888038" algn="l"/>
                <a:tab pos="6337300" algn="l"/>
                <a:tab pos="6786563" algn="l"/>
                <a:tab pos="7235825" algn="l"/>
                <a:tab pos="7685088" algn="l"/>
                <a:tab pos="8134350" algn="l"/>
                <a:tab pos="8583613" algn="l"/>
                <a:tab pos="9032875" algn="l"/>
                <a:tab pos="9482138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/>
            </a:pPr>
            <a:r>
              <a:rPr lang="ru-RU" sz="2000" dirty="0">
                <a:solidFill>
                  <a:srgbClr val="000000"/>
                </a:solidFill>
                <a:latin typeface="Calibri" pitchFamily="32" charset="0"/>
                <a:cs typeface="Arial" charset="0"/>
              </a:rPr>
              <a:t>Государственный контракт (в 2-х экз.)</a:t>
            </a:r>
          </a:p>
          <a:p>
            <a:pPr marL="498475" indent="-498475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6" charset="0"/>
              <a:buAutoNum type="arabicPeriod"/>
              <a:tabLst>
                <a:tab pos="498475" algn="l"/>
                <a:tab pos="946150" algn="l"/>
                <a:tab pos="1395413" algn="l"/>
                <a:tab pos="1844675" algn="l"/>
                <a:tab pos="2293938" algn="l"/>
                <a:tab pos="2743200" algn="l"/>
                <a:tab pos="3200400" algn="l"/>
                <a:tab pos="3641725" algn="l"/>
                <a:tab pos="4090988" algn="l"/>
                <a:tab pos="4540250" algn="l"/>
                <a:tab pos="4989513" algn="l"/>
                <a:tab pos="5438775" algn="l"/>
                <a:tab pos="5888038" algn="l"/>
                <a:tab pos="6337300" algn="l"/>
                <a:tab pos="6786563" algn="l"/>
                <a:tab pos="7235825" algn="l"/>
                <a:tab pos="7685088" algn="l"/>
                <a:tab pos="8134350" algn="l"/>
                <a:tab pos="8583613" algn="l"/>
                <a:tab pos="9032875" algn="l"/>
                <a:tab pos="9482138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/>
            </a:pPr>
            <a:r>
              <a:rPr lang="ru-RU" sz="2000" dirty="0">
                <a:solidFill>
                  <a:srgbClr val="000000"/>
                </a:solidFill>
                <a:latin typeface="Calibri" pitchFamily="32" charset="0"/>
                <a:cs typeface="Arial" charset="0"/>
              </a:rPr>
              <a:t>Табель учета рабочего времени (ежемесячно)</a:t>
            </a:r>
          </a:p>
          <a:p>
            <a:pPr marL="498475" indent="-498475" eaLnBrk="1" hangingPunct="1">
              <a:spcBef>
                <a:spcPts val="600"/>
              </a:spcBef>
              <a:buClr>
                <a:srgbClr val="000000"/>
              </a:buClr>
              <a:buSzPct val="100000"/>
              <a:buFont typeface="Times New Roman" pitchFamily="16" charset="0"/>
              <a:buAutoNum type="arabicPeriod"/>
              <a:tabLst>
                <a:tab pos="498475" algn="l"/>
                <a:tab pos="946150" algn="l"/>
                <a:tab pos="1395413" algn="l"/>
                <a:tab pos="1844675" algn="l"/>
                <a:tab pos="2293938" algn="l"/>
                <a:tab pos="2743200" algn="l"/>
                <a:tab pos="3200400" algn="l"/>
                <a:tab pos="3641725" algn="l"/>
                <a:tab pos="4090988" algn="l"/>
                <a:tab pos="4540250" algn="l"/>
                <a:tab pos="4989513" algn="l"/>
                <a:tab pos="5438775" algn="l"/>
                <a:tab pos="5888038" algn="l"/>
                <a:tab pos="6337300" algn="l"/>
                <a:tab pos="6786563" algn="l"/>
                <a:tab pos="7235825" algn="l"/>
                <a:tab pos="7685088" algn="l"/>
                <a:tab pos="8134350" algn="l"/>
                <a:tab pos="8583613" algn="l"/>
                <a:tab pos="9032875" algn="l"/>
                <a:tab pos="9482138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/>
            </a:pPr>
            <a:r>
              <a:rPr lang="ru-RU" sz="2000" dirty="0">
                <a:solidFill>
                  <a:srgbClr val="000000"/>
                </a:solidFill>
                <a:latin typeface="Calibri" pitchFamily="32" charset="0"/>
                <a:cs typeface="Arial" charset="0"/>
              </a:rPr>
              <a:t>Акт выполненных работ по контракту (2-х экз.)</a:t>
            </a:r>
          </a:p>
          <a:p>
            <a:pPr marL="508000" indent="-498475" eaLnBrk="1" hangingPunct="1">
              <a:spcBef>
                <a:spcPts val="600"/>
              </a:spcBef>
              <a:buSzPct val="100000"/>
              <a:tabLst>
                <a:tab pos="498475" algn="l"/>
                <a:tab pos="946150" algn="l"/>
                <a:tab pos="1395413" algn="l"/>
                <a:tab pos="1844675" algn="l"/>
                <a:tab pos="2293938" algn="l"/>
                <a:tab pos="2743200" algn="l"/>
                <a:tab pos="3200400" algn="l"/>
                <a:tab pos="3641725" algn="l"/>
                <a:tab pos="4090988" algn="l"/>
                <a:tab pos="4540250" algn="l"/>
                <a:tab pos="4989513" algn="l"/>
                <a:tab pos="5438775" algn="l"/>
                <a:tab pos="5888038" algn="l"/>
                <a:tab pos="6337300" algn="l"/>
                <a:tab pos="6786563" algn="l"/>
                <a:tab pos="7235825" algn="l"/>
                <a:tab pos="7685088" algn="l"/>
                <a:tab pos="8134350" algn="l"/>
                <a:tab pos="8583613" algn="l"/>
                <a:tab pos="9032875" algn="l"/>
                <a:tab pos="9482138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/>
            </a:pPr>
            <a:endParaRPr lang="ru-RU" sz="2000" dirty="0">
              <a:solidFill>
                <a:srgbClr val="000000"/>
              </a:solidFill>
              <a:latin typeface="Calibri" pitchFamily="32" charset="0"/>
              <a:cs typeface="Times New Roman" pitchFamily="16" charset="0"/>
            </a:endParaRPr>
          </a:p>
          <a:p>
            <a:pPr indent="-498475" algn="ctr" eaLnBrk="1" hangingPunct="1">
              <a:spcBef>
                <a:spcPts val="600"/>
              </a:spcBef>
              <a:buSzPct val="100000"/>
              <a:tabLst>
                <a:tab pos="498475" algn="l"/>
                <a:tab pos="946150" algn="l"/>
                <a:tab pos="1395413" algn="l"/>
                <a:tab pos="1844675" algn="l"/>
                <a:tab pos="2293938" algn="l"/>
                <a:tab pos="2743200" algn="l"/>
                <a:tab pos="3200400" algn="l"/>
                <a:tab pos="3641725" algn="l"/>
                <a:tab pos="4090988" algn="l"/>
                <a:tab pos="4540250" algn="l"/>
                <a:tab pos="4989513" algn="l"/>
                <a:tab pos="5438775" algn="l"/>
                <a:tab pos="5888038" algn="l"/>
                <a:tab pos="6337300" algn="l"/>
                <a:tab pos="6786563" algn="l"/>
                <a:tab pos="7235825" algn="l"/>
                <a:tab pos="7685088" algn="l"/>
                <a:tab pos="8134350" algn="l"/>
                <a:tab pos="8583613" algn="l"/>
                <a:tab pos="9032875" algn="l"/>
                <a:tab pos="9482138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/>
            </a:pPr>
            <a:r>
              <a:rPr lang="ru-RU" sz="2000" dirty="0">
                <a:solidFill>
                  <a:srgbClr val="000000"/>
                </a:solidFill>
                <a:latin typeface="Calibri" pitchFamily="32" charset="0"/>
                <a:cs typeface="Times New Roman" pitchFamily="16" charset="0"/>
              </a:rPr>
              <a:t>Центр занятости населения оказывает материальную поддержку несовершеннолетним гражданам из средств бюджета Московской области в размере </a:t>
            </a:r>
            <a:r>
              <a:rPr lang="ru-RU" sz="2000" b="1" dirty="0">
                <a:solidFill>
                  <a:srgbClr val="000000"/>
                </a:solidFill>
                <a:latin typeface="Calibri" pitchFamily="32" charset="0"/>
                <a:cs typeface="Times New Roman" pitchFamily="16" charset="0"/>
              </a:rPr>
              <a:t>2250 руб. </a:t>
            </a:r>
            <a:r>
              <a:rPr lang="ru-RU" sz="2000" dirty="0">
                <a:solidFill>
                  <a:srgbClr val="000000"/>
                </a:solidFill>
                <a:latin typeface="Calibri" pitchFamily="32" charset="0"/>
                <a:cs typeface="Times New Roman" pitchFamily="16" charset="0"/>
              </a:rPr>
              <a:t>в месяц, а работодатель выплачивает заработную плату.</a:t>
            </a:r>
          </a:p>
          <a:p>
            <a:pPr marL="508000" indent="-498475" eaLnBrk="1" hangingPunct="1">
              <a:spcBef>
                <a:spcPts val="600"/>
              </a:spcBef>
              <a:buSzPct val="100000"/>
              <a:tabLst>
                <a:tab pos="498475" algn="l"/>
                <a:tab pos="946150" algn="l"/>
                <a:tab pos="1395413" algn="l"/>
                <a:tab pos="1844675" algn="l"/>
                <a:tab pos="2293938" algn="l"/>
                <a:tab pos="2743200" algn="l"/>
                <a:tab pos="3200400" algn="l"/>
                <a:tab pos="3641725" algn="l"/>
                <a:tab pos="4090988" algn="l"/>
                <a:tab pos="4540250" algn="l"/>
                <a:tab pos="4989513" algn="l"/>
                <a:tab pos="5438775" algn="l"/>
                <a:tab pos="5888038" algn="l"/>
                <a:tab pos="6337300" algn="l"/>
                <a:tab pos="6786563" algn="l"/>
                <a:tab pos="7235825" algn="l"/>
                <a:tab pos="7685088" algn="l"/>
                <a:tab pos="8134350" algn="l"/>
                <a:tab pos="8583613" algn="l"/>
                <a:tab pos="9032875" algn="l"/>
                <a:tab pos="9482138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/>
            </a:pPr>
            <a:endParaRPr lang="ru-RU" sz="2000" dirty="0">
              <a:solidFill>
                <a:srgbClr val="000000"/>
              </a:solidFill>
              <a:latin typeface="Calibri" pitchFamily="32" charset="0"/>
              <a:cs typeface="Times New Roman" pitchFamily="16" charset="0"/>
            </a:endParaRPr>
          </a:p>
          <a:p>
            <a:pPr marL="508000" indent="-498475" algn="just" eaLnBrk="1" hangingPunct="1">
              <a:spcBef>
                <a:spcPts val="600"/>
              </a:spcBef>
              <a:buSzPct val="100000"/>
              <a:tabLst>
                <a:tab pos="498475" algn="l"/>
                <a:tab pos="946150" algn="l"/>
                <a:tab pos="1395413" algn="l"/>
                <a:tab pos="1844675" algn="l"/>
                <a:tab pos="2293938" algn="l"/>
                <a:tab pos="2743200" algn="l"/>
                <a:tab pos="3200400" algn="l"/>
                <a:tab pos="3641725" algn="l"/>
                <a:tab pos="4090988" algn="l"/>
                <a:tab pos="4540250" algn="l"/>
                <a:tab pos="4989513" algn="l"/>
                <a:tab pos="5438775" algn="l"/>
                <a:tab pos="5888038" algn="l"/>
                <a:tab pos="6337300" algn="l"/>
                <a:tab pos="6786563" algn="l"/>
                <a:tab pos="7235825" algn="l"/>
                <a:tab pos="7685088" algn="l"/>
                <a:tab pos="8134350" algn="l"/>
                <a:tab pos="8583613" algn="l"/>
                <a:tab pos="9032875" algn="l"/>
                <a:tab pos="9482138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/>
            </a:pPr>
            <a:endParaRPr lang="ru-RU" sz="2000" dirty="0">
              <a:solidFill>
                <a:srgbClr val="000000"/>
              </a:solidFill>
              <a:latin typeface="Calibri" pitchFamily="32" charset="0"/>
              <a:cs typeface="Times New Roman" pitchFamily="16" charset="0"/>
            </a:endParaRPr>
          </a:p>
        </p:txBody>
      </p:sp>
      <p:sp>
        <p:nvSpPr>
          <p:cNvPr id="9220" name="AutoShape 6" descr="https://deptrud.admhmao.ru/upload/iblock/281/image12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ru-RU" altLang="ru-RU"/>
          </a:p>
        </p:txBody>
      </p:sp>
      <p:pic>
        <p:nvPicPr>
          <p:cNvPr id="9221" name="Рисунок 5" descr="Работа в России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4400" y="2500313"/>
            <a:ext cx="4429125" cy="2214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100000">
              <a:srgbClr val="D1C39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738188" y="1500188"/>
            <a:ext cx="10572750" cy="335756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/>
          <a:lstStyle/>
          <a:p>
            <a:pPr marL="500063" indent="-500063" eaLnBrk="1" hangingPunct="1">
              <a:buClr>
                <a:srgbClr val="000000"/>
              </a:buClr>
              <a:buSzPct val="100000"/>
              <a:buFont typeface="Times New Roman" pitchFamily="16" charset="0"/>
              <a:buAutoNum type="arabicPeriod"/>
              <a:tabLst>
                <a:tab pos="500063" algn="l"/>
                <a:tab pos="947738" algn="l"/>
                <a:tab pos="1397000" algn="l"/>
                <a:tab pos="1846263" algn="l"/>
                <a:tab pos="2295525" algn="l"/>
                <a:tab pos="2744788" algn="l"/>
                <a:tab pos="3200400" algn="l"/>
                <a:tab pos="3643313" algn="l"/>
                <a:tab pos="4092575" algn="l"/>
                <a:tab pos="4541838" algn="l"/>
                <a:tab pos="4991100" algn="l"/>
                <a:tab pos="5440363" algn="l"/>
                <a:tab pos="5889625" algn="l"/>
                <a:tab pos="6338888" algn="l"/>
                <a:tab pos="6788150" algn="l"/>
                <a:tab pos="7237413" algn="l"/>
                <a:tab pos="7686675" algn="l"/>
                <a:tab pos="8135938" algn="l"/>
                <a:tab pos="8585200" algn="l"/>
                <a:tab pos="9034463" algn="l"/>
                <a:tab pos="9483725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/>
            </a:pPr>
            <a:r>
              <a:rPr lang="ru-RU" sz="2400" dirty="0">
                <a:solidFill>
                  <a:srgbClr val="000000"/>
                </a:solidFill>
                <a:latin typeface="Calibri" pitchFamily="32" charset="0"/>
                <a:cs typeface="Arial" charset="0"/>
              </a:rPr>
              <a:t>Паспорт</a:t>
            </a:r>
          </a:p>
          <a:p>
            <a:pPr marL="500063" indent="-500063" eaLnBrk="1" hangingPunct="1">
              <a:buClr>
                <a:srgbClr val="000000"/>
              </a:buClr>
              <a:buSzPct val="100000"/>
              <a:buFont typeface="Times New Roman" pitchFamily="16" charset="0"/>
              <a:buAutoNum type="arabicPeriod"/>
              <a:tabLst>
                <a:tab pos="500063" algn="l"/>
                <a:tab pos="947738" algn="l"/>
                <a:tab pos="1397000" algn="l"/>
                <a:tab pos="1846263" algn="l"/>
                <a:tab pos="2295525" algn="l"/>
                <a:tab pos="2744788" algn="l"/>
                <a:tab pos="3200400" algn="l"/>
                <a:tab pos="3643313" algn="l"/>
                <a:tab pos="4092575" algn="l"/>
                <a:tab pos="4541838" algn="l"/>
                <a:tab pos="4991100" algn="l"/>
                <a:tab pos="5440363" algn="l"/>
                <a:tab pos="5889625" algn="l"/>
                <a:tab pos="6338888" algn="l"/>
                <a:tab pos="6788150" algn="l"/>
                <a:tab pos="7237413" algn="l"/>
                <a:tab pos="7686675" algn="l"/>
                <a:tab pos="8135938" algn="l"/>
                <a:tab pos="8585200" algn="l"/>
                <a:tab pos="9034463" algn="l"/>
                <a:tab pos="9483725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/>
            </a:pPr>
            <a:r>
              <a:rPr lang="ru-RU" sz="2400" dirty="0">
                <a:solidFill>
                  <a:srgbClr val="000000"/>
                </a:solidFill>
                <a:latin typeface="Calibri" pitchFamily="32" charset="0"/>
                <a:cs typeface="Arial" charset="0"/>
              </a:rPr>
              <a:t>СНИЛС</a:t>
            </a:r>
          </a:p>
          <a:p>
            <a:pPr marL="500063" indent="-500063" eaLnBrk="1" hangingPunct="1">
              <a:buClr>
                <a:srgbClr val="000000"/>
              </a:buClr>
              <a:buSzPct val="100000"/>
              <a:buFont typeface="Times New Roman" pitchFamily="16" charset="0"/>
              <a:buAutoNum type="arabicPeriod"/>
              <a:tabLst>
                <a:tab pos="500063" algn="l"/>
                <a:tab pos="947738" algn="l"/>
                <a:tab pos="1397000" algn="l"/>
                <a:tab pos="1846263" algn="l"/>
                <a:tab pos="2295525" algn="l"/>
                <a:tab pos="2744788" algn="l"/>
                <a:tab pos="3200400" algn="l"/>
                <a:tab pos="3643313" algn="l"/>
                <a:tab pos="4092575" algn="l"/>
                <a:tab pos="4541838" algn="l"/>
                <a:tab pos="4991100" algn="l"/>
                <a:tab pos="5440363" algn="l"/>
                <a:tab pos="5889625" algn="l"/>
                <a:tab pos="6338888" algn="l"/>
                <a:tab pos="6788150" algn="l"/>
                <a:tab pos="7237413" algn="l"/>
                <a:tab pos="7686675" algn="l"/>
                <a:tab pos="8135938" algn="l"/>
                <a:tab pos="8585200" algn="l"/>
                <a:tab pos="9034463" algn="l"/>
                <a:tab pos="9483725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/>
            </a:pPr>
            <a:r>
              <a:rPr lang="ru-RU" sz="2400" dirty="0">
                <a:solidFill>
                  <a:srgbClr val="000000"/>
                </a:solidFill>
                <a:latin typeface="Calibri" pitchFamily="32" charset="0"/>
                <a:cs typeface="Arial" charset="0"/>
              </a:rPr>
              <a:t>ИНН</a:t>
            </a:r>
          </a:p>
          <a:p>
            <a:pPr marL="500063" indent="-500063" eaLnBrk="1" hangingPunct="1">
              <a:buClr>
                <a:srgbClr val="000000"/>
              </a:buClr>
              <a:buSzPct val="100000"/>
              <a:buFont typeface="Times New Roman" pitchFamily="16" charset="0"/>
              <a:buAutoNum type="arabicPeriod"/>
              <a:tabLst>
                <a:tab pos="500063" algn="l"/>
                <a:tab pos="947738" algn="l"/>
                <a:tab pos="1397000" algn="l"/>
                <a:tab pos="1846263" algn="l"/>
                <a:tab pos="2295525" algn="l"/>
                <a:tab pos="2744788" algn="l"/>
                <a:tab pos="3200400" algn="l"/>
                <a:tab pos="3643313" algn="l"/>
                <a:tab pos="4092575" algn="l"/>
                <a:tab pos="4541838" algn="l"/>
                <a:tab pos="4991100" algn="l"/>
                <a:tab pos="5440363" algn="l"/>
                <a:tab pos="5889625" algn="l"/>
                <a:tab pos="6338888" algn="l"/>
                <a:tab pos="6788150" algn="l"/>
                <a:tab pos="7237413" algn="l"/>
                <a:tab pos="7686675" algn="l"/>
                <a:tab pos="8135938" algn="l"/>
                <a:tab pos="8585200" algn="l"/>
                <a:tab pos="9034463" algn="l"/>
                <a:tab pos="9483725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/>
            </a:pPr>
            <a:r>
              <a:rPr lang="ru-RU" sz="2400" dirty="0">
                <a:solidFill>
                  <a:srgbClr val="000000"/>
                </a:solidFill>
                <a:latin typeface="Calibri" pitchFamily="32" charset="0"/>
                <a:cs typeface="Arial" charset="0"/>
              </a:rPr>
              <a:t>Разрешение органов опеки и попечительства (если ребенку 14 лет)</a:t>
            </a:r>
          </a:p>
          <a:p>
            <a:pPr marL="500063" indent="-500063" eaLnBrk="1" hangingPunct="1">
              <a:buClr>
                <a:srgbClr val="000000"/>
              </a:buClr>
              <a:buSzPct val="100000"/>
              <a:buFont typeface="Times New Roman" pitchFamily="16" charset="0"/>
              <a:buAutoNum type="arabicPeriod"/>
              <a:tabLst>
                <a:tab pos="500063" algn="l"/>
                <a:tab pos="947738" algn="l"/>
                <a:tab pos="1397000" algn="l"/>
                <a:tab pos="1846263" algn="l"/>
                <a:tab pos="2295525" algn="l"/>
                <a:tab pos="2744788" algn="l"/>
                <a:tab pos="3200400" algn="l"/>
                <a:tab pos="3643313" algn="l"/>
                <a:tab pos="4092575" algn="l"/>
                <a:tab pos="4541838" algn="l"/>
                <a:tab pos="4991100" algn="l"/>
                <a:tab pos="5440363" algn="l"/>
                <a:tab pos="5889625" algn="l"/>
                <a:tab pos="6338888" algn="l"/>
                <a:tab pos="6788150" algn="l"/>
                <a:tab pos="7237413" algn="l"/>
                <a:tab pos="7686675" algn="l"/>
                <a:tab pos="8135938" algn="l"/>
                <a:tab pos="8585200" algn="l"/>
                <a:tab pos="9034463" algn="l"/>
                <a:tab pos="9483725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/>
            </a:pPr>
            <a:r>
              <a:rPr lang="ru-RU" sz="2400" dirty="0">
                <a:solidFill>
                  <a:srgbClr val="000000"/>
                </a:solidFill>
                <a:latin typeface="Calibri" pitchFamily="32" charset="0"/>
                <a:cs typeface="Arial" charset="0"/>
              </a:rPr>
              <a:t>Разрешение на осуществление трудовой деятельности одного из родителей несовершеннолетнего</a:t>
            </a:r>
          </a:p>
          <a:p>
            <a:pPr marL="500063" indent="-500063" eaLnBrk="1" hangingPunct="1">
              <a:buClr>
                <a:srgbClr val="000000"/>
              </a:buClr>
              <a:buSzPct val="100000"/>
              <a:buFont typeface="Times New Roman" pitchFamily="16" charset="0"/>
              <a:buAutoNum type="arabicPeriod"/>
              <a:tabLst>
                <a:tab pos="500063" algn="l"/>
                <a:tab pos="947738" algn="l"/>
                <a:tab pos="1397000" algn="l"/>
                <a:tab pos="1846263" algn="l"/>
                <a:tab pos="2295525" algn="l"/>
                <a:tab pos="2744788" algn="l"/>
                <a:tab pos="3200400" algn="l"/>
                <a:tab pos="3643313" algn="l"/>
                <a:tab pos="4092575" algn="l"/>
                <a:tab pos="4541838" algn="l"/>
                <a:tab pos="4991100" algn="l"/>
                <a:tab pos="5440363" algn="l"/>
                <a:tab pos="5889625" algn="l"/>
                <a:tab pos="6338888" algn="l"/>
                <a:tab pos="6788150" algn="l"/>
                <a:tab pos="7237413" algn="l"/>
                <a:tab pos="7686675" algn="l"/>
                <a:tab pos="8135938" algn="l"/>
                <a:tab pos="8585200" algn="l"/>
                <a:tab pos="9034463" algn="l"/>
                <a:tab pos="9483725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/>
            </a:pPr>
            <a:r>
              <a:rPr lang="ru-RU" sz="2400" dirty="0">
                <a:solidFill>
                  <a:srgbClr val="000000"/>
                </a:solidFill>
                <a:latin typeface="Calibri" pitchFamily="32" charset="0"/>
                <a:cs typeface="Arial" charset="0"/>
              </a:rPr>
              <a:t>Трудовая книжка</a:t>
            </a:r>
          </a:p>
          <a:p>
            <a:pPr marL="500063" indent="-500063" eaLnBrk="1" hangingPunct="1">
              <a:buClr>
                <a:srgbClr val="000000"/>
              </a:buClr>
              <a:buSzPct val="100000"/>
              <a:buFont typeface="Times New Roman" pitchFamily="16" charset="0"/>
              <a:buAutoNum type="arabicPeriod"/>
              <a:tabLst>
                <a:tab pos="500063" algn="l"/>
                <a:tab pos="947738" algn="l"/>
                <a:tab pos="1397000" algn="l"/>
                <a:tab pos="1846263" algn="l"/>
                <a:tab pos="2295525" algn="l"/>
                <a:tab pos="2744788" algn="l"/>
                <a:tab pos="3200400" algn="l"/>
                <a:tab pos="3643313" algn="l"/>
                <a:tab pos="4092575" algn="l"/>
                <a:tab pos="4541838" algn="l"/>
                <a:tab pos="4991100" algn="l"/>
                <a:tab pos="5440363" algn="l"/>
                <a:tab pos="5889625" algn="l"/>
                <a:tab pos="6338888" algn="l"/>
                <a:tab pos="6788150" algn="l"/>
                <a:tab pos="7237413" algn="l"/>
                <a:tab pos="7686675" algn="l"/>
                <a:tab pos="8135938" algn="l"/>
                <a:tab pos="8585200" algn="l"/>
                <a:tab pos="9034463" algn="l"/>
                <a:tab pos="9483725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/>
            </a:pPr>
            <a:r>
              <a:rPr lang="ru-RU" sz="2400" dirty="0">
                <a:solidFill>
                  <a:srgbClr val="000000"/>
                </a:solidFill>
                <a:latin typeface="Calibri" pitchFamily="32" charset="0"/>
                <a:cs typeface="Arial" charset="0"/>
              </a:rPr>
              <a:t>Реквизиты счета несовершеннолетнего гражданина</a:t>
            </a:r>
          </a:p>
          <a:p>
            <a:pPr marL="500063" indent="-500063" eaLnBrk="1" hangingPunct="1">
              <a:buClr>
                <a:srgbClr val="000000"/>
              </a:buClr>
              <a:buSzPct val="100000"/>
              <a:buFont typeface="Times New Roman" pitchFamily="16" charset="0"/>
              <a:buAutoNum type="arabicPeriod"/>
              <a:tabLst>
                <a:tab pos="500063" algn="l"/>
                <a:tab pos="947738" algn="l"/>
                <a:tab pos="1397000" algn="l"/>
                <a:tab pos="1846263" algn="l"/>
                <a:tab pos="2295525" algn="l"/>
                <a:tab pos="2744788" algn="l"/>
                <a:tab pos="3200400" algn="l"/>
                <a:tab pos="3643313" algn="l"/>
                <a:tab pos="4092575" algn="l"/>
                <a:tab pos="4541838" algn="l"/>
                <a:tab pos="4991100" algn="l"/>
                <a:tab pos="5440363" algn="l"/>
                <a:tab pos="5889625" algn="l"/>
                <a:tab pos="6338888" algn="l"/>
                <a:tab pos="6788150" algn="l"/>
                <a:tab pos="7237413" algn="l"/>
                <a:tab pos="7686675" algn="l"/>
                <a:tab pos="8135938" algn="l"/>
                <a:tab pos="8585200" algn="l"/>
                <a:tab pos="9034463" algn="l"/>
                <a:tab pos="9483725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/>
            </a:pPr>
            <a:r>
              <a:rPr lang="ru-RU" sz="2400" dirty="0">
                <a:solidFill>
                  <a:srgbClr val="000000"/>
                </a:solidFill>
                <a:latin typeface="Calibri" pitchFamily="32" charset="0"/>
                <a:cs typeface="Arial" charset="0"/>
              </a:rPr>
              <a:t>Медицинская справка 086-у</a:t>
            </a:r>
          </a:p>
          <a:p>
            <a:pPr marL="509588" indent="-500063" algn="just" eaLnBrk="1" hangingPunct="1">
              <a:spcBef>
                <a:spcPts val="600"/>
              </a:spcBef>
              <a:buSzPct val="100000"/>
              <a:tabLst>
                <a:tab pos="500063" algn="l"/>
                <a:tab pos="947738" algn="l"/>
                <a:tab pos="1397000" algn="l"/>
                <a:tab pos="1846263" algn="l"/>
                <a:tab pos="2295525" algn="l"/>
                <a:tab pos="2744788" algn="l"/>
                <a:tab pos="3200400" algn="l"/>
                <a:tab pos="3643313" algn="l"/>
                <a:tab pos="4092575" algn="l"/>
                <a:tab pos="4541838" algn="l"/>
                <a:tab pos="4991100" algn="l"/>
                <a:tab pos="5440363" algn="l"/>
                <a:tab pos="5889625" algn="l"/>
                <a:tab pos="6338888" algn="l"/>
                <a:tab pos="6788150" algn="l"/>
                <a:tab pos="7237413" algn="l"/>
                <a:tab pos="7686675" algn="l"/>
                <a:tab pos="8135938" algn="l"/>
                <a:tab pos="8585200" algn="l"/>
                <a:tab pos="9034463" algn="l"/>
                <a:tab pos="9483725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/>
            </a:pPr>
            <a:endParaRPr lang="ru-RU" sz="2400" dirty="0">
              <a:solidFill>
                <a:srgbClr val="000000"/>
              </a:solidFill>
              <a:latin typeface="Calibri" pitchFamily="32" charset="0"/>
              <a:cs typeface="Arial" charset="0"/>
            </a:endParaRP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214313"/>
            <a:ext cx="109855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2450" y="4176713"/>
            <a:ext cx="3887788" cy="259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99"/>
            </a:gs>
            <a:gs pos="100000">
              <a:srgbClr val="D1C39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ext Box 1"/>
          <p:cNvSpPr txBox="1">
            <a:spLocks noChangeArrowheads="1"/>
          </p:cNvSpPr>
          <p:nvPr/>
        </p:nvSpPr>
        <p:spPr bwMode="auto">
          <a:xfrm>
            <a:off x="2095500" y="5214938"/>
            <a:ext cx="8215313" cy="92868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eaLnBrk="1" hangingPunct="1">
              <a:buSzPct val="100000"/>
              <a:tabLst>
                <a:tab pos="0" algn="l"/>
                <a:tab pos="434975" algn="l"/>
                <a:tab pos="884238" algn="l"/>
                <a:tab pos="1333500" algn="l"/>
                <a:tab pos="1782763" algn="l"/>
                <a:tab pos="2232025" algn="l"/>
                <a:tab pos="2681288" algn="l"/>
                <a:tab pos="3130550" algn="l"/>
                <a:tab pos="3579813" algn="l"/>
                <a:tab pos="4029075" algn="l"/>
                <a:tab pos="4478338" algn="l"/>
                <a:tab pos="4927600" algn="l"/>
                <a:tab pos="5376863" algn="l"/>
                <a:tab pos="5826125" algn="l"/>
                <a:tab pos="6275388" algn="l"/>
                <a:tab pos="6724650" algn="l"/>
                <a:tab pos="7173913" algn="l"/>
                <a:tab pos="7623175" algn="l"/>
                <a:tab pos="8072438" algn="l"/>
                <a:tab pos="8521700" algn="l"/>
                <a:tab pos="8970963" algn="l"/>
                <a:tab pos="8972550" algn="l"/>
                <a:tab pos="9421813" algn="l"/>
                <a:tab pos="9871075" algn="l"/>
                <a:tab pos="10320338" algn="l"/>
                <a:tab pos="10769600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</a:tabLst>
              <a:defRPr/>
            </a:pPr>
            <a:r>
              <a:rPr lang="ru-RU" sz="5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2" charset="0"/>
                <a:cs typeface="Tahoma" charset="0"/>
              </a:rPr>
              <a:t>СПАСИБО ЗА ВНИМАНИЕ!</a:t>
            </a:r>
          </a:p>
        </p:txBody>
      </p:sp>
      <p:sp>
        <p:nvSpPr>
          <p:cNvPr id="13315" name="Rectangle 1"/>
          <p:cNvSpPr>
            <a:spLocks noChangeArrowheads="1"/>
          </p:cNvSpPr>
          <p:nvPr/>
        </p:nvSpPr>
        <p:spPr bwMode="auto">
          <a:xfrm>
            <a:off x="809625" y="1285875"/>
            <a:ext cx="10574338" cy="292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46800" rIns="90000" bIns="46800">
            <a:spAutoFit/>
          </a:bodyPr>
          <a:lstStyle>
            <a:lvl1pPr marL="342900" indent="-34290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  <a:tab pos="9880600" algn="l"/>
                <a:tab pos="10329863" algn="l"/>
                <a:tab pos="10779125" algn="l"/>
                <a:tab pos="1078071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  <a:tab pos="9880600" algn="l"/>
                <a:tab pos="10329863" algn="l"/>
                <a:tab pos="10779125" algn="l"/>
                <a:tab pos="1078071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2pPr>
            <a:lvl3pPr marL="225425" indent="-222250"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1343025" algn="l"/>
                <a:tab pos="1792288" algn="l"/>
                <a:tab pos="2241550" algn="l"/>
                <a:tab pos="2690813" algn="l"/>
                <a:tab pos="3140075" algn="l"/>
                <a:tab pos="3589338" algn="l"/>
                <a:tab pos="4038600" algn="l"/>
                <a:tab pos="4487863" algn="l"/>
                <a:tab pos="4937125" algn="l"/>
                <a:tab pos="5386388" algn="l"/>
                <a:tab pos="5835650" algn="l"/>
                <a:tab pos="6284913" algn="l"/>
                <a:tab pos="6734175" algn="l"/>
                <a:tab pos="7183438" algn="l"/>
                <a:tab pos="7632700" algn="l"/>
                <a:tab pos="8081963" algn="l"/>
                <a:tab pos="8531225" algn="l"/>
                <a:tab pos="8980488" algn="l"/>
                <a:tab pos="9429750" algn="l"/>
                <a:tab pos="9879013" algn="l"/>
                <a:tab pos="9880600" algn="l"/>
                <a:tab pos="10329863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9pPr>
          </a:lstStyle>
          <a:p>
            <a:pPr lvl="2" algn="ct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>
                <a:latin typeface="Arial" panose="020B0604020202020204" pitchFamily="34" charset="0"/>
                <a:cs typeface="Arial" panose="020B0604020202020204" pitchFamily="34" charset="0"/>
              </a:rPr>
              <a:t>Адрес:</a:t>
            </a:r>
          </a:p>
          <a:p>
            <a:pPr lvl="2"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>
                <a:latin typeface="Arial" panose="020B0604020202020204" pitchFamily="34" charset="0"/>
                <a:cs typeface="Arial" panose="020B0604020202020204" pitchFamily="34" charset="0"/>
              </a:rPr>
              <a:t>г. Долгопрудный, ул. Спортивная, д.11.</a:t>
            </a:r>
          </a:p>
          <a:p>
            <a:pPr lvl="2" algn="ct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16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ru-RU" sz="28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800">
                <a:latin typeface="Arial" panose="020B0604020202020204" pitchFamily="34" charset="0"/>
                <a:cs typeface="Arial" panose="020B0604020202020204" pitchFamily="34" charset="0"/>
              </a:rPr>
              <a:t>Электронная почта: </a:t>
            </a:r>
            <a:r>
              <a:rPr lang="en-US" altLang="ru-RU" sz="28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Dolgoprudnyj.czn@mosreg.ru</a:t>
            </a:r>
          </a:p>
          <a:p>
            <a:pPr lvl="2" algn="ctr" eaLnBrk="1" hangingPunct="1">
              <a:spcBef>
                <a:spcPct val="0"/>
              </a:spcBef>
              <a:buClrTx/>
              <a:buFontTx/>
              <a:buNone/>
            </a:pPr>
            <a:endParaRPr lang="ru-RU" altLang="ru-RU" sz="28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>
                <a:latin typeface="Arial" panose="020B0604020202020204" pitchFamily="34" charset="0"/>
                <a:cs typeface="Arial" panose="020B0604020202020204" pitchFamily="34" charset="0"/>
              </a:rPr>
              <a:t>Телефон «горячей линии»: </a:t>
            </a:r>
            <a:r>
              <a:rPr lang="ru-RU" altLang="ru-RU" sz="2800" b="1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8(495) 576-83-00</a:t>
            </a:r>
          </a:p>
        </p:txBody>
      </p:sp>
      <p:sp>
        <p:nvSpPr>
          <p:cNvPr id="13316" name="Text Box 7"/>
          <p:cNvSpPr txBox="1">
            <a:spLocks noChangeArrowheads="1"/>
          </p:cNvSpPr>
          <p:nvPr/>
        </p:nvSpPr>
        <p:spPr bwMode="auto">
          <a:xfrm>
            <a:off x="792163" y="428625"/>
            <a:ext cx="10512425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32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8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•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4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–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Char char="»"/>
              <a:tabLst>
                <a:tab pos="0" algn="l"/>
                <a:tab pos="436563" algn="l"/>
                <a:tab pos="885825" algn="l"/>
                <a:tab pos="1335088" algn="l"/>
                <a:tab pos="1784350" algn="l"/>
                <a:tab pos="2233613" algn="l"/>
                <a:tab pos="2682875" algn="l"/>
                <a:tab pos="3132138" algn="l"/>
                <a:tab pos="3581400" algn="l"/>
                <a:tab pos="4030663" algn="l"/>
                <a:tab pos="4479925" algn="l"/>
                <a:tab pos="4929188" algn="l"/>
                <a:tab pos="5378450" algn="l"/>
                <a:tab pos="5827713" algn="l"/>
                <a:tab pos="6276975" algn="l"/>
                <a:tab pos="6726238" algn="l"/>
                <a:tab pos="7175500" algn="l"/>
                <a:tab pos="7624763" algn="l"/>
                <a:tab pos="8074025" algn="l"/>
                <a:tab pos="8523288" algn="l"/>
                <a:tab pos="8972550" algn="l"/>
                <a:tab pos="8974138" algn="l"/>
                <a:tab pos="9423400" algn="l"/>
                <a:tab pos="9872663" algn="l"/>
                <a:tab pos="10321925" algn="l"/>
                <a:tab pos="10771188" algn="l"/>
                <a:tab pos="10772775" algn="l"/>
                <a:tab pos="10774363" algn="l"/>
                <a:tab pos="10775950" algn="l"/>
                <a:tab pos="10777538" algn="l"/>
                <a:tab pos="10779125" algn="l"/>
                <a:tab pos="10780713" algn="l"/>
              </a:tabLst>
              <a:defRPr sz="2000">
                <a:solidFill>
                  <a:srgbClr val="000000"/>
                </a:solidFill>
                <a:latin typeface="Calibri" panose="020F0502020204030204" pitchFamily="34" charset="0"/>
                <a:cs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3600" b="1">
                <a:solidFill>
                  <a:srgbClr val="FF0000"/>
                </a:solidFill>
              </a:rPr>
              <a:t>Территориальный отдел № 3 ГКУ МО «ЦЗН МО»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"/>
        <a:cs typeface="Tahoma"/>
      </a:majorFont>
      <a:minorFont>
        <a:latin typeface="Calibri"/>
        <a:ea typeface=""/>
        <a:cs typeface="Taho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6722</TotalTime>
  <Words>475</Words>
  <Application>Microsoft Office PowerPoint</Application>
  <PresentationFormat>Произвольный</PresentationFormat>
  <Paragraphs>82</Paragraphs>
  <Slides>6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savina.jv</dc:creator>
  <cp:lastModifiedBy>User</cp:lastModifiedBy>
  <cp:revision>747</cp:revision>
  <cp:lastPrinted>2023-03-13T11:42:10Z</cp:lastPrinted>
  <dcterms:created xsi:type="dcterms:W3CDTF">2018-03-14T05:16:06Z</dcterms:created>
  <dcterms:modified xsi:type="dcterms:W3CDTF">2023-03-14T13:31:49Z</dcterms:modified>
</cp:coreProperties>
</file>