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27" r:id="rId1"/>
  </p:sldMasterIdLst>
  <p:notesMasterIdLst>
    <p:notesMasterId r:id="rId5"/>
  </p:notesMasterIdLst>
  <p:handoutMasterIdLst>
    <p:handoutMasterId r:id="rId6"/>
  </p:handoutMasterIdLst>
  <p:sldIdLst>
    <p:sldId id="271" r:id="rId2"/>
    <p:sldId id="348" r:id="rId3"/>
    <p:sldId id="365" r:id="rId4"/>
  </p:sldIdLst>
  <p:sldSz cx="9144000" cy="5143500" type="screen16x9"/>
  <p:notesSz cx="6797675" cy="9926638"/>
  <p:defaultTextStyle>
    <a:defPPr>
      <a:defRPr lang="en-US"/>
    </a:defPPr>
    <a:lvl1pPr marL="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17" userDrawn="1">
          <p15:clr>
            <a:srgbClr val="A4A3A4"/>
          </p15:clr>
        </p15:guide>
        <p15:guide id="3" orient="horz" pos="1603">
          <p15:clr>
            <a:srgbClr val="A4A3A4"/>
          </p15:clr>
        </p15:guide>
        <p15:guide id="4" pos="286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Томайлы Владимир Валерьевич" initials="ТВВ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1C30"/>
    <a:srgbClr val="FF0000"/>
    <a:srgbClr val="A00000"/>
    <a:srgbClr val="A50021"/>
    <a:srgbClr val="FFFFFF"/>
    <a:srgbClr val="4263A3"/>
    <a:srgbClr val="BA0000"/>
    <a:srgbClr val="CC3300"/>
    <a:srgbClr val="993300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7082" autoAdjust="0"/>
  </p:normalViewPr>
  <p:slideViewPr>
    <p:cSldViewPr snapToGrid="0">
      <p:cViewPr varScale="1">
        <p:scale>
          <a:sx n="95" d="100"/>
          <a:sy n="95" d="100"/>
        </p:scale>
        <p:origin x="852" y="78"/>
      </p:cViewPr>
      <p:guideLst>
        <p:guide orient="horz" pos="2137"/>
        <p:guide pos="3817"/>
        <p:guide orient="horz" pos="1603"/>
        <p:guide pos="286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-145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F1F1A692-8393-4AF8-9265-D82814DC99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89466C2-F62A-45C1-9B7B-C94509B9BC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D66333-38BC-4E77-B86E-B97E6713A402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47A0FBC-6296-45E0-81D8-AC1DE4AFDEC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E897A3F-A39C-4F43-ABF3-31C246849C6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91384-3062-4C02-A5BA-9D5B5B3AFA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5411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F99EC-A9D2-46B7-8D7E-CE1713DFF13D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F9945B-F1FC-4F9D-965F-F5B28C9D2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21855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29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37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404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349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941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50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62" y="273850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757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3C6D175-730D-4B22-A39E-9D13527A78F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76808" y="155023"/>
            <a:ext cx="8790384" cy="4833460"/>
          </a:xfrm>
          <a:custGeom>
            <a:avLst/>
            <a:gdLst>
              <a:gd name="connsiteX0" fmla="*/ 0 w 11720512"/>
              <a:gd name="connsiteY0" fmla="*/ 0 h 6381749"/>
              <a:gd name="connsiteX1" fmla="*/ 11720512 w 11720512"/>
              <a:gd name="connsiteY1" fmla="*/ 0 h 6381749"/>
              <a:gd name="connsiteX2" fmla="*/ 11720512 w 11720512"/>
              <a:gd name="connsiteY2" fmla="*/ 6381749 h 6381749"/>
              <a:gd name="connsiteX3" fmla="*/ 0 w 11720512"/>
              <a:gd name="connsiteY3" fmla="*/ 6381749 h 6381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20512" h="6381749">
                <a:moveTo>
                  <a:pt x="0" y="0"/>
                </a:moveTo>
                <a:lnTo>
                  <a:pt x="11720512" y="0"/>
                </a:lnTo>
                <a:lnTo>
                  <a:pt x="11720512" y="6381749"/>
                </a:lnTo>
                <a:lnTo>
                  <a:pt x="0" y="638174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07651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774FD6EA-9CE3-4004-AE48-6AFC02D8077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50574" y="750324"/>
            <a:ext cx="3642852" cy="3642852"/>
          </a:xfrm>
          <a:custGeom>
            <a:avLst/>
            <a:gdLst>
              <a:gd name="connsiteX0" fmla="*/ 0 w 4203290"/>
              <a:gd name="connsiteY0" fmla="*/ 0 h 6858000"/>
              <a:gd name="connsiteX1" fmla="*/ 4203290 w 4203290"/>
              <a:gd name="connsiteY1" fmla="*/ 0 h 6858000"/>
              <a:gd name="connsiteX2" fmla="*/ 4203290 w 4203290"/>
              <a:gd name="connsiteY2" fmla="*/ 6858000 h 6858000"/>
              <a:gd name="connsiteX3" fmla="*/ 0 w 420329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3290" h="6858000">
                <a:moveTo>
                  <a:pt x="0" y="0"/>
                </a:moveTo>
                <a:lnTo>
                  <a:pt x="4203290" y="0"/>
                </a:lnTo>
                <a:lnTo>
                  <a:pt x="420329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261086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D9228E02-24D1-4076-B38F-828EB3FC058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72000" y="0"/>
            <a:ext cx="4572000" cy="5143500"/>
          </a:xfrm>
          <a:custGeom>
            <a:avLst/>
            <a:gdLst>
              <a:gd name="connsiteX0" fmla="*/ 0 w 4203290"/>
              <a:gd name="connsiteY0" fmla="*/ 0 h 6858000"/>
              <a:gd name="connsiteX1" fmla="*/ 4203290 w 4203290"/>
              <a:gd name="connsiteY1" fmla="*/ 0 h 6858000"/>
              <a:gd name="connsiteX2" fmla="*/ 4203290 w 4203290"/>
              <a:gd name="connsiteY2" fmla="*/ 6858000 h 6858000"/>
              <a:gd name="connsiteX3" fmla="*/ 0 w 420329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3290" h="6858000">
                <a:moveTo>
                  <a:pt x="0" y="0"/>
                </a:moveTo>
                <a:lnTo>
                  <a:pt x="4203290" y="0"/>
                </a:lnTo>
                <a:lnTo>
                  <a:pt x="420329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  <a:alpha val="40000"/>
            </a:schemeClr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8847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61EADCB-B3C1-4DE3-A560-F7F29838846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"/>
            <a:ext cx="9144000" cy="3210986"/>
          </a:xfrm>
          <a:custGeom>
            <a:avLst/>
            <a:gdLst>
              <a:gd name="connsiteX0" fmla="*/ 0 w 12192000"/>
              <a:gd name="connsiteY0" fmla="*/ 0 h 4281315"/>
              <a:gd name="connsiteX1" fmla="*/ 12192000 w 12192000"/>
              <a:gd name="connsiteY1" fmla="*/ 0 h 4281315"/>
              <a:gd name="connsiteX2" fmla="*/ 12182475 w 12192000"/>
              <a:gd name="connsiteY2" fmla="*/ 4281315 h 4281315"/>
              <a:gd name="connsiteX3" fmla="*/ 0 w 12192000"/>
              <a:gd name="connsiteY3" fmla="*/ 2579317 h 4281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4281315">
                <a:moveTo>
                  <a:pt x="0" y="0"/>
                </a:moveTo>
                <a:lnTo>
                  <a:pt x="12192000" y="0"/>
                </a:lnTo>
                <a:lnTo>
                  <a:pt x="12182475" y="4281315"/>
                </a:lnTo>
                <a:lnTo>
                  <a:pt x="0" y="257931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>
            <a:noAutofit/>
          </a:bodyPr>
          <a:lstStyle>
            <a:lvl1pPr marL="0" indent="0" algn="ctr">
              <a:buNone/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70679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405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10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369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44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7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7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737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530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29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5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458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5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508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B11D08-C813-4340-8BB4-E55B29033A03}"/>
              </a:ext>
            </a:extLst>
          </p:cNvPr>
          <p:cNvSpPr txBox="1"/>
          <p:nvPr userDrawn="1"/>
        </p:nvSpPr>
        <p:spPr>
          <a:xfrm rot="10800000" flipV="1">
            <a:off x="7644594" y="49410"/>
            <a:ext cx="1499406" cy="70019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fld id="{260E2A6B-A809-4840-BF14-8648BC0BDF87}" type="slidenum">
              <a:rPr lang="id-ID" sz="4100" b="0" i="0" smtClean="0">
                <a:solidFill>
                  <a:schemeClr val="bg1">
                    <a:alpha val="10000"/>
                  </a:schemeClr>
                </a:solidFill>
                <a:latin typeface="Nexa Light" panose="02000000000000000000" pitchFamily="50" charset="0"/>
                <a:ea typeface="Roboto Condensed" panose="02000000000000000000" pitchFamily="2" charset="0"/>
                <a:cs typeface="Segoe UI" panose="020B0502040204020203" pitchFamily="34" charset="0"/>
              </a:rPr>
              <a:pPr algn="ctr"/>
              <a:t>‹#›</a:t>
            </a:fld>
            <a:endParaRPr lang="id-ID" sz="23200" b="0" i="0" dirty="0">
              <a:solidFill>
                <a:schemeClr val="bg1">
                  <a:alpha val="10000"/>
                </a:schemeClr>
              </a:solidFill>
              <a:latin typeface="Nexa Light" panose="02000000000000000000" pitchFamily="50" charset="0"/>
              <a:ea typeface="Roboto Condensed" panose="02000000000000000000" pitchFamily="2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9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665" r:id="rId13"/>
    <p:sldLayoutId id="2147483652" r:id="rId14"/>
    <p:sldLayoutId id="2147483697" r:id="rId1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56CAE740-17F4-4EAC-ABBF-7061111C48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003040" y="432134"/>
            <a:ext cx="1137920" cy="1572773"/>
          </a:xfrm>
          <a:prstGeom prst="rect">
            <a:avLst/>
          </a:prstGeom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5219683-BBCA-4144-9B4D-B7F9545F4501}"/>
              </a:ext>
            </a:extLst>
          </p:cNvPr>
          <p:cNvSpPr txBox="1">
            <a:spLocks/>
          </p:cNvSpPr>
          <p:nvPr/>
        </p:nvSpPr>
        <p:spPr>
          <a:xfrm>
            <a:off x="-29240" y="1476032"/>
            <a:ext cx="9173240" cy="3784425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 defTabSz="1460754" rtl="0" eaLnBrk="1" latinLnBrk="0" hangingPunct="1">
              <a:lnSpc>
                <a:spcPct val="90000"/>
              </a:lnSpc>
              <a:spcBef>
                <a:spcPts val="1598"/>
              </a:spcBef>
              <a:buFont typeface="Arial" panose="020B0604020202020204" pitchFamily="34" charset="0"/>
              <a:buNone/>
              <a:defRPr sz="4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095566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38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5943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31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56320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86697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17074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47451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477828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208205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000" b="1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Союз «Торгово-промышленная палата Московской области»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интересах бизнеса во благо Подмосковья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id-ID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0234945-3107-4966-A8A6-421E32014A41}"/>
              </a:ext>
            </a:extLst>
          </p:cNvPr>
          <p:cNvSpPr/>
          <p:nvPr/>
        </p:nvSpPr>
        <p:spPr>
          <a:xfrm>
            <a:off x="8054651" y="160955"/>
            <a:ext cx="685800" cy="52484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423F1590-B57B-4B29-A75E-BA360E502BE2}"/>
              </a:ext>
            </a:extLst>
          </p:cNvPr>
          <p:cNvCxnSpPr>
            <a:cxnSpLocks/>
          </p:cNvCxnSpPr>
          <p:nvPr/>
        </p:nvCxnSpPr>
        <p:spPr>
          <a:xfrm flipV="1">
            <a:off x="178936" y="255092"/>
            <a:ext cx="8756888" cy="2194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849B23FB-87FD-4634-A727-993F93A88B52}"/>
              </a:ext>
            </a:extLst>
          </p:cNvPr>
          <p:cNvCxnSpPr>
            <a:cxnSpLocks/>
          </p:cNvCxnSpPr>
          <p:nvPr/>
        </p:nvCxnSpPr>
        <p:spPr>
          <a:xfrm>
            <a:off x="180753" y="4711365"/>
            <a:ext cx="875688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722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56CAE740-17F4-4EAC-ABBF-7061111C48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3611" y="72998"/>
            <a:ext cx="419947" cy="497780"/>
          </a:xfrm>
          <a:prstGeom prst="rect">
            <a:avLst/>
          </a:prstGeom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5219683-BBCA-4144-9B4D-B7F9545F4501}"/>
              </a:ext>
            </a:extLst>
          </p:cNvPr>
          <p:cNvSpPr txBox="1">
            <a:spLocks/>
          </p:cNvSpPr>
          <p:nvPr/>
        </p:nvSpPr>
        <p:spPr>
          <a:xfrm>
            <a:off x="-29240" y="1476032"/>
            <a:ext cx="9173240" cy="3784425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 defTabSz="1460754" rtl="0" eaLnBrk="1" latinLnBrk="0" hangingPunct="1">
              <a:lnSpc>
                <a:spcPct val="90000"/>
              </a:lnSpc>
              <a:spcBef>
                <a:spcPts val="1598"/>
              </a:spcBef>
              <a:buFont typeface="Arial" panose="020B0604020202020204" pitchFamily="34" charset="0"/>
              <a:buNone/>
              <a:defRPr sz="4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095566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38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5943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31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56320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86697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17074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47451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477828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208205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000" b="1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интересах бизнеса во благо Подмосковья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id-ID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0234945-3107-4966-A8A6-421E32014A41}"/>
              </a:ext>
            </a:extLst>
          </p:cNvPr>
          <p:cNvSpPr/>
          <p:nvPr/>
        </p:nvSpPr>
        <p:spPr>
          <a:xfrm>
            <a:off x="8054651" y="160955"/>
            <a:ext cx="685800" cy="52484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80753" y="168000"/>
            <a:ext cx="876969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Союз «Торгово-промышленная палата Московской области»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423F1590-B57B-4B29-A75E-BA360E502BE2}"/>
              </a:ext>
            </a:extLst>
          </p:cNvPr>
          <p:cNvCxnSpPr>
            <a:cxnSpLocks/>
          </p:cNvCxnSpPr>
          <p:nvPr/>
        </p:nvCxnSpPr>
        <p:spPr>
          <a:xfrm flipV="1">
            <a:off x="193556" y="589084"/>
            <a:ext cx="8756888" cy="2194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849B23FB-87FD-4634-A727-993F93A88B52}"/>
              </a:ext>
            </a:extLst>
          </p:cNvPr>
          <p:cNvCxnSpPr>
            <a:cxnSpLocks/>
          </p:cNvCxnSpPr>
          <p:nvPr/>
        </p:nvCxnSpPr>
        <p:spPr>
          <a:xfrm>
            <a:off x="193556" y="4675326"/>
            <a:ext cx="875688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Овал 4">
            <a:extLst>
              <a:ext uri="{FF2B5EF4-FFF2-40B4-BE49-F238E27FC236}">
                <a16:creationId xmlns:a16="http://schemas.microsoft.com/office/drawing/2014/main" id="{7678C488-FA63-4F12-9EAE-BFA9745EC574}"/>
              </a:ext>
            </a:extLst>
          </p:cNvPr>
          <p:cNvSpPr/>
          <p:nvPr/>
        </p:nvSpPr>
        <p:spPr>
          <a:xfrm>
            <a:off x="3660403" y="1970216"/>
            <a:ext cx="1280160" cy="1174344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ТПП МО</a:t>
            </a: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C9AAC2CA-0D96-457E-9B28-F86A2CBBCF22}"/>
              </a:ext>
            </a:extLst>
          </p:cNvPr>
          <p:cNvSpPr/>
          <p:nvPr/>
        </p:nvSpPr>
        <p:spPr>
          <a:xfrm>
            <a:off x="700456" y="1034973"/>
            <a:ext cx="1526898" cy="1006812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200" b="1" dirty="0"/>
              <a:t>4108</a:t>
            </a:r>
            <a:r>
              <a:rPr lang="ru-RU" sz="1200" dirty="0"/>
              <a:t> </a:t>
            </a:r>
            <a:r>
              <a:rPr lang="ru-RU" sz="1200" b="1" dirty="0"/>
              <a:t>Членов</a:t>
            </a:r>
          </a:p>
          <a:p>
            <a:pPr algn="ctr"/>
            <a:endParaRPr lang="ru-RU" sz="1200" dirty="0"/>
          </a:p>
          <a:p>
            <a:pPr algn="ctr"/>
            <a:r>
              <a:rPr lang="ru-RU" sz="1200" b="1" dirty="0"/>
              <a:t>6468</a:t>
            </a:r>
          </a:p>
          <a:p>
            <a:pPr algn="ctr"/>
            <a:r>
              <a:rPr lang="ru-RU" sz="1200" b="1" dirty="0"/>
              <a:t>партнеров</a:t>
            </a:r>
          </a:p>
          <a:p>
            <a:pPr algn="ctr"/>
            <a:endParaRPr lang="ru-RU" dirty="0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D5F790E2-43F4-4196-B2E2-170D5AFF7369}"/>
              </a:ext>
            </a:extLst>
          </p:cNvPr>
          <p:cNvSpPr/>
          <p:nvPr/>
        </p:nvSpPr>
        <p:spPr>
          <a:xfrm>
            <a:off x="6075679" y="680408"/>
            <a:ext cx="1835573" cy="889468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21</a:t>
            </a:r>
            <a:r>
              <a:rPr lang="ru-RU" dirty="0"/>
              <a:t> </a:t>
            </a:r>
            <a:r>
              <a:rPr lang="ru-RU" sz="1200" b="1" dirty="0"/>
              <a:t>Муниципальная палата</a:t>
            </a: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1687F448-C355-493E-A082-F5744EA1B5AF}"/>
              </a:ext>
            </a:extLst>
          </p:cNvPr>
          <p:cNvSpPr/>
          <p:nvPr/>
        </p:nvSpPr>
        <p:spPr>
          <a:xfrm>
            <a:off x="409881" y="2193915"/>
            <a:ext cx="1607405" cy="1576156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b="1" dirty="0"/>
              <a:t>160</a:t>
            </a:r>
            <a:r>
              <a:rPr lang="ru-RU" dirty="0"/>
              <a:t> </a:t>
            </a:r>
            <a:r>
              <a:rPr lang="ru-RU" sz="1100" b="1" dirty="0"/>
              <a:t>отраслевых формирования</a:t>
            </a:r>
          </a:p>
          <a:p>
            <a:pPr algn="ctr"/>
            <a:endParaRPr lang="ru-RU" sz="1100" b="1" dirty="0"/>
          </a:p>
          <a:p>
            <a:pPr algn="ctr"/>
            <a:r>
              <a:rPr lang="ru-RU" sz="1100" b="1" dirty="0"/>
              <a:t>25 ТПП МО</a:t>
            </a:r>
          </a:p>
          <a:p>
            <a:pPr algn="ctr"/>
            <a:r>
              <a:rPr lang="ru-RU" sz="1100" b="1" dirty="0"/>
              <a:t>137 </a:t>
            </a:r>
            <a:r>
              <a:rPr lang="ru-RU" sz="1100" b="1" dirty="0" err="1"/>
              <a:t>мун</a:t>
            </a:r>
            <a:r>
              <a:rPr lang="ru-RU" sz="1100" b="1" dirty="0"/>
              <a:t>. ТПП</a:t>
            </a: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8716FBB0-D264-4E90-9DA7-8D44005B179C}"/>
              </a:ext>
            </a:extLst>
          </p:cNvPr>
          <p:cNvSpPr/>
          <p:nvPr/>
        </p:nvSpPr>
        <p:spPr>
          <a:xfrm>
            <a:off x="2194107" y="648910"/>
            <a:ext cx="1658226" cy="889469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МКАС</a:t>
            </a:r>
          </a:p>
          <a:p>
            <a:pPr algn="ctr"/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коммерческий арбитражный суд</a:t>
            </a: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FFE12C5F-0D21-47C0-8608-C64C2667F1F4}"/>
              </a:ext>
            </a:extLst>
          </p:cNvPr>
          <p:cNvSpPr/>
          <p:nvPr/>
        </p:nvSpPr>
        <p:spPr>
          <a:xfrm>
            <a:off x="6800562" y="1945252"/>
            <a:ext cx="1522618" cy="1106241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14 </a:t>
            </a:r>
            <a:r>
              <a:rPr lang="ru-RU" sz="1000" b="1" dirty="0"/>
              <a:t>обособленных подразделений</a:t>
            </a: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5FC20DEE-1CFD-4856-8DB4-4B4917A4F02C}"/>
              </a:ext>
            </a:extLst>
          </p:cNvPr>
          <p:cNvSpPr/>
          <p:nvPr/>
        </p:nvSpPr>
        <p:spPr>
          <a:xfrm>
            <a:off x="2017286" y="3309966"/>
            <a:ext cx="1341120" cy="889464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Выставки</a:t>
            </a:r>
          </a:p>
          <a:p>
            <a:pPr algn="ctr"/>
            <a:r>
              <a:rPr lang="ru-RU" b="1" dirty="0"/>
              <a:t>и ярмарки</a:t>
            </a:r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DAB12744-5734-4FDB-A24D-1BEF93B4027B}"/>
              </a:ext>
            </a:extLst>
          </p:cNvPr>
          <p:cNvSpPr/>
          <p:nvPr/>
        </p:nvSpPr>
        <p:spPr>
          <a:xfrm>
            <a:off x="4158828" y="661628"/>
            <a:ext cx="1517226" cy="876752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Экспертиза</a:t>
            </a:r>
          </a:p>
        </p:txBody>
      </p: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D19DD931-D91B-4797-BA2D-2C1AE14AA6BB}"/>
              </a:ext>
            </a:extLst>
          </p:cNvPr>
          <p:cNvCxnSpPr/>
          <p:nvPr/>
        </p:nvCxnSpPr>
        <p:spPr>
          <a:xfrm flipH="1" flipV="1">
            <a:off x="3556000" y="1538379"/>
            <a:ext cx="296333" cy="43183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19E133B0-B572-479E-B2BC-58F7565005FF}"/>
              </a:ext>
            </a:extLst>
          </p:cNvPr>
          <p:cNvCxnSpPr>
            <a:cxnSpLocks/>
          </p:cNvCxnSpPr>
          <p:nvPr/>
        </p:nvCxnSpPr>
        <p:spPr>
          <a:xfrm flipV="1">
            <a:off x="4619413" y="1611285"/>
            <a:ext cx="101600" cy="27434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A75A94A3-8019-43B3-9FB7-E556C7F92A1E}"/>
              </a:ext>
            </a:extLst>
          </p:cNvPr>
          <p:cNvCxnSpPr/>
          <p:nvPr/>
        </p:nvCxnSpPr>
        <p:spPr>
          <a:xfrm flipV="1">
            <a:off x="5025813" y="1526701"/>
            <a:ext cx="1158240" cy="62024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14268374-27F0-40D7-A4E4-780B48B11B80}"/>
              </a:ext>
            </a:extLst>
          </p:cNvPr>
          <p:cNvCxnSpPr/>
          <p:nvPr/>
        </p:nvCxnSpPr>
        <p:spPr>
          <a:xfrm>
            <a:off x="5180979" y="2588000"/>
            <a:ext cx="1483961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8394B738-3A63-4192-90B4-97826828AE3F}"/>
              </a:ext>
            </a:extLst>
          </p:cNvPr>
          <p:cNvCxnSpPr>
            <a:cxnSpLocks/>
          </p:cNvCxnSpPr>
          <p:nvPr/>
        </p:nvCxnSpPr>
        <p:spPr>
          <a:xfrm flipH="1" flipV="1">
            <a:off x="2227356" y="1885634"/>
            <a:ext cx="1328644" cy="43761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A80E8995-6E7B-4BAC-9201-715857A07800}"/>
              </a:ext>
            </a:extLst>
          </p:cNvPr>
          <p:cNvCxnSpPr>
            <a:cxnSpLocks/>
          </p:cNvCxnSpPr>
          <p:nvPr/>
        </p:nvCxnSpPr>
        <p:spPr>
          <a:xfrm flipH="1">
            <a:off x="2216518" y="2641600"/>
            <a:ext cx="1339482" cy="22730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Овал 32">
            <a:extLst>
              <a:ext uri="{FF2B5EF4-FFF2-40B4-BE49-F238E27FC236}">
                <a16:creationId xmlns:a16="http://schemas.microsoft.com/office/drawing/2014/main" id="{2CB5B905-065A-4AFA-B65C-70BD4D7EBD72}"/>
              </a:ext>
            </a:extLst>
          </p:cNvPr>
          <p:cNvSpPr/>
          <p:nvPr/>
        </p:nvSpPr>
        <p:spPr>
          <a:xfrm>
            <a:off x="6124495" y="3422219"/>
            <a:ext cx="1835573" cy="629610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Услуги</a:t>
            </a:r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id="{4CD743B1-EE23-4BF8-9595-0D1786181524}"/>
              </a:ext>
            </a:extLst>
          </p:cNvPr>
          <p:cNvSpPr/>
          <p:nvPr/>
        </p:nvSpPr>
        <p:spPr>
          <a:xfrm>
            <a:off x="4050453" y="3488466"/>
            <a:ext cx="1341120" cy="779658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Форс-мажор</a:t>
            </a:r>
          </a:p>
        </p:txBody>
      </p:sp>
      <p:cxnSp>
        <p:nvCxnSpPr>
          <p:cNvPr id="38" name="Прямая со стрелкой 37">
            <a:extLst>
              <a:ext uri="{FF2B5EF4-FFF2-40B4-BE49-F238E27FC236}">
                <a16:creationId xmlns:a16="http://schemas.microsoft.com/office/drawing/2014/main" id="{F6C82159-68A4-43B1-BAA5-17C0B64842A0}"/>
              </a:ext>
            </a:extLst>
          </p:cNvPr>
          <p:cNvCxnSpPr/>
          <p:nvPr/>
        </p:nvCxnSpPr>
        <p:spPr>
          <a:xfrm flipH="1">
            <a:off x="3264747" y="3144560"/>
            <a:ext cx="395656" cy="27765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>
            <a:extLst>
              <a:ext uri="{FF2B5EF4-FFF2-40B4-BE49-F238E27FC236}">
                <a16:creationId xmlns:a16="http://schemas.microsoft.com/office/drawing/2014/main" id="{BAC5D5C5-779C-459A-BCEC-1BDCB289C470}"/>
              </a:ext>
            </a:extLst>
          </p:cNvPr>
          <p:cNvCxnSpPr/>
          <p:nvPr/>
        </p:nvCxnSpPr>
        <p:spPr>
          <a:xfrm>
            <a:off x="5038221" y="3038215"/>
            <a:ext cx="1086274" cy="39416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>
            <a:extLst>
              <a:ext uri="{FF2B5EF4-FFF2-40B4-BE49-F238E27FC236}">
                <a16:creationId xmlns:a16="http://schemas.microsoft.com/office/drawing/2014/main" id="{0F8ABD77-80C4-40BB-B700-96F811E17CEC}"/>
              </a:ext>
            </a:extLst>
          </p:cNvPr>
          <p:cNvCxnSpPr/>
          <p:nvPr/>
        </p:nvCxnSpPr>
        <p:spPr>
          <a:xfrm>
            <a:off x="4461815" y="3198482"/>
            <a:ext cx="77583" cy="21316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935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56CAE740-17F4-4EAC-ABBF-7061111C48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9574" y="54169"/>
            <a:ext cx="311573" cy="430640"/>
          </a:xfrm>
          <a:prstGeom prst="rect">
            <a:avLst/>
          </a:prstGeom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5219683-BBCA-4144-9B4D-B7F9545F4501}"/>
              </a:ext>
            </a:extLst>
          </p:cNvPr>
          <p:cNvSpPr txBox="1">
            <a:spLocks/>
          </p:cNvSpPr>
          <p:nvPr/>
        </p:nvSpPr>
        <p:spPr>
          <a:xfrm>
            <a:off x="-29240" y="1913330"/>
            <a:ext cx="9173240" cy="3347127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 defTabSz="1460754" rtl="0" eaLnBrk="1" latinLnBrk="0" hangingPunct="1">
              <a:lnSpc>
                <a:spcPct val="90000"/>
              </a:lnSpc>
              <a:spcBef>
                <a:spcPts val="1598"/>
              </a:spcBef>
              <a:buFont typeface="Arial" panose="020B0604020202020204" pitchFamily="34" charset="0"/>
              <a:buNone/>
              <a:defRPr sz="4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095566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38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5943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31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56320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86697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17074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47451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477828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208205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600" b="1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4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интересах бизнеса во благо Подмосковья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id-ID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0234945-3107-4966-A8A6-421E32014A41}"/>
              </a:ext>
            </a:extLst>
          </p:cNvPr>
          <p:cNvSpPr/>
          <p:nvPr/>
        </p:nvSpPr>
        <p:spPr>
          <a:xfrm>
            <a:off x="8054651" y="160955"/>
            <a:ext cx="685800" cy="52484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423F1590-B57B-4B29-A75E-BA360E502BE2}"/>
              </a:ext>
            </a:extLst>
          </p:cNvPr>
          <p:cNvCxnSpPr>
            <a:cxnSpLocks/>
          </p:cNvCxnSpPr>
          <p:nvPr/>
        </p:nvCxnSpPr>
        <p:spPr>
          <a:xfrm flipV="1">
            <a:off x="178936" y="507819"/>
            <a:ext cx="8756888" cy="2194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849B23FB-87FD-4634-A727-993F93A88B52}"/>
              </a:ext>
            </a:extLst>
          </p:cNvPr>
          <p:cNvCxnSpPr>
            <a:cxnSpLocks/>
          </p:cNvCxnSpPr>
          <p:nvPr/>
        </p:nvCxnSpPr>
        <p:spPr>
          <a:xfrm>
            <a:off x="180753" y="4711365"/>
            <a:ext cx="875688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5E6C234-44AA-4ACA-9B53-7EA643C6EDB1}"/>
              </a:ext>
            </a:extLst>
          </p:cNvPr>
          <p:cNvSpPr/>
          <p:nvPr/>
        </p:nvSpPr>
        <p:spPr>
          <a:xfrm>
            <a:off x="1926802" y="120769"/>
            <a:ext cx="542903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Союз «Торгово-промышленная палата Московской области»</a:t>
            </a:r>
          </a:p>
        </p:txBody>
      </p:sp>
    </p:spTree>
    <p:extLst>
      <p:ext uri="{BB962C8B-B14F-4D97-AF65-F5344CB8AC3E}">
        <p14:creationId xmlns:p14="http://schemas.microsoft.com/office/powerpoint/2010/main" val="1497473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21291</TotalTime>
  <Words>76</Words>
  <Application>Microsoft Office PowerPoint</Application>
  <PresentationFormat>Экран (16:9)</PresentationFormat>
  <Paragraphs>56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Nexa Light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pratamayoga</dc:creator>
  <cp:lastModifiedBy>User</cp:lastModifiedBy>
  <cp:revision>558</cp:revision>
  <cp:lastPrinted>2022-09-14T08:19:27Z</cp:lastPrinted>
  <dcterms:created xsi:type="dcterms:W3CDTF">2017-08-02T01:18:33Z</dcterms:created>
  <dcterms:modified xsi:type="dcterms:W3CDTF">2023-03-16T05:52:23Z</dcterms:modified>
</cp:coreProperties>
</file>