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 id="2147483744" r:id="rId3"/>
  </p:sldMasterIdLst>
  <p:notesMasterIdLst>
    <p:notesMasterId r:id="rId96"/>
  </p:notesMasterIdLst>
  <p:sldIdLst>
    <p:sldId id="256" r:id="rId4"/>
    <p:sldId id="258" r:id="rId5"/>
    <p:sldId id="262" r:id="rId6"/>
    <p:sldId id="387" r:id="rId7"/>
    <p:sldId id="392" r:id="rId8"/>
    <p:sldId id="393" r:id="rId9"/>
    <p:sldId id="394" r:id="rId10"/>
    <p:sldId id="396" r:id="rId11"/>
    <p:sldId id="397" r:id="rId12"/>
    <p:sldId id="398" r:id="rId13"/>
    <p:sldId id="399" r:id="rId14"/>
    <p:sldId id="457" r:id="rId15"/>
    <p:sldId id="458" r:id="rId16"/>
    <p:sldId id="459" r:id="rId17"/>
    <p:sldId id="460" r:id="rId18"/>
    <p:sldId id="461" r:id="rId19"/>
    <p:sldId id="400" r:id="rId20"/>
    <p:sldId id="401" r:id="rId21"/>
    <p:sldId id="465" r:id="rId22"/>
    <p:sldId id="466" r:id="rId23"/>
    <p:sldId id="467" r:id="rId24"/>
    <p:sldId id="468" r:id="rId25"/>
    <p:sldId id="469" r:id="rId26"/>
    <p:sldId id="470" r:id="rId27"/>
    <p:sldId id="471" r:id="rId28"/>
    <p:sldId id="472" r:id="rId29"/>
    <p:sldId id="375" r:id="rId30"/>
    <p:sldId id="369" r:id="rId31"/>
    <p:sldId id="402" r:id="rId32"/>
    <p:sldId id="302" r:id="rId33"/>
    <p:sldId id="285" r:id="rId34"/>
    <p:sldId id="314" r:id="rId35"/>
    <p:sldId id="294" r:id="rId36"/>
    <p:sldId id="295" r:id="rId37"/>
    <p:sldId id="380" r:id="rId38"/>
    <p:sldId id="381"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444" r:id="rId79"/>
    <p:sldId id="445" r:id="rId80"/>
    <p:sldId id="446" r:id="rId81"/>
    <p:sldId id="447" r:id="rId82"/>
    <p:sldId id="448" r:id="rId83"/>
    <p:sldId id="449" r:id="rId84"/>
    <p:sldId id="317" r:id="rId85"/>
    <p:sldId id="450" r:id="rId86"/>
    <p:sldId id="451" r:id="rId87"/>
    <p:sldId id="452" r:id="rId88"/>
    <p:sldId id="453" r:id="rId89"/>
    <p:sldId id="454" r:id="rId90"/>
    <p:sldId id="455" r:id="rId91"/>
    <p:sldId id="456" r:id="rId92"/>
    <p:sldId id="462" r:id="rId93"/>
    <p:sldId id="463" r:id="rId94"/>
    <p:sldId id="310" r:id="rId95"/>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F5"/>
    <a:srgbClr val="A9D8B7"/>
    <a:srgbClr val="C7EFF9"/>
    <a:srgbClr val="DAEFC3"/>
    <a:srgbClr val="FFE9A3"/>
    <a:srgbClr val="F8D7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646" autoAdjust="0"/>
  </p:normalViewPr>
  <p:slideViewPr>
    <p:cSldViewPr snapToGrid="0" showGuides="1">
      <p:cViewPr varScale="1">
        <p:scale>
          <a:sx n="115" d="100"/>
          <a:sy n="115" d="100"/>
        </p:scale>
        <p:origin x="372" y="13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1050;&#1086;&#1084;&#1087;&#1100;&#1102;&#1090;&#1077;&#1088;\Desktop\&#1044;&#1086;&#1082;&#1091;&#1084;&#1077;&#1085;&#1090;&#1099;\&#1050;&#1085;&#1080;&#1075;&#1072;1.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1050;&#1086;&#1084;&#1087;&#1100;&#1102;&#1090;&#1077;&#1088;\Desktop\&#1044;&#1086;&#1082;&#1091;&#1084;&#1077;&#1085;&#1090;&#1099;\&#1050;&#1085;&#1080;&#1075;&#1072;1.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37084915850702E-3"/>
          <c:y val="0.12528359329290173"/>
          <c:w val="0.92612942790493913"/>
          <c:h val="0.7413755184843912"/>
        </c:manualLayout>
      </c:layout>
      <c:barChart>
        <c:barDir val="col"/>
        <c:grouping val="clustered"/>
        <c:varyColors val="0"/>
        <c:ser>
          <c:idx val="0"/>
          <c:order val="0"/>
          <c:tx>
            <c:strRef>
              <c:f>Лист1!$B$1</c:f>
              <c:strCache>
                <c:ptCount val="1"/>
                <c:pt idx="0">
                  <c:v>Столбец1</c:v>
                </c:pt>
              </c:strCache>
            </c:strRef>
          </c:tx>
          <c:spPr>
            <a:solidFill>
              <a:schemeClr val="accent1"/>
            </a:solidFill>
            <a:ln>
              <a:noFill/>
            </a:ln>
            <a:effectLst/>
            <a:scene3d>
              <a:camera prst="orthographicFront"/>
              <a:lightRig rig="threePt" dir="t"/>
            </a:scene3d>
            <a:sp3d>
              <a:bevelT/>
            </a:sp3d>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Arial" pitchFamily="34" charset="0"/>
                    </a:defRPr>
                  </a:pPr>
                  <a:endParaRPr lang="ru-RU"/>
                </a:p>
              </c:txPr>
              <c:showLegendKey val="0"/>
              <c:showVal val="1"/>
              <c:showCatName val="0"/>
              <c:showSerName val="0"/>
              <c:showPercent val="0"/>
              <c:showBubbleSize val="0"/>
              <c:extLst>
                <c:ext xmlns:c16="http://schemas.microsoft.com/office/drawing/2014/chart" uri="{C3380CC4-5D6E-409C-BE32-E72D297353CC}">
                  <c16:uniqueId val="{00000000-D72A-44E0-BD37-23970F92C28B}"/>
                </c:ext>
              </c:extLst>
            </c:dLbl>
            <c:dLbl>
              <c:idx val="4"/>
              <c:layout>
                <c:manualLayout>
                  <c:x val="-3.2371627350546478E-3"/>
                  <c:y val="1.2046929075113061E-2"/>
                </c:manualLayout>
              </c:layout>
              <c:tx>
                <c:rich>
                  <a:bodyPr rot="0" spcFirstLastPara="1" vertOverflow="ellipsis" vert="horz" wrap="square" lIns="38100" tIns="19050" rIns="38100" bIns="19050" anchor="ctr" anchorCtr="0">
                    <a:noAutofit/>
                  </a:bodyPr>
                  <a:lstStyle/>
                  <a:p>
                    <a:pPr algn="ctr" rtl="0">
                      <a:defRPr lang="en-US" sz="2000" b="1" i="0" u="none" strike="noStrike" kern="1200" baseline="0" dirty="0">
                        <a:solidFill>
                          <a:prstClr val="black">
                            <a:lumMod val="75000"/>
                            <a:lumOff val="25000"/>
                          </a:prstClr>
                        </a:solidFill>
                        <a:latin typeface="+mn-lt"/>
                        <a:ea typeface="+mn-ea"/>
                        <a:cs typeface="Arial" pitchFamily="34" charset="0"/>
                      </a:defRPr>
                    </a:pPr>
                    <a:r>
                      <a:rPr lang="en-US" sz="2000" b="1" i="0" u="none" strike="noStrike" kern="1200" baseline="0" dirty="0" smtClean="0">
                        <a:solidFill>
                          <a:prstClr val="black">
                            <a:lumMod val="75000"/>
                            <a:lumOff val="25000"/>
                          </a:prstClr>
                        </a:solidFill>
                        <a:latin typeface="+mn-lt"/>
                        <a:ea typeface="+mn-ea"/>
                        <a:cs typeface="Arial" pitchFamily="34" charset="0"/>
                      </a:rPr>
                      <a:t>37.7</a:t>
                    </a:r>
                    <a:endParaRPr lang="en-US" sz="2000" b="1" i="0" u="none" strike="noStrike" kern="1200" baseline="0" dirty="0">
                      <a:solidFill>
                        <a:prstClr val="black">
                          <a:lumMod val="75000"/>
                          <a:lumOff val="25000"/>
                        </a:prstClr>
                      </a:solidFill>
                      <a:latin typeface="+mn-lt"/>
                      <a:ea typeface="+mn-ea"/>
                      <a:cs typeface="Arial" pitchFamily="34" charset="0"/>
                    </a:endParaRPr>
                  </a:p>
                </c:rich>
              </c:tx>
              <c:spPr>
                <a:noFill/>
                <a:ln>
                  <a:noFill/>
                </a:ln>
                <a:effectLst/>
              </c:spPr>
              <c:txPr>
                <a:bodyPr rot="0" spcFirstLastPara="1" vertOverflow="ellipsis" vert="horz" wrap="square" lIns="38100" tIns="19050" rIns="38100" bIns="19050" anchor="ctr" anchorCtr="0">
                  <a:noAutofit/>
                </a:bodyPr>
                <a:lstStyle/>
                <a:p>
                  <a:pPr algn="ctr" rtl="0">
                    <a:defRPr lang="en-US" sz="2000" b="1" i="0" u="none" strike="noStrike" kern="1200" baseline="0" dirty="0">
                      <a:solidFill>
                        <a:prstClr val="black">
                          <a:lumMod val="75000"/>
                          <a:lumOff val="25000"/>
                        </a:prstClr>
                      </a:solidFill>
                      <a:latin typeface="+mn-lt"/>
                      <a:ea typeface="+mn-ea"/>
                      <a:cs typeface="Arial"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18296642159424831"/>
                      <c:h val="0.20660516299388371"/>
                    </c:manualLayout>
                  </c15:layout>
                </c:ext>
                <c:ext xmlns:c16="http://schemas.microsoft.com/office/drawing/2014/chart" uri="{C3380CC4-5D6E-409C-BE32-E72D297353CC}">
                  <c16:uniqueId val="{00000001-4A33-465A-A8D5-B75389F2ABEC}"/>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prstClr val="black">
                          <a:lumMod val="75000"/>
                          <a:lumOff val="25000"/>
                        </a:prstClr>
                      </a:solidFill>
                      <a:latin typeface="+mn-lt"/>
                      <a:ea typeface="+mn-ea"/>
                      <a:cs typeface="Arial" pitchFamily="34" charset="0"/>
                    </a:defRPr>
                  </a:pPr>
                  <a:endParaRPr lang="ru-RU"/>
                </a:p>
              </c:txPr>
              <c:showLegendKey val="0"/>
              <c:showVal val="1"/>
              <c:showCatName val="0"/>
              <c:showSerName val="0"/>
              <c:showPercent val="0"/>
              <c:showBubbleSize val="0"/>
              <c:extLst>
                <c:ext xmlns:c16="http://schemas.microsoft.com/office/drawing/2014/chart" uri="{C3380CC4-5D6E-409C-BE32-E72D297353CC}">
                  <c16:uniqueId val="{00000001-D72A-44E0-BD37-23970F92C28B}"/>
                </c:ext>
              </c:extLst>
            </c:dLbl>
            <c:dLbl>
              <c:idx val="6"/>
              <c:tx>
                <c:rich>
                  <a:bodyPr rot="0" spcFirstLastPara="1" vertOverflow="ellipsis" vert="horz" wrap="square" lIns="38100" tIns="19050" rIns="38100" bIns="19050" anchor="ctr" anchorCtr="1">
                    <a:spAutoFit/>
                  </a:bodyPr>
                  <a:lstStyle/>
                  <a:p>
                    <a:pPr>
                      <a:defRPr sz="2800" b="1" i="0" u="none" strike="noStrike" kern="1200" baseline="0">
                        <a:solidFill>
                          <a:schemeClr val="accent1">
                            <a:lumMod val="75000"/>
                          </a:schemeClr>
                        </a:solidFill>
                        <a:latin typeface="+mn-lt"/>
                        <a:ea typeface="+mn-ea"/>
                        <a:cs typeface="+mn-cs"/>
                      </a:defRPr>
                    </a:pPr>
                    <a:fld id="{04EB87EE-3EA0-46F1-AC27-B34761141B5C}" type="VALUE">
                      <a:rPr lang="en-US" sz="2000" b="1" i="0" u="none" strike="noStrike" kern="1200" baseline="0">
                        <a:solidFill>
                          <a:prstClr val="black">
                            <a:lumMod val="75000"/>
                            <a:lumOff val="25000"/>
                          </a:prstClr>
                        </a:solidFill>
                        <a:latin typeface="+mn-lt"/>
                        <a:ea typeface="+mn-ea"/>
                        <a:cs typeface="Arial" pitchFamily="34" charset="0"/>
                      </a:rPr>
                      <a:pPr>
                        <a:defRPr sz="2800" b="1">
                          <a:solidFill>
                            <a:schemeClr val="accent1">
                              <a:lumMod val="75000"/>
                            </a:schemeClr>
                          </a:solidFill>
                        </a:defRPr>
                      </a:pPr>
                      <a:t>[ЗНАЧЕНИЕ]</a:t>
                    </a:fld>
                    <a:endParaRPr lang="ru-RU"/>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1">
                          <a:lumMod val="7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2A-44E0-BD37-23970F92C28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Лист1!$A$2:$A$8</c:f>
              <c:numCache>
                <c:formatCode>General</c:formatCode>
                <c:ptCount val="7"/>
                <c:pt idx="0">
                  <c:v>2000</c:v>
                </c:pt>
                <c:pt idx="1">
                  <c:v>2005</c:v>
                </c:pt>
                <c:pt idx="2">
                  <c:v>2010</c:v>
                </c:pt>
                <c:pt idx="3">
                  <c:v>2015</c:v>
                </c:pt>
                <c:pt idx="4">
                  <c:v>2020</c:v>
                </c:pt>
                <c:pt idx="5">
                  <c:v>2021</c:v>
                </c:pt>
                <c:pt idx="6">
                  <c:v>2022</c:v>
                </c:pt>
              </c:numCache>
            </c:numRef>
          </c:cat>
          <c:val>
            <c:numRef>
              <c:f>Лист1!$B$2:$B$8</c:f>
              <c:numCache>
                <c:formatCode>General</c:formatCode>
                <c:ptCount val="7"/>
                <c:pt idx="0">
                  <c:v>19.399999999999999</c:v>
                </c:pt>
                <c:pt idx="1">
                  <c:v>23.9</c:v>
                </c:pt>
                <c:pt idx="2">
                  <c:v>26.3</c:v>
                </c:pt>
                <c:pt idx="3">
                  <c:v>27.3</c:v>
                </c:pt>
                <c:pt idx="4">
                  <c:v>37.700000000000003</c:v>
                </c:pt>
                <c:pt idx="5">
                  <c:v>39.9</c:v>
                </c:pt>
                <c:pt idx="6">
                  <c:v>40.9</c:v>
                </c:pt>
              </c:numCache>
            </c:numRef>
          </c:val>
          <c:extLst>
            <c:ext xmlns:c16="http://schemas.microsoft.com/office/drawing/2014/chart" uri="{C3380CC4-5D6E-409C-BE32-E72D297353CC}">
              <c16:uniqueId val="{00000002-4A33-465A-A8D5-B75389F2ABEC}"/>
            </c:ext>
          </c:extLst>
        </c:ser>
        <c:dLbls>
          <c:showLegendKey val="0"/>
          <c:showVal val="0"/>
          <c:showCatName val="0"/>
          <c:showSerName val="0"/>
          <c:showPercent val="0"/>
          <c:showBubbleSize val="0"/>
        </c:dLbls>
        <c:gapWidth val="150"/>
        <c:axId val="124762176"/>
        <c:axId val="124763856"/>
      </c:barChart>
      <c:catAx>
        <c:axId val="124762176"/>
        <c:scaling>
          <c:orientation val="minMax"/>
        </c:scaling>
        <c:delete val="0"/>
        <c:axPos val="b"/>
        <c:numFmt formatCode="General" sourceLinked="1"/>
        <c:majorTickMark val="none"/>
        <c:minorTickMark val="none"/>
        <c:tickLblPos val="nextTo"/>
        <c:spPr>
          <a:gradFill>
            <a:gsLst>
              <a:gs pos="0">
                <a:schemeClr val="accent1">
                  <a:lumMod val="0"/>
                  <a:lumOff val="100000"/>
                </a:schemeClr>
              </a:gs>
              <a:gs pos="74000">
                <a:schemeClr val="accent1">
                  <a:lumMod val="49000"/>
                  <a:lumOff val="51000"/>
                </a:schemeClr>
              </a:gs>
              <a:gs pos="83000">
                <a:schemeClr val="accent1">
                  <a:lumMod val="51000"/>
                  <a:lumOff val="49000"/>
                </a:schemeClr>
              </a:gs>
              <a:gs pos="100000">
                <a:schemeClr val="accent1">
                  <a:lumMod val="47000"/>
                  <a:lumOff val="53000"/>
                </a:schemeClr>
              </a:gs>
            </a:gsLst>
            <a:lin ang="5400000" scaled="1"/>
          </a:grad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itchFamily="34" charset="0"/>
              </a:defRPr>
            </a:pPr>
            <a:endParaRPr lang="ru-RU"/>
          </a:p>
        </c:txPr>
        <c:crossAx val="124763856"/>
        <c:crosses val="autoZero"/>
        <c:auto val="1"/>
        <c:lblAlgn val="ctr"/>
        <c:lblOffset val="100"/>
        <c:noMultiLvlLbl val="0"/>
      </c:catAx>
      <c:valAx>
        <c:axId val="124763856"/>
        <c:scaling>
          <c:orientation val="minMax"/>
          <c:min val="1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24762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170-4A1A-961C-B1AF469DEFDF}"/>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170-4A1A-961C-B1AF469DEFDF}"/>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170-4A1A-961C-B1AF469DEFDF}"/>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170-4A1A-961C-B1AF469DEFDF}"/>
              </c:ext>
            </c:extLst>
          </c:dPt>
          <c:dLbls>
            <c:numFmt formatCode="0.0%" sourceLinked="0"/>
            <c:spPr>
              <a:solidFill>
                <a:schemeClr val="bg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bestFit"/>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'[Книга1.xlsx]Доходы (4)'!$B$26:$B$44</c:f>
              <c:strCache>
                <c:ptCount val="4"/>
                <c:pt idx="0">
                  <c:v>Дотации </c:v>
                </c:pt>
                <c:pt idx="1">
                  <c:v>Субсидии </c:v>
                </c:pt>
                <c:pt idx="2">
                  <c:v>Субвенции </c:v>
                </c:pt>
                <c:pt idx="3">
                  <c:v>Иные межбюджетные трансферты</c:v>
                </c:pt>
              </c:strCache>
            </c:strRef>
          </c:cat>
          <c:val>
            <c:numRef>
              <c:f>'[Книга1.xlsx]Доходы (4)'!$E$26:$E$44</c:f>
              <c:numCache>
                <c:formatCode>#\ ##0.0</c:formatCode>
                <c:ptCount val="4"/>
                <c:pt idx="0">
                  <c:v>74696.800000000003</c:v>
                </c:pt>
                <c:pt idx="1">
                  <c:v>1336094.8</c:v>
                </c:pt>
                <c:pt idx="2">
                  <c:v>2067494.9</c:v>
                </c:pt>
                <c:pt idx="3">
                  <c:v>8204</c:v>
                </c:pt>
              </c:numCache>
            </c:numRef>
          </c:val>
          <c:extLst>
            <c:ext xmlns:c16="http://schemas.microsoft.com/office/drawing/2014/chart" uri="{C3380CC4-5D6E-409C-BE32-E72D297353CC}">
              <c16:uniqueId val="{00000008-8170-4A1A-961C-B1AF469DEFD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a:scene3d>
      <a:camera prst="orthographicFront"/>
      <a:lightRig rig="threePt" dir="t"/>
    </a:scene3d>
    <a:sp3d prstMaterial="clear"/>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ln w="0">
                  <a:noFill/>
                </a:ln>
                <a:solidFill>
                  <a:sysClr val="windowText" lastClr="000000"/>
                </a:solidFill>
                <a:latin typeface="+mn-lt"/>
                <a:ea typeface="+mn-ea"/>
                <a:cs typeface="+mn-cs"/>
              </a:defRPr>
            </a:pPr>
            <a:r>
              <a:rPr lang="ru-RU" sz="2400" b="1"/>
              <a:t>Расходы бюджета</a:t>
            </a:r>
          </a:p>
        </c:rich>
      </c:tx>
      <c:layout/>
      <c:overlay val="0"/>
      <c:spPr>
        <a:noFill/>
        <a:ln>
          <a:noFill/>
        </a:ln>
        <a:effectLst/>
      </c:spPr>
      <c:txPr>
        <a:bodyPr rot="0" spcFirstLastPara="1" vertOverflow="ellipsis" vert="horz" wrap="square" anchor="ctr" anchorCtr="1"/>
        <a:lstStyle/>
        <a:p>
          <a:pPr>
            <a:defRPr sz="1680" b="0" i="0" u="none" strike="noStrike" kern="1200" baseline="0">
              <a:ln w="0">
                <a:noFill/>
              </a:ln>
              <a:solidFill>
                <a:sysClr val="windowText" lastClr="000000"/>
              </a:solidFill>
              <a:latin typeface="+mn-lt"/>
              <a:ea typeface="+mn-ea"/>
              <a:cs typeface="+mn-cs"/>
            </a:defRPr>
          </a:pPr>
          <a:endParaRPr lang="ru-RU"/>
        </a:p>
      </c:txPr>
    </c:title>
    <c:autoTitleDeleted val="0"/>
    <c:plotArea>
      <c:layout/>
      <c:barChart>
        <c:barDir val="col"/>
        <c:grouping val="clustered"/>
        <c:varyColors val="0"/>
        <c:ser>
          <c:idx val="0"/>
          <c:order val="0"/>
          <c:tx>
            <c:strRef>
              <c:f>Лист2!$B$2</c:f>
              <c:strCache>
                <c:ptCount val="1"/>
                <c:pt idx="0">
                  <c:v>Первоначальный бюджет (№85-нр от 18.12.2020)</c:v>
                </c:pt>
              </c:strCache>
            </c:strRef>
          </c:tx>
          <c:spPr>
            <a:gradFill>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anchor="ctr" anchorCtr="1"/>
              <a:lstStyle/>
              <a:p>
                <a:pPr>
                  <a:defRPr sz="1400" b="0" i="0" u="none" strike="noStrike" kern="1200" baseline="0">
                    <a:ln w="0">
                      <a:noFill/>
                    </a:ln>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Лист2!$B$4</c:f>
              <c:numCache>
                <c:formatCode>#,##0.00</c:formatCode>
                <c:ptCount val="1"/>
                <c:pt idx="0">
                  <c:v>5697256</c:v>
                </c:pt>
              </c:numCache>
            </c:numRef>
          </c:val>
          <c:extLst>
            <c:ext xmlns:c16="http://schemas.microsoft.com/office/drawing/2014/chart" uri="{C3380CC4-5D6E-409C-BE32-E72D297353CC}">
              <c16:uniqueId val="{00000000-114C-4160-A766-50C4E21D8CC4}"/>
            </c:ext>
          </c:extLst>
        </c:ser>
        <c:ser>
          <c:idx val="1"/>
          <c:order val="1"/>
          <c:tx>
            <c:strRef>
              <c:f>Лист2!$C$2</c:f>
              <c:strCache>
                <c:ptCount val="1"/>
                <c:pt idx="0">
                  <c:v>Уточненный план 2022 года</c:v>
                </c:pt>
              </c:strCache>
            </c:strRef>
          </c:tx>
          <c:spPr>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anchor="ctr" anchorCtr="1"/>
              <a:lstStyle/>
              <a:p>
                <a:pPr>
                  <a:defRPr sz="1400" b="0" i="0" u="none" strike="noStrike" kern="1200" baseline="0">
                    <a:ln w="0">
                      <a:noFill/>
                    </a:ln>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Лист2!$C$4</c:f>
              <c:numCache>
                <c:formatCode>#,##0.00</c:formatCode>
                <c:ptCount val="1"/>
                <c:pt idx="0">
                  <c:v>6462850.2000000002</c:v>
                </c:pt>
              </c:numCache>
            </c:numRef>
          </c:val>
          <c:extLst>
            <c:ext xmlns:c16="http://schemas.microsoft.com/office/drawing/2014/chart" uri="{C3380CC4-5D6E-409C-BE32-E72D297353CC}">
              <c16:uniqueId val="{00000001-114C-4160-A766-50C4E21D8CC4}"/>
            </c:ext>
          </c:extLst>
        </c:ser>
        <c:ser>
          <c:idx val="2"/>
          <c:order val="2"/>
          <c:tx>
            <c:strRef>
              <c:f>Лист2!$D$2</c:f>
              <c:strCache>
                <c:ptCount val="1"/>
                <c:pt idx="0">
                  <c:v>Исполнение бюджета</c:v>
                </c:pt>
              </c:strCache>
            </c:strRef>
          </c:tx>
          <c:spPr>
            <a:gradFill>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anchor="ctr" anchorCtr="1"/>
              <a:lstStyle/>
              <a:p>
                <a:pPr>
                  <a:defRPr sz="1400" b="0" i="0" u="none" strike="noStrike" kern="1200" baseline="0">
                    <a:ln w="0">
                      <a:noFill/>
                    </a:ln>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Лист2!$D$4</c:f>
              <c:numCache>
                <c:formatCode>#,##0.00</c:formatCode>
                <c:ptCount val="1"/>
                <c:pt idx="0">
                  <c:v>6105823.2999999998</c:v>
                </c:pt>
              </c:numCache>
            </c:numRef>
          </c:val>
          <c:extLst>
            <c:ext xmlns:c16="http://schemas.microsoft.com/office/drawing/2014/chart" uri="{C3380CC4-5D6E-409C-BE32-E72D297353CC}">
              <c16:uniqueId val="{00000002-114C-4160-A766-50C4E21D8CC4}"/>
            </c:ext>
          </c:extLst>
        </c:ser>
        <c:dLbls>
          <c:dLblPos val="outEnd"/>
          <c:showLegendKey val="0"/>
          <c:showVal val="1"/>
          <c:showCatName val="0"/>
          <c:showSerName val="0"/>
          <c:showPercent val="0"/>
          <c:showBubbleSize val="0"/>
        </c:dLbls>
        <c:gapWidth val="100"/>
        <c:overlap val="-24"/>
        <c:axId val="679043071"/>
        <c:axId val="679045983"/>
      </c:barChart>
      <c:catAx>
        <c:axId val="679043071"/>
        <c:scaling>
          <c:orientation val="minMax"/>
        </c:scaling>
        <c:delete val="1"/>
        <c:axPos val="b"/>
        <c:numFmt formatCode="General" sourceLinked="1"/>
        <c:majorTickMark val="none"/>
        <c:minorTickMark val="none"/>
        <c:tickLblPos val="nextTo"/>
        <c:crossAx val="679045983"/>
        <c:crosses val="autoZero"/>
        <c:auto val="1"/>
        <c:lblAlgn val="ctr"/>
        <c:lblOffset val="100"/>
        <c:noMultiLvlLbl val="0"/>
      </c:catAx>
      <c:valAx>
        <c:axId val="679045983"/>
        <c:scaling>
          <c:orientation val="minMax"/>
        </c:scaling>
        <c:delete val="1"/>
        <c:axPos val="l"/>
        <c:numFmt formatCode="#,##0.00" sourceLinked="1"/>
        <c:majorTickMark val="none"/>
        <c:minorTickMark val="none"/>
        <c:tickLblPos val="nextTo"/>
        <c:crossAx val="6790430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ln w="0">
                <a:noFill/>
              </a:ln>
              <a:solidFill>
                <a:sysClr val="windowText" lastClr="000000"/>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clear"/>
  </c:spPr>
  <c:txPr>
    <a:bodyPr/>
    <a:lstStyle/>
    <a:p>
      <a:pPr>
        <a:defRPr sz="1400" b="0">
          <a:ln w="0">
            <a:noFill/>
          </a:ln>
          <a:solidFill>
            <a:sysClr val="windowText" lastClr="000000"/>
          </a:solidFill>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Лист2!$F$8</c:f>
              <c:strCache>
                <c:ptCount val="1"/>
                <c:pt idx="0">
                  <c:v>Динамика расходов</c:v>
                </c:pt>
              </c:strCache>
            </c:strRef>
          </c:t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lt1">
                  <a:alpha val="50000"/>
                </a:schemeClr>
              </a:solidFill>
              <a:round/>
            </a:ln>
            <a:effectLst>
              <a:innerShdw blurRad="63500" dist="50800" dir="16200000">
                <a:prstClr val="black">
                  <a:alpha val="50000"/>
                </a:prstClr>
              </a:innerShdw>
            </a:effectLst>
            <a:scene3d>
              <a:camera prst="orthographicFront"/>
              <a:lightRig rig="threePt" dir="t"/>
            </a:scene3d>
            <a:sp3d prstMaterial="metal">
              <a:bevelT w="146050"/>
              <a:bevelB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Лист2!$E$9:$E$11</c:f>
              <c:strCache>
                <c:ptCount val="3"/>
                <c:pt idx="0">
                  <c:v>Расходы в 2020 году</c:v>
                </c:pt>
                <c:pt idx="1">
                  <c:v>Расходы в 2021 году</c:v>
                </c:pt>
                <c:pt idx="2">
                  <c:v>Расходы в 2022 году</c:v>
                </c:pt>
              </c:strCache>
            </c:strRef>
          </c:cat>
          <c:val>
            <c:numRef>
              <c:f>Лист2!$F$9:$F$11</c:f>
              <c:numCache>
                <c:formatCode>#,##0.00</c:formatCode>
                <c:ptCount val="3"/>
                <c:pt idx="0">
                  <c:v>4641687.0999999996</c:v>
                </c:pt>
                <c:pt idx="1">
                  <c:v>4430397.9000000004</c:v>
                </c:pt>
                <c:pt idx="2">
                  <c:v>6105823.2999999998</c:v>
                </c:pt>
              </c:numCache>
            </c:numRef>
          </c:val>
          <c:extLst>
            <c:ext xmlns:c16="http://schemas.microsoft.com/office/drawing/2014/chart" uri="{C3380CC4-5D6E-409C-BE32-E72D297353CC}">
              <c16:uniqueId val="{00000000-8C32-4ED9-B6B1-6A2A353C802A}"/>
            </c:ext>
          </c:extLst>
        </c:ser>
        <c:dLbls>
          <c:dLblPos val="ctr"/>
          <c:showLegendKey val="0"/>
          <c:showVal val="1"/>
          <c:showCatName val="0"/>
          <c:showSerName val="0"/>
          <c:showPercent val="0"/>
          <c:showBubbleSize val="0"/>
        </c:dLbls>
        <c:gapWidth val="64"/>
        <c:overlap val="7"/>
        <c:axId val="747529855"/>
        <c:axId val="747521951"/>
      </c:barChart>
      <c:catAx>
        <c:axId val="74752985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ysClr val="windowText" lastClr="000000"/>
                </a:solidFill>
                <a:latin typeface="+mn-lt"/>
                <a:ea typeface="+mn-ea"/>
                <a:cs typeface="+mn-cs"/>
              </a:defRPr>
            </a:pPr>
            <a:endParaRPr lang="ru-RU"/>
          </a:p>
        </c:txPr>
        <c:crossAx val="747521951"/>
        <c:crosses val="autoZero"/>
        <c:auto val="1"/>
        <c:lblAlgn val="ctr"/>
        <c:lblOffset val="100"/>
        <c:noMultiLvlLbl val="0"/>
      </c:catAx>
      <c:valAx>
        <c:axId val="747521951"/>
        <c:scaling>
          <c:orientation val="minMax"/>
        </c:scaling>
        <c:delete val="1"/>
        <c:axPos val="b"/>
        <c:numFmt formatCode="#,##0.00" sourceLinked="1"/>
        <c:majorTickMark val="out"/>
        <c:minorTickMark val="none"/>
        <c:tickLblPos val="nextTo"/>
        <c:crossAx val="747529855"/>
        <c:crosses val="autoZero"/>
        <c:crossBetween val="between"/>
      </c:valAx>
      <c:spPr>
        <a:noFill/>
        <a:ln>
          <a:noFill/>
        </a:ln>
        <a:effectLst/>
      </c:spPr>
    </c:plotArea>
    <c:plotVisOnly val="1"/>
    <c:dispBlanksAs val="gap"/>
    <c:showDLblsOverMax val="0"/>
  </c:chart>
  <c:spPr>
    <a:solidFill>
      <a:sysClr val="window" lastClr="FFFFFF"/>
    </a:solidFill>
    <a:ln w="9525" cap="flat" cmpd="sng" algn="ctr">
      <a:solidFill>
        <a:schemeClr val="dk1">
          <a:lumMod val="25000"/>
          <a:lumOff val="75000"/>
        </a:schemeClr>
      </a:solidFill>
      <a:round/>
    </a:ln>
    <a:effectLst/>
    <a:scene3d>
      <a:camera prst="orthographicFront"/>
      <a:lightRig rig="brightRoom" dir="t"/>
    </a:scene3d>
    <a:sp3d prstMaterial="clear"/>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6890269423665462"/>
          <c:y val="0.3993558622241058"/>
          <c:w val="0.40031594316480762"/>
          <c:h val="0.47532085013696296"/>
        </c:manualLayout>
      </c:layout>
      <c:pie3DChart>
        <c:varyColors val="1"/>
        <c:ser>
          <c:idx val="0"/>
          <c:order val="0"/>
          <c:tx>
            <c:strRef>
              <c:f>Лист1!$B$1</c:f>
              <c:strCache>
                <c:ptCount val="1"/>
                <c:pt idx="0">
                  <c:v>Столбец1</c:v>
                </c:pt>
              </c:strCache>
            </c:strRef>
          </c:tx>
          <c:explosion val="20"/>
          <c:dPt>
            <c:idx val="0"/>
            <c:bubble3D val="0"/>
            <c:spPr>
              <a:gradFill rotWithShape="1">
                <a:gsLst>
                  <a:gs pos="0">
                    <a:schemeClr val="accent1">
                      <a:tint val="50000"/>
                      <a:satMod val="103000"/>
                      <a:lumMod val="102000"/>
                      <a:tint val="94000"/>
                    </a:schemeClr>
                  </a:gs>
                  <a:gs pos="50000">
                    <a:schemeClr val="accent1">
                      <a:tint val="50000"/>
                      <a:satMod val="110000"/>
                      <a:lumMod val="100000"/>
                      <a:shade val="100000"/>
                    </a:schemeClr>
                  </a:gs>
                  <a:gs pos="100000">
                    <a:schemeClr val="accent1">
                      <a:tint val="50000"/>
                      <a:lumMod val="99000"/>
                      <a:satMod val="120000"/>
                      <a:shade val="78000"/>
                    </a:schemeClr>
                  </a:gs>
                </a:gsLst>
                <a:lin ang="5400000" scaled="0"/>
              </a:gradFill>
              <a:ln>
                <a:noFill/>
              </a:ln>
              <a:effectLst/>
              <a:sp3d/>
            </c:spPr>
            <c:extLst>
              <c:ext xmlns:c16="http://schemas.microsoft.com/office/drawing/2014/chart" uri="{C3380CC4-5D6E-409C-BE32-E72D297353CC}">
                <c16:uniqueId val="{00000000-65F5-4112-B596-C5CFCED30A3F}"/>
              </c:ext>
            </c:extLst>
          </c:dPt>
          <c:dPt>
            <c:idx val="1"/>
            <c:bubble3D val="0"/>
            <c:spPr>
              <a:gradFill rotWithShape="1">
                <a:gsLst>
                  <a:gs pos="0">
                    <a:schemeClr val="accent1">
                      <a:tint val="70000"/>
                      <a:satMod val="103000"/>
                      <a:lumMod val="102000"/>
                      <a:tint val="94000"/>
                    </a:schemeClr>
                  </a:gs>
                  <a:gs pos="50000">
                    <a:schemeClr val="accent1">
                      <a:tint val="70000"/>
                      <a:satMod val="110000"/>
                      <a:lumMod val="100000"/>
                      <a:shade val="100000"/>
                    </a:schemeClr>
                  </a:gs>
                  <a:gs pos="100000">
                    <a:schemeClr val="accent1">
                      <a:tint val="70000"/>
                      <a:lumMod val="99000"/>
                      <a:satMod val="120000"/>
                      <a:shade val="78000"/>
                    </a:schemeClr>
                  </a:gs>
                </a:gsLst>
                <a:lin ang="5400000" scaled="0"/>
              </a:gradFill>
              <a:ln>
                <a:noFill/>
              </a:ln>
              <a:effectLst/>
              <a:sp3d/>
            </c:spPr>
            <c:extLst>
              <c:ext xmlns:c16="http://schemas.microsoft.com/office/drawing/2014/chart" uri="{C3380CC4-5D6E-409C-BE32-E72D297353CC}">
                <c16:uniqueId val="{00000001-65F5-4112-B596-C5CFCED30A3F}"/>
              </c:ext>
            </c:extLst>
          </c:dPt>
          <c:dPt>
            <c:idx val="2"/>
            <c:bubble3D val="0"/>
            <c:spPr>
              <a:gradFill rotWithShape="1">
                <a:gsLst>
                  <a:gs pos="0">
                    <a:schemeClr val="accent1">
                      <a:tint val="90000"/>
                      <a:satMod val="103000"/>
                      <a:lumMod val="102000"/>
                      <a:tint val="94000"/>
                    </a:schemeClr>
                  </a:gs>
                  <a:gs pos="50000">
                    <a:schemeClr val="accent1">
                      <a:tint val="90000"/>
                      <a:satMod val="110000"/>
                      <a:lumMod val="100000"/>
                      <a:shade val="100000"/>
                    </a:schemeClr>
                  </a:gs>
                  <a:gs pos="100000">
                    <a:schemeClr val="accent1">
                      <a:tint val="90000"/>
                      <a:lumMod val="99000"/>
                      <a:satMod val="120000"/>
                      <a:shade val="78000"/>
                    </a:schemeClr>
                  </a:gs>
                </a:gsLst>
                <a:lin ang="5400000" scaled="0"/>
              </a:gradFill>
              <a:ln>
                <a:noFill/>
              </a:ln>
              <a:effectLst/>
              <a:sp3d/>
            </c:spPr>
            <c:extLst>
              <c:ext xmlns:c16="http://schemas.microsoft.com/office/drawing/2014/chart" uri="{C3380CC4-5D6E-409C-BE32-E72D297353CC}">
                <c16:uniqueId val="{00000002-65F5-4112-B596-C5CFCED30A3F}"/>
              </c:ext>
            </c:extLst>
          </c:dPt>
          <c:dPt>
            <c:idx val="3"/>
            <c:bubble3D val="0"/>
            <c:spPr>
              <a:gradFill rotWithShape="1">
                <a:gsLst>
                  <a:gs pos="0">
                    <a:schemeClr val="accent1">
                      <a:shade val="90000"/>
                      <a:satMod val="103000"/>
                      <a:lumMod val="102000"/>
                      <a:tint val="94000"/>
                    </a:schemeClr>
                  </a:gs>
                  <a:gs pos="50000">
                    <a:schemeClr val="accent1">
                      <a:shade val="90000"/>
                      <a:satMod val="110000"/>
                      <a:lumMod val="100000"/>
                      <a:shade val="100000"/>
                    </a:schemeClr>
                  </a:gs>
                  <a:gs pos="100000">
                    <a:schemeClr val="accent1">
                      <a:shade val="90000"/>
                      <a:lumMod val="99000"/>
                      <a:satMod val="120000"/>
                      <a:shade val="78000"/>
                    </a:schemeClr>
                  </a:gs>
                </a:gsLst>
                <a:lin ang="5400000" scaled="0"/>
              </a:gradFill>
              <a:ln>
                <a:noFill/>
              </a:ln>
              <a:effectLst/>
              <a:sp3d/>
            </c:spPr>
            <c:extLst>
              <c:ext xmlns:c16="http://schemas.microsoft.com/office/drawing/2014/chart" uri="{C3380CC4-5D6E-409C-BE32-E72D297353CC}">
                <c16:uniqueId val="{00000003-65F5-4112-B596-C5CFCED30A3F}"/>
              </c:ext>
            </c:extLst>
          </c:dPt>
          <c:dPt>
            <c:idx val="4"/>
            <c:bubble3D val="0"/>
            <c:spPr>
              <a:gradFill rotWithShape="1">
                <a:gsLst>
                  <a:gs pos="0">
                    <a:schemeClr val="accent1">
                      <a:shade val="70000"/>
                      <a:satMod val="103000"/>
                      <a:lumMod val="102000"/>
                      <a:tint val="94000"/>
                    </a:schemeClr>
                  </a:gs>
                  <a:gs pos="50000">
                    <a:schemeClr val="accent1">
                      <a:shade val="70000"/>
                      <a:satMod val="110000"/>
                      <a:lumMod val="100000"/>
                      <a:shade val="100000"/>
                    </a:schemeClr>
                  </a:gs>
                  <a:gs pos="100000">
                    <a:schemeClr val="accent1">
                      <a:shade val="70000"/>
                      <a:lumMod val="99000"/>
                      <a:satMod val="120000"/>
                      <a:shade val="78000"/>
                    </a:schemeClr>
                  </a:gs>
                </a:gsLst>
                <a:lin ang="5400000" scaled="0"/>
              </a:gradFill>
              <a:ln>
                <a:noFill/>
              </a:ln>
              <a:effectLst/>
              <a:sp3d/>
            </c:spPr>
            <c:extLst>
              <c:ext xmlns:c16="http://schemas.microsoft.com/office/drawing/2014/chart" uri="{C3380CC4-5D6E-409C-BE32-E72D297353CC}">
                <c16:uniqueId val="{00000004-65F5-4112-B596-C5CFCED30A3F}"/>
              </c:ext>
            </c:extLst>
          </c:dPt>
          <c:dPt>
            <c:idx val="5"/>
            <c:bubble3D val="0"/>
            <c:spPr>
              <a:gradFill rotWithShape="1">
                <a:gsLst>
                  <a:gs pos="0">
                    <a:schemeClr val="accent1">
                      <a:shade val="50000"/>
                      <a:satMod val="103000"/>
                      <a:lumMod val="102000"/>
                      <a:tint val="94000"/>
                    </a:schemeClr>
                  </a:gs>
                  <a:gs pos="50000">
                    <a:schemeClr val="accent1">
                      <a:shade val="50000"/>
                      <a:satMod val="110000"/>
                      <a:lumMod val="100000"/>
                      <a:shade val="100000"/>
                    </a:schemeClr>
                  </a:gs>
                  <a:gs pos="100000">
                    <a:schemeClr val="accent1">
                      <a:shade val="50000"/>
                      <a:lumMod val="99000"/>
                      <a:satMod val="120000"/>
                      <a:shade val="78000"/>
                    </a:schemeClr>
                  </a:gs>
                </a:gsLst>
                <a:lin ang="5400000" scaled="0"/>
              </a:gradFill>
              <a:ln>
                <a:noFill/>
              </a:ln>
              <a:effectLst/>
              <a:sp3d/>
            </c:spPr>
            <c:extLst>
              <c:ext xmlns:c16="http://schemas.microsoft.com/office/drawing/2014/chart" uri="{C3380CC4-5D6E-409C-BE32-E72D297353CC}">
                <c16:uniqueId val="{00000005-65F5-4112-B596-C5CFCED30A3F}"/>
              </c:ext>
            </c:extLst>
          </c:dPt>
          <c:dLbls>
            <c:dLbl>
              <c:idx val="0"/>
              <c:layout>
                <c:manualLayout>
                  <c:x val="7.3808908144422772E-2"/>
                  <c:y val="-4.0465719004136209E-3"/>
                </c:manualLayout>
              </c:layout>
              <c:spPr>
                <a:solidFill>
                  <a:srgbClr val="5B9BD5">
                    <a:lumMod val="20000"/>
                    <a:lumOff val="80000"/>
                  </a:srgbClr>
                </a:solidFill>
                <a:ln>
                  <a:noFill/>
                </a:ln>
                <a:effectLst/>
              </c:spPr>
              <c:txPr>
                <a:bodyPr rot="0" vert="horz"/>
                <a:lstStyle/>
                <a:p>
                  <a:pPr>
                    <a:defRPr>
                      <a:solidFill>
                        <a:schemeClr val="accent6">
                          <a:lumMod val="50000"/>
                        </a:schemeClr>
                      </a:solidFill>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1">
                      <a:avLst/>
                    </a:prstGeom>
                  </c15:spPr>
                </c:ext>
                <c:ext xmlns:c16="http://schemas.microsoft.com/office/drawing/2014/chart" uri="{C3380CC4-5D6E-409C-BE32-E72D297353CC}">
                  <c16:uniqueId val="{00000000-65F5-4112-B596-C5CFCED30A3F}"/>
                </c:ext>
              </c:extLst>
            </c:dLbl>
            <c:dLbl>
              <c:idx val="1"/>
              <c:layout>
                <c:manualLayout>
                  <c:x val="0.14439693685051738"/>
                  <c:y val="-4.4512290904549015E-2"/>
                </c:manualLayout>
              </c:layout>
              <c:spPr>
                <a:solidFill>
                  <a:srgbClr val="5B9BD5">
                    <a:lumMod val="20000"/>
                    <a:lumOff val="80000"/>
                  </a:srgbClr>
                </a:solidFill>
                <a:ln>
                  <a:noFill/>
                </a:ln>
                <a:effectLst/>
              </c:spPr>
              <c:txPr>
                <a:bodyPr rot="0" vert="horz"/>
                <a:lstStyle/>
                <a:p>
                  <a:pPr>
                    <a:defRPr>
                      <a:solidFill>
                        <a:schemeClr val="accent6">
                          <a:lumMod val="50000"/>
                        </a:schemeClr>
                      </a:solidFill>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1">
                      <a:avLst/>
                    </a:prstGeom>
                  </c15:spPr>
                </c:ext>
                <c:ext xmlns:c16="http://schemas.microsoft.com/office/drawing/2014/chart" uri="{C3380CC4-5D6E-409C-BE32-E72D297353CC}">
                  <c16:uniqueId val="{00000001-65F5-4112-B596-C5CFCED30A3F}"/>
                </c:ext>
              </c:extLst>
            </c:dLbl>
            <c:dLbl>
              <c:idx val="2"/>
              <c:layout>
                <c:manualLayout>
                  <c:x val="-7.3185270549396761E-2"/>
                  <c:y val="3.2372575203308378E-2"/>
                </c:manualLayout>
              </c:layout>
              <c:spPr>
                <a:solidFill>
                  <a:srgbClr val="5B9BD5">
                    <a:lumMod val="20000"/>
                    <a:lumOff val="80000"/>
                  </a:srgbClr>
                </a:solidFill>
                <a:ln>
                  <a:noFill/>
                </a:ln>
                <a:effectLst/>
              </c:spPr>
              <c:txPr>
                <a:bodyPr rot="0" vert="horz"/>
                <a:lstStyle/>
                <a:p>
                  <a:pPr>
                    <a:defRPr>
                      <a:solidFill>
                        <a:schemeClr val="accent6">
                          <a:lumMod val="50000"/>
                        </a:schemeClr>
                      </a:solidFill>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1859281698650213"/>
                      <c:h val="0.1760258776679893"/>
                    </c:manualLayout>
                  </c15:layout>
                </c:ext>
                <c:ext xmlns:c16="http://schemas.microsoft.com/office/drawing/2014/chart" uri="{C3380CC4-5D6E-409C-BE32-E72D297353CC}">
                  <c16:uniqueId val="{00000002-65F5-4112-B596-C5CFCED30A3F}"/>
                </c:ext>
              </c:extLst>
            </c:dLbl>
            <c:dLbl>
              <c:idx val="3"/>
              <c:layout>
                <c:manualLayout>
                  <c:x val="-5.3925981283013812E-2"/>
                  <c:y val="-4.0465719004135524E-3"/>
                </c:manualLayout>
              </c:layout>
              <c:spPr>
                <a:solidFill>
                  <a:srgbClr val="5B9BD5">
                    <a:lumMod val="20000"/>
                    <a:lumOff val="80000"/>
                  </a:srgbClr>
                </a:solidFill>
                <a:ln>
                  <a:noFill/>
                </a:ln>
                <a:effectLst/>
              </c:spPr>
              <c:txPr>
                <a:bodyPr rot="0" vert="horz"/>
                <a:lstStyle/>
                <a:p>
                  <a:pPr>
                    <a:defRPr>
                      <a:solidFill>
                        <a:schemeClr val="accent6">
                          <a:lumMod val="50000"/>
                        </a:schemeClr>
                      </a:solidFill>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1">
                      <a:avLst/>
                    </a:prstGeom>
                  </c15:spPr>
                </c:ext>
                <c:ext xmlns:c16="http://schemas.microsoft.com/office/drawing/2014/chart" uri="{C3380CC4-5D6E-409C-BE32-E72D297353CC}">
                  <c16:uniqueId val="{00000003-65F5-4112-B596-C5CFCED30A3F}"/>
                </c:ext>
              </c:extLst>
            </c:dLbl>
            <c:dLbl>
              <c:idx val="4"/>
              <c:layout>
                <c:manualLayout>
                  <c:x val="-8.2814940859013655E-2"/>
                  <c:y val="-3.2372575203308412E-2"/>
                </c:manualLayout>
              </c:layout>
              <c:spPr>
                <a:solidFill>
                  <a:srgbClr val="5B9BD5">
                    <a:lumMod val="20000"/>
                    <a:lumOff val="80000"/>
                  </a:srgbClr>
                </a:solidFill>
                <a:ln>
                  <a:noFill/>
                </a:ln>
                <a:effectLst/>
              </c:spPr>
              <c:txPr>
                <a:bodyPr rot="0" vert="horz"/>
                <a:lstStyle/>
                <a:p>
                  <a:pPr>
                    <a:defRPr>
                      <a:solidFill>
                        <a:schemeClr val="accent6">
                          <a:lumMod val="50000"/>
                        </a:schemeClr>
                      </a:solidFill>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1">
                      <a:avLst/>
                    </a:prstGeom>
                  </c15:spPr>
                </c:ext>
                <c:ext xmlns:c16="http://schemas.microsoft.com/office/drawing/2014/chart" uri="{C3380CC4-5D6E-409C-BE32-E72D297353CC}">
                  <c16:uniqueId val="{00000004-65F5-4112-B596-C5CFCED30A3F}"/>
                </c:ext>
              </c:extLst>
            </c:dLbl>
            <c:dLbl>
              <c:idx val="5"/>
              <c:layout>
                <c:manualLayout>
                  <c:x val="0.1945737245513682"/>
                  <c:y val="-0.10245649218294711"/>
                </c:manualLayout>
              </c:layout>
              <c:spPr>
                <a:solidFill>
                  <a:srgbClr val="5B9BD5">
                    <a:lumMod val="20000"/>
                    <a:lumOff val="80000"/>
                  </a:srgbClr>
                </a:solidFill>
                <a:ln>
                  <a:noFill/>
                </a:ln>
                <a:effectLst/>
              </c:spPr>
              <c:txPr>
                <a:bodyPr rot="0" vert="horz"/>
                <a:lstStyle/>
                <a:p>
                  <a:pPr>
                    <a:defRPr>
                      <a:solidFill>
                        <a:schemeClr val="accent6">
                          <a:lumMod val="50000"/>
                        </a:schemeClr>
                      </a:solidFill>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1">
                      <a:avLst>
                        <a:gd name="adj1" fmla="val 102123"/>
                        <a:gd name="adj2" fmla="val 49202"/>
                        <a:gd name="adj3" fmla="val 136285"/>
                        <a:gd name="adj4" fmla="val 40474"/>
                      </a:avLst>
                    </a:prstGeom>
                  </c15:spPr>
                  <c15:layout>
                    <c:manualLayout>
                      <c:w val="0.38904744515806561"/>
                      <c:h val="0.25309427333605439"/>
                    </c:manualLayout>
                  </c15:layout>
                </c:ext>
                <c:ext xmlns:c16="http://schemas.microsoft.com/office/drawing/2014/chart" uri="{C3380CC4-5D6E-409C-BE32-E72D297353CC}">
                  <c16:uniqueId val="{00000005-65F5-4112-B596-C5CFCED30A3F}"/>
                </c:ext>
              </c:extLst>
            </c:dLbl>
            <c:spPr>
              <a:solidFill>
                <a:schemeClr val="accent1">
                  <a:lumMod val="20000"/>
                  <a:lumOff val="80000"/>
                </a:schemeClr>
              </a:solidFill>
              <a:ln>
                <a:noFill/>
              </a:ln>
              <a:effectLst/>
            </c:spPr>
            <c:txPr>
              <a:bodyPr rot="0" vert="horz"/>
              <a:lstStyle/>
              <a:p>
                <a:pPr>
                  <a:defRPr>
                    <a:solidFill>
                      <a:schemeClr val="accent6">
                        <a:lumMod val="50000"/>
                      </a:schemeClr>
                    </a:solidFill>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borderCallout1">
                    <a:avLst/>
                  </a:prstGeom>
                </c15:spPr>
              </c:ext>
            </c:extLst>
          </c:dLbls>
          <c:cat>
            <c:strRef>
              <c:f>Лист1!$A$2:$A$7</c:f>
              <c:strCache>
                <c:ptCount val="6"/>
                <c:pt idx="0">
                  <c:v>Наука и образование</c:v>
                </c:pt>
                <c:pt idx="1">
                  <c:v>Производство</c:v>
                </c:pt>
                <c:pt idx="2">
                  <c:v>Здравоохранение</c:v>
                </c:pt>
                <c:pt idx="3">
                  <c:v>Строительство, торговля</c:v>
                </c:pt>
                <c:pt idx="4">
                  <c:v>Транспорт, связь, финансы и недвижимость</c:v>
                </c:pt>
                <c:pt idx="5">
                  <c:v>Госуправление, обеспечение военной безопасности, соцобеспечение</c:v>
                </c:pt>
              </c:strCache>
            </c:strRef>
          </c:cat>
          <c:val>
            <c:numRef>
              <c:f>Лист1!$B$2:$B$7</c:f>
              <c:numCache>
                <c:formatCode>#,#00%</c:formatCode>
                <c:ptCount val="6"/>
                <c:pt idx="0">
                  <c:v>0.34</c:v>
                </c:pt>
                <c:pt idx="1">
                  <c:v>0.25</c:v>
                </c:pt>
                <c:pt idx="2">
                  <c:v>0.08</c:v>
                </c:pt>
                <c:pt idx="3">
                  <c:v>0.15</c:v>
                </c:pt>
                <c:pt idx="4">
                  <c:v>0.15</c:v>
                </c:pt>
                <c:pt idx="5">
                  <c:v>0.03</c:v>
                </c:pt>
              </c:numCache>
            </c:numRef>
          </c:val>
          <c:extLst>
            <c:ext xmlns:c16="http://schemas.microsoft.com/office/drawing/2014/chart" uri="{C3380CC4-5D6E-409C-BE32-E72D297353CC}">
              <c16:uniqueId val="{00000006-65F5-4112-B596-C5CFCED30A3F}"/>
            </c:ext>
          </c:extLst>
        </c:ser>
        <c:dLbls>
          <c:showLegendKey val="0"/>
          <c:showVal val="0"/>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solidFill>
            <a:srgbClr val="FF0000"/>
          </a:solidFill>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00011268594175E-2"/>
          <c:y val="5.6529280525202487E-2"/>
          <c:w val="0.83818770226537265"/>
          <c:h val="1"/>
        </c:manualLayout>
      </c:layout>
      <c:doughnutChart>
        <c:varyColors val="1"/>
        <c:ser>
          <c:idx val="0"/>
          <c:order val="0"/>
          <c:tx>
            <c:strRef>
              <c:f>Лист1!$B$1</c:f>
              <c:strCache>
                <c:ptCount val="1"/>
                <c:pt idx="0">
                  <c:v>Столбец1</c:v>
                </c:pt>
              </c:strCache>
            </c:strRef>
          </c:tx>
          <c:explosion val="1"/>
          <c:dPt>
            <c:idx val="0"/>
            <c:bubble3D val="0"/>
            <c:spPr>
              <a:solidFill>
                <a:srgbClr val="FF99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49E-41C2-92A7-78B26073642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49E-41C2-92A7-78B260736422}"/>
              </c:ext>
            </c:extLst>
          </c:dPt>
          <c:dPt>
            <c:idx val="2"/>
            <c:bubble3D val="0"/>
            <c:spPr>
              <a:solidFill>
                <a:srgbClr val="5B9BD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49E-41C2-92A7-78B260736422}"/>
              </c:ext>
            </c:extLst>
          </c:dPt>
          <c:dLbls>
            <c:dLbl>
              <c:idx val="0"/>
              <c:tx>
                <c:rich>
                  <a:bodyPr/>
                  <a:lstStyle/>
                  <a:p>
                    <a:r>
                      <a:rPr lang="en-US" dirty="0" smtClean="0"/>
                      <a:t>211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9E-41C2-92A7-78B260736422}"/>
                </c:ext>
              </c:extLst>
            </c:dLbl>
            <c:dLbl>
              <c:idx val="1"/>
              <c:tx>
                <c:rich>
                  <a:bodyPr/>
                  <a:lstStyle/>
                  <a:p>
                    <a:r>
                      <a:rPr lang="en-US" dirty="0" smtClean="0"/>
                      <a:t>2440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9E-41C2-92A7-78B260736422}"/>
                </c:ext>
              </c:extLst>
            </c:dLbl>
            <c:dLbl>
              <c:idx val="2"/>
              <c:tx>
                <c:rich>
                  <a:bodyPr/>
                  <a:lstStyle/>
                  <a:p>
                    <a:r>
                      <a:rPr lang="en-US" dirty="0" smtClean="0"/>
                      <a:t>4247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9E-41C2-92A7-78B26073642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КРУПНЫЕ/СРЕДНие</c:v>
                </c:pt>
                <c:pt idx="1">
                  <c:v>малые</c:v>
                </c:pt>
                <c:pt idx="2">
                  <c:v>Индивидуальные предприниматели</c:v>
                </c:pt>
              </c:strCache>
            </c:strRef>
          </c:cat>
          <c:val>
            <c:numRef>
              <c:f>Лист1!$B$2:$B$4</c:f>
              <c:numCache>
                <c:formatCode>General</c:formatCode>
                <c:ptCount val="3"/>
                <c:pt idx="0">
                  <c:v>211</c:v>
                </c:pt>
                <c:pt idx="1">
                  <c:v>2440</c:v>
                </c:pt>
                <c:pt idx="2">
                  <c:v>4247</c:v>
                </c:pt>
              </c:numCache>
            </c:numRef>
          </c:val>
          <c:extLst>
            <c:ext xmlns:c16="http://schemas.microsoft.com/office/drawing/2014/chart" uri="{C3380CC4-5D6E-409C-BE32-E72D297353CC}">
              <c16:uniqueId val="{00000006-B49E-41C2-92A7-78B26073642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455463703345076E-2"/>
          <c:y val="0.15117030046334462"/>
          <c:w val="0.95175164156132463"/>
          <c:h val="0.68819298498861659"/>
        </c:manualLayout>
      </c:layout>
      <c:lineChart>
        <c:grouping val="standard"/>
        <c:varyColors val="0"/>
        <c:ser>
          <c:idx val="0"/>
          <c:order val="0"/>
          <c:tx>
            <c:strRef>
              <c:f>Лист1!$B$1</c:f>
              <c:strCache>
                <c:ptCount val="1"/>
                <c:pt idx="0">
                  <c:v>по г.Долгопрудному</c:v>
                </c:pt>
              </c:strCache>
            </c:strRef>
          </c:tx>
          <c:spPr>
            <a:ln w="38017" cap="rnd">
              <a:solidFill>
                <a:srgbClr val="FFC000"/>
              </a:solidFill>
              <a:round/>
            </a:ln>
            <a:effectLst/>
          </c:spPr>
          <c:marker>
            <c:symbol val="circle"/>
            <c:size val="4"/>
            <c:spPr>
              <a:solidFill>
                <a:srgbClr val="FFC000"/>
              </a:solidFill>
              <a:ln w="9504">
                <a:solidFill>
                  <a:srgbClr val="FFC000"/>
                </a:solidFill>
              </a:ln>
              <a:effectLst/>
            </c:spPr>
          </c:marker>
          <c:dLbls>
            <c:dLbl>
              <c:idx val="0"/>
              <c:layout>
                <c:manualLayout>
                  <c:x val="-3.1824237344970002E-2"/>
                  <c:y val="-6.7632850241545903E-2"/>
                </c:manualLayout>
              </c:layout>
              <c:tx>
                <c:rich>
                  <a:bodyPr rot="0" spcFirstLastPara="1" vertOverflow="ellipsis" vert="horz" wrap="square" lIns="38100" tIns="19050" rIns="38100" bIns="19050" anchor="ctr" anchorCtr="1">
                    <a:spAutoFit/>
                  </a:bodyPr>
                  <a:lstStyle/>
                  <a:p>
                    <a:pPr>
                      <a:defRPr sz="1597" b="0" i="0" u="none" strike="noStrike" kern="1200" baseline="0">
                        <a:solidFill>
                          <a:schemeClr val="tx1">
                            <a:lumMod val="75000"/>
                            <a:lumOff val="25000"/>
                          </a:schemeClr>
                        </a:solidFill>
                        <a:latin typeface="+mn-lt"/>
                        <a:ea typeface="+mn-ea"/>
                        <a:cs typeface="Arial" pitchFamily="34" charset="0"/>
                      </a:defRPr>
                    </a:pPr>
                    <a:r>
                      <a:rPr lang="en-US" dirty="0" smtClean="0">
                        <a:latin typeface="+mn-lt"/>
                      </a:rPr>
                      <a:t>67,8</a:t>
                    </a:r>
                    <a:endParaRPr lang="en-US" dirty="0">
                      <a:latin typeface="+mn-lt"/>
                    </a:endParaRP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94-475E-938D-4D3B5FF6C0BF}"/>
                </c:ext>
              </c:extLst>
            </c:dLbl>
            <c:dLbl>
              <c:idx val="1"/>
              <c:layout>
                <c:manualLayout>
                  <c:x val="-3.758688783749508E-2"/>
                  <c:y val="-6.763285024154593E-2"/>
                </c:manualLayout>
              </c:layout>
              <c:tx>
                <c:rich>
                  <a:bodyPr rot="0" spcFirstLastPara="1" vertOverflow="ellipsis" vert="horz" wrap="square" lIns="38100" tIns="19050" rIns="38100" bIns="19050" anchor="ctr" anchorCtr="1">
                    <a:spAutoFit/>
                  </a:bodyPr>
                  <a:lstStyle/>
                  <a:p>
                    <a:pPr>
                      <a:defRPr sz="1597" b="0" i="0" u="none" strike="noStrike" kern="1200" baseline="0">
                        <a:solidFill>
                          <a:schemeClr val="tx1">
                            <a:lumMod val="75000"/>
                            <a:lumOff val="25000"/>
                          </a:schemeClr>
                        </a:solidFill>
                        <a:latin typeface="+mn-lt"/>
                        <a:ea typeface="+mn-ea"/>
                        <a:cs typeface="Arial" pitchFamily="34" charset="0"/>
                      </a:defRPr>
                    </a:pPr>
                    <a:r>
                      <a:rPr lang="en-US" dirty="0" smtClean="0">
                        <a:latin typeface="+mn-lt"/>
                      </a:rPr>
                      <a:t>74,6</a:t>
                    </a:r>
                    <a:endParaRPr lang="en-US" dirty="0">
                      <a:latin typeface="+mn-lt"/>
                    </a:endParaRP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94-475E-938D-4D3B5FF6C0BF}"/>
                </c:ext>
              </c:extLst>
            </c:dLbl>
            <c:dLbl>
              <c:idx val="2"/>
              <c:layout>
                <c:manualLayout>
                  <c:x val="-2.5466688120179479E-2"/>
                  <c:y val="-8.2004889280536689E-2"/>
                </c:manualLayout>
              </c:layout>
              <c:tx>
                <c:rich>
                  <a:bodyPr rot="0" spcFirstLastPara="1" vertOverflow="ellipsis" vert="horz" wrap="square" lIns="38100" tIns="19050" rIns="38100" bIns="19050" anchor="ctr" anchorCtr="1">
                    <a:spAutoFit/>
                  </a:bodyPr>
                  <a:lstStyle/>
                  <a:p>
                    <a:pPr>
                      <a:defRPr sz="1597" b="0" i="0" u="none" strike="noStrike" kern="1200" baseline="0">
                        <a:solidFill>
                          <a:schemeClr val="tx1"/>
                        </a:solidFill>
                        <a:latin typeface="+mn-lt"/>
                        <a:ea typeface="+mn-ea"/>
                        <a:cs typeface="Arial" pitchFamily="34" charset="0"/>
                      </a:defRPr>
                    </a:pPr>
                    <a:r>
                      <a:rPr lang="en-US" sz="1597" b="0" dirty="0" smtClean="0">
                        <a:solidFill>
                          <a:schemeClr val="tx1"/>
                        </a:solidFill>
                        <a:latin typeface="+mn-lt"/>
                        <a:cs typeface="Arial" pitchFamily="34" charset="0"/>
                      </a:rPr>
                      <a:t>82,0</a:t>
                    </a:r>
                    <a:endParaRPr lang="en-US" sz="1600" b="0" dirty="0">
                      <a:solidFill>
                        <a:schemeClr val="tx1"/>
                      </a:solidFill>
                      <a:latin typeface="+mn-lt"/>
                    </a:endParaRPr>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94-475E-938D-4D3B5FF6C0BF}"/>
                </c:ext>
              </c:extLst>
            </c:dLbl>
            <c:dLbl>
              <c:idx val="3"/>
              <c:layout>
                <c:manualLayout>
                  <c:x val="-2.6750336497556756E-2"/>
                  <c:y val="-6.1370419852753065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sz="1597" b="0" i="0" u="none" strike="noStrike" kern="1200" baseline="0" dirty="0" smtClean="0">
                        <a:solidFill>
                          <a:schemeClr val="tx1"/>
                        </a:solidFill>
                        <a:latin typeface="+mn-lt"/>
                        <a:ea typeface="+mn-ea"/>
                        <a:cs typeface="Arial" pitchFamily="34" charset="0"/>
                      </a:defRPr>
                    </a:pPr>
                    <a:r>
                      <a:rPr lang="en-US" sz="1597" b="0" i="0" u="none" strike="noStrike" kern="1200" baseline="0" dirty="0" smtClean="0">
                        <a:solidFill>
                          <a:schemeClr val="tx1"/>
                        </a:solidFill>
                        <a:latin typeface="+mn-lt"/>
                        <a:ea typeface="+mn-ea"/>
                        <a:cs typeface="Arial" pitchFamily="34" charset="0"/>
                      </a:rPr>
                      <a:t>83,1</a:t>
                    </a:r>
                    <a:endParaRPr lang="en-US" sz="1597" b="0" i="0" u="none" strike="noStrike" kern="1200" baseline="0" dirty="0">
                      <a:solidFill>
                        <a:schemeClr val="tx1"/>
                      </a:solidFill>
                      <a:latin typeface="+mn-lt"/>
                      <a:ea typeface="+mn-ea"/>
                      <a:cs typeface="Arial" pitchFamily="34" charset="0"/>
                    </a:endParaRPr>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94-475E-938D-4D3B5FF6C0BF}"/>
                </c:ext>
              </c:extLst>
            </c:dLbl>
            <c:dLbl>
              <c:idx val="4"/>
              <c:layout>
                <c:manualLayout>
                  <c:x val="-2.4277358296762981E-2"/>
                  <c:y val="-5.0541516245487361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sz="1597" b="0" i="0" u="none" strike="noStrike" kern="1200" baseline="0" dirty="0" smtClean="0">
                        <a:solidFill>
                          <a:schemeClr val="tx1"/>
                        </a:solidFill>
                        <a:latin typeface="+mn-lt"/>
                        <a:ea typeface="+mn-ea"/>
                        <a:cs typeface="Arial" pitchFamily="34" charset="0"/>
                      </a:defRPr>
                    </a:pPr>
                    <a:r>
                      <a:rPr lang="en-US" sz="1597" b="0" i="0" u="none" strike="noStrike" kern="1200" baseline="0" dirty="0" smtClean="0">
                        <a:solidFill>
                          <a:schemeClr val="tx1"/>
                        </a:solidFill>
                        <a:latin typeface="+mn-lt"/>
                        <a:ea typeface="+mn-ea"/>
                        <a:cs typeface="Arial" pitchFamily="34" charset="0"/>
                      </a:rPr>
                      <a:t>88,1</a:t>
                    </a:r>
                    <a:endParaRPr lang="en-US" sz="1597" b="0" i="0" u="none" strike="noStrike" kern="1200" baseline="0" dirty="0">
                      <a:solidFill>
                        <a:schemeClr val="tx1"/>
                      </a:solidFill>
                      <a:latin typeface="+mn-lt"/>
                      <a:ea typeface="+mn-ea"/>
                      <a:cs typeface="Arial" pitchFamily="34" charset="0"/>
                    </a:endParaRP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C6-4340-8B0E-D149E59392DB}"/>
                </c:ext>
              </c:extLst>
            </c:dLbl>
            <c:dLbl>
              <c:idx val="5"/>
              <c:layout>
                <c:manualLayout>
                  <c:x val="-3.9043131484559623E-2"/>
                  <c:y val="-1.8050541516245504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ru-RU" sz="2800" b="1" i="0" u="none" strike="noStrike" kern="1200" baseline="0">
                        <a:solidFill>
                          <a:srgbClr val="3494BA">
                            <a:lumMod val="50000"/>
                          </a:srgbClr>
                        </a:solidFill>
                        <a:latin typeface="+mn-lt"/>
                        <a:ea typeface="+mn-ea"/>
                        <a:cs typeface="Arial" pitchFamily="34" charset="0"/>
                      </a:defRPr>
                    </a:pPr>
                    <a:r>
                      <a:rPr lang="ru-RU" dirty="0" smtClean="0">
                        <a:latin typeface="+mn-lt"/>
                      </a:rPr>
                      <a:t>100,3</a:t>
                    </a:r>
                    <a:endParaRPr lang="ru-RU"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lang="ru-RU" sz="2800" b="1" i="0" u="none" strike="noStrike" kern="1200" baseline="0">
                        <a:solidFill>
                          <a:srgbClr val="3494BA">
                            <a:lumMod val="50000"/>
                          </a:srgbClr>
                        </a:solidFill>
                        <a:latin typeface="+mn-lt"/>
                        <a:ea typeface="+mn-ea"/>
                        <a:cs typeface="Arial" pitchFamily="34" charset="0"/>
                      </a:defRPr>
                    </a:pPr>
                    <a:r>
                      <a:rPr lang="ru-RU" sz="2000" b="1" i="0" u="none" strike="noStrike" kern="1200" baseline="0" dirty="0">
                        <a:solidFill>
                          <a:schemeClr val="accent1">
                            <a:lumMod val="50000"/>
                          </a:schemeClr>
                        </a:solidFill>
                        <a:latin typeface="+mn-lt"/>
                        <a:cs typeface="Arial" pitchFamily="34" charset="0"/>
                      </a:rPr>
                      <a:t>тыс. рублей</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7F-40F9-996B-65E8F6AA78F3}"/>
                </c:ext>
              </c:extLst>
            </c:dLbl>
            <c:spPr>
              <a:noFill/>
              <a:ln>
                <a:noFill/>
              </a:ln>
              <a:effectLst/>
            </c:spPr>
            <c:txPr>
              <a:bodyPr rot="0" spcFirstLastPara="1" vertOverflow="ellipsis" vert="horz" wrap="square" lIns="38100" tIns="19050" rIns="38100" bIns="19050" anchor="ctr" anchorCtr="1">
                <a:spAutoFit/>
              </a:bodyPr>
              <a:lstStyle/>
              <a:p>
                <a:pPr>
                  <a:defRPr sz="1597" b="1" i="0" u="none" strike="noStrike" kern="1200" baseline="0">
                    <a:solidFill>
                      <a:schemeClr val="tx1">
                        <a:lumMod val="75000"/>
                        <a:lumOff val="25000"/>
                      </a:schemeClr>
                    </a:solidFill>
                    <a:latin typeface="+mn-lt"/>
                    <a:ea typeface="+mn-ea"/>
                    <a:cs typeface="Arial"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0.0</c:formatCode>
                <c:ptCount val="6"/>
                <c:pt idx="0">
                  <c:v>67.8</c:v>
                </c:pt>
                <c:pt idx="1">
                  <c:v>74.599999999999994</c:v>
                </c:pt>
                <c:pt idx="2">
                  <c:v>82</c:v>
                </c:pt>
                <c:pt idx="3">
                  <c:v>83.1</c:v>
                </c:pt>
                <c:pt idx="4">
                  <c:v>88.1</c:v>
                </c:pt>
                <c:pt idx="5">
                  <c:v>100.3</c:v>
                </c:pt>
              </c:numCache>
            </c:numRef>
          </c:val>
          <c:smooth val="0"/>
          <c:extLst>
            <c:ext xmlns:c16="http://schemas.microsoft.com/office/drawing/2014/chart" uri="{C3380CC4-5D6E-409C-BE32-E72D297353CC}">
              <c16:uniqueId val="{00000004-4494-475E-938D-4D3B5FF6C0BF}"/>
            </c:ext>
          </c:extLst>
        </c:ser>
        <c:ser>
          <c:idx val="1"/>
          <c:order val="1"/>
          <c:tx>
            <c:strRef>
              <c:f>Лист1!$C$1</c:f>
              <c:strCache>
                <c:ptCount val="1"/>
                <c:pt idx="0">
                  <c:v>по Московской области</c:v>
                </c:pt>
              </c:strCache>
            </c:strRef>
          </c:tx>
          <c:spPr>
            <a:ln w="38017" cap="rnd">
              <a:solidFill>
                <a:schemeClr val="accent2"/>
              </a:solidFill>
              <a:round/>
            </a:ln>
            <a:effectLst/>
          </c:spPr>
          <c:marker>
            <c:symbol val="circle"/>
            <c:size val="4"/>
          </c:marker>
          <c:dLbls>
            <c:dLbl>
              <c:idx val="0"/>
              <c:layout>
                <c:manualLayout>
                  <c:x val="-3.5476373813608693E-2"/>
                  <c:y val="5.5641970495533495E-2"/>
                </c:manualLayout>
              </c:layout>
              <c:tx>
                <c:rich>
                  <a:bodyPr/>
                  <a:lstStyle/>
                  <a:p>
                    <a:r>
                      <a:rPr lang="en-US" sz="1597" b="0" dirty="0" smtClean="0">
                        <a:latin typeface="Arial" pitchFamily="34" charset="0"/>
                        <a:cs typeface="Arial" pitchFamily="34" charset="0"/>
                      </a:rPr>
                      <a:t>52</a:t>
                    </a:r>
                    <a:r>
                      <a:rPr lang="en-US" dirty="0" smtClean="0"/>
                      <a:t>,4</a:t>
                    </a:r>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94-475E-938D-4D3B5FF6C0BF}"/>
                </c:ext>
              </c:extLst>
            </c:dLbl>
            <c:dLbl>
              <c:idx val="1"/>
              <c:layout>
                <c:manualLayout>
                  <c:x val="-3.6639680522286694E-2"/>
                  <c:y val="7.1356923570042571E-2"/>
                </c:manualLayout>
              </c:layout>
              <c:tx>
                <c:rich>
                  <a:bodyPr/>
                  <a:lstStyle/>
                  <a:p>
                    <a:r>
                      <a:rPr lang="en-US" dirty="0" smtClean="0"/>
                      <a:t>57,7</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94-475E-938D-4D3B5FF6C0BF}"/>
                </c:ext>
              </c:extLst>
            </c:dLbl>
            <c:dLbl>
              <c:idx val="2"/>
              <c:layout>
                <c:manualLayout>
                  <c:x val="-3.5199017899155569E-2"/>
                  <c:y val="6.2917211772234416E-2"/>
                </c:manualLayout>
              </c:layout>
              <c:tx>
                <c:rich>
                  <a:bodyPr/>
                  <a:lstStyle/>
                  <a:p>
                    <a:r>
                      <a:rPr lang="en-US" dirty="0" smtClean="0"/>
                      <a:t>61,5</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94-475E-938D-4D3B5FF6C0BF}"/>
                </c:ext>
              </c:extLst>
            </c:dLbl>
            <c:dLbl>
              <c:idx val="3"/>
              <c:layout>
                <c:manualLayout>
                  <c:x val="-2.5335897463518012E-2"/>
                  <c:y val="4.333579692430143E-2"/>
                </c:manualLayout>
              </c:layout>
              <c:tx>
                <c:rich>
                  <a:bodyPr/>
                  <a:lstStyle/>
                  <a:p>
                    <a:r>
                      <a:rPr lang="en-US" dirty="0" smtClean="0"/>
                      <a:t>58,1</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94-475E-938D-4D3B5FF6C0BF}"/>
                </c:ext>
              </c:extLst>
            </c:dLbl>
            <c:dLbl>
              <c:idx val="4"/>
              <c:layout>
                <c:manualLayout>
                  <c:x val="-1.673696311050377E-2"/>
                  <c:y val="5.0541516245487299E-2"/>
                </c:manualLayout>
              </c:layout>
              <c:tx>
                <c:rich>
                  <a:bodyPr/>
                  <a:lstStyle/>
                  <a:p>
                    <a:r>
                      <a:rPr lang="en-US" dirty="0" smtClean="0"/>
                      <a:t>64,0</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C6-4340-8B0E-D149E59392DB}"/>
                </c:ext>
              </c:extLst>
            </c:dLbl>
            <c:dLbl>
              <c:idx val="5"/>
              <c:layout>
                <c:manualLayout>
                  <c:x val="-2.8586155546053961E-2"/>
                  <c:y val="6.1371841155234592E-2"/>
                </c:manualLayout>
              </c:layout>
              <c:tx>
                <c:rich>
                  <a:bodyPr/>
                  <a:lstStyle/>
                  <a:p>
                    <a:r>
                      <a:rPr lang="en-US" dirty="0" smtClean="0"/>
                      <a:t>78,6</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7F-40F9-996B-65E8F6AA78F3}"/>
                </c:ext>
              </c:extLst>
            </c:dLbl>
            <c:spPr>
              <a:noFill/>
              <a:ln>
                <a:noFill/>
              </a:ln>
              <a:effectLst/>
            </c:spPr>
            <c:txPr>
              <a:bodyPr rot="0" spcFirstLastPara="1" vertOverflow="ellipsis" vert="horz" wrap="square" lIns="38100" tIns="19050" rIns="38100" bIns="19050" anchor="ctr" anchorCtr="1">
                <a:spAutoFit/>
              </a:bodyPr>
              <a:lstStyle/>
              <a:p>
                <a:pPr>
                  <a:defRPr sz="1597" b="0" i="0" u="none" strike="noStrike" kern="1200" baseline="0">
                    <a:solidFill>
                      <a:schemeClr val="tx1">
                        <a:lumMod val="75000"/>
                        <a:lumOff val="25000"/>
                      </a:schemeClr>
                    </a:solidFill>
                    <a:latin typeface="+mn-lt"/>
                    <a:ea typeface="+mn-ea"/>
                    <a:cs typeface="Arial"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0.0</c:formatCode>
                <c:ptCount val="6"/>
                <c:pt idx="0">
                  <c:v>52.4</c:v>
                </c:pt>
                <c:pt idx="1">
                  <c:v>57.7</c:v>
                </c:pt>
                <c:pt idx="2">
                  <c:v>61.5</c:v>
                </c:pt>
                <c:pt idx="3">
                  <c:v>58.1</c:v>
                </c:pt>
                <c:pt idx="4">
                  <c:v>64</c:v>
                </c:pt>
                <c:pt idx="5">
                  <c:v>78.599999999999994</c:v>
                </c:pt>
              </c:numCache>
            </c:numRef>
          </c:val>
          <c:smooth val="0"/>
          <c:extLst>
            <c:ext xmlns:c16="http://schemas.microsoft.com/office/drawing/2014/chart" uri="{C3380CC4-5D6E-409C-BE32-E72D297353CC}">
              <c16:uniqueId val="{00000000-45E6-4A5F-8A9F-F56CD81DC977}"/>
            </c:ext>
          </c:extLst>
        </c:ser>
        <c:dLbls>
          <c:showLegendKey val="0"/>
          <c:showVal val="0"/>
          <c:showCatName val="0"/>
          <c:showSerName val="0"/>
          <c:showPercent val="0"/>
          <c:showBubbleSize val="0"/>
        </c:dLbls>
        <c:marker val="1"/>
        <c:smooth val="0"/>
        <c:axId val="186263728"/>
        <c:axId val="272162320"/>
      </c:lineChart>
      <c:catAx>
        <c:axId val="186263728"/>
        <c:scaling>
          <c:orientation val="minMax"/>
        </c:scaling>
        <c:delete val="0"/>
        <c:axPos val="b"/>
        <c:majorGridlines>
          <c:spPr>
            <a:ln w="9504" cap="flat" cmpd="sng" algn="ctr">
              <a:solidFill>
                <a:schemeClr val="tx1">
                  <a:lumMod val="15000"/>
                  <a:lumOff val="85000"/>
                </a:schemeClr>
              </a:solidFill>
              <a:round/>
            </a:ln>
            <a:effectLst/>
          </c:spPr>
        </c:majorGridlines>
        <c:minorGridlines>
          <c:spPr>
            <a:ln w="9504"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04" cap="flat" cmpd="sng" algn="ctr">
            <a:solidFill>
              <a:schemeClr val="tx1">
                <a:lumMod val="15000"/>
                <a:lumOff val="85000"/>
              </a:schemeClr>
            </a:solidFill>
            <a:round/>
          </a:ln>
          <a:effectLst/>
        </c:spPr>
        <c:txPr>
          <a:bodyPr rot="-60000000" spcFirstLastPara="1" vertOverflow="ellipsis" vert="horz" wrap="square" anchor="ctr" anchorCtr="1"/>
          <a:lstStyle/>
          <a:p>
            <a:pPr>
              <a:defRPr sz="1597" b="0" i="0" u="none" strike="noStrike" kern="1200" baseline="0">
                <a:solidFill>
                  <a:schemeClr val="bg2">
                    <a:lumMod val="25000"/>
                  </a:schemeClr>
                </a:solidFill>
                <a:latin typeface="+mn-lt"/>
                <a:ea typeface="+mn-ea"/>
                <a:cs typeface="Arial" pitchFamily="34" charset="0"/>
              </a:defRPr>
            </a:pPr>
            <a:endParaRPr lang="ru-RU"/>
          </a:p>
        </c:txPr>
        <c:crossAx val="272162320"/>
        <c:crosses val="autoZero"/>
        <c:auto val="1"/>
        <c:lblAlgn val="ctr"/>
        <c:lblOffset val="100"/>
        <c:noMultiLvlLbl val="0"/>
      </c:catAx>
      <c:valAx>
        <c:axId val="272162320"/>
        <c:scaling>
          <c:orientation val="minMax"/>
          <c:min val="30"/>
        </c:scaling>
        <c:delete val="0"/>
        <c:axPos val="l"/>
        <c:majorGridlines>
          <c:spPr>
            <a:ln w="9504" cap="flat" cmpd="sng" algn="ctr">
              <a:solidFill>
                <a:schemeClr val="tx1">
                  <a:lumMod val="15000"/>
                  <a:lumOff val="85000"/>
                </a:schemeClr>
              </a:solidFill>
              <a:round/>
            </a:ln>
            <a:effectLst/>
          </c:spPr>
        </c:majorGridlines>
        <c:minorGridlines>
          <c:spPr>
            <a:ln w="9504" cap="flat" cmpd="sng" algn="ctr">
              <a:solidFill>
                <a:schemeClr val="tx1">
                  <a:lumMod val="5000"/>
                  <a:lumOff val="95000"/>
                </a:schemeClr>
              </a:solidFill>
              <a:round/>
            </a:ln>
            <a:effectLst/>
          </c:spPr>
        </c:min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ru-RU"/>
          </a:p>
        </c:txPr>
        <c:crossAx val="186263728"/>
        <c:crosses val="autoZero"/>
        <c:crossBetween val="between"/>
        <c:minorUnit val="10"/>
      </c:valAx>
      <c:spPr>
        <a:noFill/>
        <a:ln w="25344">
          <a:noFill/>
        </a:ln>
      </c:spPr>
    </c:plotArea>
    <c:legend>
      <c:legendPos val="t"/>
      <c:overlay val="0"/>
      <c:spPr>
        <a:noFill/>
        <a:ln>
          <a:noFill/>
        </a:ln>
        <a:effectLst/>
      </c:spPr>
      <c:txPr>
        <a:bodyPr rot="0" spcFirstLastPara="1" vertOverflow="ellipsis" vert="horz" wrap="square" anchor="ctr" anchorCtr="1"/>
        <a:lstStyle/>
        <a:p>
          <a:pPr>
            <a:defRPr sz="1796"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70516185476819E-2"/>
          <c:y val="2.0890748031496063E-2"/>
          <c:w val="0.94290726159230098"/>
          <c:h val="0.83459891732283464"/>
        </c:manualLayout>
      </c:layout>
      <c:lineChart>
        <c:grouping val="standard"/>
        <c:varyColors val="0"/>
        <c:ser>
          <c:idx val="0"/>
          <c:order val="0"/>
          <c:tx>
            <c:strRef>
              <c:f>Лист1!$B$1</c:f>
              <c:strCache>
                <c:ptCount val="1"/>
                <c:pt idx="0">
                  <c:v>Ряд 1</c:v>
                </c:pt>
              </c:strCache>
            </c:strRef>
          </c:tx>
          <c:spPr>
            <a:ln w="28575" cap="rnd">
              <a:solidFill>
                <a:schemeClr val="accent1"/>
              </a:solidFill>
              <a:round/>
            </a:ln>
            <a:effectLst/>
          </c:spPr>
          <c:marker>
            <c:symbol val="none"/>
          </c:marker>
          <c:dLbls>
            <c:dLbl>
              <c:idx val="0"/>
              <c:layout>
                <c:manualLayout>
                  <c:x val="-2.8490636132805076E-2"/>
                  <c:y val="-8.062228157472337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5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22-4B2C-B7D8-66806A3D1CB6}"/>
                </c:ext>
              </c:extLst>
            </c:dLbl>
            <c:dLbl>
              <c:idx val="1"/>
              <c:layout>
                <c:manualLayout>
                  <c:x val="-3.3259902914266892E-2"/>
                  <c:y val="-9.9713591750769631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5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22-4B2C-B7D8-66806A3D1CB6}"/>
                </c:ext>
              </c:extLst>
            </c:dLbl>
            <c:dLbl>
              <c:idx val="2"/>
              <c:layout>
                <c:manualLayout>
                  <c:x val="-2.434958193217741E-2"/>
                  <c:y val="-6.9943743301678976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5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22-4B2C-B7D8-66806A3D1CB6}"/>
                </c:ext>
              </c:extLst>
            </c:dLbl>
            <c:dLbl>
              <c:idx val="3"/>
              <c:layout>
                <c:manualLayout>
                  <c:x val="-2.9166672392681878E-2"/>
                  <c:y val="-0.12429718548311228"/>
                </c:manualLayout>
              </c:layout>
              <c:tx>
                <c:rich>
                  <a:bodyPr rot="0" spcFirstLastPara="1" vertOverflow="ellipsis" vert="horz" wrap="square" lIns="38100" tIns="19050" rIns="38100" bIns="19050" anchor="ctr" anchorCtr="1">
                    <a:spAutoFit/>
                  </a:bodyPr>
                  <a:lstStyle/>
                  <a:p>
                    <a:pPr>
                      <a:defRPr sz="2700" b="1" i="0" u="none" strike="noStrike" kern="1200" baseline="0">
                        <a:solidFill>
                          <a:schemeClr val="tx1"/>
                        </a:solidFill>
                        <a:latin typeface="+mn-lt"/>
                        <a:ea typeface="+mn-ea"/>
                        <a:cs typeface="+mn-cs"/>
                      </a:defRPr>
                    </a:pPr>
                    <a:fld id="{8A091835-45B5-4AD3-B104-E72B9E3BB5D2}" type="VALUE">
                      <a:rPr lang="en-US" sz="1500" b="1" i="0" u="none" strike="noStrike" kern="1200" baseline="0">
                        <a:solidFill>
                          <a:schemeClr val="tx1"/>
                        </a:solidFill>
                        <a:latin typeface="+mn-lt"/>
                        <a:ea typeface="+mn-ea"/>
                        <a:cs typeface="+mn-cs"/>
                      </a:rPr>
                      <a:pPr>
                        <a:defRPr sz="2700" b="1">
                          <a:solidFill>
                            <a:schemeClr val="tx1"/>
                          </a:solidFill>
                        </a:defRPr>
                      </a:pPr>
                      <a:t>[ЗНАЧЕНИЕ]</a:t>
                    </a:fld>
                    <a:endParaRPr lang="ru-RU"/>
                  </a:p>
                </c:rich>
              </c:tx>
              <c:spPr>
                <a:noFill/>
                <a:ln>
                  <a:noFill/>
                </a:ln>
                <a:effectLst/>
              </c:spPr>
              <c:txPr>
                <a:bodyPr rot="0" spcFirstLastPara="1" vertOverflow="ellipsis" vert="horz" wrap="square" lIns="38100" tIns="19050" rIns="38100" bIns="19050" anchor="ctr" anchorCtr="1">
                  <a:spAutoFit/>
                </a:bodyPr>
                <a:lstStyle/>
                <a:p>
                  <a:pPr>
                    <a:defRPr sz="27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222-4B2C-B7D8-66806A3D1CB6}"/>
                </c:ext>
              </c:extLst>
            </c:dLbl>
            <c:dLbl>
              <c:idx val="4"/>
              <c:layout>
                <c:manualLayout>
                  <c:x val="-2.3611122672227102E-2"/>
                  <c:y val="-7.5961235614778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22-4B2C-B7D8-66806A3D1CB6}"/>
                </c:ext>
              </c:extLst>
            </c:dLbl>
            <c:dLbl>
              <c:idx val="5"/>
              <c:layout>
                <c:manualLayout>
                  <c:x val="-2.0833333333333332E-2"/>
                  <c:y val="-5.6250000000000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22-4B2C-B7D8-66806A3D1CB6}"/>
                </c:ext>
              </c:extLst>
            </c:dLbl>
            <c:dLbl>
              <c:idx val="6"/>
              <c:layout>
                <c:manualLayout>
                  <c:x val="-3.1944444444444442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22-4B2C-B7D8-66806A3D1CB6}"/>
                </c:ext>
              </c:extLst>
            </c:dLbl>
            <c:dLbl>
              <c:idx val="7"/>
              <c:layout>
                <c:manualLayout>
                  <c:x val="-4.3055555555555555E-2"/>
                  <c:y val="-5.9374999999999997E-2"/>
                </c:manualLayout>
              </c:layout>
              <c:tx>
                <c:rich>
                  <a:bodyPr/>
                  <a:lstStyle/>
                  <a:p>
                    <a:fld id="{C8E3BC3D-5DBF-4155-AC61-35481D5E4436}" type="VALUE">
                      <a:rPr lang="en-US" sz="1500" b="1" smtClean="0">
                        <a:solidFill>
                          <a:schemeClr val="tx1"/>
                        </a:solidFill>
                      </a:rPr>
                      <a:pPr/>
                      <a:t>[ЗНАЧЕНИЕ]</a:t>
                    </a:fld>
                    <a:r>
                      <a:rPr lang="en-US" sz="1500" b="1" dirty="0">
                        <a:solidFill>
                          <a:schemeClr val="tx1"/>
                        </a:solidFill>
                      </a:rPr>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222-4B2C-B7D8-66806A3D1CB6}"/>
                </c:ext>
              </c:extLst>
            </c:dLbl>
            <c:dLbl>
              <c:idx val="8"/>
              <c:layout>
                <c:manualLayout>
                  <c:x val="-2.0833333333333436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22-4B2C-B7D8-66806A3D1CB6}"/>
                </c:ext>
              </c:extLst>
            </c:dLbl>
            <c:dLbl>
              <c:idx val="9"/>
              <c:layout>
                <c:manualLayout>
                  <c:x val="-2.2222222222222223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22-4B2C-B7D8-66806A3D1CB6}"/>
                </c:ext>
              </c:extLst>
            </c:dLbl>
            <c:dLbl>
              <c:idx val="10"/>
              <c:layout>
                <c:manualLayout>
                  <c:x val="-2.7777777777777676E-2"/>
                  <c:y val="-3.437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222-4B2C-B7D8-66806A3D1CB6}"/>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2019</c:v>
                </c:pt>
                <c:pt idx="1">
                  <c:v>2020</c:v>
                </c:pt>
                <c:pt idx="2">
                  <c:v>2021</c:v>
                </c:pt>
                <c:pt idx="3">
                  <c:v>2022 (оценка)</c:v>
                </c:pt>
                <c:pt idx="4">
                  <c:v>2023 (прогноз)</c:v>
                </c:pt>
                <c:pt idx="5">
                  <c:v>2024 (прогноз)</c:v>
                </c:pt>
                <c:pt idx="6">
                  <c:v>2025 (прогноз)</c:v>
                </c:pt>
              </c:strCache>
            </c:strRef>
          </c:cat>
          <c:val>
            <c:numRef>
              <c:f>Лист1!$B$2:$B$8</c:f>
              <c:numCache>
                <c:formatCode>0.0</c:formatCode>
                <c:ptCount val="7"/>
                <c:pt idx="0">
                  <c:v>36.4</c:v>
                </c:pt>
                <c:pt idx="1">
                  <c:v>37.4</c:v>
                </c:pt>
                <c:pt idx="2">
                  <c:v>27.7</c:v>
                </c:pt>
                <c:pt idx="3">
                  <c:v>30</c:v>
                </c:pt>
                <c:pt idx="4">
                  <c:v>32.200000000000003</c:v>
                </c:pt>
                <c:pt idx="5">
                  <c:v>34.700000000000003</c:v>
                </c:pt>
                <c:pt idx="6">
                  <c:v>37.4</c:v>
                </c:pt>
              </c:numCache>
            </c:numRef>
          </c:val>
          <c:smooth val="0"/>
          <c:extLst>
            <c:ext xmlns:c16="http://schemas.microsoft.com/office/drawing/2014/chart" uri="{C3380CC4-5D6E-409C-BE32-E72D297353CC}">
              <c16:uniqueId val="{0000000B-6222-4B2C-B7D8-66806A3D1CB6}"/>
            </c:ext>
          </c:extLst>
        </c:ser>
        <c:dLbls>
          <c:showLegendKey val="0"/>
          <c:showVal val="0"/>
          <c:showCatName val="0"/>
          <c:showSerName val="0"/>
          <c:showPercent val="0"/>
          <c:showBubbleSize val="0"/>
        </c:dLbls>
        <c:smooth val="0"/>
        <c:axId val="272164560"/>
        <c:axId val="272165120"/>
      </c:lineChart>
      <c:catAx>
        <c:axId val="272164560"/>
        <c:scaling>
          <c:orientation val="minMax"/>
        </c:scaling>
        <c:delete val="0"/>
        <c:axPos val="b"/>
        <c:numFmt formatCode="General" sourceLinked="1"/>
        <c:majorTickMark val="none"/>
        <c:minorTickMark val="none"/>
        <c:tickLblPos val="nextTo"/>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ru-RU" sz="1197" b="0" i="0" u="none" strike="noStrike" kern="1200" baseline="0">
                <a:solidFill>
                  <a:schemeClr val="tx1">
                    <a:lumMod val="65000"/>
                    <a:lumOff val="35000"/>
                  </a:schemeClr>
                </a:solidFill>
                <a:latin typeface="+mn-lt"/>
                <a:ea typeface="+mn-ea"/>
                <a:cs typeface="+mn-cs"/>
              </a:defRPr>
            </a:pPr>
            <a:endParaRPr lang="ru-RU"/>
          </a:p>
        </c:txPr>
        <c:crossAx val="272165120"/>
        <c:crosses val="autoZero"/>
        <c:auto val="1"/>
        <c:lblAlgn val="ctr"/>
        <c:lblOffset val="100"/>
        <c:noMultiLvlLbl val="0"/>
      </c:catAx>
      <c:valAx>
        <c:axId val="272165120"/>
        <c:scaling>
          <c:orientation val="minMax"/>
          <c:min val="2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rot="-60000000" spcFirstLastPara="1" vertOverflow="ellipsis" vert="horz" wrap="square" anchor="ctr" anchorCtr="1"/>
          <a:lstStyle/>
          <a:p>
            <a:pPr algn="ctr">
              <a:defRPr lang="ru-RU" sz="1197" b="0" i="0" u="none" strike="noStrike" kern="1200" baseline="0">
                <a:solidFill>
                  <a:schemeClr val="tx1">
                    <a:lumMod val="65000"/>
                    <a:lumOff val="35000"/>
                  </a:schemeClr>
                </a:solidFill>
                <a:latin typeface="+mn-lt"/>
                <a:ea typeface="+mn-ea"/>
                <a:cs typeface="+mn-cs"/>
              </a:defRPr>
            </a:pPr>
            <a:endParaRPr lang="ru-RU"/>
          </a:p>
        </c:txPr>
        <c:crossAx val="272164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alpha val="70000"/>
                </a:schemeClr>
              </a:solidFill>
              <a:ln>
                <a:noFill/>
              </a:ln>
              <a:effectLst/>
            </c:spPr>
            <c:extLst>
              <c:ext xmlns:c16="http://schemas.microsoft.com/office/drawing/2014/chart" uri="{C3380CC4-5D6E-409C-BE32-E72D297353CC}">
                <c16:uniqueId val="{00000001-ACEC-44D7-ABEA-B607176B46EA}"/>
              </c:ext>
            </c:extLst>
          </c:dPt>
          <c:dPt>
            <c:idx val="1"/>
            <c:bubble3D val="0"/>
            <c:spPr>
              <a:solidFill>
                <a:schemeClr val="accent2">
                  <a:alpha val="70000"/>
                </a:schemeClr>
              </a:solidFill>
              <a:ln>
                <a:noFill/>
              </a:ln>
              <a:effectLst/>
            </c:spPr>
            <c:extLst>
              <c:ext xmlns:c16="http://schemas.microsoft.com/office/drawing/2014/chart" uri="{C3380CC4-5D6E-409C-BE32-E72D297353CC}">
                <c16:uniqueId val="{00000003-ACEC-44D7-ABEA-B607176B46EA}"/>
              </c:ext>
            </c:extLst>
          </c:dPt>
          <c:dPt>
            <c:idx val="2"/>
            <c:bubble3D val="0"/>
            <c:spPr>
              <a:solidFill>
                <a:schemeClr val="accent3">
                  <a:alpha val="70000"/>
                </a:schemeClr>
              </a:solidFill>
              <a:ln>
                <a:noFill/>
              </a:ln>
              <a:effectLst/>
            </c:spPr>
            <c:extLst>
              <c:ext xmlns:c16="http://schemas.microsoft.com/office/drawing/2014/chart" uri="{C3380CC4-5D6E-409C-BE32-E72D297353CC}">
                <c16:uniqueId val="{00000005-ACEC-44D7-ABEA-B607176B46EA}"/>
              </c:ext>
            </c:extLst>
          </c:dPt>
          <c:dPt>
            <c:idx val="3"/>
            <c:bubble3D val="0"/>
            <c:spPr>
              <a:solidFill>
                <a:schemeClr val="accent4">
                  <a:alpha val="70000"/>
                </a:schemeClr>
              </a:solidFill>
              <a:ln>
                <a:noFill/>
              </a:ln>
              <a:effectLst/>
            </c:spPr>
            <c:extLst>
              <c:ext xmlns:c16="http://schemas.microsoft.com/office/drawing/2014/chart" uri="{C3380CC4-5D6E-409C-BE32-E72D297353CC}">
                <c16:uniqueId val="{00000007-ACEC-44D7-ABEA-B607176B46EA}"/>
              </c:ext>
            </c:extLst>
          </c:dPt>
          <c:dPt>
            <c:idx val="4"/>
            <c:bubble3D val="0"/>
            <c:spPr>
              <a:solidFill>
                <a:schemeClr val="accent5">
                  <a:alpha val="70000"/>
                </a:schemeClr>
              </a:solidFill>
              <a:ln>
                <a:noFill/>
              </a:ln>
              <a:effectLst/>
            </c:spPr>
            <c:extLst>
              <c:ext xmlns:c16="http://schemas.microsoft.com/office/drawing/2014/chart" uri="{C3380CC4-5D6E-409C-BE32-E72D297353CC}">
                <c16:uniqueId val="{00000009-ACEC-44D7-ABEA-B607176B46EA}"/>
              </c:ext>
            </c:extLst>
          </c:dPt>
          <c:dPt>
            <c:idx val="5"/>
            <c:bubble3D val="0"/>
            <c:spPr>
              <a:solidFill>
                <a:schemeClr val="accent6">
                  <a:alpha val="70000"/>
                </a:schemeClr>
              </a:solidFill>
              <a:ln>
                <a:noFill/>
              </a:ln>
              <a:effectLst/>
            </c:spPr>
            <c:extLst>
              <c:ext xmlns:c16="http://schemas.microsoft.com/office/drawing/2014/chart" uri="{C3380CC4-5D6E-409C-BE32-E72D297353CC}">
                <c16:uniqueId val="{0000000B-ACEC-44D7-ABEA-B607176B46EA}"/>
              </c:ext>
            </c:extLst>
          </c:dPt>
          <c:dPt>
            <c:idx val="6"/>
            <c:bubble3D val="0"/>
            <c:spPr>
              <a:solidFill>
                <a:schemeClr val="accent1">
                  <a:lumMod val="60000"/>
                  <a:alpha val="70000"/>
                </a:schemeClr>
              </a:solidFill>
              <a:ln>
                <a:noFill/>
              </a:ln>
              <a:effectLst/>
            </c:spPr>
            <c:extLst>
              <c:ext xmlns:c16="http://schemas.microsoft.com/office/drawing/2014/chart" uri="{C3380CC4-5D6E-409C-BE32-E72D297353CC}">
                <c16:uniqueId val="{0000000D-ACEC-44D7-ABEA-B607176B46EA}"/>
              </c:ext>
            </c:extLst>
          </c:dPt>
          <c:dPt>
            <c:idx val="7"/>
            <c:bubble3D val="0"/>
            <c:spPr>
              <a:solidFill>
                <a:schemeClr val="accent2">
                  <a:lumMod val="60000"/>
                  <a:alpha val="70000"/>
                </a:schemeClr>
              </a:solidFill>
              <a:ln>
                <a:noFill/>
              </a:ln>
              <a:effectLst/>
            </c:spPr>
            <c:extLst>
              <c:ext xmlns:c16="http://schemas.microsoft.com/office/drawing/2014/chart" uri="{C3380CC4-5D6E-409C-BE32-E72D297353CC}">
                <c16:uniqueId val="{0000000F-ACEC-44D7-ABEA-B607176B46EA}"/>
              </c:ext>
            </c:extLst>
          </c:dPt>
          <c:dLbls>
            <c:dLbl>
              <c:idx val="0"/>
              <c:numFmt formatCode="0.00%" sourceLinked="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solidFill>
                      <a:effectLst/>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1-ACEC-44D7-ABEA-B607176B46EA}"/>
                </c:ext>
              </c:extLst>
            </c:dLbl>
            <c:dLbl>
              <c:idx val="1"/>
              <c:numFmt formatCode="0.00%" sourceLinked="0"/>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solidFill>
                      <a:effectLst/>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3-ACEC-44D7-ABEA-B607176B46EA}"/>
                </c:ext>
              </c:extLst>
            </c:dLbl>
            <c:dLbl>
              <c:idx val="2"/>
              <c:numFmt formatCode="0.00%" sourceLinked="0"/>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solidFill>
                      <a:effectLst/>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5-ACEC-44D7-ABEA-B607176B46EA}"/>
                </c:ext>
              </c:extLst>
            </c:dLbl>
            <c:dLbl>
              <c:idx val="3"/>
              <c:numFmt formatCode="0.00%" sourceLinked="0"/>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solidFill>
                      <a:effectLst/>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7-ACEC-44D7-ABEA-B607176B46EA}"/>
                </c:ext>
              </c:extLst>
            </c:dLbl>
            <c:dLbl>
              <c:idx val="4"/>
              <c:numFmt formatCode="0.00%" sourceLinked="0"/>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solidFill>
                      <a:effectLst/>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9-ACEC-44D7-ABEA-B607176B46EA}"/>
                </c:ext>
              </c:extLst>
            </c:dLbl>
            <c:dLbl>
              <c:idx val="5"/>
              <c:numFmt formatCode="0.00%" sourceLinked="0"/>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solidFill>
                      <a:effectLst/>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B-ACEC-44D7-ABEA-B607176B46EA}"/>
                </c:ext>
              </c:extLst>
            </c:dLbl>
            <c:dLbl>
              <c:idx val="6"/>
              <c:numFmt formatCode="0.00%" sourceLinked="0"/>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solidFill>
                      <a:effectLst/>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D-ACEC-44D7-ABEA-B607176B46EA}"/>
                </c:ext>
              </c:extLst>
            </c:dLbl>
            <c:dLbl>
              <c:idx val="7"/>
              <c:numFmt formatCode="0.00%" sourceLinked="0"/>
              <c:spPr>
                <a:solidFill>
                  <a:schemeClr val="lt1">
                    <a:alpha val="90000"/>
                  </a:schemeClr>
                </a:solidFill>
                <a:ln w="12700" cap="flat" cmpd="sng" algn="ctr">
                  <a:solidFill>
                    <a:schemeClr val="accent2">
                      <a:lumMod val="60000"/>
                    </a:schemeClr>
                  </a:solidFill>
                  <a:round/>
                </a:ln>
                <a:effectLst>
                  <a:outerShdw blurRad="50800" dist="38100" dir="2700000" algn="tl" rotWithShape="0">
                    <a:schemeClr val="accent2">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solidFill>
                      <a:effectLst/>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F-ACEC-44D7-ABEA-B607176B46EA}"/>
                </c:ext>
              </c:extLst>
            </c:dLbl>
            <c:numFmt formatCode="0.00%" sourceLinked="0"/>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'[Книга1.xlsx]Доходы (2)'!$B$10:$B$17</c:f>
              <c:strCache>
                <c:ptCount val="8"/>
                <c:pt idx="0">
                  <c:v>Налог на доходы физических лиц  </c:v>
                </c:pt>
                <c:pt idx="1">
                  <c:v>Доходы от уплаты акцизов топливо</c:v>
                </c:pt>
                <c:pt idx="2">
                  <c:v>Налоги на совокупный доход</c:v>
                </c:pt>
                <c:pt idx="3">
                  <c:v>Налог на имущество физических лиц, взимаемый по ставкам, применяемым к объектам налогообложения, расположенным в границах городских округов </c:v>
                </c:pt>
                <c:pt idx="4">
                  <c:v>Земельный налог</c:v>
                </c:pt>
                <c:pt idx="5">
                  <c:v>Доходы от использования имущества, находящегося в государственной и муниципальной собственности</c:v>
                </c:pt>
                <c:pt idx="6">
                  <c:v>Доходы от продажи материальных и нематериальных активов</c:v>
                </c:pt>
                <c:pt idx="7">
                  <c:v>Иные доходы</c:v>
                </c:pt>
              </c:strCache>
            </c:strRef>
          </c:cat>
          <c:val>
            <c:numRef>
              <c:f>'[Книга1.xlsx]Доходы (2)'!$E$10:$E$17</c:f>
              <c:numCache>
                <c:formatCode>#\ ##0.0</c:formatCode>
                <c:ptCount val="8"/>
                <c:pt idx="0">
                  <c:v>827280.3</c:v>
                </c:pt>
                <c:pt idx="1">
                  <c:v>11282.5</c:v>
                </c:pt>
                <c:pt idx="2">
                  <c:v>688883.8</c:v>
                </c:pt>
                <c:pt idx="3">
                  <c:v>119141.5</c:v>
                </c:pt>
                <c:pt idx="4">
                  <c:v>272683.2</c:v>
                </c:pt>
                <c:pt idx="5">
                  <c:v>428470</c:v>
                </c:pt>
                <c:pt idx="6">
                  <c:v>163798.70000000001</c:v>
                </c:pt>
                <c:pt idx="7">
                  <c:v>103010.4</c:v>
                </c:pt>
              </c:numCache>
            </c:numRef>
          </c:val>
          <c:extLst>
            <c:ext xmlns:c16="http://schemas.microsoft.com/office/drawing/2014/chart" uri="{C3380CC4-5D6E-409C-BE32-E72D297353CC}">
              <c16:uniqueId val="{00000010-ACEC-44D7-ABEA-B607176B46E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lt1"/>
    </a:solidFill>
    <a:ln w="12700" cap="flat" cmpd="sng" algn="ctr">
      <a:solidFill>
        <a:schemeClr val="accent3"/>
      </a:solidFill>
      <a:prstDash val="solid"/>
      <a:miter lim="800000"/>
    </a:ln>
    <a:effectLst/>
    <a:scene3d>
      <a:camera prst="orthographicFront"/>
      <a:lightRig rig="threePt" dir="t"/>
    </a:scene3d>
    <a:sp3d prstMaterial="clear">
      <a:bevelT h="63500"/>
    </a:sp3d>
  </c:spPr>
  <c:txPr>
    <a:bodyPr/>
    <a:lstStyle/>
    <a:p>
      <a:pPr>
        <a:defRPr>
          <a:solidFill>
            <a:schemeClr val="dk1"/>
          </a:solidFill>
          <a:latin typeface="+mn-lt"/>
          <a:ea typeface="+mn-ea"/>
          <a:cs typeface="+mn-cs"/>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751000647744374"/>
          <c:y val="8.8915244518672724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ru-RU"/>
        </a:p>
      </c:txPr>
    </c:title>
    <c:autoTitleDeleted val="0"/>
    <c:plotArea>
      <c:layout>
        <c:manualLayout>
          <c:layoutTarget val="inner"/>
          <c:xMode val="edge"/>
          <c:yMode val="edge"/>
          <c:x val="0.2938478540237815"/>
          <c:y val="0.16004744013361091"/>
          <c:w val="0.45756591266766428"/>
          <c:h val="0.53932206676834737"/>
        </c:manualLayout>
      </c:layout>
      <c:doughnutChart>
        <c:varyColors val="1"/>
        <c:ser>
          <c:idx val="0"/>
          <c:order val="0"/>
          <c:tx>
            <c:strRef>
              <c:f>Лист1!$B$1</c:f>
              <c:strCache>
                <c:ptCount val="1"/>
                <c:pt idx="0">
                  <c:v>2020</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C04-4F42-9FA9-184FEBD236D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C04-4F42-9FA9-184FEBD236D4}"/>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C04-4F42-9FA9-184FEBD236D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#,##0.00</c:formatCode>
                <c:ptCount val="3"/>
                <c:pt idx="0">
                  <c:v>1404994.1</c:v>
                </c:pt>
                <c:pt idx="1">
                  <c:v>674250.5</c:v>
                </c:pt>
                <c:pt idx="2">
                  <c:v>2611081.7999999998</c:v>
                </c:pt>
              </c:numCache>
            </c:numRef>
          </c:val>
          <c:extLst>
            <c:ext xmlns:c16="http://schemas.microsoft.com/office/drawing/2014/chart" uri="{C3380CC4-5D6E-409C-BE32-E72D297353CC}">
              <c16:uniqueId val="{00000006-2C04-4F42-9FA9-184FEBD236D4}"/>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751000647744374"/>
          <c:y val="8.8915244518672724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ru-RU"/>
        </a:p>
      </c:txPr>
    </c:title>
    <c:autoTitleDeleted val="0"/>
    <c:plotArea>
      <c:layout>
        <c:manualLayout>
          <c:layoutTarget val="inner"/>
          <c:xMode val="edge"/>
          <c:yMode val="edge"/>
          <c:x val="0.2938478540237815"/>
          <c:y val="0.16004744013361091"/>
          <c:w val="0.45756591266766428"/>
          <c:h val="0.53932206676834737"/>
        </c:manualLayout>
      </c:layout>
      <c:doughnutChart>
        <c:varyColors val="1"/>
        <c:ser>
          <c:idx val="0"/>
          <c:order val="0"/>
          <c:tx>
            <c:strRef>
              <c:f>Лист1!$B$1</c:f>
              <c:strCache>
                <c:ptCount val="1"/>
                <c:pt idx="0">
                  <c:v>2021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664-4FA3-B395-B602AB3FE8C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664-4FA3-B395-B602AB3FE8C8}"/>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664-4FA3-B395-B602AB3FE8C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#,##0.00</c:formatCode>
                <c:ptCount val="3"/>
                <c:pt idx="0">
                  <c:v>1660746.2</c:v>
                </c:pt>
                <c:pt idx="1">
                  <c:v>687208.2</c:v>
                </c:pt>
                <c:pt idx="2">
                  <c:v>2177125.2999999998</c:v>
                </c:pt>
              </c:numCache>
            </c:numRef>
          </c:val>
          <c:extLst>
            <c:ext xmlns:c16="http://schemas.microsoft.com/office/drawing/2014/chart" uri="{C3380CC4-5D6E-409C-BE32-E72D297353CC}">
              <c16:uniqueId val="{00000006-D664-4FA3-B395-B602AB3FE8C8}"/>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751000647744374"/>
          <c:y val="8.8915244518672724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ru-RU"/>
        </a:p>
      </c:txPr>
    </c:title>
    <c:autoTitleDeleted val="0"/>
    <c:plotArea>
      <c:layout>
        <c:manualLayout>
          <c:layoutTarget val="inner"/>
          <c:xMode val="edge"/>
          <c:yMode val="edge"/>
          <c:x val="0.2938478540237815"/>
          <c:y val="0.16004744013361091"/>
          <c:w val="0.45756591266766428"/>
          <c:h val="0.53932206676834737"/>
        </c:manualLayout>
      </c:layout>
      <c:doughnutChart>
        <c:varyColors val="1"/>
        <c:ser>
          <c:idx val="0"/>
          <c:order val="0"/>
          <c:tx>
            <c:strRef>
              <c:f>Лист1!$B$1</c:f>
              <c:strCache>
                <c:ptCount val="1"/>
                <c:pt idx="0">
                  <c:v>2022</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401-474F-80B2-DB28BFA80C3B}"/>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401-474F-80B2-DB28BFA80C3B}"/>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401-474F-80B2-DB28BFA80C3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#,##0.00</c:formatCode>
                <c:ptCount val="3"/>
                <c:pt idx="0">
                  <c:v>1817765</c:v>
                </c:pt>
                <c:pt idx="1">
                  <c:v>673819.6</c:v>
                </c:pt>
                <c:pt idx="2">
                  <c:v>3754894.7</c:v>
                </c:pt>
              </c:numCache>
            </c:numRef>
          </c:val>
          <c:extLst>
            <c:ext xmlns:c16="http://schemas.microsoft.com/office/drawing/2014/chart" uri="{C3380CC4-5D6E-409C-BE32-E72D297353CC}">
              <c16:uniqueId val="{00000006-9401-474F-80B2-DB28BFA80C3B}"/>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0.60636</cdr:x>
      <cdr:y>0.66679</cdr:y>
    </cdr:from>
    <cdr:to>
      <cdr:x>0.74502</cdr:x>
      <cdr:y>0.95814</cdr:y>
    </cdr:to>
    <cdr:sp macro="" textlink="">
      <cdr:nvSpPr>
        <cdr:cNvPr id="2" name="TextBox 1"/>
        <cdr:cNvSpPr txBox="1"/>
      </cdr:nvSpPr>
      <cdr:spPr>
        <a:xfrm xmlns:a="http://schemas.openxmlformats.org/drawingml/2006/main">
          <a:off x="3998461" y="209268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lnSpc>
              <a:spcPct val="114000"/>
            </a:lnSpc>
          </a:pPr>
          <a:endParaRPr lang="ru-RU" sz="1350" b="1" kern="1200" dirty="0">
            <a:solidFill>
              <a:schemeClr val="tx2"/>
            </a:solidFill>
            <a:latin typeface="Arial" pitchFamily="34" charset="0"/>
            <a:cs typeface="Arial" pitchFamily="34" charset="0"/>
          </a:endParaRPr>
        </a:p>
      </cdr:txBody>
    </cdr:sp>
  </cdr:relSizeAnchor>
  <cdr:relSizeAnchor xmlns:cdr="http://schemas.openxmlformats.org/drawingml/2006/chartDrawing">
    <cdr:from>
      <cdr:x>0.55897</cdr:x>
      <cdr:y>0.3466</cdr:y>
    </cdr:from>
    <cdr:to>
      <cdr:x>0.5821</cdr:x>
      <cdr:y>0.4828</cdr:y>
    </cdr:to>
    <cdr:cxnSp macro="">
      <cdr:nvCxnSpPr>
        <cdr:cNvPr id="4" name="Прямая соединительная линия 3">
          <a:extLst xmlns:a="http://schemas.openxmlformats.org/drawingml/2006/main">
            <a:ext uri="{FF2B5EF4-FFF2-40B4-BE49-F238E27FC236}">
              <a16:creationId xmlns:a16="http://schemas.microsoft.com/office/drawing/2014/main" id="{CEAF5177-FECE-4FAE-B3DA-DD427BAA7B06}"/>
            </a:ext>
          </a:extLst>
        </cdr:cNvPr>
        <cdr:cNvCxnSpPr/>
      </cdr:nvCxnSpPr>
      <cdr:spPr>
        <a:xfrm xmlns:a="http://schemas.openxmlformats.org/drawingml/2006/main" flipV="1">
          <a:off x="3246877" y="1087791"/>
          <a:ext cx="134345" cy="42744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0.66935</cdr:x>
      <cdr:y>0.43826</cdr:y>
    </cdr:from>
    <cdr:to>
      <cdr:x>0.78621</cdr:x>
      <cdr:y>0.5</cdr:y>
    </cdr:to>
    <cdr:cxnSp macro="">
      <cdr:nvCxnSpPr>
        <cdr:cNvPr id="5" name="Прямая соединительная линия 4">
          <a:extLst xmlns:a="http://schemas.openxmlformats.org/drawingml/2006/main">
            <a:ext uri="{FF2B5EF4-FFF2-40B4-BE49-F238E27FC236}">
              <a16:creationId xmlns:a16="http://schemas.microsoft.com/office/drawing/2014/main" id="{5D97A720-2505-486A-996A-A30B40A091B5}"/>
            </a:ext>
          </a:extLst>
        </cdr:cNvPr>
        <cdr:cNvCxnSpPr/>
      </cdr:nvCxnSpPr>
      <cdr:spPr>
        <a:xfrm xmlns:a="http://schemas.openxmlformats.org/drawingml/2006/main" flipV="1">
          <a:off x="4413860" y="1375464"/>
          <a:ext cx="770562" cy="19376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0.68026</cdr:x>
      <cdr:y>0.68706</cdr:y>
    </cdr:from>
    <cdr:to>
      <cdr:x>0.78153</cdr:x>
      <cdr:y>0.76562</cdr:y>
    </cdr:to>
    <cdr:cxnSp macro="">
      <cdr:nvCxnSpPr>
        <cdr:cNvPr id="7" name="Прямая соединительная линия 6">
          <a:extLst xmlns:a="http://schemas.openxmlformats.org/drawingml/2006/main">
            <a:ext uri="{FF2B5EF4-FFF2-40B4-BE49-F238E27FC236}">
              <a16:creationId xmlns:a16="http://schemas.microsoft.com/office/drawing/2014/main" id="{C9E5E5C4-E096-4B4E-8A1A-C2861B390033}"/>
            </a:ext>
          </a:extLst>
        </cdr:cNvPr>
        <cdr:cNvCxnSpPr/>
      </cdr:nvCxnSpPr>
      <cdr:spPr>
        <a:xfrm xmlns:a="http://schemas.openxmlformats.org/drawingml/2006/main">
          <a:off x="4485779" y="2156300"/>
          <a:ext cx="667820" cy="24658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0.37644</cdr:x>
      <cdr:y>0.35969</cdr:y>
    </cdr:from>
    <cdr:to>
      <cdr:x>0.4855</cdr:x>
      <cdr:y>0.47439</cdr:y>
    </cdr:to>
    <cdr:cxnSp macro="">
      <cdr:nvCxnSpPr>
        <cdr:cNvPr id="9" name="Прямая соединительная линия 8">
          <a:extLst xmlns:a="http://schemas.openxmlformats.org/drawingml/2006/main">
            <a:ext uri="{FF2B5EF4-FFF2-40B4-BE49-F238E27FC236}">
              <a16:creationId xmlns:a16="http://schemas.microsoft.com/office/drawing/2014/main" id="{196E6FFC-0E70-4BCD-8012-B8A08416AA82}"/>
            </a:ext>
          </a:extLst>
        </cdr:cNvPr>
        <cdr:cNvCxnSpPr/>
      </cdr:nvCxnSpPr>
      <cdr:spPr>
        <a:xfrm xmlns:a="http://schemas.openxmlformats.org/drawingml/2006/main" flipH="1" flipV="1">
          <a:off x="2482319" y="1128884"/>
          <a:ext cx="719191" cy="35996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0.3297</cdr:x>
      <cdr:y>0.57431</cdr:y>
    </cdr:from>
    <cdr:to>
      <cdr:x>0.43712</cdr:x>
      <cdr:y>0.64667</cdr:y>
    </cdr:to>
    <cdr:cxnSp macro="">
      <cdr:nvCxnSpPr>
        <cdr:cNvPr id="17" name="Прямая соединительная линия 16">
          <a:extLst xmlns:a="http://schemas.openxmlformats.org/drawingml/2006/main">
            <a:ext uri="{FF2B5EF4-FFF2-40B4-BE49-F238E27FC236}">
              <a16:creationId xmlns:a16="http://schemas.microsoft.com/office/drawing/2014/main" id="{730069F3-1CF7-41BF-91AD-A68BE2C3525C}"/>
            </a:ext>
          </a:extLst>
        </cdr:cNvPr>
        <cdr:cNvCxnSpPr/>
      </cdr:nvCxnSpPr>
      <cdr:spPr>
        <a:xfrm xmlns:a="http://schemas.openxmlformats.org/drawingml/2006/main" flipH="1">
          <a:off x="1915090" y="1802463"/>
          <a:ext cx="623966" cy="22709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0.35012</cdr:x>
      <cdr:y>0.64792</cdr:y>
    </cdr:from>
    <cdr:to>
      <cdr:x>0.46415</cdr:x>
      <cdr:y>0.8374</cdr:y>
    </cdr:to>
    <cdr:cxnSp macro="">
      <cdr:nvCxnSpPr>
        <cdr:cNvPr id="19" name="Прямая соединительная линия 18">
          <a:extLst xmlns:a="http://schemas.openxmlformats.org/drawingml/2006/main">
            <a:ext uri="{FF2B5EF4-FFF2-40B4-BE49-F238E27FC236}">
              <a16:creationId xmlns:a16="http://schemas.microsoft.com/office/drawing/2014/main" id="{54AD091C-2FF3-4C71-8D81-5DEC543AC415}"/>
            </a:ext>
          </a:extLst>
        </cdr:cNvPr>
        <cdr:cNvCxnSpPr/>
      </cdr:nvCxnSpPr>
      <cdr:spPr>
        <a:xfrm xmlns:a="http://schemas.openxmlformats.org/drawingml/2006/main" flipH="1">
          <a:off x="2033713" y="2033464"/>
          <a:ext cx="662389" cy="59468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0.25352</cdr:x>
      <cdr:y>0.34735</cdr:y>
    </cdr:from>
    <cdr:to>
      <cdr:x>0.59155</cdr:x>
      <cdr:y>0.74223</cdr:y>
    </cdr:to>
    <cdr:sp macro="" textlink="">
      <cdr:nvSpPr>
        <cdr:cNvPr id="2" name="TextBox 1"/>
        <cdr:cNvSpPr txBox="1"/>
      </cdr:nvSpPr>
      <cdr:spPr>
        <a:xfrm xmlns:a="http://schemas.openxmlformats.org/drawingml/2006/main">
          <a:off x="685800" y="8043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0.30766</cdr:x>
      <cdr:y>0.36819</cdr:y>
    </cdr:from>
    <cdr:to>
      <cdr:x>0.63194</cdr:x>
      <cdr:y>0.5706</cdr:y>
    </cdr:to>
    <cdr:sp macro="" textlink="">
      <cdr:nvSpPr>
        <cdr:cNvPr id="3" name="TextBox 2"/>
        <cdr:cNvSpPr txBox="1"/>
      </cdr:nvSpPr>
      <cdr:spPr>
        <a:xfrm xmlns:a="http://schemas.openxmlformats.org/drawingml/2006/main">
          <a:off x="1148003" y="1110230"/>
          <a:ext cx="1210060" cy="610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3000" b="1" dirty="0" smtClean="0">
              <a:solidFill>
                <a:srgbClr val="002060"/>
              </a:solidFill>
            </a:rPr>
            <a:t>6</a:t>
          </a:r>
          <a:r>
            <a:rPr lang="en-US" sz="3000" b="1" dirty="0" smtClean="0">
              <a:solidFill>
                <a:srgbClr val="002060"/>
              </a:solidFill>
            </a:rPr>
            <a:t>703</a:t>
          </a:r>
          <a:r>
            <a:rPr lang="ru-RU" sz="3000" b="1" dirty="0" smtClean="0">
              <a:solidFill>
                <a:srgbClr val="002060"/>
              </a:solidFill>
            </a:rPr>
            <a:t> </a:t>
          </a:r>
          <a:endParaRPr lang="ru-RU" sz="3000" b="1" dirty="0">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2"/>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6" y="2"/>
            <a:ext cx="2945659" cy="498135"/>
          </a:xfrm>
          <a:prstGeom prst="rect">
            <a:avLst/>
          </a:prstGeom>
        </p:spPr>
        <p:txBody>
          <a:bodyPr vert="horz" lIns="91440" tIns="45720" rIns="91440" bIns="45720" rtlCol="0"/>
          <a:lstStyle>
            <a:lvl1pPr algn="r">
              <a:defRPr sz="1200"/>
            </a:lvl1pPr>
          </a:lstStyle>
          <a:p>
            <a:fld id="{7D4C5BD8-0531-46F7-88F9-27B0204D4881}" type="datetimeFigureOut">
              <a:rPr lang="ru-RU" smtClean="0"/>
              <a:t>16.06.2023</a:t>
            </a:fld>
            <a:endParaRPr lang="ru-RU"/>
          </a:p>
        </p:txBody>
      </p:sp>
      <p:sp>
        <p:nvSpPr>
          <p:cNvPr id="4" name="Образ слайда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3"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6" y="9430091"/>
            <a:ext cx="2945659" cy="498134"/>
          </a:xfrm>
          <a:prstGeom prst="rect">
            <a:avLst/>
          </a:prstGeom>
        </p:spPr>
        <p:txBody>
          <a:bodyPr vert="horz" lIns="91440" tIns="45720" rIns="91440" bIns="45720" rtlCol="0" anchor="b"/>
          <a:lstStyle>
            <a:lvl1pPr algn="r">
              <a:defRPr sz="1200"/>
            </a:lvl1pPr>
          </a:lstStyle>
          <a:p>
            <a:fld id="{EED41EF8-81A9-4A72-8927-F2846589E185}" type="slidenum">
              <a:rPr lang="ru-RU" smtClean="0"/>
              <a:t>‹#›</a:t>
            </a:fld>
            <a:endParaRPr lang="ru-RU"/>
          </a:p>
        </p:txBody>
      </p:sp>
    </p:spTree>
    <p:extLst>
      <p:ext uri="{BB962C8B-B14F-4D97-AF65-F5344CB8AC3E}">
        <p14:creationId xmlns:p14="http://schemas.microsoft.com/office/powerpoint/2010/main" val="371662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defTabSz="453771">
              <a:defRPr/>
            </a:pPr>
            <a:fld id="{F98D17B2-16C7-49C3-9124-25664BB2AC83}" type="slidenum">
              <a:rPr lang="ru-RU">
                <a:solidFill>
                  <a:prstClr val="black"/>
                </a:solidFill>
                <a:latin typeface="Calibri"/>
              </a:rPr>
              <a:pPr defTabSz="453771">
                <a:defRPr/>
              </a:pPr>
              <a:t>7</a:t>
            </a:fld>
            <a:endParaRPr lang="ru-RU">
              <a:solidFill>
                <a:prstClr val="black"/>
              </a:solidFill>
              <a:latin typeface="Calibri"/>
            </a:endParaRPr>
          </a:p>
        </p:txBody>
      </p:sp>
    </p:spTree>
    <p:extLst>
      <p:ext uri="{BB962C8B-B14F-4D97-AF65-F5344CB8AC3E}">
        <p14:creationId xmlns:p14="http://schemas.microsoft.com/office/powerpoint/2010/main" val="279245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22</a:t>
            </a:fld>
            <a:endParaRPr lang="ru-RU"/>
          </a:p>
        </p:txBody>
      </p:sp>
    </p:spTree>
    <p:extLst>
      <p:ext uri="{BB962C8B-B14F-4D97-AF65-F5344CB8AC3E}">
        <p14:creationId xmlns:p14="http://schemas.microsoft.com/office/powerpoint/2010/main" val="416902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23</a:t>
            </a:fld>
            <a:endParaRPr lang="ru-RU"/>
          </a:p>
        </p:txBody>
      </p:sp>
    </p:spTree>
    <p:extLst>
      <p:ext uri="{BB962C8B-B14F-4D97-AF65-F5344CB8AC3E}">
        <p14:creationId xmlns:p14="http://schemas.microsoft.com/office/powerpoint/2010/main" val="117396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24</a:t>
            </a:fld>
            <a:endParaRPr lang="ru-RU"/>
          </a:p>
        </p:txBody>
      </p:sp>
    </p:spTree>
    <p:extLst>
      <p:ext uri="{BB962C8B-B14F-4D97-AF65-F5344CB8AC3E}">
        <p14:creationId xmlns:p14="http://schemas.microsoft.com/office/powerpoint/2010/main" val="38093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25</a:t>
            </a:fld>
            <a:endParaRPr lang="ru-RU"/>
          </a:p>
        </p:txBody>
      </p:sp>
    </p:spTree>
    <p:extLst>
      <p:ext uri="{BB962C8B-B14F-4D97-AF65-F5344CB8AC3E}">
        <p14:creationId xmlns:p14="http://schemas.microsoft.com/office/powerpoint/2010/main" val="3482915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26</a:t>
            </a:fld>
            <a:endParaRPr lang="ru-RU"/>
          </a:p>
        </p:txBody>
      </p:sp>
    </p:spTree>
    <p:extLst>
      <p:ext uri="{BB962C8B-B14F-4D97-AF65-F5344CB8AC3E}">
        <p14:creationId xmlns:p14="http://schemas.microsoft.com/office/powerpoint/2010/main" val="270951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27</a:t>
            </a:fld>
            <a:endParaRPr lang="ru-RU"/>
          </a:p>
        </p:txBody>
      </p:sp>
    </p:spTree>
    <p:extLst>
      <p:ext uri="{BB962C8B-B14F-4D97-AF65-F5344CB8AC3E}">
        <p14:creationId xmlns:p14="http://schemas.microsoft.com/office/powerpoint/2010/main" val="460825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C13ABC-28E5-454D-8B66-ED3075F422A0}" type="slidenum">
              <a:rPr lang="ru-RU" smtClean="0"/>
              <a:pPr/>
              <a:t>28</a:t>
            </a:fld>
            <a:endParaRPr lang="ru-RU"/>
          </a:p>
        </p:txBody>
      </p:sp>
    </p:spTree>
    <p:extLst>
      <p:ext uri="{BB962C8B-B14F-4D97-AF65-F5344CB8AC3E}">
        <p14:creationId xmlns:p14="http://schemas.microsoft.com/office/powerpoint/2010/main" val="1337307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98D17B2-16C7-49C3-9124-25664BB2AC83}" type="slidenum">
              <a:rPr lang="ru-RU" smtClean="0"/>
              <a:pPr>
                <a:defRPr/>
              </a:pPr>
              <a:t>30</a:t>
            </a:fld>
            <a:endParaRPr lang="ru-RU"/>
          </a:p>
        </p:txBody>
      </p:sp>
    </p:spTree>
    <p:extLst>
      <p:ext uri="{BB962C8B-B14F-4D97-AF65-F5344CB8AC3E}">
        <p14:creationId xmlns:p14="http://schemas.microsoft.com/office/powerpoint/2010/main" val="1028245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D17B2-16C7-49C3-9124-25664BB2AC83}"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157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37</a:t>
            </a:fld>
            <a:endParaRPr lang="ru-RU"/>
          </a:p>
        </p:txBody>
      </p:sp>
    </p:spTree>
    <p:extLst>
      <p:ext uri="{BB962C8B-B14F-4D97-AF65-F5344CB8AC3E}">
        <p14:creationId xmlns:p14="http://schemas.microsoft.com/office/powerpoint/2010/main" val="4261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defTabSz="453771">
              <a:defRPr/>
            </a:pPr>
            <a:fld id="{F98D17B2-16C7-49C3-9124-25664BB2AC83}" type="slidenum">
              <a:rPr lang="ru-RU">
                <a:solidFill>
                  <a:prstClr val="black"/>
                </a:solidFill>
                <a:latin typeface="Calibri"/>
              </a:rPr>
              <a:pPr defTabSz="453771">
                <a:defRPr/>
              </a:pPr>
              <a:t>10</a:t>
            </a:fld>
            <a:endParaRPr lang="ru-RU">
              <a:solidFill>
                <a:prstClr val="black"/>
              </a:solidFill>
              <a:latin typeface="Calibri"/>
            </a:endParaRPr>
          </a:p>
        </p:txBody>
      </p:sp>
    </p:spTree>
    <p:extLst>
      <p:ext uri="{BB962C8B-B14F-4D97-AF65-F5344CB8AC3E}">
        <p14:creationId xmlns:p14="http://schemas.microsoft.com/office/powerpoint/2010/main" val="3131041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81</a:t>
            </a:fld>
            <a:endParaRPr lang="ru-RU"/>
          </a:p>
        </p:txBody>
      </p:sp>
    </p:spTree>
    <p:extLst>
      <p:ext uri="{BB962C8B-B14F-4D97-AF65-F5344CB8AC3E}">
        <p14:creationId xmlns:p14="http://schemas.microsoft.com/office/powerpoint/2010/main" val="3598064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90</a:t>
            </a:fld>
            <a:endParaRPr lang="ru-RU"/>
          </a:p>
        </p:txBody>
      </p:sp>
    </p:spTree>
    <p:extLst>
      <p:ext uri="{BB962C8B-B14F-4D97-AF65-F5344CB8AC3E}">
        <p14:creationId xmlns:p14="http://schemas.microsoft.com/office/powerpoint/2010/main" val="4235958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91</a:t>
            </a:fld>
            <a:endParaRPr lang="ru-RU"/>
          </a:p>
        </p:txBody>
      </p:sp>
    </p:spTree>
    <p:extLst>
      <p:ext uri="{BB962C8B-B14F-4D97-AF65-F5344CB8AC3E}">
        <p14:creationId xmlns:p14="http://schemas.microsoft.com/office/powerpoint/2010/main" val="347363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4EE413-2154-4366-B1D1-4E4CA89FE0A4}" type="slidenum">
              <a:rPr lang="ru-RU" smtClean="0"/>
              <a:t>12</a:t>
            </a:fld>
            <a:endParaRPr lang="ru-RU"/>
          </a:p>
        </p:txBody>
      </p:sp>
    </p:spTree>
    <p:extLst>
      <p:ext uri="{BB962C8B-B14F-4D97-AF65-F5344CB8AC3E}">
        <p14:creationId xmlns:p14="http://schemas.microsoft.com/office/powerpoint/2010/main" val="103262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266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1D02AA-6BE0-46F3-AAC7-325D39978500}" type="slidenum">
              <a:rPr lang="ru-RU">
                <a:solidFill>
                  <a:srgbClr val="000000"/>
                </a:solidFill>
                <a:cs typeface="Arial" charset="0"/>
              </a:rPr>
              <a:pPr fontAlgn="base">
                <a:spcBef>
                  <a:spcPct val="0"/>
                </a:spcBef>
                <a:spcAft>
                  <a:spcPct val="0"/>
                </a:spcAft>
                <a:defRPr/>
              </a:pPr>
              <a:t>13</a:t>
            </a:fld>
            <a:endParaRPr lang="ru-RU">
              <a:solidFill>
                <a:srgbClr val="000000"/>
              </a:solidFill>
              <a:cs typeface="Arial" charset="0"/>
            </a:endParaRPr>
          </a:p>
        </p:txBody>
      </p:sp>
    </p:spTree>
    <p:extLst>
      <p:ext uri="{BB962C8B-B14F-4D97-AF65-F5344CB8AC3E}">
        <p14:creationId xmlns:p14="http://schemas.microsoft.com/office/powerpoint/2010/main" val="312581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66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1D02AA-6BE0-46F3-AAC7-325D39978500}" type="slidenum">
              <a:rPr lang="ru-RU">
                <a:solidFill>
                  <a:srgbClr val="000000"/>
                </a:solidFill>
                <a:cs typeface="Arial" charset="0"/>
              </a:rPr>
              <a:pPr fontAlgn="base">
                <a:spcBef>
                  <a:spcPct val="0"/>
                </a:spcBef>
                <a:spcAft>
                  <a:spcPct val="0"/>
                </a:spcAft>
                <a:defRPr/>
              </a:pPr>
              <a:t>14</a:t>
            </a:fld>
            <a:endParaRPr lang="ru-RU">
              <a:solidFill>
                <a:srgbClr val="000000"/>
              </a:solidFill>
              <a:cs typeface="Arial" charset="0"/>
            </a:endParaRPr>
          </a:p>
        </p:txBody>
      </p:sp>
    </p:spTree>
    <p:extLst>
      <p:ext uri="{BB962C8B-B14F-4D97-AF65-F5344CB8AC3E}">
        <p14:creationId xmlns:p14="http://schemas.microsoft.com/office/powerpoint/2010/main" val="269927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18</a:t>
            </a:fld>
            <a:endParaRPr lang="ru-RU"/>
          </a:p>
        </p:txBody>
      </p:sp>
    </p:spTree>
    <p:extLst>
      <p:ext uri="{BB962C8B-B14F-4D97-AF65-F5344CB8AC3E}">
        <p14:creationId xmlns:p14="http://schemas.microsoft.com/office/powerpoint/2010/main" val="302189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19</a:t>
            </a:fld>
            <a:endParaRPr lang="ru-RU"/>
          </a:p>
        </p:txBody>
      </p:sp>
    </p:spTree>
    <p:extLst>
      <p:ext uri="{BB962C8B-B14F-4D97-AF65-F5344CB8AC3E}">
        <p14:creationId xmlns:p14="http://schemas.microsoft.com/office/powerpoint/2010/main" val="147002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20</a:t>
            </a:fld>
            <a:endParaRPr lang="ru-RU"/>
          </a:p>
        </p:txBody>
      </p:sp>
    </p:spTree>
    <p:extLst>
      <p:ext uri="{BB962C8B-B14F-4D97-AF65-F5344CB8AC3E}">
        <p14:creationId xmlns:p14="http://schemas.microsoft.com/office/powerpoint/2010/main" val="238841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5F166-93A5-4CC5-8347-3D9402BC9977}" type="slidenum">
              <a:rPr lang="ru-RU" smtClean="0"/>
              <a:pPr/>
              <a:t>21</a:t>
            </a:fld>
            <a:endParaRPr lang="ru-RU"/>
          </a:p>
        </p:txBody>
      </p:sp>
    </p:spTree>
    <p:extLst>
      <p:ext uri="{BB962C8B-B14F-4D97-AF65-F5344CB8AC3E}">
        <p14:creationId xmlns:p14="http://schemas.microsoft.com/office/powerpoint/2010/main" val="112738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D0D1E7B-0856-46EF-BF53-0266FA6D5C93}"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42277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B40A17-BBE7-47D6-8A1B-3B459713B193}"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426507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BE8E63A-1337-4F08-A2D4-7FABD279D7C7}"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202152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7F5EB76-B174-4638-B755-63878360F092}"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80143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FFE8924-FB78-4CBD-8ADB-7E6DAD50CD28}"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23296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1AA5DE-BE00-4CA0-B322-EAA66A611B83}"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86469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A3C603-0172-4CF5-9AF3-D4E8BE3DA828}" type="datetime1">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146797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41CBCC3C-8805-4A50-BAB9-9D1591DE87BC}" type="datetime1">
              <a:rPr lang="ru-RU" smtClean="0"/>
              <a:t>16.06.2023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57661F-B2B1-4F5C-A5BA-3FA02C8F7456}"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48746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890E74-548A-4872-8F8C-8FA8BD08C1CF}" type="datetime1">
              <a:rPr lang="ru-RU" smtClean="0"/>
              <a:t>16.06.2023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57661F-B2B1-4F5C-A5BA-3FA02C8F7456}" type="slidenum">
              <a:rPr lang="ru-RU" smtClean="0"/>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76327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31574-F872-4006-A66B-7070D3391486}" type="datetime1">
              <a:rPr lang="ru-RU" smtClean="0"/>
              <a:t>16.06.2023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153462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086E5B7-98A6-47BE-B952-BD4424489251}" type="datetime1">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204527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7356F6A-C413-428C-85C1-C5CCAB3599FE}"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727460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4F80A9B-9BF6-4289-8249-3008D66EE3FE}" type="datetime1">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45269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E82700E-AE97-428C-A4D1-2B5D619FB207}"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856271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063DBB-BEDC-4ABD-B88B-5CAC2B4BFE75}"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1302754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F5EB76-B174-4638-B755-63878360F092}"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378901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FE8924-FB78-4CBD-8ADB-7E6DAD50CD28}"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2467321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1AA5DE-BE00-4CA0-B322-EAA66A611B83}"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498651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5A3C603-0172-4CF5-9AF3-D4E8BE3DA828}" type="datetime1">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4252137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1CBCC3C-8805-4A50-BAB9-9D1591DE87BC}" type="datetime1">
              <a:rPr lang="ru-RU" smtClean="0"/>
              <a:t>16.06.2023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1099296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890E74-548A-4872-8F8C-8FA8BD08C1CF}" type="datetime1">
              <a:rPr lang="ru-RU" smtClean="0"/>
              <a:t>16.06.2023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586249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31574-F872-4006-A66B-7070D3391486}" type="datetime1">
              <a:rPr lang="ru-RU" smtClean="0"/>
              <a:t>16.06.2023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91710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9C25D49-8A56-4291-9FD3-73D237F4EDDD}"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6805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86E5B7-98A6-47BE-B952-BD4424489251}" type="datetime1">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850595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F80A9B-9BF6-4289-8249-3008D66EE3FE}" type="datetime1">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2369271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E82700E-AE97-428C-A4D1-2B5D619FB207}"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369792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3063DBB-BEDC-4ABD-B88B-5CAC2B4BFE75}" type="datetime1">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84281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A3C167B-0F33-4464-9AC7-93F41ABBF46B}" type="datetime1">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99457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9AE57213-6B52-40ED-AE7F-AE25B1591522}" type="datetime1">
              <a:rPr lang="ru-RU" smtClean="0"/>
              <a:t>16.06.2023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EB6E89-BA87-4003-BD23-6BDF40F3EBED}"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428357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8DE9C-70F3-453D-8800-C11DAD735040}" type="datetime1">
              <a:rPr lang="ru-RU" smtClean="0"/>
              <a:t>16.06.2023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EB6E89-BA87-4003-BD23-6BDF40F3EBED}" type="slidenum">
              <a:rPr lang="ru-RU" smtClean="0"/>
              <a:pPr/>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66185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4686E-8613-4A11-8AB0-0095880EE47A}" type="datetime1">
              <a:rPr lang="ru-RU" smtClean="0"/>
              <a:t>16.06.2023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43763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AD1B34-FC17-4507-8E52-8DF24A989AE0}" type="datetime1">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04749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82CF34E-8289-4FD0-B89D-9C9C68981209}" type="datetime1">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76692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796745-3B40-4461-B640-8AE9DE0C3B28}" type="datetime1">
              <a:rPr lang="ru-RU" smtClean="0"/>
              <a:t>16.06.2023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4EB6E89-BA87-4003-BD23-6BDF40F3EBED}" type="slidenum">
              <a:rPr lang="ru-RU" smtClean="0"/>
              <a:pPr/>
              <a:t>‹#›</a:t>
            </a:fld>
            <a:endParaRPr lang="ru-RU"/>
          </a:p>
        </p:txBody>
      </p:sp>
    </p:spTree>
    <p:extLst>
      <p:ext uri="{BB962C8B-B14F-4D97-AF65-F5344CB8AC3E}">
        <p14:creationId xmlns:p14="http://schemas.microsoft.com/office/powerpoint/2010/main" val="30927458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87C552A-DBAE-4BE7-A89F-CBAE99D7898D}" type="datetime1">
              <a:rPr lang="ru-RU" smtClean="0"/>
              <a:t>16.06.2023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C57661F-B2B1-4F5C-A5BA-3FA02C8F7456}" type="slidenum">
              <a:rPr lang="ru-RU" smtClean="0"/>
              <a:t>‹#›</a:t>
            </a:fld>
            <a:endParaRPr lang="ru-RU"/>
          </a:p>
        </p:txBody>
      </p:sp>
    </p:spTree>
    <p:extLst>
      <p:ext uri="{BB962C8B-B14F-4D97-AF65-F5344CB8AC3E}">
        <p14:creationId xmlns:p14="http://schemas.microsoft.com/office/powerpoint/2010/main" val="40033585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96745-3B40-4461-B640-8AE9DE0C3B28}" type="datetime1">
              <a:rPr lang="ru-RU" smtClean="0"/>
              <a:t>16.06.2023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B6E89-BA87-4003-BD23-6BDF40F3EBED}" type="slidenum">
              <a:rPr lang="ru-RU" smtClean="0"/>
              <a:pPr/>
              <a:t>‹#›</a:t>
            </a:fld>
            <a:endParaRPr lang="ru-RU"/>
          </a:p>
        </p:txBody>
      </p:sp>
    </p:spTree>
    <p:extLst>
      <p:ext uri="{BB962C8B-B14F-4D97-AF65-F5344CB8AC3E}">
        <p14:creationId xmlns:p14="http://schemas.microsoft.com/office/powerpoint/2010/main" val="25873618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5" Type="http://schemas.microsoft.com/office/2007/relationships/hdphoto" Target="../media/hdphoto1.wdp"/><Relationship Id="rId10" Type="http://schemas.openxmlformats.org/officeDocument/2006/relationships/image" Target="../media/image30.png"/><Relationship Id="rId4" Type="http://schemas.openxmlformats.org/officeDocument/2006/relationships/hyperlink" Target="http://phystech21.ru/images/logo/mfti.jpg" TargetMode="External"/><Relationship Id="rId9" Type="http://schemas.openxmlformats.org/officeDocument/2006/relationships/image" Target="../media/image29.pn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chart" Target="../charts/chart9.xml"/><Relationship Id="rId5" Type="http://schemas.openxmlformats.org/officeDocument/2006/relationships/image" Target="../media/image2.png"/><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chart" Target="../charts/chart12.xml"/><Relationship Id="rId4" Type="http://schemas.openxmlformats.org/officeDocument/2006/relationships/chart" Target="../charts/char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F%D0%B0%D0%B2%D0%B5%D0%BB%D1%8C%D1%86%D0%B5%D0%B2%D0%BE_(%D0%BC%D0%B8%D0%BA%D1%80%D0%BE%D1%80%D0%B0%D0%B9%D0%BE%D0%BD_%D0%94%D0%BE%D0%BB%D0%B3%D0%BE%D0%BF%D1%80%D1%83%D0%B4%D0%BD%D0%BE%D0%B3%D0%BE)" TargetMode="External"/><Relationship Id="rId2" Type="http://schemas.openxmlformats.org/officeDocument/2006/relationships/hyperlink" Target="https://ru.wikipedia.org/wiki/%D0%A5%D0%BB%D0%B5%D0%B1%D0%BD%D0%B8%D0%BA%D0%BE%D0%B2%D0%BE_(%D0%BC%D0%B8%D0%BA%D1%80%D0%BE%D1%80%D0%B0%D0%B9%D0%BE%D0%BD_%D0%94%D0%BE%D0%BB%D0%B3%D0%BE%D0%BF%D1%80%D1%83%D0%B4%D0%BD%D0%BE%D0%B3%D0%BE)" TargetMode="Externa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ru.wikipedia.org/wiki/%D0%A8%D0%B5%D1%80%D0%B5%D0%BC%D0%B5%D1%82%D1%8C%D0%B5%D0%B2%D1%81%D0%BA%D0%B8%D0%B9_(%D0%BC%D0%B8%D0%BA%D1%80%D0%BE%D1%80%D0%B0%D0%B9%D0%BE%D0%BD_%D0%94%D0%BE%D0%BB%D0%B3%D0%BE%D0%BF%D1%80%D1%83%D0%B4%D0%BD%D0%BE%D0%B3%D0%B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6.jpe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9.xml"/><Relationship Id="rId6" Type="http://schemas.openxmlformats.org/officeDocument/2006/relationships/chart" Target="../charts/chart3.xml"/><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4.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olgopfu@yandex.ru"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8000">
              <a:schemeClr val="accent4">
                <a:lumMod val="20000"/>
                <a:lumOff val="80000"/>
              </a:schemeClr>
            </a:gs>
            <a:gs pos="100000">
              <a:schemeClr val="accent5">
                <a:lumMod val="20000"/>
                <a:lumOff val="80000"/>
              </a:schemeClr>
            </a:gs>
            <a:gs pos="76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7CCA48-5D75-46BE-A785-924B0B2AC1F6}"/>
              </a:ext>
            </a:extLst>
          </p:cNvPr>
          <p:cNvSpPr>
            <a:spLocks noGrp="1"/>
          </p:cNvSpPr>
          <p:nvPr>
            <p:ph type="ctrTitle"/>
          </p:nvPr>
        </p:nvSpPr>
        <p:spPr>
          <a:xfrm>
            <a:off x="1561707" y="2337444"/>
            <a:ext cx="9068586" cy="1388537"/>
          </a:xfrm>
        </p:spPr>
        <p:txBody>
          <a:bodyPr>
            <a:normAutofit/>
          </a:bodyPr>
          <a:lstStyle/>
          <a:p>
            <a:r>
              <a:rPr lang="ru-RU" dirty="0">
                <a:latin typeface="+mn-lt"/>
              </a:rPr>
              <a:t>БЮДЖЕТ ДЛЯ ГРАЖДАН</a:t>
            </a:r>
          </a:p>
        </p:txBody>
      </p:sp>
      <p:sp>
        <p:nvSpPr>
          <p:cNvPr id="3" name="Подзаголовок 2">
            <a:extLst>
              <a:ext uri="{FF2B5EF4-FFF2-40B4-BE49-F238E27FC236}">
                <a16:creationId xmlns:a16="http://schemas.microsoft.com/office/drawing/2014/main" id="{7E5A73B4-16B2-446C-870A-BF4DF75C6C55}"/>
              </a:ext>
            </a:extLst>
          </p:cNvPr>
          <p:cNvSpPr>
            <a:spLocks noGrp="1"/>
          </p:cNvSpPr>
          <p:nvPr>
            <p:ph type="subTitle" idx="1"/>
          </p:nvPr>
        </p:nvSpPr>
        <p:spPr>
          <a:xfrm>
            <a:off x="1562100" y="4307840"/>
            <a:ext cx="9070848" cy="1540700"/>
          </a:xfrm>
        </p:spPr>
        <p:txBody>
          <a:bodyPr>
            <a:normAutofit/>
          </a:bodyPr>
          <a:lstStyle/>
          <a:p>
            <a:r>
              <a:rPr lang="ru-RU" sz="2800" i="1" dirty="0"/>
              <a:t>ГОДОВОЙ ОТЧЕТ ОБ ИСПОЛНЕНИИ </a:t>
            </a:r>
          </a:p>
          <a:p>
            <a:r>
              <a:rPr lang="ru-RU" sz="2800" i="1" dirty="0"/>
              <a:t>БЮДЖЕТА ЗА </a:t>
            </a:r>
            <a:r>
              <a:rPr lang="ru-RU" sz="2800" i="1" dirty="0" smtClean="0"/>
              <a:t>2022 </a:t>
            </a:r>
            <a:r>
              <a:rPr lang="ru-RU" sz="2800" i="1" dirty="0"/>
              <a:t>ГОД</a:t>
            </a:r>
          </a:p>
          <a:p>
            <a:r>
              <a:rPr lang="ru-RU" sz="2800" i="1" dirty="0"/>
              <a:t>городского округа Долгопрудный</a:t>
            </a:r>
          </a:p>
        </p:txBody>
      </p:sp>
      <p:pic>
        <p:nvPicPr>
          <p:cNvPr id="6" name="Рисунок 5">
            <a:extLst>
              <a:ext uri="{FF2B5EF4-FFF2-40B4-BE49-F238E27FC236}">
                <a16:creationId xmlns:a16="http://schemas.microsoft.com/office/drawing/2014/main" id="{74E3E947-420D-4791-BCA8-3817510F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725" y="573387"/>
            <a:ext cx="2876550" cy="1981200"/>
          </a:xfrm>
          <a:prstGeom prst="rect">
            <a:avLst/>
          </a:prstGeom>
        </p:spPr>
      </p:pic>
    </p:spTree>
    <p:extLst>
      <p:ext uri="{BB962C8B-B14F-4D97-AF65-F5344CB8AC3E}">
        <p14:creationId xmlns:p14="http://schemas.microsoft.com/office/powerpoint/2010/main" val="2816103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E562568-0EB3-4084-8484-B9E18D90ED1C}"/>
              </a:ext>
            </a:extLst>
          </p:cNvPr>
          <p:cNvSpPr>
            <a:spLocks noGrp="1"/>
          </p:cNvSpPr>
          <p:nvPr>
            <p:ph idx="1"/>
          </p:nvPr>
        </p:nvSpPr>
        <p:spPr>
          <a:xfrm>
            <a:off x="250826" y="1186702"/>
            <a:ext cx="11690350" cy="1224127"/>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fontScale="62500" lnSpcReduction="20000"/>
          </a:bodyPr>
          <a:lstStyle/>
          <a:p>
            <a:pPr marL="0" indent="0" algn="ctr">
              <a:buNone/>
            </a:pPr>
            <a:r>
              <a:rPr lang="ru-RU" dirty="0">
                <a:solidFill>
                  <a:schemeClr val="accent6">
                    <a:lumMod val="50000"/>
                  </a:schemeClr>
                </a:solidFill>
              </a:rPr>
              <a:t>На сегодняшний день </a:t>
            </a:r>
            <a:r>
              <a:rPr lang="ru-RU" dirty="0" err="1">
                <a:solidFill>
                  <a:schemeClr val="accent6">
                    <a:lumMod val="50000"/>
                  </a:schemeClr>
                </a:solidFill>
              </a:rPr>
              <a:t>г.о</a:t>
            </a:r>
            <a:r>
              <a:rPr lang="ru-RU" dirty="0">
                <a:solidFill>
                  <a:schemeClr val="accent6">
                    <a:lumMod val="50000"/>
                  </a:schemeClr>
                </a:solidFill>
              </a:rPr>
              <a:t>. Долгопрудный достиг стабильного темпа экономического развития. И в этом, в первую очередь, заслуга предприятий города. Значительно выросли поступления во все уровни бюджетов. Наблюдавшаяся на протяжении последних 20 лет положительная динамика развития предприятий города сохранена.</a:t>
            </a:r>
            <a:r>
              <a:rPr lang="en-US" dirty="0">
                <a:solidFill>
                  <a:schemeClr val="accent6">
                    <a:lumMod val="50000"/>
                  </a:schemeClr>
                </a:solidFill>
              </a:rPr>
              <a:t> </a:t>
            </a:r>
            <a:endParaRPr lang="ru-RU" dirty="0">
              <a:solidFill>
                <a:schemeClr val="accent6">
                  <a:lumMod val="50000"/>
                </a:schemeClr>
              </a:solidFill>
            </a:endParaRPr>
          </a:p>
          <a:p>
            <a:pPr marL="0" indent="0" algn="ctr">
              <a:buNone/>
            </a:pPr>
            <a:r>
              <a:rPr lang="ru-RU" dirty="0">
                <a:solidFill>
                  <a:schemeClr val="accent6">
                    <a:lumMod val="50000"/>
                  </a:schemeClr>
                </a:solidFill>
              </a:rPr>
              <a:t>На объем отгруженных товаров по промышленных видам деятельности городского округа значительное влияние оказывают предприятия, выполняющие Госзаказ.</a:t>
            </a:r>
          </a:p>
        </p:txBody>
      </p:sp>
      <p:sp>
        <p:nvSpPr>
          <p:cNvPr id="10" name="Прямоугольник 9">
            <a:extLst>
              <a:ext uri="{FF2B5EF4-FFF2-40B4-BE49-F238E27FC236}">
                <a16:creationId xmlns:a16="http://schemas.microsoft.com/office/drawing/2014/main" id="{E8792572-F4F8-4A45-A5B1-A06742D11FDE}"/>
              </a:ext>
            </a:extLst>
          </p:cNvPr>
          <p:cNvSpPr/>
          <p:nvPr/>
        </p:nvSpPr>
        <p:spPr>
          <a:xfrm>
            <a:off x="1165469" y="186633"/>
            <a:ext cx="10775706" cy="46166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Light" panose="020F0302020204030204"/>
                <a:ea typeface="+mn-ea"/>
                <a:cs typeface="+mn-cs"/>
              </a:rPr>
              <a:t>Основные социально-экономические показатели</a:t>
            </a:r>
          </a:p>
        </p:txBody>
      </p:sp>
      <p:graphicFrame>
        <p:nvGraphicFramePr>
          <p:cNvPr id="11" name="Диаграмма 10">
            <a:extLst>
              <a:ext uri="{FF2B5EF4-FFF2-40B4-BE49-F238E27FC236}">
                <a16:creationId xmlns:a16="http://schemas.microsoft.com/office/drawing/2014/main" id="{D0944678-486A-4507-BD57-5B2450278B52}"/>
              </a:ext>
            </a:extLst>
          </p:cNvPr>
          <p:cNvGraphicFramePr/>
          <p:nvPr>
            <p:extLst>
              <p:ext uri="{D42A27DB-BD31-4B8C-83A1-F6EECF244321}">
                <p14:modId xmlns:p14="http://schemas.microsoft.com/office/powerpoint/2010/main" val="3372967055"/>
              </p:ext>
            </p:extLst>
          </p:nvPr>
        </p:nvGraphicFramePr>
        <p:xfrm>
          <a:off x="604044" y="3675221"/>
          <a:ext cx="10915095" cy="1902529"/>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a:extLst>
              <a:ext uri="{FF2B5EF4-FFF2-40B4-BE49-F238E27FC236}">
                <a16:creationId xmlns:a16="http://schemas.microsoft.com/office/drawing/2014/main" id="{D95B0191-419A-4BFA-A84B-25C395C29C98}"/>
              </a:ext>
            </a:extLst>
          </p:cNvPr>
          <p:cNvSpPr/>
          <p:nvPr/>
        </p:nvSpPr>
        <p:spPr>
          <a:xfrm>
            <a:off x="957263" y="2671887"/>
            <a:ext cx="11132535" cy="338554"/>
          </a:xfrm>
          <a:prstGeom prst="rect">
            <a:avLst/>
          </a:prstGeom>
        </p:spPr>
        <p:txBody>
          <a:bodyPr wrap="none">
            <a:spAutoFit/>
          </a:bodyPr>
          <a:lstStyle/>
          <a:p>
            <a:pPr lvl="0" defTabSz="457200">
              <a:defRPr/>
            </a:pPr>
            <a:r>
              <a:rPr kumimoji="0" lang="ru-RU" sz="1600" b="0" i="0" u="none" strike="noStrike" kern="1200" cap="none" spc="0" normalizeH="0" baseline="0" noProof="0" dirty="0">
                <a:ln w="0">
                  <a:noFill/>
                </a:ln>
                <a:solidFill>
                  <a:srgbClr val="CEDBE6">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rPr>
              <a:t>ОБЪЕМ ОТГРУЖЕННЫХ ТОВАРОВ ПО ПРОМЫШЛЕННЫМ ВИДАМ </a:t>
            </a:r>
            <a:r>
              <a:rPr lang="ru-RU" sz="1600" dirty="0">
                <a:ln w="0">
                  <a:noFill/>
                </a:ln>
                <a:solidFill>
                  <a:srgbClr val="CEDBE6">
                    <a:lumMod val="50000"/>
                  </a:srgbClr>
                </a:solidFill>
                <a:effectLst>
                  <a:outerShdw blurRad="38100" dist="19050" dir="2700000" algn="tl" rotWithShape="0">
                    <a:prstClr val="black">
                      <a:alpha val="40000"/>
                    </a:prstClr>
                  </a:outerShdw>
                </a:effectLst>
              </a:rPr>
              <a:t>ДЕЯТЕЛЬНОСТИ ПО КРУПНЫМ И СРЕДНИМ ОРГАНИЗАЦИЯМ</a:t>
            </a:r>
            <a:endParaRPr kumimoji="0" lang="ru-RU" sz="1600" b="0" i="0" u="none" strike="noStrike" kern="1200" cap="none" spc="0" normalizeH="0" baseline="0" noProof="0" dirty="0">
              <a:ln w="0">
                <a:noFill/>
              </a:ln>
              <a:solidFill>
                <a:srgbClr val="CEDBE6">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7128D3B-22A9-4863-A177-14C081451C29}"/>
              </a:ext>
            </a:extLst>
          </p:cNvPr>
          <p:cNvSpPr txBox="1"/>
          <p:nvPr/>
        </p:nvSpPr>
        <p:spPr bwMode="auto">
          <a:xfrm>
            <a:off x="285107" y="3429000"/>
            <a:ext cx="880362" cy="246221"/>
          </a:xfrm>
          <a:prstGeom prst="rect">
            <a:avLst/>
          </a:prstGeom>
          <a:noFill/>
          <a:ln w="9525" algn="ctr">
            <a:noFill/>
            <a:miter lim="800000"/>
            <a:headEnd/>
            <a:tailEnd/>
          </a:ln>
        </p:spPr>
        <p:txBody>
          <a:bodyPr wrap="square" rtlCol="0">
            <a:spAutoFit/>
          </a:bodyPr>
          <a:lstStyle>
            <a:defPPr>
              <a:defRPr lang="en-US"/>
            </a:defPPr>
            <a:lvl1pPr fontAlgn="auto">
              <a:spcBef>
                <a:spcPct val="50000"/>
              </a:spcBef>
              <a:spcAft>
                <a:spcPts val="0"/>
              </a:spcAft>
              <a:defRPr sz="1000" b="0">
                <a:solidFill>
                  <a:srgbClr val="002060"/>
                </a:solidFill>
              </a:defRPr>
            </a:lvl1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Calibri" panose="020F0502020204030204"/>
                <a:ea typeface="+mn-ea"/>
                <a:cs typeface="+mn-cs"/>
              </a:rPr>
              <a:t>Млрд. руб.</a:t>
            </a:r>
          </a:p>
        </p:txBody>
      </p:sp>
      <p:sp>
        <p:nvSpPr>
          <p:cNvPr id="2" name="Номер слайда 1">
            <a:extLst>
              <a:ext uri="{FF2B5EF4-FFF2-40B4-BE49-F238E27FC236}">
                <a16:creationId xmlns:a16="http://schemas.microsoft.com/office/drawing/2014/main" id="{B3BDF313-4047-4DE5-AE40-491AFDEFB8E9}"/>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10</a:t>
            </a:fld>
            <a:endParaRPr lang="ru-RU">
              <a:solidFill>
                <a:schemeClr val="accent6">
                  <a:lumMod val="50000"/>
                </a:schemeClr>
              </a:solidFill>
            </a:endParaRPr>
          </a:p>
        </p:txBody>
      </p:sp>
      <p:pic>
        <p:nvPicPr>
          <p:cNvPr id="9" name="Объект 6">
            <a:extLst>
              <a:ext uri="{FF2B5EF4-FFF2-40B4-BE49-F238E27FC236}">
                <a16:creationId xmlns:a16="http://schemas.microsoft.com/office/drawing/2014/main" id="{AC297F4D-3D32-40DA-B191-B0F1C593BC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83227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CBFDF32E-C0DB-4E97-8579-255528AD337C}"/>
              </a:ext>
            </a:extLst>
          </p:cNvPr>
          <p:cNvSpPr txBox="1">
            <a:spLocks/>
          </p:cNvSpPr>
          <p:nvPr/>
        </p:nvSpPr>
        <p:spPr>
          <a:xfrm>
            <a:off x="177735" y="1190565"/>
            <a:ext cx="11795156" cy="670881"/>
          </a:xfrm>
          <a:prstGeom prst="rect">
            <a:avLst/>
          </a:prstGeom>
          <a:solidFill>
            <a:schemeClr val="accent3">
              <a:lumMod val="20000"/>
              <a:lumOff val="80000"/>
              <a:alpha val="66000"/>
            </a:schemeClr>
          </a:solidFill>
          <a:scene3d>
            <a:camera prst="orthographicFront"/>
            <a:lightRig rig="threePt" dir="t"/>
          </a:scene3d>
          <a:sp3d prstMaterial="matte">
            <a:bevelT/>
            <a:bevelB/>
          </a:sp3d>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ru-RU" sz="7200" dirty="0"/>
              <a:t>Бюджет городского округа Долгопрудный на 2022 год был утвержден решением Совета депутатов </a:t>
            </a:r>
          </a:p>
          <a:p>
            <a:pPr algn="ctr"/>
            <a:r>
              <a:rPr lang="ru-RU" sz="7200" dirty="0"/>
              <a:t>городского округа Долгопрудный Московской области 17 декабря 2021 года № 101-нр</a:t>
            </a:r>
          </a:p>
          <a:p>
            <a:pPr marL="201168" lvl="1" indent="0" algn="ctr">
              <a:lnSpc>
                <a:spcPct val="120000"/>
              </a:lnSpc>
              <a:spcBef>
                <a:spcPts val="0"/>
              </a:spcBef>
              <a:spcAft>
                <a:spcPts val="0"/>
              </a:spcAft>
              <a:buNone/>
            </a:pPr>
            <a:endParaRPr lang="ru-RU" b="1" dirty="0">
              <a:latin typeface="Century Gothic" panose="020B0502020202020204" pitchFamily="34" charset="0"/>
            </a:endParaRPr>
          </a:p>
        </p:txBody>
      </p:sp>
      <p:graphicFrame>
        <p:nvGraphicFramePr>
          <p:cNvPr id="5" name="Объект 11">
            <a:extLst>
              <a:ext uri="{FF2B5EF4-FFF2-40B4-BE49-F238E27FC236}">
                <a16:creationId xmlns:a16="http://schemas.microsoft.com/office/drawing/2014/main" id="{D40406BB-36E1-4F07-8368-58E61D7448B9}"/>
              </a:ext>
            </a:extLst>
          </p:cNvPr>
          <p:cNvGraphicFramePr>
            <a:graphicFrameLocks/>
          </p:cNvGraphicFramePr>
          <p:nvPr>
            <p:extLst/>
          </p:nvPr>
        </p:nvGraphicFramePr>
        <p:xfrm>
          <a:off x="417305" y="2159594"/>
          <a:ext cx="11222182" cy="3405979"/>
        </p:xfrm>
        <a:graphic>
          <a:graphicData uri="http://schemas.openxmlformats.org/drawingml/2006/table">
            <a:tbl>
              <a:tblPr firstRow="1" bandRow="1">
                <a:tableStyleId>{21E4AEA4-8DFA-4A89-87EB-49C32662AFE0}</a:tableStyleId>
              </a:tblPr>
              <a:tblGrid>
                <a:gridCol w="2022764">
                  <a:extLst>
                    <a:ext uri="{9D8B030D-6E8A-4147-A177-3AD203B41FA5}">
                      <a16:colId xmlns:a16="http://schemas.microsoft.com/office/drawing/2014/main" val="3431088041"/>
                    </a:ext>
                  </a:extLst>
                </a:gridCol>
                <a:gridCol w="1398680">
                  <a:extLst>
                    <a:ext uri="{9D8B030D-6E8A-4147-A177-3AD203B41FA5}">
                      <a16:colId xmlns:a16="http://schemas.microsoft.com/office/drawing/2014/main" val="1973147019"/>
                    </a:ext>
                  </a:extLst>
                </a:gridCol>
                <a:gridCol w="1435336">
                  <a:extLst>
                    <a:ext uri="{9D8B030D-6E8A-4147-A177-3AD203B41FA5}">
                      <a16:colId xmlns:a16="http://schemas.microsoft.com/office/drawing/2014/main" val="2066423679"/>
                    </a:ext>
                  </a:extLst>
                </a:gridCol>
                <a:gridCol w="1774748">
                  <a:extLst>
                    <a:ext uri="{9D8B030D-6E8A-4147-A177-3AD203B41FA5}">
                      <a16:colId xmlns:a16="http://schemas.microsoft.com/office/drawing/2014/main" val="594510457"/>
                    </a:ext>
                  </a:extLst>
                </a:gridCol>
                <a:gridCol w="1504915">
                  <a:extLst>
                    <a:ext uri="{9D8B030D-6E8A-4147-A177-3AD203B41FA5}">
                      <a16:colId xmlns:a16="http://schemas.microsoft.com/office/drawing/2014/main" val="2544822589"/>
                    </a:ext>
                  </a:extLst>
                </a:gridCol>
                <a:gridCol w="865325">
                  <a:extLst>
                    <a:ext uri="{9D8B030D-6E8A-4147-A177-3AD203B41FA5}">
                      <a16:colId xmlns:a16="http://schemas.microsoft.com/office/drawing/2014/main" val="1883531635"/>
                    </a:ext>
                  </a:extLst>
                </a:gridCol>
                <a:gridCol w="1434842">
                  <a:extLst>
                    <a:ext uri="{9D8B030D-6E8A-4147-A177-3AD203B41FA5}">
                      <a16:colId xmlns:a16="http://schemas.microsoft.com/office/drawing/2014/main" val="2520791032"/>
                    </a:ext>
                  </a:extLst>
                </a:gridCol>
                <a:gridCol w="785572">
                  <a:extLst>
                    <a:ext uri="{9D8B030D-6E8A-4147-A177-3AD203B41FA5}">
                      <a16:colId xmlns:a16="http://schemas.microsoft.com/office/drawing/2014/main" val="228933895"/>
                    </a:ext>
                  </a:extLst>
                </a:gridCol>
              </a:tblGrid>
              <a:tr h="523363">
                <a:tc rowSpan="4">
                  <a:txBody>
                    <a:bodyPr/>
                    <a:lstStyle/>
                    <a:p>
                      <a:pPr marL="0" algn="ctr" defTabSz="914400" rtl="0" eaLnBrk="1" fontAlgn="ctr" latinLnBrk="0" hangingPunct="1"/>
                      <a:r>
                        <a:rPr lang="ru-RU" sz="1600" b="1" u="none" strike="noStrike" kern="1200" dirty="0">
                          <a:solidFill>
                            <a:schemeClr val="lt1"/>
                          </a:solidFill>
                          <a:effectLst>
                            <a:outerShdw blurRad="38100" dist="38100" dir="2700000" algn="tl">
                              <a:srgbClr val="000000">
                                <a:alpha val="43137"/>
                              </a:srgbClr>
                            </a:outerShdw>
                          </a:effectLst>
                          <a:latin typeface="+mn-lt"/>
                          <a:ea typeface="+mn-ea"/>
                          <a:cs typeface="+mn-cs"/>
                        </a:rPr>
                        <a:t>Параметры бюджета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u="none" strike="noStrike" kern="1200" dirty="0">
                          <a:solidFill>
                            <a:schemeClr val="lt1"/>
                          </a:solidFill>
                          <a:effectLst>
                            <a:outerShdw blurRad="38100" dist="38100" dir="2700000" algn="tl">
                              <a:srgbClr val="000000">
                                <a:alpha val="43137"/>
                              </a:srgbClr>
                            </a:outerShdw>
                          </a:effectLst>
                          <a:latin typeface="+mn-lt"/>
                          <a:ea typeface="+mn-ea"/>
                          <a:cs typeface="+mn-cs"/>
                        </a:rPr>
                        <a:t>                       План</a:t>
                      </a:r>
                      <a:endParaRPr lang="ru-RU"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hMerge="1">
                  <a:txBody>
                    <a:bodyPr/>
                    <a:lstStyle/>
                    <a:p>
                      <a:endParaRPr lang="ru-RU"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rowSpan="3">
                  <a:txBody>
                    <a:bodyPr/>
                    <a:lstStyle/>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Исполнение бюджета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rowSpan="2"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Выполнение плановых назначений</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hMerge="1">
                  <a:txBody>
                    <a:bodyPr/>
                    <a:lstStyle/>
                    <a:p>
                      <a:pPr algn="l" fontAlgn="b"/>
                      <a:endParaRPr lang="ru-RU" sz="900" b="0" i="0" u="none" strike="noStrike" dirty="0">
                        <a:solidFill>
                          <a:srgbClr val="000000"/>
                        </a:solidFill>
                        <a:effectLst/>
                        <a:latin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rowSpan="2" hMerge="1">
                  <a:txBody>
                    <a:bodyPr/>
                    <a:lstStyle/>
                    <a:p>
                      <a:pPr marL="0" algn="ctr" defTabSz="914400" rtl="0" eaLnBrk="1" fontAlgn="ctr" latinLnBrk="0" hangingPunct="1"/>
                      <a:endPar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hMerge="1">
                  <a:txBody>
                    <a:bodyPr/>
                    <a:lstStyle/>
                    <a:p>
                      <a:pPr algn="l" fontAlgn="b"/>
                      <a:endParaRPr lang="ru-RU" sz="9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029156917"/>
                  </a:ext>
                </a:extLst>
              </a:tr>
              <a:tr h="190530">
                <a:tc vMerge="1">
                  <a:txBody>
                    <a:bodyPr/>
                    <a:lstStyle/>
                    <a:p>
                      <a:endParaRPr lang="ru-RU"/>
                    </a:p>
                  </a:txBody>
                  <a:tcPr/>
                </a:tc>
                <a:tc rowSpan="2">
                  <a:txBody>
                    <a:bodyPr/>
                    <a:lstStyle/>
                    <a:p>
                      <a:pPr algn="ctr"/>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Первоначальный бюджет</a:t>
                      </a:r>
                      <a:b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br>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 (№ 101-нр от 17.12.2021)</a:t>
                      </a:r>
                      <a:endParaRPr lang="ru-RU" sz="2000"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rowSpan="2">
                  <a:txBody>
                    <a:bodyPr/>
                    <a:lstStyle/>
                    <a:p>
                      <a:pPr algn="ctr"/>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Уточненный план</a:t>
                      </a:r>
                      <a:endParaRPr lang="ru-RU" sz="2000"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vMerge="1">
                  <a:txBody>
                    <a:bodyPr/>
                    <a:lstStyle/>
                    <a:p>
                      <a:endParaRPr lang="ru-RU"/>
                    </a:p>
                  </a:txBody>
                  <a:tcPr/>
                </a:tc>
                <a:tc gridSpan="4" vMerge="1">
                  <a:txBody>
                    <a:bodyPr/>
                    <a:lstStyle/>
                    <a:p>
                      <a:pPr marL="0" algn="ctr" defTabSz="914400" rtl="0" eaLnBrk="1" fontAlgn="ctr" latinLnBrk="0" hangingPunct="1"/>
                      <a:endPar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2449838552"/>
                  </a:ext>
                </a:extLst>
              </a:tr>
              <a:tr h="809159">
                <a:tc vMerge="1">
                  <a:txBody>
                    <a:bodyPr/>
                    <a:lstStyle/>
                    <a:p>
                      <a:endParaRPr lang="ru-RU"/>
                    </a:p>
                  </a:txBody>
                  <a:tcPr/>
                </a:tc>
                <a:tc vMerge="1">
                  <a:txBody>
                    <a:bodyPr/>
                    <a:lstStyle/>
                    <a:p>
                      <a:r>
                        <a:rPr lang="ru-RU" sz="1200" b="1" u="none" strike="noStrike" kern="1200">
                          <a:solidFill>
                            <a:schemeClr val="lt1"/>
                          </a:solidFill>
                          <a:effectLst>
                            <a:outerShdw blurRad="38100" dist="38100" dir="2700000" algn="tl">
                              <a:srgbClr val="000000">
                                <a:alpha val="43137"/>
                              </a:srgbClr>
                            </a:outerShdw>
                          </a:effectLst>
                          <a:latin typeface="+mn-lt"/>
                          <a:ea typeface="+mn-ea"/>
                          <a:cs typeface="+mn-cs"/>
                        </a:rPr>
                        <a:t>Первоначальный бюджет</a:t>
                      </a:r>
                      <a:br>
                        <a:rPr lang="ru-RU" sz="1200" b="1" u="none" strike="noStrike" kern="1200">
                          <a:solidFill>
                            <a:schemeClr val="lt1"/>
                          </a:solidFill>
                          <a:effectLst>
                            <a:outerShdw blurRad="38100" dist="38100" dir="2700000" algn="tl">
                              <a:srgbClr val="000000">
                                <a:alpha val="43137"/>
                              </a:srgbClr>
                            </a:outerShdw>
                          </a:effectLst>
                          <a:latin typeface="+mn-lt"/>
                          <a:ea typeface="+mn-ea"/>
                          <a:cs typeface="+mn-cs"/>
                        </a:rPr>
                      </a:br>
                      <a:r>
                        <a:rPr lang="ru-RU" sz="1200" b="1" u="none" strike="noStrike" kern="1200">
                          <a:solidFill>
                            <a:schemeClr val="lt1"/>
                          </a:solidFill>
                          <a:effectLst>
                            <a:outerShdw blurRad="38100" dist="38100" dir="2700000" algn="tl">
                              <a:srgbClr val="000000">
                                <a:alpha val="43137"/>
                              </a:srgbClr>
                            </a:outerShdw>
                          </a:effectLst>
                          <a:latin typeface="+mn-lt"/>
                          <a:ea typeface="+mn-ea"/>
                          <a:cs typeface="+mn-cs"/>
                        </a:rPr>
                        <a:t> (№85-нр от 18.12.2020)</a:t>
                      </a:r>
                      <a:endParaRPr lang="ru-RU"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vMerge="1">
                  <a:txBody>
                    <a:bodyPr/>
                    <a:lstStyle/>
                    <a:p>
                      <a:r>
                        <a:rPr lang="ru-RU" sz="1200" b="1" u="none" strike="noStrike" kern="1200" dirty="0">
                          <a:solidFill>
                            <a:schemeClr val="lt1"/>
                          </a:solidFill>
                          <a:effectLst>
                            <a:outerShdw blurRad="38100" dist="38100" dir="2700000" algn="tl">
                              <a:srgbClr val="000000">
                                <a:alpha val="43137"/>
                              </a:srgbClr>
                            </a:outerShdw>
                          </a:effectLst>
                          <a:latin typeface="+mn-lt"/>
                          <a:ea typeface="+mn-ea"/>
                          <a:cs typeface="+mn-cs"/>
                        </a:rPr>
                        <a:t>Уточненный план</a:t>
                      </a:r>
                      <a:endParaRPr lang="ru-RU"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vMerge="1">
                  <a:txBody>
                    <a:bodyPr/>
                    <a:lstStyle/>
                    <a:p>
                      <a:endParaRPr lang="ru-RU"/>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к первоначальному бюджету (№ 101-нр от 17.12.2021)</a:t>
                      </a:r>
                    </a:p>
                    <a:p>
                      <a:pPr marL="0" marR="0" lvl="0" indent="0" algn="l" defTabSz="914400" rtl="0" eaLnBrk="1" fontAlgn="ctr" latinLnBrk="0" hangingPunct="1">
                        <a:lnSpc>
                          <a:spcPct val="100000"/>
                        </a:lnSpc>
                        <a:spcBef>
                          <a:spcPts val="0"/>
                        </a:spcBef>
                        <a:spcAft>
                          <a:spcPts val="0"/>
                        </a:spcAft>
                        <a:buClrTx/>
                        <a:buSzTx/>
                        <a:buFontTx/>
                        <a:buNone/>
                        <a:tabLst/>
                        <a:defRPr/>
                      </a:pPr>
                      <a:endPar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ru-RU"/>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к уточненному плану </a:t>
                      </a:r>
                      <a:r>
                        <a:rPr lang="ru-RU" sz="1400" b="1" u="none" strike="noStrike" kern="1200">
                          <a:solidFill>
                            <a:schemeClr val="lt1"/>
                          </a:solidFill>
                          <a:effectLst>
                            <a:outerShdw blurRad="38100" dist="38100" dir="2700000" algn="tl">
                              <a:srgbClr val="000000">
                                <a:alpha val="43137"/>
                              </a:srgbClr>
                            </a:outerShdw>
                          </a:effectLst>
                          <a:latin typeface="+mn-lt"/>
                          <a:ea typeface="+mn-ea"/>
                          <a:cs typeface="+mn-cs"/>
                        </a:rPr>
                        <a:t>за 2022 </a:t>
                      </a:r>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год</a:t>
                      </a:r>
                    </a:p>
                    <a:p>
                      <a:endParaRPr lang="ru-RU" dirty="0">
                        <a:latin typeface="+mn-lt"/>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1658137000"/>
                  </a:ext>
                </a:extLst>
              </a:tr>
              <a:tr h="421946">
                <a:tc vMerge="1">
                  <a:txBody>
                    <a:bodyPr/>
                    <a:lstStyle/>
                    <a:p>
                      <a:pPr marL="0" algn="ctr" defTabSz="914400" rtl="0" eaLnBrk="1" fontAlgn="ctr" latinLnBrk="0" hangingPunct="1"/>
                      <a:endPar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ru-RU" sz="1400" b="1" u="none" strike="noStrike" kern="1200" dirty="0">
                          <a:solidFill>
                            <a:schemeClr val="tx1">
                              <a:lumMod val="85000"/>
                              <a:lumOff val="15000"/>
                            </a:schemeClr>
                          </a:solidFill>
                          <a:effectLst/>
                          <a:latin typeface="+mj-lt"/>
                          <a:ea typeface="+mn-ea"/>
                          <a:cs typeface="+mn-cs"/>
                        </a:rPr>
                        <a:t>2022 г.</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7CD"/>
                    </a:solidFill>
                  </a:tcPr>
                </a:tc>
                <a:tc>
                  <a:txBody>
                    <a:bodyPr/>
                    <a:lstStyle/>
                    <a:p>
                      <a:pPr marL="0" algn="ctr" defTabSz="914400" rtl="0" eaLnBrk="1" fontAlgn="ctr" latinLnBrk="0" hangingPunct="1"/>
                      <a:r>
                        <a:rPr lang="ru-RU" sz="1400" b="1" u="none" strike="noStrike" kern="1200" dirty="0">
                          <a:solidFill>
                            <a:schemeClr val="tx1">
                              <a:lumMod val="85000"/>
                              <a:lumOff val="15000"/>
                            </a:schemeClr>
                          </a:solidFill>
                          <a:effectLst/>
                          <a:latin typeface="+mj-lt"/>
                          <a:ea typeface="+mn-ea"/>
                          <a:cs typeface="+mn-cs"/>
                        </a:rPr>
                        <a:t>2022 г.</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7CD"/>
                    </a:solidFill>
                  </a:tcPr>
                </a:tc>
                <a:tc>
                  <a:txBody>
                    <a:bodyPr/>
                    <a:lstStyle/>
                    <a:p>
                      <a:pPr marL="0" algn="ctr" defTabSz="914400" rtl="0" eaLnBrk="1" fontAlgn="ctr" latinLnBrk="0" hangingPunct="1"/>
                      <a:r>
                        <a:rPr lang="ru-RU" sz="1400" b="1" u="none" strike="noStrike" kern="1200" dirty="0">
                          <a:solidFill>
                            <a:schemeClr val="tx1">
                              <a:lumMod val="85000"/>
                              <a:lumOff val="15000"/>
                            </a:schemeClr>
                          </a:solidFill>
                          <a:effectLst/>
                          <a:latin typeface="+mj-lt"/>
                          <a:ea typeface="+mn-ea"/>
                          <a:cs typeface="+mn-cs"/>
                        </a:rPr>
                        <a:t>2022 г.</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7CD"/>
                    </a:solidFill>
                  </a:tcPr>
                </a:tc>
                <a:tc>
                  <a:txBody>
                    <a:bodyPr/>
                    <a:lstStyle/>
                    <a:p>
                      <a:pPr marL="0" algn="ctr" defTabSz="914400" rtl="0" eaLnBrk="1" fontAlgn="ctr" latinLnBrk="0" hangingPunct="1"/>
                      <a:r>
                        <a:rPr lang="ru-RU" sz="1400" b="1" u="none" strike="noStrike" kern="1200" dirty="0">
                          <a:solidFill>
                            <a:schemeClr val="tx1">
                              <a:lumMod val="85000"/>
                              <a:lumOff val="15000"/>
                            </a:schemeClr>
                          </a:solidFill>
                          <a:effectLst/>
                          <a:latin typeface="+mj-lt"/>
                          <a:ea typeface="+mn-ea"/>
                          <a:cs typeface="+mn-cs"/>
                        </a:rPr>
                        <a:t>абсолютные значения</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7CD"/>
                    </a:solidFill>
                  </a:tcPr>
                </a:tc>
                <a:tc>
                  <a:txBody>
                    <a:bodyPr/>
                    <a:lstStyle/>
                    <a:p>
                      <a:pPr marL="0" algn="ctr" defTabSz="914400" rtl="0" eaLnBrk="1" fontAlgn="ctr" latinLnBrk="0" hangingPunct="1"/>
                      <a:r>
                        <a:rPr lang="ru-RU" sz="1400" b="1" u="none" strike="noStrike" kern="1200" dirty="0">
                          <a:solidFill>
                            <a:schemeClr val="tx1">
                              <a:lumMod val="85000"/>
                              <a:lumOff val="15000"/>
                            </a:schemeClr>
                          </a:solidFill>
                          <a:effectLst/>
                          <a:latin typeface="+mj-lt"/>
                          <a:ea typeface="+mn-ea"/>
                          <a:cs typeface="+mn-cs"/>
                        </a:rPr>
                        <a:t>в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7CD"/>
                    </a:solidFill>
                  </a:tcPr>
                </a:tc>
                <a:tc>
                  <a:txBody>
                    <a:bodyPr/>
                    <a:lstStyle/>
                    <a:p>
                      <a:pPr marL="0" algn="ctr" defTabSz="914400" rtl="0" eaLnBrk="1" fontAlgn="ctr" latinLnBrk="0" hangingPunct="1"/>
                      <a:r>
                        <a:rPr lang="ru-RU" sz="1400" b="1" u="none" strike="noStrike" kern="1200" dirty="0">
                          <a:solidFill>
                            <a:schemeClr val="tx1">
                              <a:lumMod val="85000"/>
                              <a:lumOff val="15000"/>
                            </a:schemeClr>
                          </a:solidFill>
                          <a:effectLst/>
                          <a:latin typeface="+mj-lt"/>
                          <a:ea typeface="+mn-ea"/>
                          <a:cs typeface="+mn-cs"/>
                        </a:rPr>
                        <a:t>абсолютные значения</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7CD"/>
                    </a:solidFill>
                  </a:tcPr>
                </a:tc>
                <a:tc>
                  <a:txBody>
                    <a:bodyPr/>
                    <a:lstStyle/>
                    <a:p>
                      <a:pPr marL="0" algn="ctr" defTabSz="914400" rtl="0" eaLnBrk="1" fontAlgn="ctr" latinLnBrk="0" hangingPunct="1"/>
                      <a:r>
                        <a:rPr lang="ru-RU" sz="1400" b="1" u="none" strike="noStrike" kern="1200" dirty="0">
                          <a:solidFill>
                            <a:schemeClr val="tx1">
                              <a:lumMod val="85000"/>
                              <a:lumOff val="15000"/>
                            </a:schemeClr>
                          </a:solidFill>
                          <a:effectLst/>
                          <a:latin typeface="+mj-lt"/>
                          <a:ea typeface="+mn-ea"/>
                          <a:cs typeface="+mn-cs"/>
                        </a:rPr>
                        <a:t>в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7CD"/>
                    </a:solidFill>
                  </a:tcPr>
                </a:tc>
                <a:extLst>
                  <a:ext uri="{0D108BD9-81ED-4DB2-BD59-A6C34878D82A}">
                    <a16:rowId xmlns:a16="http://schemas.microsoft.com/office/drawing/2014/main" val="2062652111"/>
                  </a:ext>
                </a:extLst>
              </a:tr>
              <a:tr h="412597">
                <a:tc>
                  <a:txBody>
                    <a:bodyPr/>
                    <a:lstStyle/>
                    <a:p>
                      <a:pPr marL="0" algn="l" defTabSz="914400" rtl="0" eaLnBrk="1" fontAlgn="ctr" latinLnBrk="0" hangingPunct="1"/>
                      <a:r>
                        <a:rPr lang="ru-RU" sz="1400" b="1" i="0" u="none" strike="noStrike" kern="1200" dirty="0">
                          <a:solidFill>
                            <a:schemeClr val="tx1"/>
                          </a:solidFill>
                          <a:effectLst/>
                          <a:latin typeface="+mj-lt"/>
                          <a:ea typeface="+mn-ea"/>
                          <a:cs typeface="Arial" panose="020B0604020202020204" pitchFamily="34" charset="0"/>
                        </a:rPr>
                        <a:t>Общий объем  доходов</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b="1" i="0" u="none" strike="noStrike" dirty="0" smtClean="0">
                          <a:solidFill>
                            <a:schemeClr val="tx1"/>
                          </a:solidFill>
                          <a:effectLst/>
                          <a:latin typeface="+mj-lt"/>
                          <a:cs typeface="Arial" panose="020B0604020202020204" pitchFamily="34" charset="0"/>
                        </a:rPr>
                        <a:t>5 697 256,0</a:t>
                      </a:r>
                      <a:endParaRPr lang="ru-RU" sz="1400" b="1" i="0" u="none" strike="noStrike" dirty="0">
                        <a:solidFill>
                          <a:schemeClr val="tx1"/>
                        </a:solidFill>
                        <a:effectLst/>
                        <a:latin typeface="+mj-lt"/>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b="1" i="0" u="none" strike="noStrike" dirty="0" smtClean="0">
                          <a:solidFill>
                            <a:schemeClr val="tx1"/>
                          </a:solidFill>
                          <a:effectLst/>
                          <a:latin typeface="+mj-lt"/>
                          <a:cs typeface="Arial" panose="020B0604020202020204" pitchFamily="34" charset="0"/>
                        </a:rPr>
                        <a:t>6 246 479,3</a:t>
                      </a:r>
                      <a:endParaRPr lang="ru-RU" sz="1400" b="1" i="0" u="none" strike="noStrike" dirty="0">
                        <a:solidFill>
                          <a:schemeClr val="tx1"/>
                        </a:solidFill>
                        <a:effectLst/>
                        <a:latin typeface="+mj-lt"/>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b="1" i="0" u="none" strike="noStrike" dirty="0" smtClean="0">
                          <a:solidFill>
                            <a:schemeClr val="tx1"/>
                          </a:solidFill>
                          <a:effectLst/>
                          <a:latin typeface="+mj-lt"/>
                          <a:cs typeface="Arial" panose="020B0604020202020204" pitchFamily="34" charset="0"/>
                        </a:rPr>
                        <a:t>6 093 137,2</a:t>
                      </a:r>
                      <a:endParaRPr lang="ru-RU" sz="1400" b="1" i="0" u="none" strike="noStrike" dirty="0">
                        <a:solidFill>
                          <a:schemeClr val="tx1"/>
                        </a:solidFill>
                        <a:effectLst/>
                        <a:latin typeface="+mj-lt"/>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en-US" sz="1400" b="1" i="0" u="none" strike="noStrike" kern="1200" dirty="0" smtClean="0">
                          <a:solidFill>
                            <a:schemeClr val="tx1"/>
                          </a:solidFill>
                          <a:effectLst/>
                          <a:latin typeface="+mj-lt"/>
                          <a:ea typeface="+mn-ea"/>
                          <a:cs typeface="Arial" panose="020B0604020202020204" pitchFamily="34" charset="0"/>
                        </a:rPr>
                        <a:t>395 881,2</a:t>
                      </a:r>
                      <a:endParaRPr lang="ru-RU" sz="1400" b="1" i="0" u="none" strike="noStrike" kern="1200" dirty="0">
                        <a:solidFill>
                          <a:schemeClr val="tx1"/>
                        </a:solidFill>
                        <a:effectLst/>
                        <a:latin typeface="+mj-lt"/>
                        <a:ea typeface="+mn-ea"/>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ru-RU" sz="1400" b="1" i="0" u="none" strike="noStrike" kern="1200" dirty="0" smtClean="0">
                          <a:solidFill>
                            <a:schemeClr val="tx1"/>
                          </a:solidFill>
                          <a:effectLst/>
                          <a:latin typeface="+mj-lt"/>
                          <a:ea typeface="+mn-ea"/>
                          <a:cs typeface="Arial" panose="020B0604020202020204" pitchFamily="34" charset="0"/>
                        </a:rPr>
                        <a:t>106,</a:t>
                      </a:r>
                      <a:r>
                        <a:rPr lang="en-US" sz="1400" b="1" i="0" u="none" strike="noStrike" kern="1200" dirty="0" smtClean="0">
                          <a:solidFill>
                            <a:schemeClr val="tx1"/>
                          </a:solidFill>
                          <a:effectLst/>
                          <a:latin typeface="+mj-lt"/>
                          <a:ea typeface="+mn-ea"/>
                          <a:cs typeface="Arial" panose="020B0604020202020204" pitchFamily="34" charset="0"/>
                        </a:rPr>
                        <a:t>9</a:t>
                      </a:r>
                      <a:r>
                        <a:rPr lang="ru-RU" sz="1400" b="1" i="0" u="none" strike="noStrike" kern="1200" dirty="0" smtClean="0">
                          <a:solidFill>
                            <a:schemeClr val="tx1"/>
                          </a:solidFill>
                          <a:effectLst/>
                          <a:latin typeface="+mj-lt"/>
                          <a:ea typeface="+mn-ea"/>
                          <a:cs typeface="Arial" panose="020B0604020202020204" pitchFamily="34" charset="0"/>
                        </a:rPr>
                        <a:t>%</a:t>
                      </a:r>
                      <a:endParaRPr lang="ru-RU" sz="1400" b="1" i="0" u="none" strike="noStrike" kern="1200" dirty="0">
                        <a:solidFill>
                          <a:schemeClr val="tx1"/>
                        </a:solidFill>
                        <a:effectLst/>
                        <a:latin typeface="+mj-lt"/>
                        <a:ea typeface="+mn-ea"/>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en-US" sz="1400" b="1" i="0" u="none" strike="noStrike" kern="1200" dirty="0" smtClean="0">
                          <a:solidFill>
                            <a:schemeClr val="tx1"/>
                          </a:solidFill>
                          <a:effectLst/>
                          <a:latin typeface="+mj-lt"/>
                          <a:ea typeface="+mn-ea"/>
                          <a:cs typeface="Arial" panose="020B0604020202020204" pitchFamily="34" charset="0"/>
                        </a:rPr>
                        <a:t>- 153 342,1</a:t>
                      </a:r>
                      <a:endParaRPr lang="ru-RU" sz="1400" b="1" i="0" u="none" strike="noStrike" kern="1200" dirty="0">
                        <a:solidFill>
                          <a:schemeClr val="tx1"/>
                        </a:solidFill>
                        <a:effectLst/>
                        <a:latin typeface="+mj-lt"/>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en-US" sz="1400" b="1" i="0" u="none" strike="noStrike" kern="1200" dirty="0" smtClean="0">
                          <a:solidFill>
                            <a:schemeClr val="tx1"/>
                          </a:solidFill>
                          <a:effectLst/>
                          <a:latin typeface="+mj-lt"/>
                          <a:ea typeface="+mn-ea"/>
                          <a:cs typeface="Arial" panose="020B0604020202020204" pitchFamily="34" charset="0"/>
                        </a:rPr>
                        <a:t>97,5</a:t>
                      </a:r>
                      <a:r>
                        <a:rPr lang="ru-RU" sz="1400" b="1" i="0" u="none" strike="noStrike" kern="1200" dirty="0" smtClean="0">
                          <a:solidFill>
                            <a:schemeClr val="tx1"/>
                          </a:solidFill>
                          <a:effectLst/>
                          <a:latin typeface="+mj-lt"/>
                          <a:ea typeface="+mn-ea"/>
                          <a:cs typeface="Arial" panose="020B0604020202020204" pitchFamily="34" charset="0"/>
                        </a:rPr>
                        <a:t>%</a:t>
                      </a:r>
                      <a:endParaRPr lang="ru-RU" sz="1400" b="1" i="0" u="none" strike="noStrike" kern="1200" dirty="0">
                        <a:solidFill>
                          <a:schemeClr val="tx1"/>
                        </a:solidFill>
                        <a:effectLst/>
                        <a:latin typeface="+mj-lt"/>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1864798"/>
                  </a:ext>
                </a:extLst>
              </a:tr>
              <a:tr h="412597">
                <a:tc>
                  <a:txBody>
                    <a:bodyPr/>
                    <a:lstStyle/>
                    <a:p>
                      <a:pPr marL="0" algn="l" defTabSz="914400" rtl="0" eaLnBrk="1" fontAlgn="ctr" latinLnBrk="0" hangingPunct="1"/>
                      <a:r>
                        <a:rPr lang="ru-RU" sz="1400" b="1" i="0" u="none" strike="noStrike" kern="1200" dirty="0">
                          <a:solidFill>
                            <a:schemeClr val="tx1"/>
                          </a:solidFill>
                          <a:effectLst/>
                          <a:latin typeface="+mj-lt"/>
                          <a:ea typeface="+mn-ea"/>
                          <a:cs typeface="Arial" panose="020B0604020202020204" pitchFamily="34" charset="0"/>
                        </a:rPr>
                        <a:t>Общий объем  расходов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b="1" i="0" u="none" strike="noStrike" dirty="0" smtClean="0">
                          <a:solidFill>
                            <a:schemeClr val="tx1"/>
                          </a:solidFill>
                          <a:effectLst/>
                          <a:latin typeface="+mj-lt"/>
                          <a:cs typeface="Arial" panose="020B0604020202020204" pitchFamily="34" charset="0"/>
                        </a:rPr>
                        <a:t>5 697 256,0</a:t>
                      </a:r>
                      <a:endParaRPr lang="ru-RU" sz="1400" b="1" i="0" u="none" strike="noStrike" dirty="0">
                        <a:solidFill>
                          <a:schemeClr val="tx1"/>
                        </a:solidFill>
                        <a:effectLst/>
                        <a:latin typeface="+mj-lt"/>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en-US" sz="1400" b="1" i="0" u="none" strike="noStrike" kern="1200" dirty="0" smtClean="0">
                          <a:solidFill>
                            <a:schemeClr val="tx1"/>
                          </a:solidFill>
                          <a:effectLst/>
                          <a:latin typeface="+mj-lt"/>
                          <a:ea typeface="+mn-ea"/>
                          <a:cs typeface="Arial" panose="020B0604020202020204" pitchFamily="34" charset="0"/>
                        </a:rPr>
                        <a:t>6 631 449,3</a:t>
                      </a:r>
                      <a:endParaRPr lang="ru-RU" sz="1400" b="1" i="0" u="none" strike="noStrike" kern="1200" dirty="0">
                        <a:solidFill>
                          <a:schemeClr val="tx1"/>
                        </a:solidFill>
                        <a:effectLst/>
                        <a:latin typeface="+mj-lt"/>
                        <a:ea typeface="+mn-ea"/>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400" b="1" i="0" u="none" strike="noStrike" dirty="0" smtClean="0">
                          <a:solidFill>
                            <a:schemeClr val="tx1"/>
                          </a:solidFill>
                          <a:effectLst/>
                          <a:latin typeface="+mj-lt"/>
                          <a:cs typeface="Arial" panose="020B0604020202020204" pitchFamily="34" charset="0"/>
                        </a:rPr>
                        <a:t>6 105</a:t>
                      </a:r>
                      <a:r>
                        <a:rPr lang="en-US" sz="1400" b="1" i="0" u="none" strike="noStrike" baseline="0" dirty="0" smtClean="0">
                          <a:solidFill>
                            <a:schemeClr val="tx1"/>
                          </a:solidFill>
                          <a:effectLst/>
                          <a:latin typeface="+mj-lt"/>
                          <a:cs typeface="Arial" panose="020B0604020202020204" pitchFamily="34" charset="0"/>
                        </a:rPr>
                        <a:t> 823,3</a:t>
                      </a:r>
                      <a:endParaRPr lang="ru-RU" sz="1400" b="1" i="0" u="none" strike="noStrike" dirty="0">
                        <a:solidFill>
                          <a:schemeClr val="tx1"/>
                        </a:solidFill>
                        <a:effectLst/>
                        <a:latin typeface="+mj-lt"/>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400" b="1" i="0" u="none" strike="noStrike" kern="1200" dirty="0" smtClean="0">
                          <a:solidFill>
                            <a:schemeClr val="tx1"/>
                          </a:solidFill>
                          <a:effectLst/>
                          <a:latin typeface="+mj-lt"/>
                          <a:ea typeface="+mn-ea"/>
                          <a:cs typeface="Arial" panose="020B0604020202020204" pitchFamily="34" charset="0"/>
                        </a:rPr>
                        <a:t>408 567,3</a:t>
                      </a:r>
                      <a:endParaRPr lang="ru-RU" sz="1400" b="1" i="0" u="none" strike="noStrike" kern="1200" dirty="0">
                        <a:solidFill>
                          <a:schemeClr val="tx1"/>
                        </a:solidFill>
                        <a:effectLst/>
                        <a:latin typeface="+mj-lt"/>
                        <a:ea typeface="+mn-ea"/>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ru-RU" sz="1400" b="1" i="0" u="none" strike="noStrike" kern="1200" dirty="0" smtClean="0">
                          <a:solidFill>
                            <a:schemeClr val="tx1"/>
                          </a:solidFill>
                          <a:effectLst/>
                          <a:latin typeface="+mj-lt"/>
                          <a:ea typeface="+mn-ea"/>
                          <a:cs typeface="Arial" panose="020B0604020202020204" pitchFamily="34" charset="0"/>
                        </a:rPr>
                        <a:t>10</a:t>
                      </a:r>
                      <a:r>
                        <a:rPr lang="en-US" sz="1400" b="1" i="0" u="none" strike="noStrike" kern="1200" dirty="0" smtClean="0">
                          <a:solidFill>
                            <a:schemeClr val="tx1"/>
                          </a:solidFill>
                          <a:effectLst/>
                          <a:latin typeface="+mj-lt"/>
                          <a:ea typeface="+mn-ea"/>
                          <a:cs typeface="Arial" panose="020B0604020202020204" pitchFamily="34" charset="0"/>
                        </a:rPr>
                        <a:t>7</a:t>
                      </a:r>
                      <a:r>
                        <a:rPr lang="ru-RU" sz="1400" b="1" i="0" u="none" strike="noStrike" kern="1200" dirty="0" smtClean="0">
                          <a:solidFill>
                            <a:schemeClr val="tx1"/>
                          </a:solidFill>
                          <a:effectLst/>
                          <a:latin typeface="+mj-lt"/>
                          <a:ea typeface="+mn-ea"/>
                          <a:cs typeface="Arial" panose="020B0604020202020204" pitchFamily="34" charset="0"/>
                        </a:rPr>
                        <a:t>,</a:t>
                      </a:r>
                      <a:r>
                        <a:rPr lang="en-US" sz="1400" b="1" i="0" u="none" strike="noStrike" kern="1200" dirty="0" smtClean="0">
                          <a:solidFill>
                            <a:schemeClr val="tx1"/>
                          </a:solidFill>
                          <a:effectLst/>
                          <a:latin typeface="+mj-lt"/>
                          <a:ea typeface="+mn-ea"/>
                          <a:cs typeface="Arial" panose="020B0604020202020204" pitchFamily="34" charset="0"/>
                        </a:rPr>
                        <a:t>2</a:t>
                      </a:r>
                      <a:r>
                        <a:rPr lang="ru-RU" sz="1400" b="1" i="0" u="none" strike="noStrike" kern="1200" dirty="0" smtClean="0">
                          <a:solidFill>
                            <a:schemeClr val="tx1"/>
                          </a:solidFill>
                          <a:effectLst/>
                          <a:latin typeface="+mj-lt"/>
                          <a:ea typeface="+mn-ea"/>
                          <a:cs typeface="Arial" panose="020B0604020202020204" pitchFamily="34" charset="0"/>
                        </a:rPr>
                        <a:t>%</a:t>
                      </a:r>
                      <a:endParaRPr lang="ru-RU" sz="1400" b="1" i="0" u="none" strike="noStrike" kern="1200" dirty="0">
                        <a:solidFill>
                          <a:schemeClr val="tx1"/>
                        </a:solidFill>
                        <a:effectLst/>
                        <a:latin typeface="+mj-lt"/>
                        <a:ea typeface="+mn-ea"/>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ru-RU" sz="1400" b="1" i="0" u="none" strike="noStrike" kern="1200" dirty="0" smtClean="0">
                          <a:solidFill>
                            <a:schemeClr val="tx1"/>
                          </a:solidFill>
                          <a:effectLst/>
                          <a:latin typeface="+mj-lt"/>
                          <a:ea typeface="+mn-ea"/>
                          <a:cs typeface="Arial" panose="020B0604020202020204" pitchFamily="34" charset="0"/>
                        </a:rPr>
                        <a:t>-525 626,00</a:t>
                      </a:r>
                      <a:endParaRPr lang="ru-RU" sz="1400" b="1" i="0" u="none" strike="noStrike" kern="1200" dirty="0">
                        <a:solidFill>
                          <a:schemeClr val="tx1"/>
                        </a:solidFill>
                        <a:effectLst/>
                        <a:latin typeface="+mj-lt"/>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ru-RU" sz="1400" b="1" i="0" u="none" strike="noStrike" kern="1200" dirty="0" smtClean="0">
                          <a:solidFill>
                            <a:schemeClr val="tx1"/>
                          </a:solidFill>
                          <a:effectLst/>
                          <a:latin typeface="+mj-lt"/>
                          <a:ea typeface="+mn-ea"/>
                          <a:cs typeface="Arial" panose="020B0604020202020204" pitchFamily="34" charset="0"/>
                        </a:rPr>
                        <a:t>92,1%</a:t>
                      </a:r>
                      <a:endParaRPr lang="ru-RU" sz="1400" b="1" i="0" u="none" strike="noStrike" kern="1200" dirty="0">
                        <a:solidFill>
                          <a:schemeClr val="tx1"/>
                        </a:solidFill>
                        <a:effectLst/>
                        <a:latin typeface="+mj-lt"/>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6770848"/>
                  </a:ext>
                </a:extLst>
              </a:tr>
              <a:tr h="621488">
                <a:tc>
                  <a:txBody>
                    <a:bodyPr/>
                    <a:lstStyle/>
                    <a:p>
                      <a:pPr marL="0" algn="l" defTabSz="914400" rtl="0" eaLnBrk="1" fontAlgn="ctr" latinLnBrk="0" hangingPunct="1"/>
                      <a:r>
                        <a:rPr lang="ru-RU" sz="1400" b="1" i="0" u="none" strike="noStrike" kern="1200" dirty="0">
                          <a:solidFill>
                            <a:schemeClr val="tx1"/>
                          </a:solidFill>
                          <a:effectLst/>
                          <a:latin typeface="+mj-lt"/>
                          <a:ea typeface="+mn-ea"/>
                          <a:cs typeface="Arial" panose="020B0604020202020204" pitchFamily="34" charset="0"/>
                        </a:rPr>
                        <a:t>Дефицит «-» / </a:t>
                      </a:r>
                    </a:p>
                    <a:p>
                      <a:pPr marL="0" algn="l" defTabSz="914400" rtl="0" eaLnBrk="1" fontAlgn="ctr" latinLnBrk="0" hangingPunct="1"/>
                      <a:r>
                        <a:rPr lang="ru-RU" sz="1400" b="1" i="0" u="none" strike="noStrike" kern="1200" dirty="0">
                          <a:solidFill>
                            <a:schemeClr val="tx1"/>
                          </a:solidFill>
                          <a:effectLst/>
                          <a:latin typeface="+mj-lt"/>
                          <a:ea typeface="+mn-ea"/>
                          <a:cs typeface="Arial" panose="020B0604020202020204" pitchFamily="34" charset="0"/>
                        </a:rPr>
                        <a:t>Профицит «+»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mj-lt"/>
                          <a:ea typeface="+mn-ea"/>
                          <a:cs typeface="Arial" panose="020B0604020202020204" pitchFamily="34" charset="0"/>
                        </a:rPr>
                        <a:t>БЮДЖЕТ БЕЗДЕФИЦИТНЫЙ</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ru-RU" sz="1400" b="1" i="0" u="none" strike="noStrike" kern="1200" dirty="0">
                          <a:solidFill>
                            <a:schemeClr val="tx1"/>
                          </a:solidFill>
                          <a:effectLst/>
                          <a:latin typeface="+mj-lt"/>
                          <a:ea typeface="+mn-ea"/>
                          <a:cs typeface="Arial" panose="020B0604020202020204" pitchFamily="34" charset="0"/>
                        </a:rPr>
                        <a:t>- </a:t>
                      </a:r>
                      <a:r>
                        <a:rPr lang="ru-RU" sz="1400" b="1" i="0" u="none" strike="noStrike" kern="1200" dirty="0" smtClean="0">
                          <a:solidFill>
                            <a:schemeClr val="tx1"/>
                          </a:solidFill>
                          <a:effectLst/>
                          <a:latin typeface="+mj-lt"/>
                          <a:ea typeface="+mn-ea"/>
                          <a:cs typeface="Arial" panose="020B0604020202020204" pitchFamily="34" charset="0"/>
                        </a:rPr>
                        <a:t>384 970,0</a:t>
                      </a:r>
                      <a:endParaRPr lang="ru-RU" sz="1400" b="1" i="0" u="none" strike="noStrike" kern="1200" dirty="0">
                        <a:solidFill>
                          <a:schemeClr val="tx1"/>
                        </a:solidFill>
                        <a:effectLst/>
                        <a:latin typeface="+mj-lt"/>
                        <a:ea typeface="+mn-ea"/>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mj-lt"/>
                          <a:ea typeface="+mn-ea"/>
                          <a:cs typeface="Arial" panose="020B0604020202020204" pitchFamily="34" charset="0"/>
                        </a:rPr>
                        <a:t>- 12</a:t>
                      </a:r>
                      <a:r>
                        <a:rPr lang="en-US" sz="1400" b="1" i="0" u="none" strike="noStrike" kern="1200" baseline="0" dirty="0" smtClean="0">
                          <a:solidFill>
                            <a:schemeClr val="tx1"/>
                          </a:solidFill>
                          <a:effectLst/>
                          <a:latin typeface="+mj-lt"/>
                          <a:ea typeface="+mn-ea"/>
                          <a:cs typeface="Arial" panose="020B0604020202020204" pitchFamily="34" charset="0"/>
                        </a:rPr>
                        <a:t> 686,1</a:t>
                      </a:r>
                      <a:endParaRPr lang="ru-RU" sz="1400" b="1" i="0" u="none" strike="noStrike" kern="1200" dirty="0">
                        <a:solidFill>
                          <a:schemeClr val="tx1"/>
                        </a:solidFill>
                        <a:effectLst/>
                        <a:latin typeface="+mj-lt"/>
                        <a:ea typeface="+mn-ea"/>
                        <a:cs typeface="Arial" panose="020B0604020202020204" pitchFamily="34" charset="0"/>
                      </a:endParaRPr>
                    </a:p>
                  </a:txBody>
                  <a:tcPr marL="8313" marR="8313" marT="83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endParaRPr lang="ru-RU" sz="1400" b="1" i="0" u="none" strike="noStrike" kern="1200" dirty="0">
                        <a:solidFill>
                          <a:schemeClr val="tx1"/>
                        </a:solidFill>
                        <a:effectLst/>
                        <a:latin typeface="+mj-lt"/>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endParaRPr lang="ru-RU" sz="1400" b="1" i="0" u="none" strike="noStrike" kern="1200" dirty="0">
                        <a:solidFill>
                          <a:schemeClr val="tx1"/>
                        </a:solidFill>
                        <a:effectLst/>
                        <a:latin typeface="+mj-lt"/>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endParaRPr lang="ru-RU" sz="1400" b="1" i="0" u="none" strike="noStrike" kern="1200" dirty="0">
                        <a:solidFill>
                          <a:schemeClr val="tx1"/>
                        </a:solidFill>
                        <a:effectLst/>
                        <a:latin typeface="+mj-lt"/>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1400" b="1" i="0" u="none" strike="noStrike" kern="1200" dirty="0">
                        <a:solidFill>
                          <a:schemeClr val="tx1"/>
                        </a:solidFill>
                        <a:effectLst/>
                        <a:latin typeface="+mj-lt"/>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3402707"/>
                  </a:ext>
                </a:extLst>
              </a:tr>
            </a:tbl>
          </a:graphicData>
        </a:graphic>
      </p:graphicFrame>
      <p:sp>
        <p:nvSpPr>
          <p:cNvPr id="7" name="Прямоугольник 28">
            <a:extLst>
              <a:ext uri="{FF2B5EF4-FFF2-40B4-BE49-F238E27FC236}">
                <a16:creationId xmlns:a16="http://schemas.microsoft.com/office/drawing/2014/main" id="{6DF0AF8A-B17B-4784-A4B8-39C244D8AA56}"/>
              </a:ext>
            </a:extLst>
          </p:cNvPr>
          <p:cNvSpPr>
            <a:spLocks noChangeArrowheads="1"/>
          </p:cNvSpPr>
          <p:nvPr/>
        </p:nvSpPr>
        <p:spPr bwMode="auto">
          <a:xfrm>
            <a:off x="206539" y="5699425"/>
            <a:ext cx="11643715" cy="923330"/>
          </a:xfrm>
          <a:prstGeom prst="rect">
            <a:avLst/>
          </a:prstGeom>
          <a:solidFill>
            <a:srgbClr val="FFFFCC"/>
          </a:solidFill>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u-RU" dirty="0">
                <a:solidFill>
                  <a:srgbClr val="002060"/>
                </a:solidFill>
                <a:effectLst>
                  <a:outerShdw blurRad="38100" dist="38100" dir="2700000" algn="tl">
                    <a:srgbClr val="000000">
                      <a:alpha val="43137"/>
                    </a:srgbClr>
                  </a:outerShdw>
                </a:effectLst>
              </a:rPr>
              <a:t>По итогам года сложился дефицит бюджета, который составил </a:t>
            </a:r>
            <a:r>
              <a:rPr lang="ru-RU" dirty="0" smtClean="0">
                <a:solidFill>
                  <a:srgbClr val="002060"/>
                </a:solidFill>
                <a:effectLst>
                  <a:outerShdw blurRad="38100" dist="38100" dir="2700000" algn="tl">
                    <a:srgbClr val="000000">
                      <a:alpha val="43137"/>
                    </a:srgbClr>
                  </a:outerShdw>
                </a:effectLst>
              </a:rPr>
              <a:t>385 </a:t>
            </a:r>
            <a:r>
              <a:rPr lang="ru-RU" dirty="0">
                <a:solidFill>
                  <a:srgbClr val="002060"/>
                </a:solidFill>
                <a:effectLst>
                  <a:outerShdw blurRad="38100" dist="38100" dir="2700000" algn="tl">
                    <a:srgbClr val="000000">
                      <a:alpha val="43137"/>
                    </a:srgbClr>
                  </a:outerShdw>
                </a:effectLst>
              </a:rPr>
              <a:t>млн. </a:t>
            </a:r>
            <a:r>
              <a:rPr lang="ru-RU" dirty="0" smtClean="0">
                <a:solidFill>
                  <a:srgbClr val="002060"/>
                </a:solidFill>
                <a:effectLst>
                  <a:outerShdw blurRad="38100" dist="38100" dir="2700000" algn="tl">
                    <a:srgbClr val="000000">
                      <a:alpha val="43137"/>
                    </a:srgbClr>
                  </a:outerShdw>
                </a:effectLst>
              </a:rPr>
              <a:t>рублей.</a:t>
            </a:r>
          </a:p>
          <a:p>
            <a:pPr algn="ctr"/>
            <a:r>
              <a:rPr lang="ru-RU" dirty="0">
                <a:solidFill>
                  <a:srgbClr val="002060"/>
                </a:solidFill>
                <a:effectLst>
                  <a:outerShdw blurRad="38100" dist="38100" dir="2700000" algn="tl">
                    <a:srgbClr val="000000">
                      <a:alpha val="43137"/>
                    </a:srgbClr>
                  </a:outerShdw>
                </a:effectLst>
              </a:rPr>
              <a:t>Муниципальные заимствования в </a:t>
            </a:r>
            <a:r>
              <a:rPr lang="ru-RU" dirty="0" smtClean="0">
                <a:solidFill>
                  <a:srgbClr val="002060"/>
                </a:solidFill>
                <a:effectLst>
                  <a:outerShdw blurRad="38100" dist="38100" dir="2700000" algn="tl">
                    <a:srgbClr val="000000">
                      <a:alpha val="43137"/>
                    </a:srgbClr>
                  </a:outerShdw>
                </a:effectLst>
              </a:rPr>
              <a:t>2022 </a:t>
            </a:r>
            <a:r>
              <a:rPr lang="ru-RU" dirty="0">
                <a:solidFill>
                  <a:srgbClr val="002060"/>
                </a:solidFill>
                <a:effectLst>
                  <a:outerShdw blurRad="38100" dist="38100" dir="2700000" algn="tl">
                    <a:srgbClr val="000000">
                      <a:alpha val="43137"/>
                    </a:srgbClr>
                  </a:outerShdw>
                </a:effectLst>
              </a:rPr>
              <a:t>году не привлекались, муниципальные гарантии не предоставлялись.</a:t>
            </a:r>
          </a:p>
          <a:p>
            <a:pPr algn="ctr"/>
            <a:r>
              <a:rPr lang="ru-RU" altLang="ru-RU" dirty="0">
                <a:solidFill>
                  <a:srgbClr val="002060"/>
                </a:solidFill>
                <a:effectLst>
                  <a:outerShdw blurRad="38100" dist="38100" dir="2700000" algn="tl">
                    <a:srgbClr val="000000">
                      <a:alpha val="43137"/>
                    </a:srgbClr>
                  </a:outerShdw>
                </a:effectLst>
              </a:rPr>
              <a:t>Муниципальный долг в </a:t>
            </a:r>
            <a:r>
              <a:rPr lang="ru-RU" altLang="ru-RU" dirty="0" smtClean="0">
                <a:solidFill>
                  <a:srgbClr val="002060"/>
                </a:solidFill>
                <a:effectLst>
                  <a:outerShdw blurRad="38100" dist="38100" dir="2700000" algn="tl">
                    <a:srgbClr val="000000">
                      <a:alpha val="43137"/>
                    </a:srgbClr>
                  </a:outerShdw>
                </a:effectLst>
              </a:rPr>
              <a:t>2020-2022 </a:t>
            </a:r>
            <a:r>
              <a:rPr lang="ru-RU" altLang="ru-RU" dirty="0">
                <a:solidFill>
                  <a:srgbClr val="002060"/>
                </a:solidFill>
                <a:effectLst>
                  <a:outerShdw blurRad="38100" dist="38100" dir="2700000" algn="tl">
                    <a:srgbClr val="000000">
                      <a:alpha val="43137"/>
                    </a:srgbClr>
                  </a:outerShdw>
                </a:effectLst>
              </a:rPr>
              <a:t>гг. отсутствовал</a:t>
            </a:r>
            <a:r>
              <a:rPr lang="ru-RU" altLang="ru-RU" dirty="0" smtClean="0">
                <a:solidFill>
                  <a:srgbClr val="002060"/>
                </a:solidFill>
                <a:effectLst>
                  <a:outerShdw blurRad="38100" dist="38100" dir="2700000" algn="tl">
                    <a:srgbClr val="000000">
                      <a:alpha val="43137"/>
                    </a:srgbClr>
                  </a:outerShdw>
                </a:effectLst>
              </a:rPr>
              <a:t>.</a:t>
            </a:r>
            <a:endParaRPr lang="ru-RU" altLang="ru-RU" dirty="0">
              <a:solidFill>
                <a:srgbClr val="002060"/>
              </a:solidFill>
              <a:effectLst>
                <a:outerShdw blurRad="38100" dist="38100" dir="2700000" algn="tl">
                  <a:srgbClr val="000000">
                    <a:alpha val="43137"/>
                  </a:srgbClr>
                </a:outerShdw>
              </a:effectLst>
            </a:endParaRPr>
          </a:p>
        </p:txBody>
      </p:sp>
      <p:sp>
        <p:nvSpPr>
          <p:cNvPr id="9" name="Прямоугольник 8">
            <a:extLst>
              <a:ext uri="{FF2B5EF4-FFF2-40B4-BE49-F238E27FC236}">
                <a16:creationId xmlns:a16="http://schemas.microsoft.com/office/drawing/2014/main" id="{9C7A5D47-7D2C-4782-8867-2225B4DBDD46}"/>
              </a:ext>
            </a:extLst>
          </p:cNvPr>
          <p:cNvSpPr/>
          <p:nvPr/>
        </p:nvSpPr>
        <p:spPr>
          <a:xfrm>
            <a:off x="10785521" y="1851817"/>
            <a:ext cx="1150411" cy="307777"/>
          </a:xfrm>
          <a:prstGeom prst="rect">
            <a:avLst/>
          </a:prstGeom>
        </p:spPr>
        <p:txBody>
          <a:bodyPr wrap="square">
            <a:spAutoFit/>
          </a:bodyPr>
          <a:lstStyle/>
          <a:p>
            <a:r>
              <a:rPr lang="ru-RU" sz="1400" dirty="0"/>
              <a:t>(тыс. руб.)</a:t>
            </a:r>
          </a:p>
        </p:txBody>
      </p:sp>
      <p:sp>
        <p:nvSpPr>
          <p:cNvPr id="10" name="Номер слайда 9">
            <a:extLst>
              <a:ext uri="{FF2B5EF4-FFF2-40B4-BE49-F238E27FC236}">
                <a16:creationId xmlns:a16="http://schemas.microsoft.com/office/drawing/2014/main" id="{A94F6C35-E26A-45C2-A35F-8D8AF88FF22E}"/>
              </a:ext>
            </a:extLst>
          </p:cNvPr>
          <p:cNvSpPr>
            <a:spLocks noGrp="1"/>
          </p:cNvSpPr>
          <p:nvPr>
            <p:ph type="sldNum" sz="quarter" idx="12"/>
          </p:nvPr>
        </p:nvSpPr>
        <p:spPr/>
        <p:txBody>
          <a:bodyPr/>
          <a:lstStyle/>
          <a:p>
            <a:fld id="{E4EB6E89-BA87-4003-BD23-6BDF40F3EBED}" type="slidenum">
              <a:rPr lang="ru-RU" smtClean="0"/>
              <a:pPr/>
              <a:t>11</a:t>
            </a:fld>
            <a:endParaRPr lang="ru-RU" dirty="0"/>
          </a:p>
        </p:txBody>
      </p:sp>
      <p:pic>
        <p:nvPicPr>
          <p:cNvPr id="11" name="Объект 6">
            <a:extLst>
              <a:ext uri="{FF2B5EF4-FFF2-40B4-BE49-F238E27FC236}">
                <a16:creationId xmlns:a16="http://schemas.microsoft.com/office/drawing/2014/main" id="{29F8EF1A-B159-49C7-B3A0-AC30357252F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12" name="Заголовок 1">
            <a:extLst>
              <a:ext uri="{FF2B5EF4-FFF2-40B4-BE49-F238E27FC236}">
                <a16:creationId xmlns:a16="http://schemas.microsoft.com/office/drawing/2014/main" id="{A4566B9B-F108-404C-854E-E596DE230D4F}"/>
              </a:ext>
            </a:extLst>
          </p:cNvPr>
          <p:cNvSpPr txBox="1">
            <a:spLocks/>
          </p:cNvSpPr>
          <p:nvPr/>
        </p:nvSpPr>
        <p:spPr>
          <a:xfrm>
            <a:off x="770597" y="100212"/>
            <a:ext cx="10515600" cy="10737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dirty="0"/>
              <a:t>Основные параметры исполнения </a:t>
            </a:r>
            <a:r>
              <a:rPr lang="ru-RU" sz="3200" dirty="0" smtClean="0"/>
              <a:t>бюджета</a:t>
            </a:r>
            <a:r>
              <a:rPr lang="ru-RU" sz="3200" dirty="0"/>
              <a:t/>
            </a:r>
            <a:br>
              <a:rPr lang="ru-RU" sz="3200" dirty="0"/>
            </a:br>
            <a:endParaRPr lang="ru-RU" sz="3200" dirty="0"/>
          </a:p>
        </p:txBody>
      </p:sp>
    </p:spTree>
    <p:extLst>
      <p:ext uri="{BB962C8B-B14F-4D97-AF65-F5344CB8AC3E}">
        <p14:creationId xmlns:p14="http://schemas.microsoft.com/office/powerpoint/2010/main" val="125820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a:extLst>
              <a:ext uri="{FF2B5EF4-FFF2-40B4-BE49-F238E27FC236}">
                <a16:creationId xmlns:a16="http://schemas.microsoft.com/office/drawing/2014/main" id="{8B77A80F-2BD9-434D-BCBC-E6A83080C80E}"/>
              </a:ext>
            </a:extLst>
          </p:cNvPr>
          <p:cNvSpPr/>
          <p:nvPr/>
        </p:nvSpPr>
        <p:spPr>
          <a:xfrm>
            <a:off x="153910" y="4842768"/>
            <a:ext cx="11821166" cy="1341216"/>
          </a:xfrm>
          <a:prstGeom prst="roundRect">
            <a:avLst>
              <a:gd name="adj" fmla="val 18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txBody>
          <a:bodyPr wrap="square" lIns="0" tIns="0" rIns="0" bIns="0" rtlCol="0"/>
          <a:lstStyle/>
          <a:p>
            <a:pPr defTabSz="914400" hangingPunct="1"/>
            <a:endParaRPr sz="1400" kern="1200">
              <a:solidFill>
                <a:schemeClr val="tx1"/>
              </a:solidFill>
            </a:endParaRPr>
          </a:p>
        </p:txBody>
      </p:sp>
      <p:sp>
        <p:nvSpPr>
          <p:cNvPr id="22" name="object 2"/>
          <p:cNvSpPr txBox="1"/>
          <p:nvPr/>
        </p:nvSpPr>
        <p:spPr>
          <a:xfrm>
            <a:off x="4991436" y="4980560"/>
            <a:ext cx="1950977" cy="994503"/>
          </a:xfrm>
          <a:prstGeom prst="rect">
            <a:avLst/>
          </a:prstGeom>
        </p:spPr>
        <p:txBody>
          <a:bodyPr vert="horz" wrap="square" lIns="0" tIns="14605" rIns="0" bIns="0" rtlCol="0">
            <a:spAutoFit/>
          </a:bodyPr>
          <a:lstStyle/>
          <a:p>
            <a:pPr algn="ctr">
              <a:spcBef>
                <a:spcPts val="115"/>
              </a:spcBef>
            </a:pPr>
            <a:r>
              <a:rPr lang="ru-RU" sz="32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8</a:t>
            </a:r>
            <a:r>
              <a:rPr sz="32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a:t>
            </a:r>
            <a:r>
              <a:rPr lang="ru-RU" sz="32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8</a:t>
            </a:r>
            <a:r>
              <a:rPr sz="32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endParaRPr lang="ru-RU" sz="3200" b="1" dirty="0">
              <a:solidFill>
                <a:srgbClr val="4E4F54"/>
              </a:solidFill>
              <a:latin typeface="Tahoma" panose="020B0604030504040204" pitchFamily="34" charset="0"/>
              <a:ea typeface="Tahoma" panose="020B0604030504040204" pitchFamily="34" charset="0"/>
              <a:cs typeface="Tahoma" panose="020B0604030504040204" pitchFamily="34" charset="0"/>
            </a:endParaRPr>
          </a:p>
          <a:p>
            <a:pPr algn="ctr">
              <a:spcBef>
                <a:spcPts val="115"/>
              </a:spcBef>
            </a:pPr>
            <a:r>
              <a:rPr lang="ru-RU" b="1" dirty="0">
                <a:solidFill>
                  <a:srgbClr val="4E4F54"/>
                </a:solidFill>
                <a:latin typeface="Tahoma" panose="020B0604030504040204" pitchFamily="34" charset="0"/>
                <a:ea typeface="Tahoma" panose="020B0604030504040204" pitchFamily="34" charset="0"/>
                <a:cs typeface="Tahoma" panose="020B0604030504040204" pitchFamily="34" charset="0"/>
              </a:rPr>
              <a:t>млрд.</a:t>
            </a:r>
            <a:r>
              <a:rPr b="1" dirty="0">
                <a:solidFill>
                  <a:srgbClr val="4E4F54"/>
                </a:solidFill>
                <a:latin typeface="Tahoma" panose="020B0604030504040204" pitchFamily="34" charset="0"/>
                <a:ea typeface="Tahoma" panose="020B0604030504040204" pitchFamily="34" charset="0"/>
                <a:cs typeface="Tahoma" panose="020B0604030504040204" pitchFamily="34" charset="0"/>
              </a:rPr>
              <a:t> руб.</a:t>
            </a:r>
          </a:p>
          <a:p>
            <a:pPr marR="124460" algn="ctr">
              <a:spcBef>
                <a:spcPts val="125"/>
              </a:spcBef>
            </a:pPr>
            <a:r>
              <a:rPr sz="1200" dirty="0" smtClean="0">
                <a:solidFill>
                  <a:srgbClr val="4E4F54"/>
                </a:solidFill>
                <a:latin typeface="Tahoma" panose="020B0604030504040204" pitchFamily="34" charset="0"/>
                <a:ea typeface="Tahoma" panose="020B0604030504040204" pitchFamily="34" charset="0"/>
                <a:cs typeface="Tahoma" panose="020B0604030504040204" pitchFamily="34" charset="0"/>
              </a:rPr>
              <a:t>202</a:t>
            </a:r>
            <a:r>
              <a:rPr lang="ru-RU" sz="1200" dirty="0" smtClean="0">
                <a:solidFill>
                  <a:srgbClr val="4E4F54"/>
                </a:solidFill>
                <a:latin typeface="Tahoma" panose="020B0604030504040204" pitchFamily="34" charset="0"/>
                <a:ea typeface="Tahoma" panose="020B0604030504040204" pitchFamily="34" charset="0"/>
                <a:cs typeface="Tahoma" panose="020B0604030504040204" pitchFamily="34" charset="0"/>
              </a:rPr>
              <a:t>1</a:t>
            </a:r>
            <a:r>
              <a:rPr sz="1200"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r>
              <a:rPr sz="1200" dirty="0">
                <a:solidFill>
                  <a:srgbClr val="4E4F54"/>
                </a:solidFill>
                <a:latin typeface="Tahoma" panose="020B0604030504040204" pitchFamily="34" charset="0"/>
                <a:ea typeface="Tahoma" panose="020B0604030504040204" pitchFamily="34" charset="0"/>
                <a:cs typeface="Tahoma" panose="020B0604030504040204" pitchFamily="34" charset="0"/>
              </a:rPr>
              <a:t>г.</a:t>
            </a:r>
          </a:p>
        </p:txBody>
      </p:sp>
      <p:sp>
        <p:nvSpPr>
          <p:cNvPr id="24" name="object 3"/>
          <p:cNvSpPr txBox="1"/>
          <p:nvPr/>
        </p:nvSpPr>
        <p:spPr>
          <a:xfrm>
            <a:off x="1602371" y="4980560"/>
            <a:ext cx="2224187" cy="994503"/>
          </a:xfrm>
          <a:prstGeom prst="rect">
            <a:avLst/>
          </a:prstGeom>
        </p:spPr>
        <p:txBody>
          <a:bodyPr vert="horz" wrap="square" lIns="0" tIns="14605" rIns="0" bIns="0" rtlCol="0">
            <a:spAutoFit/>
          </a:bodyPr>
          <a:lstStyle/>
          <a:p>
            <a:pPr algn="ctr">
              <a:lnSpc>
                <a:spcPct val="100000"/>
              </a:lnSpc>
              <a:spcBef>
                <a:spcPts val="115"/>
              </a:spcBef>
            </a:pPr>
            <a:r>
              <a:rPr lang="ru-RU" sz="32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7</a:t>
            </a:r>
            <a:r>
              <a:rPr sz="32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a:t>
            </a:r>
            <a:r>
              <a:rPr lang="ru-RU" sz="32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9</a:t>
            </a:r>
            <a:r>
              <a:rPr sz="32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endParaRPr lang="ru-RU" sz="3200" b="1" dirty="0">
              <a:solidFill>
                <a:srgbClr val="4E4F54"/>
              </a:solidFill>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115"/>
              </a:spcBef>
            </a:pPr>
            <a:r>
              <a:rPr lang="ru-RU" b="1" dirty="0">
                <a:solidFill>
                  <a:srgbClr val="4E4F54"/>
                </a:solidFill>
                <a:ea typeface="Tahoma" panose="020B0604030504040204" pitchFamily="34" charset="0"/>
                <a:cs typeface="Tahoma" panose="020B0604030504040204" pitchFamily="34" charset="0"/>
              </a:rPr>
              <a:t>млрд</a:t>
            </a:r>
            <a:r>
              <a:rPr lang="ru-RU" b="1" dirty="0">
                <a:solidFill>
                  <a:srgbClr val="4E4F54"/>
                </a:solidFill>
                <a:latin typeface="Tahoma" panose="020B0604030504040204" pitchFamily="34" charset="0"/>
                <a:ea typeface="Tahoma" panose="020B0604030504040204" pitchFamily="34" charset="0"/>
                <a:cs typeface="Tahoma" panose="020B0604030504040204" pitchFamily="34" charset="0"/>
              </a:rPr>
              <a:t>.</a:t>
            </a:r>
            <a:r>
              <a:rPr b="1" dirty="0">
                <a:solidFill>
                  <a:srgbClr val="4E4F54"/>
                </a:solidFill>
                <a:latin typeface="Tahoma" panose="020B0604030504040204" pitchFamily="34" charset="0"/>
                <a:ea typeface="Tahoma" panose="020B0604030504040204" pitchFamily="34" charset="0"/>
                <a:cs typeface="Tahoma" panose="020B0604030504040204" pitchFamily="34" charset="0"/>
              </a:rPr>
              <a:t> руб.</a:t>
            </a:r>
          </a:p>
          <a:p>
            <a:pPr algn="ctr">
              <a:lnSpc>
                <a:spcPct val="100000"/>
              </a:lnSpc>
              <a:spcBef>
                <a:spcPts val="125"/>
              </a:spcBef>
            </a:pPr>
            <a:r>
              <a:rPr sz="1200" dirty="0" smtClean="0">
                <a:solidFill>
                  <a:srgbClr val="4E4F54"/>
                </a:solidFill>
                <a:latin typeface="Tahoma" panose="020B0604030504040204" pitchFamily="34" charset="0"/>
                <a:ea typeface="Tahoma" panose="020B0604030504040204" pitchFamily="34" charset="0"/>
                <a:cs typeface="Tahoma" panose="020B0604030504040204" pitchFamily="34" charset="0"/>
              </a:rPr>
              <a:t>20</a:t>
            </a:r>
            <a:r>
              <a:rPr lang="ru-RU" sz="1200" dirty="0" smtClean="0">
                <a:solidFill>
                  <a:srgbClr val="4E4F54"/>
                </a:solidFill>
                <a:latin typeface="Tahoma" panose="020B0604030504040204" pitchFamily="34" charset="0"/>
                <a:ea typeface="Tahoma" panose="020B0604030504040204" pitchFamily="34" charset="0"/>
                <a:cs typeface="Tahoma" panose="020B0604030504040204" pitchFamily="34" charset="0"/>
              </a:rPr>
              <a:t>20</a:t>
            </a:r>
            <a:r>
              <a:rPr sz="1200"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r>
              <a:rPr sz="1200" dirty="0">
                <a:solidFill>
                  <a:srgbClr val="4E4F54"/>
                </a:solidFill>
                <a:latin typeface="Tahoma" panose="020B0604030504040204" pitchFamily="34" charset="0"/>
                <a:ea typeface="Tahoma" panose="020B0604030504040204" pitchFamily="34" charset="0"/>
                <a:cs typeface="Tahoma" panose="020B0604030504040204" pitchFamily="34" charset="0"/>
              </a:rPr>
              <a:t>г.</a:t>
            </a:r>
          </a:p>
        </p:txBody>
      </p:sp>
      <p:sp>
        <p:nvSpPr>
          <p:cNvPr id="26" name="object 4"/>
          <p:cNvSpPr txBox="1"/>
          <p:nvPr/>
        </p:nvSpPr>
        <p:spPr>
          <a:xfrm>
            <a:off x="7601541" y="4980560"/>
            <a:ext cx="3060065" cy="994503"/>
          </a:xfrm>
          <a:prstGeom prst="rect">
            <a:avLst/>
          </a:prstGeom>
        </p:spPr>
        <p:txBody>
          <a:bodyPr vert="horz" wrap="square" lIns="0" tIns="14605" rIns="0" bIns="0" rtlCol="0">
            <a:spAutoFit/>
          </a:bodyPr>
          <a:lstStyle/>
          <a:p>
            <a:pPr algn="ctr">
              <a:spcBef>
                <a:spcPts val="115"/>
              </a:spcBef>
            </a:pPr>
            <a:r>
              <a:rPr lang="ru-RU" sz="32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12</a:t>
            </a:r>
            <a:r>
              <a:rPr sz="32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a:t>
            </a:r>
            <a:r>
              <a:rPr lang="ru-RU" sz="3200" b="1" dirty="0">
                <a:solidFill>
                  <a:srgbClr val="4E4F54"/>
                </a:solidFill>
                <a:latin typeface="Tahoma" panose="020B0604030504040204" pitchFamily="34" charset="0"/>
                <a:ea typeface="Tahoma" panose="020B0604030504040204" pitchFamily="34" charset="0"/>
                <a:cs typeface="Tahoma" panose="020B0604030504040204" pitchFamily="34" charset="0"/>
              </a:rPr>
              <a:t>8</a:t>
            </a:r>
            <a:r>
              <a:rPr sz="3200" b="1" dirty="0">
                <a:solidFill>
                  <a:srgbClr val="4E4F54"/>
                </a:solidFill>
                <a:latin typeface="Tahoma" panose="020B0604030504040204" pitchFamily="34" charset="0"/>
                <a:ea typeface="Tahoma" panose="020B0604030504040204" pitchFamily="34" charset="0"/>
                <a:cs typeface="Tahoma" panose="020B0604030504040204" pitchFamily="34" charset="0"/>
              </a:rPr>
              <a:t> </a:t>
            </a:r>
            <a:endParaRPr lang="ru-RU" sz="3200" b="1" dirty="0">
              <a:solidFill>
                <a:srgbClr val="4E4F54"/>
              </a:solidFill>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115"/>
              </a:spcBef>
            </a:pPr>
            <a:r>
              <a:rPr lang="ru-RU" b="1" dirty="0">
                <a:solidFill>
                  <a:srgbClr val="4E4F54"/>
                </a:solidFill>
                <a:latin typeface="Tahoma" panose="020B0604030504040204" pitchFamily="34" charset="0"/>
                <a:ea typeface="Tahoma" panose="020B0604030504040204" pitchFamily="34" charset="0"/>
                <a:cs typeface="Tahoma" panose="020B0604030504040204" pitchFamily="34" charset="0"/>
              </a:rPr>
              <a:t>млрд.</a:t>
            </a:r>
            <a:r>
              <a:rPr b="1" dirty="0">
                <a:solidFill>
                  <a:srgbClr val="4E4F54"/>
                </a:solidFill>
                <a:latin typeface="Tahoma" panose="020B0604030504040204" pitchFamily="34" charset="0"/>
                <a:ea typeface="Tahoma" panose="020B0604030504040204" pitchFamily="34" charset="0"/>
                <a:cs typeface="Tahoma" panose="020B0604030504040204" pitchFamily="34" charset="0"/>
              </a:rPr>
              <a:t> руб.</a:t>
            </a:r>
          </a:p>
          <a:p>
            <a:pPr algn="ctr">
              <a:spcBef>
                <a:spcPts val="125"/>
              </a:spcBef>
            </a:pPr>
            <a:r>
              <a:rPr sz="1200" dirty="0" smtClean="0">
                <a:solidFill>
                  <a:srgbClr val="4E4F54"/>
                </a:solidFill>
                <a:latin typeface="Tahoma" panose="020B0604030504040204" pitchFamily="34" charset="0"/>
                <a:ea typeface="Tahoma" panose="020B0604030504040204" pitchFamily="34" charset="0"/>
                <a:cs typeface="Tahoma" panose="020B0604030504040204" pitchFamily="34" charset="0"/>
              </a:rPr>
              <a:t>202</a:t>
            </a:r>
            <a:r>
              <a:rPr lang="ru-RU" sz="1200" dirty="0" smtClean="0">
                <a:solidFill>
                  <a:srgbClr val="4E4F54"/>
                </a:solidFill>
                <a:latin typeface="Tahoma" panose="020B0604030504040204" pitchFamily="34" charset="0"/>
                <a:ea typeface="Tahoma" panose="020B0604030504040204" pitchFamily="34" charset="0"/>
                <a:cs typeface="Tahoma" panose="020B0604030504040204" pitchFamily="34" charset="0"/>
              </a:rPr>
              <a:t>2</a:t>
            </a:r>
            <a:r>
              <a:rPr sz="1200"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r>
              <a:rPr sz="1200" dirty="0">
                <a:solidFill>
                  <a:srgbClr val="4E4F54"/>
                </a:solidFill>
                <a:latin typeface="Tahoma" panose="020B0604030504040204" pitchFamily="34" charset="0"/>
                <a:ea typeface="Tahoma" panose="020B0604030504040204" pitchFamily="34" charset="0"/>
                <a:cs typeface="Tahoma" panose="020B0604030504040204" pitchFamily="34" charset="0"/>
              </a:rPr>
              <a:t>г.</a:t>
            </a:r>
          </a:p>
        </p:txBody>
      </p:sp>
      <p:sp>
        <p:nvSpPr>
          <p:cNvPr id="27" name="object 5"/>
          <p:cNvSpPr/>
          <p:nvPr/>
        </p:nvSpPr>
        <p:spPr>
          <a:xfrm>
            <a:off x="3769805" y="5539367"/>
            <a:ext cx="1125861" cy="45719"/>
          </a:xfrm>
          <a:custGeom>
            <a:avLst/>
            <a:gdLst/>
            <a:ahLst/>
            <a:cxnLst/>
            <a:rect l="l" t="t" r="r" b="b"/>
            <a:pathLst>
              <a:path w="3406775">
                <a:moveTo>
                  <a:pt x="0" y="0"/>
                </a:moveTo>
                <a:lnTo>
                  <a:pt x="3406179"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400">
              <a:latin typeface="Tahoma" panose="020B0604030504040204" pitchFamily="34" charset="0"/>
              <a:ea typeface="Tahoma" panose="020B0604030504040204" pitchFamily="34" charset="0"/>
              <a:cs typeface="Tahoma" panose="020B0604030504040204" pitchFamily="34" charset="0"/>
            </a:endParaRPr>
          </a:p>
        </p:txBody>
      </p:sp>
      <p:sp>
        <p:nvSpPr>
          <p:cNvPr id="31" name="object 5"/>
          <p:cNvSpPr/>
          <p:nvPr/>
        </p:nvSpPr>
        <p:spPr>
          <a:xfrm>
            <a:off x="7038610" y="5539367"/>
            <a:ext cx="1125861" cy="45719"/>
          </a:xfrm>
          <a:custGeom>
            <a:avLst/>
            <a:gdLst/>
            <a:ahLst/>
            <a:cxnLst/>
            <a:rect l="l" t="t" r="r" b="b"/>
            <a:pathLst>
              <a:path w="3406775">
                <a:moveTo>
                  <a:pt x="0" y="0"/>
                </a:moveTo>
                <a:lnTo>
                  <a:pt x="3406179"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400">
              <a:latin typeface="Tahoma" panose="020B0604030504040204" pitchFamily="34" charset="0"/>
              <a:ea typeface="Tahoma" panose="020B0604030504040204" pitchFamily="34" charset="0"/>
              <a:cs typeface="Tahoma" panose="020B0604030504040204" pitchFamily="34" charset="0"/>
            </a:endParaRPr>
          </a:p>
        </p:txBody>
      </p:sp>
      <p:sp>
        <p:nvSpPr>
          <p:cNvPr id="25" name="Rounded Rectangle">
            <a:extLst>
              <a:ext uri="{FF2B5EF4-FFF2-40B4-BE49-F238E27FC236}">
                <a16:creationId xmlns:a16="http://schemas.microsoft.com/office/drawing/2014/main" id="{8B77A80F-2BD9-434D-BCBC-E6A83080C80E}"/>
              </a:ext>
            </a:extLst>
          </p:cNvPr>
          <p:cNvSpPr/>
          <p:nvPr/>
        </p:nvSpPr>
        <p:spPr>
          <a:xfrm>
            <a:off x="153910" y="1987268"/>
            <a:ext cx="11821166" cy="1658222"/>
          </a:xfrm>
          <a:prstGeom prst="roundRect">
            <a:avLst>
              <a:gd name="adj" fmla="val 18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txBody>
          <a:bodyPr wrap="square" lIns="0" tIns="0" rIns="0" bIns="0" rtlCol="0"/>
          <a:lstStyle/>
          <a:p>
            <a:pPr defTabSz="914400" hangingPunct="1"/>
            <a:endParaRPr sz="1800" kern="1200">
              <a:solidFill>
                <a:schemeClr val="tx1"/>
              </a:solidFill>
            </a:endParaRPr>
          </a:p>
        </p:txBody>
      </p:sp>
      <p:pic>
        <p:nvPicPr>
          <p:cNvPr id="9" name="Объект 6">
            <a:extLst>
              <a:ext uri="{FF2B5EF4-FFF2-40B4-BE49-F238E27FC236}">
                <a16:creationId xmlns:a16="http://schemas.microsoft.com/office/drawing/2014/main" id="{2595F2B5-47B8-412C-A00B-09C5C8414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8" name="object 2"/>
          <p:cNvSpPr txBox="1"/>
          <p:nvPr/>
        </p:nvSpPr>
        <p:spPr>
          <a:xfrm>
            <a:off x="4991436" y="2125060"/>
            <a:ext cx="1950977" cy="1271502"/>
          </a:xfrm>
          <a:prstGeom prst="rect">
            <a:avLst/>
          </a:prstGeom>
        </p:spPr>
        <p:txBody>
          <a:bodyPr vert="horz" wrap="square" lIns="0" tIns="14605" rIns="0" bIns="0" rtlCol="0">
            <a:spAutoFit/>
          </a:bodyPr>
          <a:lstStyle/>
          <a:p>
            <a:pPr algn="ctr">
              <a:spcBef>
                <a:spcPts val="115"/>
              </a:spcBef>
            </a:pPr>
            <a:r>
              <a:rPr sz="4000" b="1" dirty="0">
                <a:solidFill>
                  <a:srgbClr val="4E4F54"/>
                </a:solidFill>
                <a:latin typeface="Tahoma" panose="020B0604030504040204" pitchFamily="34" charset="0"/>
                <a:ea typeface="Tahoma" panose="020B0604030504040204" pitchFamily="34" charset="0"/>
                <a:cs typeface="Tahoma" panose="020B0604030504040204" pitchFamily="34" charset="0"/>
              </a:rPr>
              <a:t>1</a:t>
            </a:r>
            <a:r>
              <a:rPr lang="ru-RU" sz="4000" b="1" dirty="0">
                <a:solidFill>
                  <a:srgbClr val="4E4F54"/>
                </a:solidFill>
                <a:latin typeface="Tahoma" panose="020B0604030504040204" pitchFamily="34" charset="0"/>
                <a:ea typeface="Tahoma" panose="020B0604030504040204" pitchFamily="34" charset="0"/>
                <a:cs typeface="Tahoma" panose="020B0604030504040204" pitchFamily="34" charset="0"/>
              </a:rPr>
              <a:t>8</a:t>
            </a:r>
            <a:r>
              <a:rPr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a:t>
            </a:r>
            <a:r>
              <a:rPr lang="ru-RU"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8</a:t>
            </a:r>
            <a:r>
              <a:rPr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endParaRPr lang="ru-RU" sz="4000" b="1" dirty="0">
              <a:solidFill>
                <a:srgbClr val="4E4F54"/>
              </a:solidFill>
              <a:latin typeface="Tahoma" panose="020B0604030504040204" pitchFamily="34" charset="0"/>
              <a:ea typeface="Tahoma" panose="020B0604030504040204" pitchFamily="34" charset="0"/>
              <a:cs typeface="Tahoma" panose="020B0604030504040204" pitchFamily="34" charset="0"/>
            </a:endParaRPr>
          </a:p>
          <a:p>
            <a:pPr algn="ctr">
              <a:spcBef>
                <a:spcPts val="115"/>
              </a:spcBef>
            </a:pPr>
            <a:r>
              <a:rPr lang="ru-RU" sz="2400" b="1" dirty="0">
                <a:solidFill>
                  <a:srgbClr val="4E4F54"/>
                </a:solidFill>
                <a:latin typeface="Tahoma" panose="020B0604030504040204" pitchFamily="34" charset="0"/>
                <a:ea typeface="Tahoma" panose="020B0604030504040204" pitchFamily="34" charset="0"/>
                <a:cs typeface="Tahoma" panose="020B0604030504040204" pitchFamily="34" charset="0"/>
              </a:rPr>
              <a:t>млрд.</a:t>
            </a:r>
            <a:r>
              <a:rPr sz="2400" b="1" dirty="0">
                <a:solidFill>
                  <a:srgbClr val="4E4F54"/>
                </a:solidFill>
                <a:latin typeface="Tahoma" panose="020B0604030504040204" pitchFamily="34" charset="0"/>
                <a:ea typeface="Tahoma" panose="020B0604030504040204" pitchFamily="34" charset="0"/>
                <a:cs typeface="Tahoma" panose="020B0604030504040204" pitchFamily="34" charset="0"/>
              </a:rPr>
              <a:t> руб.</a:t>
            </a:r>
          </a:p>
          <a:p>
            <a:pPr marR="124460" algn="ctr">
              <a:spcBef>
                <a:spcPts val="125"/>
              </a:spcBef>
            </a:pPr>
            <a:r>
              <a:rPr sz="1600" dirty="0" smtClean="0">
                <a:solidFill>
                  <a:srgbClr val="4E4F54"/>
                </a:solidFill>
                <a:latin typeface="Tahoma" panose="020B0604030504040204" pitchFamily="34" charset="0"/>
                <a:ea typeface="Tahoma" panose="020B0604030504040204" pitchFamily="34" charset="0"/>
                <a:cs typeface="Tahoma" panose="020B0604030504040204" pitchFamily="34" charset="0"/>
              </a:rPr>
              <a:t>202</a:t>
            </a:r>
            <a:r>
              <a:rPr lang="ru-RU" sz="1600" dirty="0" smtClean="0">
                <a:solidFill>
                  <a:srgbClr val="4E4F54"/>
                </a:solidFill>
                <a:latin typeface="Tahoma" panose="020B0604030504040204" pitchFamily="34" charset="0"/>
                <a:ea typeface="Tahoma" panose="020B0604030504040204" pitchFamily="34" charset="0"/>
                <a:cs typeface="Tahoma" panose="020B0604030504040204" pitchFamily="34" charset="0"/>
              </a:rPr>
              <a:t>1</a:t>
            </a:r>
            <a:r>
              <a:rPr sz="1600"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r>
              <a:rPr sz="1600" dirty="0">
                <a:solidFill>
                  <a:srgbClr val="4E4F54"/>
                </a:solidFill>
                <a:latin typeface="Tahoma" panose="020B0604030504040204" pitchFamily="34" charset="0"/>
                <a:ea typeface="Tahoma" panose="020B0604030504040204" pitchFamily="34" charset="0"/>
                <a:cs typeface="Tahoma" panose="020B0604030504040204" pitchFamily="34" charset="0"/>
              </a:rPr>
              <a:t>г.</a:t>
            </a:r>
          </a:p>
        </p:txBody>
      </p:sp>
      <p:sp>
        <p:nvSpPr>
          <p:cNvPr id="10" name="object 3"/>
          <p:cNvSpPr txBox="1"/>
          <p:nvPr/>
        </p:nvSpPr>
        <p:spPr>
          <a:xfrm>
            <a:off x="1602371" y="2125060"/>
            <a:ext cx="2224187" cy="1271502"/>
          </a:xfrm>
          <a:prstGeom prst="rect">
            <a:avLst/>
          </a:prstGeom>
        </p:spPr>
        <p:txBody>
          <a:bodyPr vert="horz" wrap="square" lIns="0" tIns="14605" rIns="0" bIns="0" rtlCol="0">
            <a:spAutoFit/>
          </a:bodyPr>
          <a:lstStyle/>
          <a:p>
            <a:pPr algn="ctr">
              <a:lnSpc>
                <a:spcPct val="100000"/>
              </a:lnSpc>
              <a:spcBef>
                <a:spcPts val="115"/>
              </a:spcBef>
            </a:pPr>
            <a:r>
              <a:rPr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1</a:t>
            </a:r>
            <a:r>
              <a:rPr lang="ru-RU"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8</a:t>
            </a:r>
            <a:r>
              <a:rPr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a:t>
            </a:r>
            <a:r>
              <a:rPr lang="ru-RU"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0</a:t>
            </a:r>
            <a:r>
              <a:rPr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endParaRPr lang="ru-RU" sz="4000" b="1" dirty="0">
              <a:solidFill>
                <a:srgbClr val="4E4F54"/>
              </a:solidFill>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115"/>
              </a:spcBef>
            </a:pPr>
            <a:r>
              <a:rPr lang="ru-RU" sz="2400" b="1" dirty="0">
                <a:solidFill>
                  <a:srgbClr val="4E4F54"/>
                </a:solidFill>
                <a:ea typeface="Tahoma" panose="020B0604030504040204" pitchFamily="34" charset="0"/>
                <a:cs typeface="Tahoma" panose="020B0604030504040204" pitchFamily="34" charset="0"/>
              </a:rPr>
              <a:t>млрд</a:t>
            </a:r>
            <a:r>
              <a:rPr lang="ru-RU" sz="2400" b="1" dirty="0">
                <a:solidFill>
                  <a:srgbClr val="4E4F54"/>
                </a:solidFill>
                <a:latin typeface="Tahoma" panose="020B0604030504040204" pitchFamily="34" charset="0"/>
                <a:ea typeface="Tahoma" panose="020B0604030504040204" pitchFamily="34" charset="0"/>
                <a:cs typeface="Tahoma" panose="020B0604030504040204" pitchFamily="34" charset="0"/>
              </a:rPr>
              <a:t>.</a:t>
            </a:r>
            <a:r>
              <a:rPr sz="2400" b="1" dirty="0">
                <a:solidFill>
                  <a:srgbClr val="4E4F54"/>
                </a:solidFill>
                <a:latin typeface="Tahoma" panose="020B0604030504040204" pitchFamily="34" charset="0"/>
                <a:ea typeface="Tahoma" panose="020B0604030504040204" pitchFamily="34" charset="0"/>
                <a:cs typeface="Tahoma" panose="020B0604030504040204" pitchFamily="34" charset="0"/>
              </a:rPr>
              <a:t> руб.</a:t>
            </a:r>
          </a:p>
          <a:p>
            <a:pPr algn="ctr">
              <a:lnSpc>
                <a:spcPct val="100000"/>
              </a:lnSpc>
              <a:spcBef>
                <a:spcPts val="125"/>
              </a:spcBef>
            </a:pPr>
            <a:r>
              <a:rPr sz="1600" dirty="0" smtClean="0">
                <a:solidFill>
                  <a:srgbClr val="4E4F54"/>
                </a:solidFill>
                <a:latin typeface="Tahoma" panose="020B0604030504040204" pitchFamily="34" charset="0"/>
                <a:ea typeface="Tahoma" panose="020B0604030504040204" pitchFamily="34" charset="0"/>
                <a:cs typeface="Tahoma" panose="020B0604030504040204" pitchFamily="34" charset="0"/>
              </a:rPr>
              <a:t>20</a:t>
            </a:r>
            <a:r>
              <a:rPr lang="ru-RU" sz="1600" dirty="0" smtClean="0">
                <a:solidFill>
                  <a:srgbClr val="4E4F54"/>
                </a:solidFill>
                <a:latin typeface="Tahoma" panose="020B0604030504040204" pitchFamily="34" charset="0"/>
                <a:ea typeface="Tahoma" panose="020B0604030504040204" pitchFamily="34" charset="0"/>
                <a:cs typeface="Tahoma" panose="020B0604030504040204" pitchFamily="34" charset="0"/>
              </a:rPr>
              <a:t>20</a:t>
            </a:r>
            <a:r>
              <a:rPr sz="1600"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r>
              <a:rPr sz="1600" dirty="0">
                <a:solidFill>
                  <a:srgbClr val="4E4F54"/>
                </a:solidFill>
                <a:latin typeface="Tahoma" panose="020B0604030504040204" pitchFamily="34" charset="0"/>
                <a:ea typeface="Tahoma" panose="020B0604030504040204" pitchFamily="34" charset="0"/>
                <a:cs typeface="Tahoma" panose="020B0604030504040204" pitchFamily="34" charset="0"/>
              </a:rPr>
              <a:t>г.</a:t>
            </a:r>
          </a:p>
        </p:txBody>
      </p:sp>
      <p:sp>
        <p:nvSpPr>
          <p:cNvPr id="11" name="object 4"/>
          <p:cNvSpPr txBox="1"/>
          <p:nvPr/>
        </p:nvSpPr>
        <p:spPr>
          <a:xfrm>
            <a:off x="7601541" y="2125060"/>
            <a:ext cx="3060065" cy="1271502"/>
          </a:xfrm>
          <a:prstGeom prst="rect">
            <a:avLst/>
          </a:prstGeom>
        </p:spPr>
        <p:txBody>
          <a:bodyPr vert="horz" wrap="square" lIns="0" tIns="14605" rIns="0" bIns="0" rtlCol="0">
            <a:spAutoFit/>
          </a:bodyPr>
          <a:lstStyle/>
          <a:p>
            <a:pPr algn="ctr">
              <a:spcBef>
                <a:spcPts val="115"/>
              </a:spcBef>
            </a:pPr>
            <a:r>
              <a:rPr lang="ru-RU"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20</a:t>
            </a:r>
            <a:r>
              <a:rPr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a:t>
            </a:r>
            <a:r>
              <a:rPr lang="ru-RU"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9</a:t>
            </a:r>
            <a:r>
              <a:rPr sz="4000" b="1"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endParaRPr lang="ru-RU" sz="4000" b="1" dirty="0">
              <a:solidFill>
                <a:srgbClr val="4E4F54"/>
              </a:solidFill>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115"/>
              </a:spcBef>
            </a:pPr>
            <a:r>
              <a:rPr lang="ru-RU" sz="2400" b="1" dirty="0">
                <a:solidFill>
                  <a:srgbClr val="4E4F54"/>
                </a:solidFill>
                <a:latin typeface="Tahoma" panose="020B0604030504040204" pitchFamily="34" charset="0"/>
                <a:ea typeface="Tahoma" panose="020B0604030504040204" pitchFamily="34" charset="0"/>
                <a:cs typeface="Tahoma" panose="020B0604030504040204" pitchFamily="34" charset="0"/>
              </a:rPr>
              <a:t>млрд.</a:t>
            </a:r>
            <a:r>
              <a:rPr sz="2400" b="1" dirty="0">
                <a:solidFill>
                  <a:srgbClr val="4E4F54"/>
                </a:solidFill>
                <a:latin typeface="Tahoma" panose="020B0604030504040204" pitchFamily="34" charset="0"/>
                <a:ea typeface="Tahoma" panose="020B0604030504040204" pitchFamily="34" charset="0"/>
                <a:cs typeface="Tahoma" panose="020B0604030504040204" pitchFamily="34" charset="0"/>
              </a:rPr>
              <a:t> руб.</a:t>
            </a:r>
          </a:p>
          <a:p>
            <a:pPr algn="ctr">
              <a:spcBef>
                <a:spcPts val="125"/>
              </a:spcBef>
            </a:pPr>
            <a:r>
              <a:rPr sz="1600" dirty="0" smtClean="0">
                <a:solidFill>
                  <a:srgbClr val="4E4F54"/>
                </a:solidFill>
                <a:latin typeface="Tahoma" panose="020B0604030504040204" pitchFamily="34" charset="0"/>
                <a:ea typeface="Tahoma" panose="020B0604030504040204" pitchFamily="34" charset="0"/>
                <a:cs typeface="Tahoma" panose="020B0604030504040204" pitchFamily="34" charset="0"/>
              </a:rPr>
              <a:t>202</a:t>
            </a:r>
            <a:r>
              <a:rPr lang="ru-RU" sz="1600" dirty="0" smtClean="0">
                <a:solidFill>
                  <a:srgbClr val="4E4F54"/>
                </a:solidFill>
                <a:latin typeface="Tahoma" panose="020B0604030504040204" pitchFamily="34" charset="0"/>
                <a:ea typeface="Tahoma" panose="020B0604030504040204" pitchFamily="34" charset="0"/>
                <a:cs typeface="Tahoma" panose="020B0604030504040204" pitchFamily="34" charset="0"/>
              </a:rPr>
              <a:t>2</a:t>
            </a:r>
            <a:r>
              <a:rPr sz="1600" dirty="0" smtClean="0">
                <a:solidFill>
                  <a:srgbClr val="4E4F54"/>
                </a:solidFill>
                <a:latin typeface="Tahoma" panose="020B0604030504040204" pitchFamily="34" charset="0"/>
                <a:ea typeface="Tahoma" panose="020B0604030504040204" pitchFamily="34" charset="0"/>
                <a:cs typeface="Tahoma" panose="020B0604030504040204" pitchFamily="34" charset="0"/>
              </a:rPr>
              <a:t> </a:t>
            </a:r>
            <a:r>
              <a:rPr sz="1600" dirty="0">
                <a:solidFill>
                  <a:srgbClr val="4E4F54"/>
                </a:solidFill>
                <a:latin typeface="Tahoma" panose="020B0604030504040204" pitchFamily="34" charset="0"/>
                <a:ea typeface="Tahoma" panose="020B0604030504040204" pitchFamily="34" charset="0"/>
                <a:cs typeface="Tahoma" panose="020B0604030504040204" pitchFamily="34" charset="0"/>
              </a:rPr>
              <a:t>г.</a:t>
            </a:r>
          </a:p>
        </p:txBody>
      </p:sp>
      <p:sp>
        <p:nvSpPr>
          <p:cNvPr id="12" name="object 5"/>
          <p:cNvSpPr/>
          <p:nvPr/>
        </p:nvSpPr>
        <p:spPr>
          <a:xfrm>
            <a:off x="3769805" y="2683867"/>
            <a:ext cx="1125861" cy="45719"/>
          </a:xfrm>
          <a:custGeom>
            <a:avLst/>
            <a:gdLst/>
            <a:ahLst/>
            <a:cxnLst/>
            <a:rect l="l" t="t" r="r" b="b"/>
            <a:pathLst>
              <a:path w="3406775">
                <a:moveTo>
                  <a:pt x="0" y="0"/>
                </a:moveTo>
                <a:lnTo>
                  <a:pt x="3406179"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3" name="object 6"/>
          <p:cNvSpPr txBox="1"/>
          <p:nvPr/>
        </p:nvSpPr>
        <p:spPr>
          <a:xfrm>
            <a:off x="914400" y="1053179"/>
            <a:ext cx="10343265" cy="568745"/>
          </a:xfrm>
          <a:prstGeom prst="rect">
            <a:avLst/>
          </a:prstGeom>
        </p:spPr>
        <p:txBody>
          <a:bodyPr vert="horz" wrap="square" lIns="0" tIns="14605" rIns="0" bIns="0" rtlCol="0">
            <a:spAutoFit/>
          </a:bodyPr>
          <a:lstStyle/>
          <a:p>
            <a:pPr indent="6980" algn="ctr">
              <a:lnSpc>
                <a:spcPct val="90000"/>
              </a:lnSpc>
              <a:spcBef>
                <a:spcPct val="0"/>
              </a:spcBef>
              <a:defRPr/>
            </a:pPr>
            <a:r>
              <a:rPr lang="ru-RU" sz="2000" dirty="0" smtClean="0">
                <a:solidFill>
                  <a:srgbClr val="4E4F54"/>
                </a:solidFill>
                <a:latin typeface="Arial" panose="020B0604020202020204" pitchFamily="34" charset="0"/>
                <a:cs typeface="Arial" panose="020B0604020202020204" pitchFamily="34" charset="0"/>
              </a:rPr>
              <a:t>ОБЪЕМ </a:t>
            </a:r>
            <a:r>
              <a:rPr sz="2000" dirty="0" smtClean="0">
                <a:solidFill>
                  <a:srgbClr val="4E4F54"/>
                </a:solidFill>
                <a:latin typeface="Arial" panose="020B0604020202020204" pitchFamily="34" charset="0"/>
                <a:cs typeface="Arial" panose="020B0604020202020204" pitchFamily="34" charset="0"/>
              </a:rPr>
              <a:t>ИНВЕСТИЦИ</a:t>
            </a:r>
            <a:r>
              <a:rPr lang="ru-RU" sz="2000" dirty="0" smtClean="0">
                <a:solidFill>
                  <a:srgbClr val="4E4F54"/>
                </a:solidFill>
                <a:latin typeface="Arial" panose="020B0604020202020204" pitchFamily="34" charset="0"/>
                <a:cs typeface="Arial" panose="020B0604020202020204" pitchFamily="34" charset="0"/>
              </a:rPr>
              <a:t>Й В ОСНОВНОЙ КАПИТАЛ </a:t>
            </a:r>
          </a:p>
          <a:p>
            <a:pPr indent="6980" algn="ctr">
              <a:lnSpc>
                <a:spcPct val="90000"/>
              </a:lnSpc>
              <a:spcBef>
                <a:spcPct val="0"/>
              </a:spcBef>
              <a:defRPr/>
            </a:pPr>
            <a:r>
              <a:rPr lang="ru-RU" sz="2000" dirty="0" smtClean="0">
                <a:solidFill>
                  <a:srgbClr val="4E4F54"/>
                </a:solidFill>
                <a:latin typeface="Arial" panose="020B0604020202020204" pitchFamily="34" charset="0"/>
                <a:cs typeface="Arial" panose="020B0604020202020204" pitchFamily="34" charset="0"/>
              </a:rPr>
              <a:t>ОРГАНИЗАЦИЙ</a:t>
            </a:r>
            <a:r>
              <a:rPr sz="2000" dirty="0" smtClean="0">
                <a:solidFill>
                  <a:srgbClr val="4E4F54"/>
                </a:solidFill>
                <a:latin typeface="Arial" panose="020B0604020202020204" pitchFamily="34" charset="0"/>
                <a:cs typeface="Arial" panose="020B0604020202020204" pitchFamily="34" charset="0"/>
              </a:rPr>
              <a:t> </a:t>
            </a:r>
            <a:r>
              <a:rPr lang="ru-RU" sz="2000" dirty="0" smtClean="0">
                <a:solidFill>
                  <a:srgbClr val="4E4F54"/>
                </a:solidFill>
                <a:latin typeface="Arial" panose="020B0604020202020204" pitchFamily="34" charset="0"/>
                <a:cs typeface="Arial" panose="020B0604020202020204" pitchFamily="34" charset="0"/>
              </a:rPr>
              <a:t>И ПРЕДПРИЯТИЙ ПО</a:t>
            </a:r>
            <a:r>
              <a:rPr sz="2000" dirty="0" smtClean="0">
                <a:solidFill>
                  <a:srgbClr val="4E4F54"/>
                </a:solidFill>
                <a:latin typeface="Arial" panose="020B0604020202020204" pitchFamily="34" charset="0"/>
                <a:cs typeface="Arial" panose="020B0604020202020204" pitchFamily="34" charset="0"/>
              </a:rPr>
              <a:t> </a:t>
            </a:r>
            <a:r>
              <a:rPr lang="ru-RU" sz="2000" dirty="0">
                <a:solidFill>
                  <a:srgbClr val="4E4F54"/>
                </a:solidFill>
                <a:latin typeface="Arial" panose="020B0604020202020204" pitchFamily="34" charset="0"/>
                <a:cs typeface="Arial" panose="020B0604020202020204" pitchFamily="34" charset="0"/>
              </a:rPr>
              <a:t>ГОРОДСКОМУ ОКРУГУ</a:t>
            </a:r>
            <a:endParaRPr sz="2000" dirty="0">
              <a:solidFill>
                <a:srgbClr val="4E4F54"/>
              </a:solidFill>
              <a:latin typeface="Arial" panose="020B0604020202020204" pitchFamily="34" charset="0"/>
              <a:cs typeface="Arial" panose="020B0604020202020204" pitchFamily="34" charset="0"/>
            </a:endParaRPr>
          </a:p>
        </p:txBody>
      </p:sp>
      <p:sp>
        <p:nvSpPr>
          <p:cNvPr id="21" name="object 5"/>
          <p:cNvSpPr/>
          <p:nvPr/>
        </p:nvSpPr>
        <p:spPr>
          <a:xfrm>
            <a:off x="7038610" y="2683867"/>
            <a:ext cx="1125861" cy="45719"/>
          </a:xfrm>
          <a:custGeom>
            <a:avLst/>
            <a:gdLst/>
            <a:ahLst/>
            <a:cxnLst/>
            <a:rect l="l" t="t" r="r" b="b"/>
            <a:pathLst>
              <a:path w="3406775">
                <a:moveTo>
                  <a:pt x="0" y="0"/>
                </a:moveTo>
                <a:lnTo>
                  <a:pt x="3406179"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 name="Прямоугольник 14">
            <a:extLst>
              <a:ext uri="{FF2B5EF4-FFF2-40B4-BE49-F238E27FC236}">
                <a16:creationId xmlns:a16="http://schemas.microsoft.com/office/drawing/2014/main" id="{19CB09CC-E26E-40CB-A5BB-82E803C2A2CA}"/>
              </a:ext>
            </a:extLst>
          </p:cNvPr>
          <p:cNvSpPr/>
          <p:nvPr/>
        </p:nvSpPr>
        <p:spPr>
          <a:xfrm>
            <a:off x="760848" y="170694"/>
            <a:ext cx="10775706" cy="461665"/>
          </a:xfrm>
          <a:prstGeom prst="rect">
            <a:avLst/>
          </a:prstGeom>
        </p:spPr>
        <p:txBody>
          <a:bodyPr vert="horz" lIns="91440" tIns="45720" rIns="91440" bIns="45720" rtlCol="0" anchor="ctr">
            <a:noAutofit/>
          </a:bodyPr>
          <a:lstStyle/>
          <a:p>
            <a:pPr marL="0" marR="0" lvl="0" indent="0" algn="ctr" defTabSz="914400" fontAlgn="auto">
              <a:lnSpc>
                <a:spcPct val="90000"/>
              </a:lnSpc>
              <a:spcBef>
                <a:spcPct val="0"/>
              </a:spcBef>
              <a:spcAft>
                <a:spcPts val="0"/>
              </a:spcAft>
              <a:buClrTx/>
              <a:buSzTx/>
              <a:tabLst/>
              <a:defRPr/>
            </a:pPr>
            <a:r>
              <a:rPr lang="ru-RU" sz="2400" dirty="0">
                <a:latin typeface="Arial" panose="020B0604020202020204" pitchFamily="34" charset="0"/>
                <a:ea typeface="+mj-ea"/>
                <a:cs typeface="Arial" panose="020B0604020202020204" pitchFamily="34" charset="0"/>
              </a:rPr>
              <a:t>Основные социально-экономические показатели</a:t>
            </a:r>
          </a:p>
        </p:txBody>
      </p:sp>
      <p:sp>
        <p:nvSpPr>
          <p:cNvPr id="16" name="object 6"/>
          <p:cNvSpPr txBox="1"/>
          <p:nvPr/>
        </p:nvSpPr>
        <p:spPr>
          <a:xfrm>
            <a:off x="1067641" y="4120958"/>
            <a:ext cx="10343265" cy="457946"/>
          </a:xfrm>
          <a:prstGeom prst="rect">
            <a:avLst/>
          </a:prstGeom>
        </p:spPr>
        <p:txBody>
          <a:bodyPr vert="horz" wrap="square" lIns="0" tIns="14605" rIns="0" bIns="0" rtlCol="0">
            <a:spAutoFit/>
          </a:bodyPr>
          <a:lstStyle/>
          <a:p>
            <a:pPr indent="6980" algn="ctr">
              <a:lnSpc>
                <a:spcPct val="90000"/>
              </a:lnSpc>
              <a:spcBef>
                <a:spcPct val="0"/>
              </a:spcBef>
              <a:defRPr/>
            </a:pPr>
            <a:r>
              <a:rPr lang="ru-RU" sz="1600" dirty="0">
                <a:solidFill>
                  <a:srgbClr val="4E4F54"/>
                </a:solidFill>
                <a:latin typeface="Arial" panose="020B0604020202020204" pitchFamily="34" charset="0"/>
                <a:cs typeface="Arial" panose="020B0604020202020204" pitchFamily="34" charset="0"/>
              </a:rPr>
              <a:t>ОБЪЕМ ИНВЕСТИЦИЙ В ОСНОВНОЙ КАПИТАЛ (ЗА ИСКЛЮЧЕНИЕМ БЮДЖЕТНЫХ СРЕДСТВ) </a:t>
            </a:r>
            <a:endParaRPr lang="ru-RU" sz="1600" dirty="0" smtClean="0">
              <a:solidFill>
                <a:srgbClr val="4E4F54"/>
              </a:solidFill>
              <a:latin typeface="Arial" panose="020B0604020202020204" pitchFamily="34" charset="0"/>
              <a:cs typeface="Arial" panose="020B0604020202020204" pitchFamily="34" charset="0"/>
            </a:endParaRPr>
          </a:p>
          <a:p>
            <a:pPr indent="6980" algn="ctr">
              <a:lnSpc>
                <a:spcPct val="90000"/>
              </a:lnSpc>
              <a:spcBef>
                <a:spcPct val="0"/>
              </a:spcBef>
              <a:defRPr/>
            </a:pPr>
            <a:r>
              <a:rPr lang="ru-RU" sz="1600" dirty="0" smtClean="0">
                <a:solidFill>
                  <a:srgbClr val="4E4F54"/>
                </a:solidFill>
                <a:latin typeface="Arial" panose="020B0604020202020204" pitchFamily="34" charset="0"/>
                <a:cs typeface="Arial" panose="020B0604020202020204" pitchFamily="34" charset="0"/>
              </a:rPr>
              <a:t>КРУПНЫХ </a:t>
            </a:r>
            <a:r>
              <a:rPr lang="ru-RU" sz="1600" dirty="0">
                <a:solidFill>
                  <a:srgbClr val="4E4F54"/>
                </a:solidFill>
                <a:latin typeface="Arial" panose="020B0604020202020204" pitchFamily="34" charset="0"/>
                <a:cs typeface="Arial" panose="020B0604020202020204" pitchFamily="34" charset="0"/>
              </a:rPr>
              <a:t>И СРЕДНИХ </a:t>
            </a:r>
            <a:r>
              <a:rPr lang="ru-RU" sz="1600" dirty="0" smtClean="0">
                <a:solidFill>
                  <a:srgbClr val="4E4F54"/>
                </a:solidFill>
                <a:latin typeface="Arial" panose="020B0604020202020204" pitchFamily="34" charset="0"/>
                <a:cs typeface="Arial" panose="020B0604020202020204" pitchFamily="34" charset="0"/>
              </a:rPr>
              <a:t>ОРГАНИЗАЦИЙ ГОРОДСКОГО ОКРУГА</a:t>
            </a:r>
            <a:endParaRPr lang="ru-RU" sz="1600" dirty="0">
              <a:solidFill>
                <a:srgbClr val="4E4F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55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Объект 6">
            <a:extLst>
              <a:ext uri="{FF2B5EF4-FFF2-40B4-BE49-F238E27FC236}">
                <a16:creationId xmlns:a16="http://schemas.microsoft.com/office/drawing/2014/main" id="{89A49551-DCAD-4647-B5AD-D1D8FD7594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45" name="Скругленный прямоугольник 44"/>
          <p:cNvSpPr/>
          <p:nvPr/>
        </p:nvSpPr>
        <p:spPr>
          <a:xfrm>
            <a:off x="470101" y="1470582"/>
            <a:ext cx="11301984" cy="489364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txBody>
          <a:bodyPr wrap="square" lIns="0" tIns="0" rIns="0" bIns="0" rtlCol="0"/>
          <a:lstStyle/>
          <a:p>
            <a:endParaRPr lang="ru-RU" dirty="0">
              <a:sym typeface="Helvetica Neue Medium"/>
            </a:endParaRPr>
          </a:p>
        </p:txBody>
      </p:sp>
      <p:sp>
        <p:nvSpPr>
          <p:cNvPr id="48" name="object 21"/>
          <p:cNvSpPr txBox="1">
            <a:spLocks/>
          </p:cNvSpPr>
          <p:nvPr/>
        </p:nvSpPr>
        <p:spPr>
          <a:xfrm>
            <a:off x="3598137" y="877986"/>
            <a:ext cx="5014681" cy="347146"/>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defRPr sz="2400">
                <a:latin typeface="+mj-lt"/>
                <a:ea typeface="+mj-ea"/>
                <a:cs typeface="+mj-cs"/>
              </a:defRPr>
            </a:lvl1pPr>
            <a:lvl2pPr marL="0" marR="0" indent="82296" algn="l" defTabSz="468974" rtl="0" latinLnBrk="0">
              <a:lnSpc>
                <a:spcPct val="80000"/>
              </a:lnSpc>
              <a:spcBef>
                <a:spcPts val="0"/>
              </a:spcBef>
              <a:spcAft>
                <a:spcPts val="0"/>
              </a:spcAft>
              <a:buClrTx/>
              <a:buSzTx/>
              <a:buFontTx/>
              <a:buNone/>
              <a:tabLst/>
              <a:defRPr sz="1584" b="1" i="0" u="none" strike="noStrike" cap="none" spc="-32" baseline="0">
                <a:solidFill>
                  <a:srgbClr val="000000"/>
                </a:solidFill>
                <a:uFillTx/>
                <a:latin typeface="Helvetica Neue"/>
                <a:ea typeface="Helvetica Neue"/>
                <a:cs typeface="Helvetica Neue"/>
                <a:sym typeface="Helvetica Neue"/>
              </a:defRPr>
            </a:lvl2pPr>
            <a:lvl3pPr marL="0" marR="0" indent="164592" algn="l" defTabSz="468974" rtl="0" latinLnBrk="0">
              <a:lnSpc>
                <a:spcPct val="80000"/>
              </a:lnSpc>
              <a:spcBef>
                <a:spcPts val="0"/>
              </a:spcBef>
              <a:spcAft>
                <a:spcPts val="0"/>
              </a:spcAft>
              <a:buClrTx/>
              <a:buSzTx/>
              <a:buFontTx/>
              <a:buNone/>
              <a:tabLst/>
              <a:defRPr sz="1584" b="1" i="0" u="none" strike="noStrike" cap="none" spc="-32" baseline="0">
                <a:solidFill>
                  <a:srgbClr val="000000"/>
                </a:solidFill>
                <a:uFillTx/>
                <a:latin typeface="Helvetica Neue"/>
                <a:ea typeface="Helvetica Neue"/>
                <a:cs typeface="Helvetica Neue"/>
                <a:sym typeface="Helvetica Neue"/>
              </a:defRPr>
            </a:lvl3pPr>
            <a:lvl4pPr marL="0" marR="0" indent="246888" algn="l" defTabSz="468974" rtl="0" latinLnBrk="0">
              <a:lnSpc>
                <a:spcPct val="80000"/>
              </a:lnSpc>
              <a:spcBef>
                <a:spcPts val="0"/>
              </a:spcBef>
              <a:spcAft>
                <a:spcPts val="0"/>
              </a:spcAft>
              <a:buClrTx/>
              <a:buSzTx/>
              <a:buFontTx/>
              <a:buNone/>
              <a:tabLst/>
              <a:defRPr sz="1584" b="1" i="0" u="none" strike="noStrike" cap="none" spc="-32" baseline="0">
                <a:solidFill>
                  <a:srgbClr val="000000"/>
                </a:solidFill>
                <a:uFillTx/>
                <a:latin typeface="Helvetica Neue"/>
                <a:ea typeface="Helvetica Neue"/>
                <a:cs typeface="Helvetica Neue"/>
                <a:sym typeface="Helvetica Neue"/>
              </a:defRPr>
            </a:lvl4pPr>
            <a:lvl5pPr marL="0" marR="0" indent="329184" algn="l" defTabSz="468974" rtl="0" latinLnBrk="0">
              <a:lnSpc>
                <a:spcPct val="80000"/>
              </a:lnSpc>
              <a:spcBef>
                <a:spcPts val="0"/>
              </a:spcBef>
              <a:spcAft>
                <a:spcPts val="0"/>
              </a:spcAft>
              <a:buClrTx/>
              <a:buSzTx/>
              <a:buFontTx/>
              <a:buNone/>
              <a:tabLst/>
              <a:defRPr sz="1584" b="1" i="0" u="none" strike="noStrike" cap="none" spc="-32" baseline="0">
                <a:solidFill>
                  <a:srgbClr val="000000"/>
                </a:solidFill>
                <a:uFillTx/>
                <a:latin typeface="Helvetica Neue"/>
                <a:ea typeface="Helvetica Neue"/>
                <a:cs typeface="Helvetica Neue"/>
                <a:sym typeface="Helvetica Neue"/>
              </a:defRPr>
            </a:lvl5pPr>
            <a:lvl6pPr marL="0" marR="0" indent="411480" algn="l" defTabSz="468974" rtl="0" latinLnBrk="0">
              <a:lnSpc>
                <a:spcPct val="80000"/>
              </a:lnSpc>
              <a:spcBef>
                <a:spcPts val="0"/>
              </a:spcBef>
              <a:spcAft>
                <a:spcPts val="0"/>
              </a:spcAft>
              <a:buClrTx/>
              <a:buSzTx/>
              <a:buFontTx/>
              <a:buNone/>
              <a:tabLst/>
              <a:defRPr sz="1584" b="1" i="0" u="none" strike="noStrike" cap="none" spc="-32" baseline="0">
                <a:solidFill>
                  <a:srgbClr val="000000"/>
                </a:solidFill>
                <a:uFillTx/>
                <a:latin typeface="Helvetica Neue"/>
                <a:ea typeface="Helvetica Neue"/>
                <a:cs typeface="Helvetica Neue"/>
                <a:sym typeface="Helvetica Neue"/>
              </a:defRPr>
            </a:lvl6pPr>
            <a:lvl7pPr marL="0" marR="0" indent="493776" algn="l" defTabSz="468974" rtl="0" latinLnBrk="0">
              <a:lnSpc>
                <a:spcPct val="80000"/>
              </a:lnSpc>
              <a:spcBef>
                <a:spcPts val="0"/>
              </a:spcBef>
              <a:spcAft>
                <a:spcPts val="0"/>
              </a:spcAft>
              <a:buClrTx/>
              <a:buSzTx/>
              <a:buFontTx/>
              <a:buNone/>
              <a:tabLst/>
              <a:defRPr sz="1584" b="1" i="0" u="none" strike="noStrike" cap="none" spc="-32" baseline="0">
                <a:solidFill>
                  <a:srgbClr val="000000"/>
                </a:solidFill>
                <a:uFillTx/>
                <a:latin typeface="Helvetica Neue"/>
                <a:ea typeface="Helvetica Neue"/>
                <a:cs typeface="Helvetica Neue"/>
                <a:sym typeface="Helvetica Neue"/>
              </a:defRPr>
            </a:lvl7pPr>
            <a:lvl8pPr marL="0" marR="0" indent="576072" algn="l" defTabSz="468974" rtl="0" latinLnBrk="0">
              <a:lnSpc>
                <a:spcPct val="80000"/>
              </a:lnSpc>
              <a:spcBef>
                <a:spcPts val="0"/>
              </a:spcBef>
              <a:spcAft>
                <a:spcPts val="0"/>
              </a:spcAft>
              <a:buClrTx/>
              <a:buSzTx/>
              <a:buFontTx/>
              <a:buNone/>
              <a:tabLst/>
              <a:defRPr sz="1584" b="1" i="0" u="none" strike="noStrike" cap="none" spc="-32" baseline="0">
                <a:solidFill>
                  <a:srgbClr val="000000"/>
                </a:solidFill>
                <a:uFillTx/>
                <a:latin typeface="Helvetica Neue"/>
                <a:ea typeface="Helvetica Neue"/>
                <a:cs typeface="Helvetica Neue"/>
                <a:sym typeface="Helvetica Neue"/>
              </a:defRPr>
            </a:lvl8pPr>
            <a:lvl9pPr marL="0" marR="0" indent="658368" algn="l" defTabSz="468974" rtl="0" latinLnBrk="0">
              <a:lnSpc>
                <a:spcPct val="80000"/>
              </a:lnSpc>
              <a:spcBef>
                <a:spcPts val="0"/>
              </a:spcBef>
              <a:spcAft>
                <a:spcPts val="0"/>
              </a:spcAft>
              <a:buClrTx/>
              <a:buSzTx/>
              <a:buFontTx/>
              <a:buNone/>
              <a:tabLst/>
              <a:defRPr sz="1584" b="1" i="0" u="none" strike="noStrike" cap="none" spc="-32" baseline="0">
                <a:solidFill>
                  <a:srgbClr val="000000"/>
                </a:solidFill>
                <a:uFillTx/>
                <a:latin typeface="Helvetica Neue"/>
                <a:ea typeface="Helvetica Neue"/>
                <a:cs typeface="Helvetica Neue"/>
                <a:sym typeface="Helvetica Neue"/>
              </a:defRPr>
            </a:lvl9pPr>
          </a:lstStyle>
          <a:p>
            <a:pPr indent="6980" defTabSz="457200">
              <a:lnSpc>
                <a:spcPct val="110000"/>
              </a:lnSpc>
              <a:defRPr/>
            </a:pPr>
            <a:r>
              <a:rPr lang="ru-RU" sz="2000" dirty="0" smtClean="0">
                <a:solidFill>
                  <a:srgbClr val="4E4F54"/>
                </a:solidFill>
                <a:latin typeface="Arial" panose="020B0604020202020204" pitchFamily="34" charset="0"/>
                <a:ea typeface="+mn-ea"/>
                <a:cs typeface="Arial" panose="020B0604020202020204" pitchFamily="34" charset="0"/>
                <a:sym typeface="Proxima Nova"/>
              </a:rPr>
              <a:t>ЯКОРНЫЕ ИНВЕСТОРЫ</a:t>
            </a:r>
            <a:endParaRPr lang="ru-RU" sz="2000" dirty="0">
              <a:solidFill>
                <a:srgbClr val="4E4F54"/>
              </a:solidFill>
              <a:latin typeface="Arial" panose="020B0604020202020204" pitchFamily="34" charset="0"/>
              <a:ea typeface="+mn-ea"/>
              <a:cs typeface="Arial" panose="020B0604020202020204" pitchFamily="34" charset="0"/>
              <a:sym typeface="Proxima Nova"/>
            </a:endParaRPr>
          </a:p>
        </p:txBody>
      </p:sp>
      <p:sp>
        <p:nvSpPr>
          <p:cNvPr id="50" name="Прямоугольник 49"/>
          <p:cNvSpPr/>
          <p:nvPr/>
        </p:nvSpPr>
        <p:spPr>
          <a:xfrm>
            <a:off x="9295685" y="4250359"/>
            <a:ext cx="1420582" cy="215444"/>
          </a:xfrm>
          <a:prstGeom prst="rect">
            <a:avLst/>
          </a:prstGeom>
        </p:spPr>
        <p:txBody>
          <a:bodyPr wrap="none">
            <a:spAutoFit/>
          </a:bodyPr>
          <a:lstStyle/>
          <a:p>
            <a:r>
              <a:rPr lang="ru-RU" sz="800" dirty="0">
                <a:solidFill>
                  <a:schemeClr val="tx1"/>
                </a:solidFill>
                <a:ea typeface="Tahoma" panose="020B0604030504040204" pitchFamily="34" charset="0"/>
                <a:cs typeface="Tahoma" panose="020B0604030504040204" pitchFamily="34" charset="0"/>
              </a:rPr>
              <a:t>ЗАО «ФМ </a:t>
            </a:r>
            <a:r>
              <a:rPr lang="ru-RU" sz="800" dirty="0" err="1">
                <a:solidFill>
                  <a:schemeClr val="tx1"/>
                </a:solidFill>
                <a:ea typeface="Tahoma" panose="020B0604030504040204" pitchFamily="34" charset="0"/>
                <a:cs typeface="Tahoma" panose="020B0604030504040204" pitchFamily="34" charset="0"/>
              </a:rPr>
              <a:t>Ложистик</a:t>
            </a:r>
            <a:r>
              <a:rPr lang="ru-RU" sz="800" dirty="0">
                <a:solidFill>
                  <a:schemeClr val="tx1"/>
                </a:solidFill>
                <a:ea typeface="Tahoma" panose="020B0604030504040204" pitchFamily="34" charset="0"/>
                <a:cs typeface="Tahoma" panose="020B0604030504040204" pitchFamily="34" charset="0"/>
              </a:rPr>
              <a:t> Восток»</a:t>
            </a:r>
          </a:p>
        </p:txBody>
      </p:sp>
      <p:pic>
        <p:nvPicPr>
          <p:cNvPr id="51" name="Рисунок 50" descr="http://phystech21.ru/images/logo/mfti.jpg">
            <a:hlinkClick r:id="rId4" tooltip="&quot;МФТИ&quo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736165" y="1926459"/>
            <a:ext cx="1421683" cy="788019"/>
          </a:xfrm>
          <a:prstGeom prst="roundRect">
            <a:avLst/>
          </a:prstGeom>
        </p:spPr>
      </p:pic>
      <p:sp>
        <p:nvSpPr>
          <p:cNvPr id="52" name="Прямоугольник 51"/>
          <p:cNvSpPr/>
          <p:nvPr/>
        </p:nvSpPr>
        <p:spPr>
          <a:xfrm>
            <a:off x="1327418" y="2847806"/>
            <a:ext cx="2687084" cy="338554"/>
          </a:xfrm>
          <a:prstGeom prst="rect">
            <a:avLst/>
          </a:prstGeom>
        </p:spPr>
        <p:txBody>
          <a:bodyPr wrap="square">
            <a:spAutoFit/>
          </a:bodyPr>
          <a:lstStyle/>
          <a:p>
            <a:r>
              <a:rPr lang="ru-RU" sz="800" dirty="0">
                <a:solidFill>
                  <a:schemeClr val="tx1"/>
                </a:solidFill>
                <a:ea typeface="Tahoma" panose="020B0604030504040204" pitchFamily="34" charset="0"/>
                <a:cs typeface="Tahoma" panose="020B0604030504040204" pitchFamily="34" charset="0"/>
              </a:rPr>
              <a:t>ФГАОУ ВО «Московский физико-технический институт (национальный исследовательский университет)»</a:t>
            </a:r>
          </a:p>
        </p:txBody>
      </p:sp>
      <p:pic>
        <p:nvPicPr>
          <p:cNvPr id="57" name="Рисунок 56"/>
          <p:cNvPicPr>
            <a:picLocks noChangeAspect="1"/>
          </p:cNvPicPr>
          <p:nvPr/>
        </p:nvPicPr>
        <p:blipFill>
          <a:blip r:embed="rId6"/>
          <a:stretch>
            <a:fillRect/>
          </a:stretch>
        </p:blipFill>
        <p:spPr>
          <a:xfrm>
            <a:off x="6418712" y="1877863"/>
            <a:ext cx="1179285" cy="842348"/>
          </a:xfrm>
          <a:prstGeom prst="roundRect">
            <a:avLst/>
          </a:prstGeom>
        </p:spPr>
      </p:pic>
      <p:sp>
        <p:nvSpPr>
          <p:cNvPr id="58" name="Прямоугольник 57"/>
          <p:cNvSpPr/>
          <p:nvPr/>
        </p:nvSpPr>
        <p:spPr>
          <a:xfrm>
            <a:off x="6294678" y="2965661"/>
            <a:ext cx="1536005" cy="215444"/>
          </a:xfrm>
          <a:prstGeom prst="rect">
            <a:avLst/>
          </a:prstGeom>
        </p:spPr>
        <p:txBody>
          <a:bodyPr wrap="square">
            <a:spAutoFit/>
          </a:bodyPr>
          <a:lstStyle/>
          <a:p>
            <a:r>
              <a:rPr lang="ru-RU" sz="800" dirty="0">
                <a:solidFill>
                  <a:schemeClr val="tx1"/>
                </a:solidFill>
                <a:latin typeface="Tahoma" panose="020B0604030504040204" pitchFamily="34" charset="0"/>
                <a:ea typeface="Tahoma" panose="020B0604030504040204" pitchFamily="34" charset="0"/>
                <a:cs typeface="Tahoma" panose="020B0604030504040204" pitchFamily="34" charset="0"/>
              </a:rPr>
              <a:t>  ООО «</a:t>
            </a:r>
            <a:r>
              <a:rPr lang="ru-RU" sz="800" dirty="0">
                <a:solidFill>
                  <a:schemeClr val="tx1"/>
                </a:solidFill>
                <a:ea typeface="Tahoma" panose="020B0604030504040204" pitchFamily="34" charset="0"/>
                <a:cs typeface="Tahoma" panose="020B0604030504040204" pitchFamily="34" charset="0"/>
              </a:rPr>
              <a:t>Чистая</a:t>
            </a:r>
            <a:r>
              <a:rPr lang="ru-RU" sz="800" dirty="0">
                <a:solidFill>
                  <a:schemeClr val="tx1"/>
                </a:solidFill>
                <a:latin typeface="Tahoma" panose="020B0604030504040204" pitchFamily="34" charset="0"/>
                <a:ea typeface="Tahoma" panose="020B0604030504040204" pitchFamily="34" charset="0"/>
                <a:cs typeface="Tahoma" panose="020B0604030504040204" pitchFamily="34" charset="0"/>
              </a:rPr>
              <a:t> линия»</a:t>
            </a:r>
          </a:p>
        </p:txBody>
      </p:sp>
      <p:pic>
        <p:nvPicPr>
          <p:cNvPr id="59" name="Рисунок 58"/>
          <p:cNvPicPr>
            <a:picLocks noChangeAspect="1"/>
          </p:cNvPicPr>
          <p:nvPr/>
        </p:nvPicPr>
        <p:blipFill>
          <a:blip r:embed="rId7"/>
          <a:stretch>
            <a:fillRect/>
          </a:stretch>
        </p:blipFill>
        <p:spPr>
          <a:xfrm>
            <a:off x="5971520" y="5432402"/>
            <a:ext cx="2182322" cy="495094"/>
          </a:xfrm>
          <a:prstGeom prst="roundRect">
            <a:avLst/>
          </a:prstGeom>
        </p:spPr>
      </p:pic>
      <p:sp>
        <p:nvSpPr>
          <p:cNvPr id="60" name="Прямоугольник 59"/>
          <p:cNvSpPr/>
          <p:nvPr/>
        </p:nvSpPr>
        <p:spPr>
          <a:xfrm>
            <a:off x="6374207" y="6011603"/>
            <a:ext cx="1268296" cy="215444"/>
          </a:xfrm>
          <a:prstGeom prst="rect">
            <a:avLst/>
          </a:prstGeom>
        </p:spPr>
        <p:txBody>
          <a:bodyPr wrap="none">
            <a:spAutoFit/>
          </a:bodyPr>
          <a:lstStyle/>
          <a:p>
            <a:r>
              <a:rPr lang="ru-RU" sz="800" dirty="0">
                <a:solidFill>
                  <a:schemeClr val="tx1"/>
                </a:solidFill>
                <a:latin typeface="Tahoma" panose="020B0604030504040204" pitchFamily="34" charset="0"/>
                <a:ea typeface="Tahoma" panose="020B0604030504040204" pitchFamily="34" charset="0"/>
                <a:cs typeface="Tahoma" panose="020B0604030504040204" pitchFamily="34" charset="0"/>
              </a:rPr>
              <a:t>ООО «</a:t>
            </a:r>
            <a:r>
              <a:rPr lang="ru-RU" sz="800" dirty="0" err="1">
                <a:solidFill>
                  <a:schemeClr val="tx1"/>
                </a:solidFill>
                <a:ea typeface="Tahoma" panose="020B0604030504040204" pitchFamily="34" charset="0"/>
                <a:cs typeface="Tahoma" panose="020B0604030504040204" pitchFamily="34" charset="0"/>
              </a:rPr>
              <a:t>Глобалхимфарм</a:t>
            </a:r>
            <a:r>
              <a:rPr lang="ru-RU" sz="8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pic>
        <p:nvPicPr>
          <p:cNvPr id="61" name="Рисунок 6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284866" y="3804148"/>
            <a:ext cx="980288" cy="574788"/>
          </a:xfrm>
          <a:prstGeom prst="roundRect">
            <a:avLst/>
          </a:prstGeom>
        </p:spPr>
      </p:pic>
      <p:sp>
        <p:nvSpPr>
          <p:cNvPr id="62" name="Прямоугольник 61"/>
          <p:cNvSpPr/>
          <p:nvPr/>
        </p:nvSpPr>
        <p:spPr>
          <a:xfrm flipH="1">
            <a:off x="2155555" y="4494877"/>
            <a:ext cx="1638746" cy="215444"/>
          </a:xfrm>
          <a:prstGeom prst="rect">
            <a:avLst/>
          </a:prstGeom>
        </p:spPr>
        <p:txBody>
          <a:bodyPr wrap="square">
            <a:spAutoFit/>
          </a:bodyPr>
          <a:lstStyle/>
          <a:p>
            <a:r>
              <a:rPr lang="ru-RU" sz="800" dirty="0">
                <a:solidFill>
                  <a:schemeClr val="tx1"/>
                </a:solidFill>
                <a:latin typeface="+mj-lt"/>
                <a:cs typeface="Courier New" panose="02070309020205020404" pitchFamily="49" charset="0"/>
              </a:rPr>
              <a:t>ООО «СЗ «</a:t>
            </a:r>
            <a:r>
              <a:rPr lang="ru-RU" sz="800" dirty="0" err="1">
                <a:solidFill>
                  <a:schemeClr val="tx1"/>
                </a:solidFill>
                <a:latin typeface="+mj-lt"/>
                <a:cs typeface="Courier New" panose="02070309020205020404" pitchFamily="49" charset="0"/>
              </a:rPr>
              <a:t>Гранель</a:t>
            </a:r>
            <a:r>
              <a:rPr lang="ru-RU" sz="800" dirty="0">
                <a:solidFill>
                  <a:schemeClr val="tx1"/>
                </a:solidFill>
                <a:latin typeface="+mj-lt"/>
                <a:cs typeface="Courier New" panose="02070309020205020404" pitchFamily="49" charset="0"/>
              </a:rPr>
              <a:t> </a:t>
            </a:r>
            <a:r>
              <a:rPr lang="ru-RU" sz="800" dirty="0" err="1">
                <a:solidFill>
                  <a:schemeClr val="tx1"/>
                </a:solidFill>
                <a:latin typeface="+mj-lt"/>
                <a:cs typeface="Courier New" panose="02070309020205020404" pitchFamily="49" charset="0"/>
              </a:rPr>
              <a:t>инвест</a:t>
            </a:r>
            <a:r>
              <a:rPr lang="ru-RU" sz="800" dirty="0">
                <a:solidFill>
                  <a:schemeClr val="tx1"/>
                </a:solidFill>
                <a:latin typeface="+mj-lt"/>
                <a:cs typeface="Courier New" panose="02070309020205020404" pitchFamily="49" charset="0"/>
              </a:rPr>
              <a:t>»</a:t>
            </a:r>
          </a:p>
        </p:txBody>
      </p:sp>
      <p:sp>
        <p:nvSpPr>
          <p:cNvPr id="64" name="Прямоугольник 63"/>
          <p:cNvSpPr/>
          <p:nvPr/>
        </p:nvSpPr>
        <p:spPr>
          <a:xfrm>
            <a:off x="2127295" y="5643448"/>
            <a:ext cx="1513538" cy="215444"/>
          </a:xfrm>
          <a:prstGeom prst="rect">
            <a:avLst/>
          </a:prstGeom>
        </p:spPr>
        <p:txBody>
          <a:bodyPr wrap="square">
            <a:spAutoFit/>
          </a:bodyPr>
          <a:lstStyle/>
          <a:p>
            <a:r>
              <a:rPr lang="ru-RU" sz="800" dirty="0">
                <a:solidFill>
                  <a:schemeClr val="tx1"/>
                </a:solidFill>
                <a:latin typeface="Tahoma" panose="020B0604030504040204" pitchFamily="34" charset="0"/>
                <a:ea typeface="Tahoma" panose="020B0604030504040204" pitchFamily="34" charset="0"/>
                <a:cs typeface="Tahoma" panose="020B0604030504040204" pitchFamily="34" charset="0"/>
              </a:rPr>
              <a:t>ООО «УДТ-техника»</a:t>
            </a:r>
          </a:p>
        </p:txBody>
      </p:sp>
      <p:pic>
        <p:nvPicPr>
          <p:cNvPr id="65" name="Рисунок 64"/>
          <p:cNvPicPr>
            <a:picLocks noChangeAspect="1"/>
          </p:cNvPicPr>
          <p:nvPr/>
        </p:nvPicPr>
        <p:blipFill>
          <a:blip r:embed="rId9" cstate="print"/>
          <a:stretch>
            <a:fillRect/>
          </a:stretch>
        </p:blipFill>
        <p:spPr>
          <a:xfrm>
            <a:off x="4287157" y="2221673"/>
            <a:ext cx="963532" cy="845591"/>
          </a:xfrm>
          <a:prstGeom prst="roundRect">
            <a:avLst/>
          </a:prstGeom>
        </p:spPr>
      </p:pic>
      <p:sp>
        <p:nvSpPr>
          <p:cNvPr id="66" name="Прямоугольник 65"/>
          <p:cNvSpPr/>
          <p:nvPr/>
        </p:nvSpPr>
        <p:spPr>
          <a:xfrm>
            <a:off x="3519807" y="3410433"/>
            <a:ext cx="2498232" cy="461665"/>
          </a:xfrm>
          <a:prstGeom prst="rect">
            <a:avLst/>
          </a:prstGeom>
        </p:spPr>
        <p:txBody>
          <a:bodyPr wrap="square">
            <a:spAutoFit/>
          </a:bodyPr>
          <a:lstStyle/>
          <a:p>
            <a:pPr algn="ctr"/>
            <a:r>
              <a:rPr lang="ru-RU" sz="800" dirty="0">
                <a:solidFill>
                  <a:schemeClr val="tx1"/>
                </a:solidFill>
                <a:latin typeface="Tahoma" panose="020B0604030504040204" pitchFamily="34" charset="0"/>
                <a:ea typeface="Tahoma" panose="020B0604030504040204" pitchFamily="34" charset="0"/>
                <a:cs typeface="Tahoma" panose="020B0604030504040204" pitchFamily="34" charset="0"/>
              </a:rPr>
              <a:t>ФГУП «ГНЦ «Научно-исследовательский институт </a:t>
            </a:r>
            <a:r>
              <a:rPr lang="ru-RU" sz="800" dirty="0">
                <a:solidFill>
                  <a:schemeClr val="tx1"/>
                </a:solidFill>
                <a:ea typeface="Tahoma" panose="020B0604030504040204" pitchFamily="34" charset="0"/>
                <a:cs typeface="Tahoma" panose="020B0604030504040204" pitchFamily="34" charset="0"/>
              </a:rPr>
              <a:t>органических</a:t>
            </a:r>
            <a:r>
              <a:rPr lang="ru-RU" sz="800" dirty="0">
                <a:solidFill>
                  <a:schemeClr val="tx1"/>
                </a:solidFill>
                <a:latin typeface="Tahoma" panose="020B0604030504040204" pitchFamily="34" charset="0"/>
                <a:ea typeface="Tahoma" panose="020B0604030504040204" pitchFamily="34" charset="0"/>
                <a:cs typeface="Tahoma" panose="020B0604030504040204" pitchFamily="34" charset="0"/>
              </a:rPr>
              <a:t> полупродуктов и красителей»</a:t>
            </a:r>
          </a:p>
        </p:txBody>
      </p:sp>
      <p:sp>
        <p:nvSpPr>
          <p:cNvPr id="68" name="Прямоугольник 67"/>
          <p:cNvSpPr/>
          <p:nvPr/>
        </p:nvSpPr>
        <p:spPr>
          <a:xfrm>
            <a:off x="8491661" y="5323190"/>
            <a:ext cx="1168910" cy="215444"/>
          </a:xfrm>
          <a:prstGeom prst="rect">
            <a:avLst/>
          </a:prstGeom>
        </p:spPr>
        <p:txBody>
          <a:bodyPr wrap="none">
            <a:spAutoFit/>
          </a:bodyPr>
          <a:lstStyle/>
          <a:p>
            <a:r>
              <a:rPr lang="ru-RU" sz="800" dirty="0">
                <a:solidFill>
                  <a:schemeClr val="tx1"/>
                </a:solidFill>
                <a:latin typeface="Tahoma" panose="020B0604030504040204" pitchFamily="34" charset="0"/>
                <a:ea typeface="Tahoma" panose="020B0604030504040204" pitchFamily="34" charset="0"/>
                <a:cs typeface="Tahoma" panose="020B0604030504040204" pitchFamily="34" charset="0"/>
              </a:rPr>
              <a:t>ООО </a:t>
            </a:r>
            <a:r>
              <a:rPr lang="ru-RU" sz="800" dirty="0" smtClean="0">
                <a:solidFill>
                  <a:schemeClr val="tx1"/>
                </a:solidFill>
                <a:latin typeface="Tahoma" panose="020B0604030504040204" pitchFamily="34" charset="0"/>
                <a:ea typeface="Tahoma" panose="020B0604030504040204" pitchFamily="34" charset="0"/>
                <a:cs typeface="Tahoma" panose="020B0604030504040204" pitchFamily="34" charset="0"/>
              </a:rPr>
              <a:t>«ДенталГрупп»</a:t>
            </a:r>
            <a:endParaRPr lang="ru-RU" sz="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Прямоугольник 26">
            <a:extLst>
              <a:ext uri="{FF2B5EF4-FFF2-40B4-BE49-F238E27FC236}">
                <a16:creationId xmlns:a16="http://schemas.microsoft.com/office/drawing/2014/main" id="{19CB09CC-E26E-40CB-A5BB-82E803C2A2CA}"/>
              </a:ext>
            </a:extLst>
          </p:cNvPr>
          <p:cNvSpPr/>
          <p:nvPr/>
        </p:nvSpPr>
        <p:spPr>
          <a:xfrm>
            <a:off x="760848" y="170694"/>
            <a:ext cx="10775706" cy="461665"/>
          </a:xfrm>
          <a:prstGeom prst="rect">
            <a:avLst/>
          </a:prstGeom>
        </p:spPr>
        <p:txBody>
          <a:bodyPr vert="horz" lIns="91440" tIns="45720" rIns="91440" bIns="45720" rtlCol="0" anchor="ctr">
            <a:noAutofit/>
          </a:bodyPr>
          <a:lstStyle/>
          <a:p>
            <a:pPr marL="0" marR="0" lvl="0" indent="0" algn="ctr" defTabSz="914400" fontAlgn="auto">
              <a:lnSpc>
                <a:spcPct val="90000"/>
              </a:lnSpc>
              <a:spcBef>
                <a:spcPct val="0"/>
              </a:spcBef>
              <a:spcAft>
                <a:spcPts val="0"/>
              </a:spcAft>
              <a:buClrTx/>
              <a:buSzTx/>
              <a:tabLst/>
              <a:defRPr/>
            </a:pPr>
            <a:r>
              <a:rPr lang="ru-RU" sz="2400" dirty="0">
                <a:latin typeface="Arial" panose="020B0604020202020204" pitchFamily="34" charset="0"/>
                <a:ea typeface="+mj-ea"/>
                <a:cs typeface="Arial" panose="020B0604020202020204" pitchFamily="34" charset="0"/>
              </a:rPr>
              <a:t>Основные социально-экономические показатели</a:t>
            </a:r>
          </a:p>
        </p:txBody>
      </p:sp>
      <p:pic>
        <p:nvPicPr>
          <p:cNvPr id="2" name="Рисунок 1"/>
          <p:cNvPicPr>
            <a:picLocks noChangeAspect="1"/>
          </p:cNvPicPr>
          <p:nvPr/>
        </p:nvPicPr>
        <p:blipFill rotWithShape="1">
          <a:blip r:embed="rId10"/>
          <a:srcRect l="1021" t="11540" r="1249"/>
          <a:stretch/>
        </p:blipFill>
        <p:spPr>
          <a:xfrm>
            <a:off x="1606999" y="5126211"/>
            <a:ext cx="2253007" cy="379215"/>
          </a:xfrm>
          <a:prstGeom prst="rect">
            <a:avLst/>
          </a:prstGeom>
        </p:spPr>
      </p:pic>
      <p:pic>
        <p:nvPicPr>
          <p:cNvPr id="29" name="Рисунок 28"/>
          <p:cNvPicPr/>
          <p:nvPr/>
        </p:nvPicPr>
        <p:blipFill>
          <a:blip r:embed="rId11">
            <a:extLst>
              <a:ext uri="{28A0092B-C50C-407E-A947-70E740481C1C}">
                <a14:useLocalDpi xmlns:a14="http://schemas.microsoft.com/office/drawing/2010/main" val="0"/>
              </a:ext>
            </a:extLst>
          </a:blip>
          <a:stretch>
            <a:fillRect/>
          </a:stretch>
        </p:blipFill>
        <p:spPr>
          <a:xfrm>
            <a:off x="8226394" y="4711821"/>
            <a:ext cx="1844770" cy="547818"/>
          </a:xfrm>
          <a:prstGeom prst="rect">
            <a:avLst/>
          </a:prstGeom>
        </p:spPr>
      </p:pic>
      <p:sp>
        <p:nvSpPr>
          <p:cNvPr id="3" name="Прямоугольник 2"/>
          <p:cNvSpPr/>
          <p:nvPr/>
        </p:nvSpPr>
        <p:spPr>
          <a:xfrm>
            <a:off x="8516508" y="3129374"/>
            <a:ext cx="1119217" cy="215444"/>
          </a:xfrm>
          <a:prstGeom prst="rect">
            <a:avLst/>
          </a:prstGeom>
        </p:spPr>
        <p:txBody>
          <a:bodyPr wrap="none">
            <a:spAutoFit/>
          </a:bodyPr>
          <a:lstStyle/>
          <a:p>
            <a:r>
              <a:rPr lang="ru-RU" sz="800" dirty="0">
                <a:latin typeface="Tahoma" panose="020B0604030504040204" pitchFamily="34" charset="0"/>
                <a:ea typeface="Tahoma" panose="020B0604030504040204" pitchFamily="34" charset="0"/>
                <a:cs typeface="Tahoma" panose="020B0604030504040204" pitchFamily="34" charset="0"/>
              </a:rPr>
              <a:t>АО ФАРМСТАНДАРТ</a:t>
            </a:r>
          </a:p>
        </p:txBody>
      </p:sp>
      <p:sp>
        <p:nvSpPr>
          <p:cNvPr id="4" name="Прямоугольник 3"/>
          <p:cNvSpPr/>
          <p:nvPr/>
        </p:nvSpPr>
        <p:spPr>
          <a:xfrm>
            <a:off x="6893793" y="4440022"/>
            <a:ext cx="696024" cy="215444"/>
          </a:xfrm>
          <a:prstGeom prst="rect">
            <a:avLst/>
          </a:prstGeom>
        </p:spPr>
        <p:txBody>
          <a:bodyPr wrap="none">
            <a:spAutoFit/>
          </a:bodyPr>
          <a:lstStyle/>
          <a:p>
            <a:r>
              <a:rPr lang="ru-RU" sz="800" dirty="0">
                <a:latin typeface="Tahoma" panose="020B0604030504040204" pitchFamily="34" charset="0"/>
                <a:ea typeface="Tahoma" panose="020B0604030504040204" pitchFamily="34" charset="0"/>
                <a:cs typeface="Tahoma" panose="020B0604030504040204" pitchFamily="34" charset="0"/>
              </a:rPr>
              <a:t>ПАО ДНПП</a:t>
            </a:r>
          </a:p>
        </p:txBody>
      </p:sp>
      <p:pic>
        <p:nvPicPr>
          <p:cNvPr id="5" name="Рисунок 4"/>
          <p:cNvPicPr>
            <a:picLocks noChangeAspect="1"/>
          </p:cNvPicPr>
          <p:nvPr/>
        </p:nvPicPr>
        <p:blipFill>
          <a:blip r:embed="rId12"/>
          <a:stretch>
            <a:fillRect/>
          </a:stretch>
        </p:blipFill>
        <p:spPr>
          <a:xfrm>
            <a:off x="9160353" y="3639865"/>
            <a:ext cx="2133898" cy="466790"/>
          </a:xfrm>
          <a:prstGeom prst="rect">
            <a:avLst/>
          </a:prstGeom>
        </p:spPr>
      </p:pic>
      <p:pic>
        <p:nvPicPr>
          <p:cNvPr id="6" name="Рисунок 5"/>
          <p:cNvPicPr>
            <a:picLocks noChangeAspect="1"/>
          </p:cNvPicPr>
          <p:nvPr/>
        </p:nvPicPr>
        <p:blipFill>
          <a:blip r:embed="rId13"/>
          <a:stretch>
            <a:fillRect/>
          </a:stretch>
        </p:blipFill>
        <p:spPr>
          <a:xfrm>
            <a:off x="8226394" y="2366927"/>
            <a:ext cx="1867917" cy="632002"/>
          </a:xfrm>
          <a:prstGeom prst="rect">
            <a:avLst/>
          </a:prstGeom>
        </p:spPr>
      </p:pic>
      <p:pic>
        <p:nvPicPr>
          <p:cNvPr id="7" name="Рисунок 6"/>
          <p:cNvPicPr>
            <a:picLocks noChangeAspect="1"/>
          </p:cNvPicPr>
          <p:nvPr/>
        </p:nvPicPr>
        <p:blipFill>
          <a:blip r:embed="rId14">
            <a:extLst>
              <a:ext uri="{BEBA8EAE-BF5A-486C-A8C5-ECC9F3942E4B}">
                <a14:imgProps xmlns:a14="http://schemas.microsoft.com/office/drawing/2010/main">
                  <a14:imgLayer r:embed="rId15">
                    <a14:imgEffect>
                      <a14:backgroundRemoval t="752" b="100000" l="0" r="100000"/>
                    </a14:imgEffect>
                  </a14:imgLayer>
                </a14:imgProps>
              </a:ext>
            </a:extLst>
          </a:blip>
          <a:stretch>
            <a:fillRect/>
          </a:stretch>
        </p:blipFill>
        <p:spPr>
          <a:xfrm>
            <a:off x="6776728" y="3299852"/>
            <a:ext cx="862745" cy="1220693"/>
          </a:xfrm>
          <a:prstGeom prst="rect">
            <a:avLst/>
          </a:prstGeom>
        </p:spPr>
      </p:pic>
      <p:pic>
        <p:nvPicPr>
          <p:cNvPr id="8" name="Рисунок 7"/>
          <p:cNvPicPr>
            <a:picLocks noChangeAspect="1"/>
          </p:cNvPicPr>
          <p:nvPr/>
        </p:nvPicPr>
        <p:blipFill>
          <a:blip r:embed="rId16"/>
          <a:stretch>
            <a:fillRect/>
          </a:stretch>
        </p:blipFill>
        <p:spPr>
          <a:xfrm>
            <a:off x="4772062" y="4120275"/>
            <a:ext cx="957253" cy="912382"/>
          </a:xfrm>
          <a:prstGeom prst="rect">
            <a:avLst/>
          </a:prstGeom>
        </p:spPr>
      </p:pic>
      <p:sp>
        <p:nvSpPr>
          <p:cNvPr id="36" name="Прямоугольник 35"/>
          <p:cNvSpPr/>
          <p:nvPr/>
        </p:nvSpPr>
        <p:spPr>
          <a:xfrm>
            <a:off x="4504501" y="5132231"/>
            <a:ext cx="1513538" cy="215444"/>
          </a:xfrm>
          <a:prstGeom prst="rect">
            <a:avLst/>
          </a:prstGeom>
        </p:spPr>
        <p:txBody>
          <a:bodyPr wrap="square">
            <a:spAutoFit/>
          </a:bodyPr>
          <a:lstStyle/>
          <a:p>
            <a:r>
              <a:rPr lang="ru-RU" sz="800" dirty="0">
                <a:solidFill>
                  <a:schemeClr val="tx1"/>
                </a:solidFill>
                <a:latin typeface="Tahoma" panose="020B0604030504040204" pitchFamily="34" charset="0"/>
                <a:ea typeface="Tahoma" panose="020B0604030504040204" pitchFamily="34" charset="0"/>
                <a:cs typeface="Tahoma" panose="020B0604030504040204" pitchFamily="34" charset="0"/>
              </a:rPr>
              <a:t>ООО </a:t>
            </a:r>
            <a:r>
              <a:rPr lang="ru-RU" sz="8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ru-RU" sz="800" dirty="0" smtClean="0">
                <a:latin typeface="Tahoma" panose="020B0604030504040204" pitchFamily="34" charset="0"/>
                <a:ea typeface="Tahoma" panose="020B0604030504040204" pitchFamily="34" charset="0"/>
                <a:cs typeface="Tahoma" panose="020B0604030504040204" pitchFamily="34" charset="0"/>
              </a:rPr>
              <a:t>Могунция-Интеррус»</a:t>
            </a:r>
            <a:endParaRPr lang="ru-RU"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25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2"/>
          <p:cNvSpPr>
            <a:spLocks noChangeArrowheads="1"/>
          </p:cNvSpPr>
          <p:nvPr/>
        </p:nvSpPr>
        <p:spPr bwMode="auto">
          <a:xfrm>
            <a:off x="654019" y="147487"/>
            <a:ext cx="10839488" cy="756128"/>
          </a:xfrm>
          <a:prstGeom prst="rect">
            <a:avLst/>
          </a:prstGeom>
        </p:spPr>
        <p:txBody>
          <a:bodyPr vert="horz" lIns="91440" tIns="45720" rIns="91440" bIns="45720" rtlCol="0" anchor="ctr">
            <a:noAutofit/>
          </a:bodyPr>
          <a:lstStyle/>
          <a:p>
            <a:pPr algn="ctr" defTabSz="914400">
              <a:lnSpc>
                <a:spcPct val="90000"/>
              </a:lnSpc>
              <a:spcBef>
                <a:spcPct val="0"/>
              </a:spcBef>
            </a:pPr>
            <a:r>
              <a:rPr lang="ru-RU" sz="2800" dirty="0" smtClean="0">
                <a:latin typeface="+mj-lt"/>
                <a:ea typeface="+mj-ea"/>
                <a:cs typeface="+mj-cs"/>
              </a:rPr>
              <a:t>РЕАЛИЗУЕМЫЕ И ЗАВЕРШЕННЫЕ ИНВЕСТИЦИОННЫЕ </a:t>
            </a:r>
            <a:r>
              <a:rPr lang="ru-RU" sz="2800" dirty="0">
                <a:latin typeface="+mj-lt"/>
                <a:ea typeface="+mj-ea"/>
                <a:cs typeface="+mj-cs"/>
              </a:rPr>
              <a:t>ПРОЕКТЫ </a:t>
            </a:r>
            <a:endParaRPr lang="ru-RU" sz="2800" dirty="0" smtClean="0">
              <a:latin typeface="+mj-lt"/>
              <a:ea typeface="+mj-ea"/>
              <a:cs typeface="+mj-cs"/>
            </a:endParaRPr>
          </a:p>
          <a:p>
            <a:pPr algn="ctr" defTabSz="914400">
              <a:lnSpc>
                <a:spcPct val="90000"/>
              </a:lnSpc>
              <a:spcBef>
                <a:spcPct val="0"/>
              </a:spcBef>
            </a:pPr>
            <a:r>
              <a:rPr lang="ru-RU" sz="2800" dirty="0" smtClean="0">
                <a:latin typeface="+mj-lt"/>
                <a:ea typeface="+mj-ea"/>
                <a:cs typeface="+mj-cs"/>
              </a:rPr>
              <a:t>2022 </a:t>
            </a:r>
            <a:r>
              <a:rPr lang="ru-RU" sz="2800" dirty="0">
                <a:latin typeface="+mj-lt"/>
                <a:ea typeface="+mj-ea"/>
                <a:cs typeface="+mj-cs"/>
              </a:rPr>
              <a:t>ГОДА </a:t>
            </a:r>
            <a:r>
              <a:rPr lang="ru-RU" sz="2800" dirty="0" smtClean="0">
                <a:latin typeface="+mj-lt"/>
                <a:ea typeface="+mj-ea"/>
                <a:cs typeface="+mj-cs"/>
              </a:rPr>
              <a:t>В </a:t>
            </a:r>
            <a:r>
              <a:rPr lang="ru-RU" sz="2800" dirty="0">
                <a:latin typeface="+mj-lt"/>
                <a:ea typeface="+mj-ea"/>
                <a:cs typeface="+mj-cs"/>
              </a:rPr>
              <a:t>ПРОИЗВОДСТВЕННОЙ И НАУЧНОЙ СФЕРАХ</a:t>
            </a:r>
          </a:p>
        </p:txBody>
      </p:sp>
      <p:pic>
        <p:nvPicPr>
          <p:cNvPr id="25604" name="Рисунок 7"/>
          <p:cNvPicPr>
            <a:picLocks noChangeAspect="1"/>
          </p:cNvPicPr>
          <p:nvPr/>
        </p:nvPicPr>
        <p:blipFill>
          <a:blip r:embed="rId3"/>
          <a:srcRect/>
          <a:stretch>
            <a:fillRect/>
          </a:stretch>
        </p:blipFill>
        <p:spPr bwMode="auto">
          <a:xfrm>
            <a:off x="387222" y="3248523"/>
            <a:ext cx="1725598" cy="1085056"/>
          </a:xfrm>
          <a:prstGeom prst="rect">
            <a:avLst/>
          </a:prstGeom>
          <a:noFill/>
          <a:ln w="9525">
            <a:noFill/>
            <a:miter lim="800000"/>
            <a:headEnd/>
            <a:tailEnd/>
          </a:ln>
        </p:spPr>
      </p:pic>
      <p:sp>
        <p:nvSpPr>
          <p:cNvPr id="25605" name="Прямоугольник 8"/>
          <p:cNvSpPr>
            <a:spLocks noChangeArrowheads="1"/>
          </p:cNvSpPr>
          <p:nvPr/>
        </p:nvSpPr>
        <p:spPr bwMode="auto">
          <a:xfrm>
            <a:off x="2453123" y="3226572"/>
            <a:ext cx="9973738" cy="1138773"/>
          </a:xfrm>
          <a:prstGeom prst="rect">
            <a:avLst/>
          </a:prstGeom>
          <a:noFill/>
          <a:ln w="9525">
            <a:noFill/>
            <a:miter lim="800000"/>
            <a:headEnd/>
            <a:tailEnd/>
          </a:ln>
        </p:spPr>
        <p:txBody>
          <a:bodyPr wrap="square">
            <a:spAutoFit/>
          </a:bodyPr>
          <a:lstStyle/>
          <a:p>
            <a:pPr indent="6980"/>
            <a:r>
              <a:rPr lang="ru-RU" sz="1600" dirty="0"/>
              <a:t>РЕКОНСТРУКЦИЯ ЦЕХА ИНЖЕНЕРНОЙ ИНФРАСТРУКТУРЫ ОПЫТНОГО ЗАВОДА «НИОПИК» </a:t>
            </a:r>
          </a:p>
          <a:p>
            <a:pPr indent="6980"/>
            <a:r>
              <a:rPr lang="ru-RU" sz="1600" dirty="0"/>
              <a:t>ДЛЯ РАЗМЕЩЕНИЯ ПРОИЗВОДСТВА АКТИВНЫХ ФАРМАЦЕВТИЧЕСКИХ СУБСТАНЦИЙ </a:t>
            </a:r>
          </a:p>
          <a:p>
            <a:pPr indent="6980"/>
            <a:r>
              <a:rPr lang="ru-RU" sz="1200" dirty="0">
                <a:latin typeface="Calibri Light" panose="020F0302020204030204" pitchFamily="34" charset="0"/>
                <a:ea typeface="Tahoma" panose="020B0604030504040204" pitchFamily="34" charset="0"/>
                <a:cs typeface="Tahoma" panose="020B0604030504040204" pitchFamily="34" charset="0"/>
              </a:rPr>
              <a:t>Федеральный бюджет </a:t>
            </a:r>
          </a:p>
          <a:p>
            <a:r>
              <a:rPr lang="ru-RU" sz="1200" dirty="0">
                <a:latin typeface="Calibri Light" panose="020F0302020204030204" pitchFamily="34" charset="0"/>
                <a:ea typeface="Tahoma" panose="020B0604030504040204" pitchFamily="34" charset="0"/>
                <a:cs typeface="Tahoma" panose="020B0604030504040204" pitchFamily="34" charset="0"/>
              </a:rPr>
              <a:t>Количество создаваемых рабочих мест: 109</a:t>
            </a:r>
          </a:p>
          <a:p>
            <a:r>
              <a:rPr lang="ru-RU" sz="1200" dirty="0">
                <a:latin typeface="Calibri Light" panose="020F0302020204030204" pitchFamily="34" charset="0"/>
                <a:ea typeface="Tahoma" panose="020B0604030504040204" pitchFamily="34" charset="0"/>
                <a:cs typeface="Tahoma" panose="020B0604030504040204" pitchFamily="34" charset="0"/>
              </a:rPr>
              <a:t>Сроки реализации: 2017-2024 </a:t>
            </a:r>
          </a:p>
        </p:txBody>
      </p:sp>
      <p:sp>
        <p:nvSpPr>
          <p:cNvPr id="25608" name="TextBox 13"/>
          <p:cNvSpPr txBox="1">
            <a:spLocks noChangeArrowheads="1"/>
          </p:cNvSpPr>
          <p:nvPr/>
        </p:nvSpPr>
        <p:spPr bwMode="auto">
          <a:xfrm>
            <a:off x="2573338" y="5727941"/>
            <a:ext cx="9367837" cy="707886"/>
          </a:xfrm>
          <a:prstGeom prst="rect">
            <a:avLst/>
          </a:prstGeom>
          <a:noFill/>
          <a:ln w="9525">
            <a:noFill/>
            <a:miter lim="800000"/>
            <a:headEnd/>
            <a:tailEnd/>
          </a:ln>
        </p:spPr>
        <p:txBody>
          <a:bodyPr wrap="square">
            <a:spAutoFit/>
          </a:bodyPr>
          <a:lstStyle/>
          <a:p>
            <a:r>
              <a:rPr lang="ru-RU" sz="1600" dirty="0"/>
              <a:t>РАЗВИТИЕ ИНФРАСТРУКТУРЫ МФТИ (</a:t>
            </a:r>
            <a:r>
              <a:rPr lang="ru-RU" altLang="ru-RU" sz="1600" dirty="0"/>
              <a:t>учебно-лабораторные корпуса и общежития)  </a:t>
            </a:r>
          </a:p>
          <a:p>
            <a:r>
              <a:rPr lang="ru-RU" sz="1200" dirty="0">
                <a:latin typeface="Calibri Light" panose="020F0302020204030204" pitchFamily="34" charset="0"/>
                <a:ea typeface="Tahoma" panose="020B0604030504040204" pitchFamily="34" charset="0"/>
                <a:cs typeface="Tahoma" panose="020B0604030504040204" pitchFamily="34" charset="0"/>
              </a:rPr>
              <a:t>Федеральный бюджет </a:t>
            </a:r>
          </a:p>
          <a:p>
            <a:r>
              <a:rPr lang="ru-RU" sz="1200" dirty="0">
                <a:latin typeface="Calibri Light" panose="020F0302020204030204" pitchFamily="34" charset="0"/>
                <a:ea typeface="Tahoma" panose="020B0604030504040204" pitchFamily="34" charset="0"/>
                <a:cs typeface="Tahoma" panose="020B0604030504040204" pitchFamily="34" charset="0"/>
              </a:rPr>
              <a:t>Сроки реализации: </a:t>
            </a:r>
            <a:r>
              <a:rPr lang="ru-RU" sz="1200" dirty="0" smtClean="0">
                <a:latin typeface="Calibri Light" panose="020F0302020204030204" pitchFamily="34" charset="0"/>
                <a:ea typeface="Tahoma" panose="020B0604030504040204" pitchFamily="34" charset="0"/>
                <a:cs typeface="Tahoma" panose="020B0604030504040204" pitchFamily="34" charset="0"/>
              </a:rPr>
              <a:t>2019-2024</a:t>
            </a:r>
            <a:endParaRPr lang="ru-RU" sz="1200" dirty="0">
              <a:latin typeface="Calibri Light" panose="020F0302020204030204" pitchFamily="34" charset="0"/>
              <a:ea typeface="Tahoma" panose="020B0604030504040204" pitchFamily="34" charset="0"/>
              <a:cs typeface="Tahoma" panose="020B0604030504040204" pitchFamily="34" charset="0"/>
            </a:endParaRPr>
          </a:p>
        </p:txBody>
      </p:sp>
      <p:pic>
        <p:nvPicPr>
          <p:cNvPr id="25609" name="Рисунок 14"/>
          <p:cNvPicPr>
            <a:picLocks noChangeAspect="1"/>
          </p:cNvPicPr>
          <p:nvPr/>
        </p:nvPicPr>
        <p:blipFill>
          <a:blip r:embed="rId4"/>
          <a:srcRect/>
          <a:stretch>
            <a:fillRect/>
          </a:stretch>
        </p:blipFill>
        <p:spPr bwMode="auto">
          <a:xfrm>
            <a:off x="374370" y="5625786"/>
            <a:ext cx="1739497" cy="1115203"/>
          </a:xfrm>
          <a:prstGeom prst="rect">
            <a:avLst/>
          </a:prstGeom>
          <a:noFill/>
          <a:ln w="9525">
            <a:noFill/>
            <a:miter lim="800000"/>
            <a:headEnd/>
            <a:tailEnd/>
          </a:ln>
        </p:spPr>
      </p:pic>
      <p:cxnSp>
        <p:nvCxnSpPr>
          <p:cNvPr id="18" name="Прямая соединительная линия 17"/>
          <p:cNvCxnSpPr/>
          <p:nvPr/>
        </p:nvCxnSpPr>
        <p:spPr>
          <a:xfrm flipV="1">
            <a:off x="366610" y="2200982"/>
            <a:ext cx="8986617" cy="31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2573338" y="3190029"/>
            <a:ext cx="9127409" cy="1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323637" y="4496174"/>
            <a:ext cx="90725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2573338" y="5624686"/>
            <a:ext cx="9166224"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8"/>
          <p:cNvSpPr>
            <a:spLocks noChangeArrowheads="1"/>
          </p:cNvSpPr>
          <p:nvPr/>
        </p:nvSpPr>
        <p:spPr bwMode="auto">
          <a:xfrm>
            <a:off x="-36382" y="2247934"/>
            <a:ext cx="9367837" cy="923330"/>
          </a:xfrm>
          <a:prstGeom prst="rect">
            <a:avLst/>
          </a:prstGeom>
          <a:noFill/>
          <a:ln w="9525">
            <a:noFill/>
            <a:miter lim="800000"/>
            <a:headEnd/>
            <a:tailEnd/>
          </a:ln>
        </p:spPr>
        <p:txBody>
          <a:bodyPr>
            <a:spAutoFit/>
          </a:bodyPr>
          <a:lstStyle/>
          <a:p>
            <a:pPr algn="r"/>
            <a:r>
              <a:rPr lang="ru-RU" altLang="ru-RU" sz="1600" dirty="0"/>
              <a:t>НАУЧНО-ПРОИЗВОДСТВЕННЫЙ ЦЕНТР «ЛАБОРАТОРИЯ ИМПУЛЬСНОЙ ТЕХНИКИ»</a:t>
            </a:r>
          </a:p>
          <a:p>
            <a:pPr indent="6980" algn="r"/>
            <a:r>
              <a:rPr lang="ru-RU" sz="1200" dirty="0" smtClean="0">
                <a:latin typeface="+mj-lt"/>
                <a:ea typeface="Tahoma" panose="020B0604030504040204" pitchFamily="34" charset="0"/>
                <a:cs typeface="Tahoma" panose="020B0604030504040204" pitchFamily="34" charset="0"/>
              </a:rPr>
              <a:t>Инвестор: ООО </a:t>
            </a:r>
            <a:r>
              <a:rPr lang="ru-RU" sz="1200" dirty="0">
                <a:latin typeface="+mj-lt"/>
                <a:ea typeface="Tahoma" panose="020B0604030504040204" pitchFamily="34" charset="0"/>
                <a:cs typeface="Tahoma" panose="020B0604030504040204" pitchFamily="34" charset="0"/>
              </a:rPr>
              <a:t>«ТД ЛИТ»</a:t>
            </a:r>
            <a:endParaRPr lang="ru-RU" sz="1200" b="1" dirty="0">
              <a:latin typeface="+mj-lt"/>
              <a:ea typeface="Tahoma" panose="020B0604030504040204" pitchFamily="34" charset="0"/>
              <a:cs typeface="Tahoma" panose="020B0604030504040204" pitchFamily="34" charset="0"/>
            </a:endParaRPr>
          </a:p>
          <a:p>
            <a:pPr algn="r"/>
            <a:r>
              <a:rPr lang="ru-RU" sz="1200" dirty="0">
                <a:latin typeface="+mj-lt"/>
                <a:ea typeface="Tahoma" panose="020B0604030504040204" pitchFamily="34" charset="0"/>
                <a:cs typeface="Tahoma" panose="020B0604030504040204" pitchFamily="34" charset="0"/>
              </a:rPr>
              <a:t>Количество создаваемых рабочих мест: 250</a:t>
            </a:r>
          </a:p>
          <a:p>
            <a:pPr algn="r"/>
            <a:r>
              <a:rPr lang="ru-RU" sz="1200" dirty="0">
                <a:latin typeface="+mj-lt"/>
                <a:ea typeface="Tahoma" panose="020B0604030504040204" pitchFamily="34" charset="0"/>
                <a:cs typeface="Tahoma" panose="020B0604030504040204" pitchFamily="34" charset="0"/>
              </a:rPr>
              <a:t>Сроки реализации: 2019-2022 </a:t>
            </a:r>
          </a:p>
        </p:txBody>
      </p:sp>
      <p:pic>
        <p:nvPicPr>
          <p:cNvPr id="24" name="Объект 6">
            <a:extLst>
              <a:ext uri="{FF2B5EF4-FFF2-40B4-BE49-F238E27FC236}">
                <a16:creationId xmlns:a16="http://schemas.microsoft.com/office/drawing/2014/main" id="{FC963157-43A9-49D8-B6A4-D77BC557BC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pic>
        <p:nvPicPr>
          <p:cNvPr id="28" name="Рисунок 27"/>
          <p:cNvPicPr>
            <a:picLocks noChangeAspect="1"/>
          </p:cNvPicPr>
          <p:nvPr/>
        </p:nvPicPr>
        <p:blipFill rotWithShape="1">
          <a:blip r:embed="rId6"/>
          <a:srcRect t="4560" r="7916" b="10515"/>
          <a:stretch/>
        </p:blipFill>
        <p:spPr>
          <a:xfrm>
            <a:off x="9780116" y="2090122"/>
            <a:ext cx="1713391" cy="1011869"/>
          </a:xfrm>
          <a:prstGeom prst="rect">
            <a:avLst/>
          </a:prstGeom>
        </p:spPr>
      </p:pic>
      <p:pic>
        <p:nvPicPr>
          <p:cNvPr id="32" name="Рисунок 31"/>
          <p:cNvPicPr>
            <a:picLocks noChangeAspect="1"/>
          </p:cNvPicPr>
          <p:nvPr/>
        </p:nvPicPr>
        <p:blipFill rotWithShape="1">
          <a:blip r:embed="rId7"/>
          <a:srcRect l="54055" t="34854" r="7843" b="12964"/>
          <a:stretch/>
        </p:blipFill>
        <p:spPr>
          <a:xfrm>
            <a:off x="9780116" y="4420653"/>
            <a:ext cx="1725598" cy="1153181"/>
          </a:xfrm>
          <a:prstGeom prst="rect">
            <a:avLst/>
          </a:prstGeom>
        </p:spPr>
      </p:pic>
      <p:sp>
        <p:nvSpPr>
          <p:cNvPr id="33" name="Прямоугольник 8"/>
          <p:cNvSpPr>
            <a:spLocks noChangeArrowheads="1"/>
          </p:cNvSpPr>
          <p:nvPr/>
        </p:nvSpPr>
        <p:spPr bwMode="auto">
          <a:xfrm>
            <a:off x="28362" y="4627004"/>
            <a:ext cx="9367837" cy="923330"/>
          </a:xfrm>
          <a:prstGeom prst="rect">
            <a:avLst/>
          </a:prstGeom>
          <a:noFill/>
          <a:ln w="9525">
            <a:noFill/>
            <a:miter lim="800000"/>
            <a:headEnd/>
            <a:tailEnd/>
          </a:ln>
        </p:spPr>
        <p:txBody>
          <a:bodyPr>
            <a:spAutoFit/>
          </a:bodyPr>
          <a:lstStyle/>
          <a:p>
            <a:pPr algn="r"/>
            <a:r>
              <a:rPr lang="ru-RU" altLang="ru-RU" sz="1600" dirty="0"/>
              <a:t>СТРОИТЕЛЬСТВО МОЛОКО-ПЕРЕРАБАТЫВАЮЩЕГО ПРЕДПРИЯТИЯ</a:t>
            </a:r>
          </a:p>
          <a:p>
            <a:pPr indent="6980" algn="r"/>
            <a:r>
              <a:rPr lang="ru-RU" sz="1200" dirty="0" smtClean="0">
                <a:latin typeface="Calibri Light" panose="020F0302020204030204" pitchFamily="34" charset="0"/>
                <a:ea typeface="Tahoma" panose="020B0604030504040204" pitchFamily="34" charset="0"/>
                <a:cs typeface="Tahoma" panose="020B0604030504040204" pitchFamily="34" charset="0"/>
              </a:rPr>
              <a:t>Инвестор</a:t>
            </a:r>
            <a:r>
              <a:rPr lang="ru-RU" sz="1200" dirty="0">
                <a:latin typeface="Calibri Light" panose="020F0302020204030204" pitchFamily="34" charset="0"/>
                <a:ea typeface="Tahoma" panose="020B0604030504040204" pitchFamily="34" charset="0"/>
                <a:cs typeface="Tahoma" panose="020B0604030504040204" pitchFamily="34" charset="0"/>
              </a:rPr>
              <a:t>: ООО «ЧИСТАЯ ЛИНИЯ»</a:t>
            </a:r>
          </a:p>
          <a:p>
            <a:pPr algn="r"/>
            <a:r>
              <a:rPr lang="ru-RU" sz="1200" dirty="0">
                <a:latin typeface="Calibri Light" panose="020F0302020204030204" pitchFamily="34" charset="0"/>
                <a:ea typeface="Tahoma" panose="020B0604030504040204" pitchFamily="34" charset="0"/>
                <a:cs typeface="Tahoma" panose="020B0604030504040204" pitchFamily="34" charset="0"/>
              </a:rPr>
              <a:t>Количество создаваемых рабочих мест: 400</a:t>
            </a:r>
          </a:p>
          <a:p>
            <a:pPr algn="r"/>
            <a:r>
              <a:rPr lang="ru-RU" sz="1200" dirty="0">
                <a:latin typeface="Calibri Light" panose="020F0302020204030204" pitchFamily="34" charset="0"/>
                <a:ea typeface="Tahoma" panose="020B0604030504040204" pitchFamily="34" charset="0"/>
                <a:cs typeface="Tahoma" panose="020B0604030504040204" pitchFamily="34" charset="0"/>
              </a:rPr>
              <a:t>Сроки реализации: </a:t>
            </a:r>
            <a:r>
              <a:rPr lang="ru-RU" sz="1200" dirty="0" smtClean="0">
                <a:latin typeface="Calibri Light" panose="020F0302020204030204" pitchFamily="34" charset="0"/>
                <a:ea typeface="Tahoma" panose="020B0604030504040204" pitchFamily="34" charset="0"/>
                <a:cs typeface="Tahoma" panose="020B0604030504040204" pitchFamily="34" charset="0"/>
              </a:rPr>
              <a:t>2021-2026 </a:t>
            </a:r>
            <a:endParaRPr lang="ru-RU" sz="1200" dirty="0">
              <a:latin typeface="Calibri Light" panose="020F0302020204030204" pitchFamily="34" charset="0"/>
              <a:ea typeface="Tahoma" panose="020B0604030504040204" pitchFamily="34" charset="0"/>
              <a:cs typeface="Tahoma" panose="020B0604030504040204" pitchFamily="34" charset="0"/>
            </a:endParaRPr>
          </a:p>
        </p:txBody>
      </p:sp>
      <p:sp>
        <p:nvSpPr>
          <p:cNvPr id="35" name="доходы людей">
            <a:extLst>
              <a:ext uri="{FF2B5EF4-FFF2-40B4-BE49-F238E27FC236}">
                <a16:creationId xmlns:a16="http://schemas.microsoft.com/office/drawing/2014/main" id="{0AEA3B89-45D4-E048-91AF-5205B566A2A5}"/>
              </a:ext>
            </a:extLst>
          </p:cNvPr>
          <p:cNvSpPr txBox="1"/>
          <p:nvPr/>
        </p:nvSpPr>
        <p:spPr>
          <a:xfrm>
            <a:off x="9780116" y="1193912"/>
            <a:ext cx="2550564" cy="31561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280" tIns="10280" rIns="10280" bIns="10280"/>
          <a:lstStyle>
            <a:lvl1pPr>
              <a:defRPr sz="7000" b="1" cap="all"/>
            </a:lvl1pPr>
          </a:lstStyle>
          <a:p>
            <a:pPr algn="ctr"/>
            <a:r>
              <a:rPr lang="ru-RU" sz="2000" cap="none" spc="95" dirty="0">
                <a:solidFill>
                  <a:srgbClr val="FFFFFF"/>
                </a:solidFill>
                <a:latin typeface="Tahoma" panose="020B0604030504040204" pitchFamily="34" charset="0"/>
                <a:ea typeface="Tahoma" panose="020B0604030504040204" pitchFamily="34" charset="0"/>
                <a:cs typeface="Tahoma" panose="020B0604030504040204" pitchFamily="34" charset="0"/>
              </a:rPr>
              <a:t>ИНВЕСТИЦИИ</a:t>
            </a:r>
          </a:p>
        </p:txBody>
      </p:sp>
      <p:sp>
        <p:nvSpPr>
          <p:cNvPr id="23" name="Прямоугольник 8"/>
          <p:cNvSpPr>
            <a:spLocks noChangeArrowheads="1"/>
          </p:cNvSpPr>
          <p:nvPr/>
        </p:nvSpPr>
        <p:spPr bwMode="auto">
          <a:xfrm>
            <a:off x="2356942" y="1154800"/>
            <a:ext cx="9973738" cy="923330"/>
          </a:xfrm>
          <a:prstGeom prst="rect">
            <a:avLst/>
          </a:prstGeom>
          <a:noFill/>
          <a:ln w="9525">
            <a:noFill/>
            <a:miter lim="800000"/>
            <a:headEnd/>
            <a:tailEnd/>
          </a:ln>
        </p:spPr>
        <p:txBody>
          <a:bodyPr wrap="square">
            <a:spAutoFit/>
          </a:bodyPr>
          <a:lstStyle/>
          <a:p>
            <a:pPr indent="6980"/>
            <a:r>
              <a:rPr lang="ru-RU" sz="1600" dirty="0" smtClean="0"/>
              <a:t>СТРОИТЕЛЬСТВО АДМИНИСТРАТИВНО-СКЛАДСКОГО КОМПЛЕКСА ПИЩЕВОГО ПРОИЗВОДСТВА КОМПАНИИ</a:t>
            </a:r>
          </a:p>
          <a:p>
            <a:pPr indent="6980"/>
            <a:r>
              <a:rPr lang="ru-RU" sz="1200" dirty="0" smtClean="0">
                <a:latin typeface="Calibri Light" panose="020F0302020204030204" pitchFamily="34" charset="0"/>
                <a:ea typeface="Tahoma" panose="020B0604030504040204" pitchFamily="34" charset="0"/>
                <a:cs typeface="Tahoma" panose="020B0604030504040204" pitchFamily="34" charset="0"/>
              </a:rPr>
              <a:t>Инвестор</a:t>
            </a:r>
            <a:r>
              <a:rPr lang="ru-RU" sz="1200" dirty="0">
                <a:latin typeface="Calibri Light" panose="020F0302020204030204" pitchFamily="34" charset="0"/>
                <a:ea typeface="Tahoma" panose="020B0604030504040204" pitchFamily="34" charset="0"/>
                <a:cs typeface="Tahoma" panose="020B0604030504040204" pitchFamily="34" charset="0"/>
              </a:rPr>
              <a:t>: ООО «Могунция-интеррус»</a:t>
            </a:r>
          </a:p>
          <a:p>
            <a:r>
              <a:rPr lang="ru-RU" sz="1200" dirty="0" smtClean="0">
                <a:latin typeface="Calibri Light" panose="020F0302020204030204" pitchFamily="34" charset="0"/>
                <a:ea typeface="Tahoma" panose="020B0604030504040204" pitchFamily="34" charset="0"/>
                <a:cs typeface="Tahoma" panose="020B0604030504040204" pitchFamily="34" charset="0"/>
              </a:rPr>
              <a:t>Количество </a:t>
            </a:r>
            <a:r>
              <a:rPr lang="ru-RU" sz="1200" dirty="0">
                <a:latin typeface="Calibri Light" panose="020F0302020204030204" pitchFamily="34" charset="0"/>
                <a:ea typeface="Tahoma" panose="020B0604030504040204" pitchFamily="34" charset="0"/>
                <a:cs typeface="Tahoma" panose="020B0604030504040204" pitchFamily="34" charset="0"/>
              </a:rPr>
              <a:t>создаваемых рабочих мест: </a:t>
            </a:r>
            <a:r>
              <a:rPr lang="ru-RU" sz="1200" dirty="0" smtClean="0">
                <a:latin typeface="Calibri Light" panose="020F0302020204030204" pitchFamily="34" charset="0"/>
                <a:ea typeface="Tahoma" panose="020B0604030504040204" pitchFamily="34" charset="0"/>
                <a:cs typeface="Tahoma" panose="020B0604030504040204" pitchFamily="34" charset="0"/>
              </a:rPr>
              <a:t>75</a:t>
            </a:r>
            <a:endParaRPr lang="ru-RU" sz="1200" dirty="0">
              <a:latin typeface="Calibri Light" panose="020F0302020204030204" pitchFamily="34" charset="0"/>
              <a:ea typeface="Tahoma" panose="020B0604030504040204" pitchFamily="34" charset="0"/>
              <a:cs typeface="Tahoma" panose="020B0604030504040204" pitchFamily="34" charset="0"/>
            </a:endParaRPr>
          </a:p>
          <a:p>
            <a:r>
              <a:rPr lang="ru-RU" sz="1200" dirty="0">
                <a:latin typeface="Calibri Light" panose="020F0302020204030204" pitchFamily="34" charset="0"/>
                <a:ea typeface="Tahoma" panose="020B0604030504040204" pitchFamily="34" charset="0"/>
                <a:cs typeface="Tahoma" panose="020B0604030504040204" pitchFamily="34" charset="0"/>
              </a:rPr>
              <a:t>Сроки реализации: </a:t>
            </a:r>
            <a:r>
              <a:rPr lang="ru-RU" sz="1200" dirty="0" smtClean="0">
                <a:latin typeface="Calibri Light" panose="020F0302020204030204" pitchFamily="34" charset="0"/>
                <a:ea typeface="Tahoma" panose="020B0604030504040204" pitchFamily="34" charset="0"/>
                <a:cs typeface="Tahoma" panose="020B0604030504040204" pitchFamily="34" charset="0"/>
              </a:rPr>
              <a:t>2019-2022 </a:t>
            </a:r>
            <a:endParaRPr lang="ru-RU" sz="1200" dirty="0">
              <a:latin typeface="Calibri Light" panose="020F0302020204030204" pitchFamily="34" charset="0"/>
              <a:ea typeface="Tahoma" panose="020B0604030504040204" pitchFamily="34" charset="0"/>
              <a:cs typeface="Tahoma" panose="020B0604030504040204" pitchFamily="34" charset="0"/>
            </a:endParaRPr>
          </a:p>
        </p:txBody>
      </p:sp>
      <p:pic>
        <p:nvPicPr>
          <p:cNvPr id="5" name="Рисунок 4"/>
          <p:cNvPicPr>
            <a:picLocks noChangeAspect="1"/>
          </p:cNvPicPr>
          <p:nvPr/>
        </p:nvPicPr>
        <p:blipFill>
          <a:blip r:embed="rId8"/>
          <a:stretch>
            <a:fillRect/>
          </a:stretch>
        </p:blipFill>
        <p:spPr>
          <a:xfrm>
            <a:off x="428000" y="1027989"/>
            <a:ext cx="1715498" cy="1142686"/>
          </a:xfrm>
          <a:prstGeom prst="rect">
            <a:avLst/>
          </a:prstGeom>
        </p:spPr>
      </p:pic>
    </p:spTree>
    <p:extLst>
      <p:ext uri="{BB962C8B-B14F-4D97-AF65-F5344CB8AC3E}">
        <p14:creationId xmlns:p14="http://schemas.microsoft.com/office/powerpoint/2010/main" val="128921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ручной ввод 7"/>
          <p:cNvSpPr/>
          <p:nvPr/>
        </p:nvSpPr>
        <p:spPr>
          <a:xfrm rot="16200000" flipH="1">
            <a:off x="9919648" y="1165785"/>
            <a:ext cx="10320359" cy="10055541"/>
          </a:xfrm>
          <a:prstGeom prst="flowChartManualIn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968" dirty="0">
              <a:latin typeface="Tahoma" panose="020B0604030504040204" pitchFamily="34" charset="0"/>
            </a:endParaRPr>
          </a:p>
        </p:txBody>
      </p:sp>
      <p:sp>
        <p:nvSpPr>
          <p:cNvPr id="9" name="Прямоугольник 8"/>
          <p:cNvSpPr/>
          <p:nvPr/>
        </p:nvSpPr>
        <p:spPr>
          <a:xfrm>
            <a:off x="16689973" y="1980659"/>
            <a:ext cx="2542611" cy="701410"/>
          </a:xfrm>
          <a:prstGeom prst="rect">
            <a:avLst/>
          </a:prstGeom>
        </p:spPr>
        <p:txBody>
          <a:bodyPr wrap="square">
            <a:spAutoFit/>
          </a:bodyPr>
          <a:lstStyle/>
          <a:p>
            <a:pPr>
              <a:spcBef>
                <a:spcPct val="0"/>
              </a:spcBef>
              <a:defRPr/>
            </a:pPr>
            <a:endParaRPr lang="ru-RU" sz="3958" dirty="0">
              <a:ln w="0"/>
              <a:solidFill>
                <a:srgbClr val="4E4F54"/>
              </a:solidFill>
              <a:latin typeface="Tahoma" panose="020B0604030504040204" pitchFamily="34" charset="0"/>
            </a:endParaRPr>
          </a:p>
        </p:txBody>
      </p:sp>
      <p:sp>
        <p:nvSpPr>
          <p:cNvPr id="24" name="Прямоугольник 2"/>
          <p:cNvSpPr>
            <a:spLocks noChangeArrowheads="1"/>
          </p:cNvSpPr>
          <p:nvPr/>
        </p:nvSpPr>
        <p:spPr bwMode="auto">
          <a:xfrm>
            <a:off x="2305050" y="208661"/>
            <a:ext cx="10839488" cy="461665"/>
          </a:xfrm>
          <a:prstGeom prst="rect">
            <a:avLst/>
          </a:prstGeom>
        </p:spPr>
        <p:txBody>
          <a:bodyPr vert="horz" lIns="91440" tIns="45720" rIns="91440" bIns="45720" rtlCol="0" anchor="ctr">
            <a:noAutofit/>
          </a:bodyPr>
          <a:lstStyle/>
          <a:p>
            <a:pPr defTabSz="914400">
              <a:lnSpc>
                <a:spcPct val="90000"/>
              </a:lnSpc>
              <a:spcBef>
                <a:spcPct val="0"/>
              </a:spcBef>
            </a:pPr>
            <a:r>
              <a:rPr lang="ru-RU" sz="3200" dirty="0">
                <a:latin typeface="+mj-lt"/>
                <a:ea typeface="+mj-ea"/>
                <a:cs typeface="+mj-cs"/>
              </a:rPr>
              <a:t>ПЕРСПЕКТИВНЫЕ ИНВЕСТИЦИОННЫЕ ПРОЕКТЫ</a:t>
            </a:r>
          </a:p>
        </p:txBody>
      </p:sp>
      <p:pic>
        <p:nvPicPr>
          <p:cNvPr id="19" name="Объект 6">
            <a:extLst>
              <a:ext uri="{FF2B5EF4-FFF2-40B4-BE49-F238E27FC236}">
                <a16:creationId xmlns:a16="http://schemas.microsoft.com/office/drawing/2014/main" id="{CFFFD8CE-B789-4C27-B570-162D171D0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11" y="304596"/>
            <a:ext cx="760490" cy="342008"/>
          </a:xfrm>
          <a:prstGeom prst="rect">
            <a:avLst/>
          </a:prstGeom>
        </p:spPr>
      </p:pic>
      <p:sp>
        <p:nvSpPr>
          <p:cNvPr id="21" name="доходы людей">
            <a:extLst>
              <a:ext uri="{FF2B5EF4-FFF2-40B4-BE49-F238E27FC236}">
                <a16:creationId xmlns:a16="http://schemas.microsoft.com/office/drawing/2014/main" id="{0AEA3B89-45D4-E048-91AF-5205B566A2A5}"/>
              </a:ext>
            </a:extLst>
          </p:cNvPr>
          <p:cNvSpPr txBox="1"/>
          <p:nvPr/>
        </p:nvSpPr>
        <p:spPr>
          <a:xfrm>
            <a:off x="9780116" y="995948"/>
            <a:ext cx="2550564" cy="1978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280" tIns="10280" rIns="10280" bIns="10280"/>
          <a:lstStyle>
            <a:lvl1pPr>
              <a:defRPr sz="7000" b="1" cap="all"/>
            </a:lvl1pPr>
          </a:lstStyle>
          <a:p>
            <a:pPr algn="ctr"/>
            <a:r>
              <a:rPr lang="ru-RU" sz="2000" cap="none" spc="95" dirty="0">
                <a:solidFill>
                  <a:srgbClr val="FFFFFF"/>
                </a:solidFill>
                <a:latin typeface="Tahoma" panose="020B0604030504040204" pitchFamily="34" charset="0"/>
                <a:ea typeface="Tahoma" panose="020B0604030504040204" pitchFamily="34" charset="0"/>
                <a:cs typeface="Tahoma" panose="020B0604030504040204" pitchFamily="34" charset="0"/>
              </a:rPr>
              <a:t>ИНВЕСТИЦИИ</a:t>
            </a:r>
          </a:p>
        </p:txBody>
      </p:sp>
      <p:sp>
        <p:nvSpPr>
          <p:cNvPr id="3" name="Прямоугольник 2"/>
          <p:cNvSpPr/>
          <p:nvPr/>
        </p:nvSpPr>
        <p:spPr>
          <a:xfrm>
            <a:off x="153910" y="5637582"/>
            <a:ext cx="9125818" cy="1077218"/>
          </a:xfrm>
          <a:prstGeom prst="rect">
            <a:avLst/>
          </a:prstGeom>
        </p:spPr>
        <p:txBody>
          <a:bodyPr wrap="square">
            <a:spAutoFit/>
          </a:bodyPr>
          <a:lstStyle/>
          <a:p>
            <a:pPr indent="6980" fontAlgn="t">
              <a:defRPr/>
            </a:pPr>
            <a:r>
              <a:rPr lang="ru-RU" sz="1600" dirty="0" smtClean="0"/>
              <a:t>СТРОИТЕЛЬСТВО ПРОИЗВОДСТВЕННО-СКЛАДСКОГО КОМПЛЕКСА МЕТАЛЛИЧЕСКИХ ИЗДЕЛИЙ</a:t>
            </a:r>
          </a:p>
          <a:p>
            <a:pPr indent="6980" defTabSz="914400" fontAlgn="t">
              <a:defRPr/>
            </a:pPr>
            <a:r>
              <a:rPr lang="ru-RU" sz="1200" dirty="0">
                <a:latin typeface="+mj-lt"/>
                <a:ea typeface="Tahoma" panose="020B0604030504040204" pitchFamily="34" charset="0"/>
                <a:cs typeface="Tahoma" panose="020B0604030504040204" pitchFamily="34" charset="0"/>
              </a:rPr>
              <a:t>Инвестор: ООО «ТД </a:t>
            </a:r>
            <a:r>
              <a:rPr lang="ru-RU" sz="1200" dirty="0" err="1">
                <a:latin typeface="+mj-lt"/>
                <a:ea typeface="Tahoma" panose="020B0604030504040204" pitchFamily="34" charset="0"/>
                <a:cs typeface="Tahoma" panose="020B0604030504040204" pitchFamily="34" charset="0"/>
              </a:rPr>
              <a:t>Искра.НК</a:t>
            </a:r>
            <a:r>
              <a:rPr lang="ru-RU" sz="1200" dirty="0">
                <a:latin typeface="+mj-lt"/>
                <a:ea typeface="Tahoma" panose="020B0604030504040204" pitchFamily="34" charset="0"/>
                <a:cs typeface="Tahoma" panose="020B0604030504040204" pitchFamily="34" charset="0"/>
              </a:rPr>
              <a:t>»</a:t>
            </a:r>
          </a:p>
          <a:p>
            <a:pPr indent="6980" defTabSz="914400" fontAlgn="t">
              <a:defRPr/>
            </a:pPr>
            <a:r>
              <a:rPr lang="ru-RU" sz="1200" dirty="0">
                <a:latin typeface="+mj-lt"/>
                <a:ea typeface="Tahoma" panose="020B0604030504040204" pitchFamily="34" charset="0"/>
                <a:cs typeface="Tahoma" panose="020B0604030504040204" pitchFamily="34" charset="0"/>
              </a:rPr>
              <a:t>Количество создаваемых рабочих мест: 20</a:t>
            </a:r>
          </a:p>
          <a:p>
            <a:pPr indent="6980" defTabSz="914400" fontAlgn="t">
              <a:defRPr/>
            </a:pPr>
            <a:r>
              <a:rPr lang="ru-RU" sz="1200" dirty="0">
                <a:latin typeface="+mj-lt"/>
                <a:ea typeface="Tahoma" panose="020B0604030504040204" pitchFamily="34" charset="0"/>
                <a:cs typeface="Tahoma" panose="020B0604030504040204" pitchFamily="34" charset="0"/>
              </a:rPr>
              <a:t>Сроки реализации: 2023-2026</a:t>
            </a:r>
          </a:p>
          <a:p>
            <a:pPr defTabSz="914400" fontAlgn="t">
              <a:defRPr/>
            </a:pPr>
            <a:endParaRPr lang="ru-RU" sz="1200" dirty="0">
              <a:latin typeface="+mj-lt"/>
              <a:ea typeface="Tahoma" panose="020B0604030504040204" pitchFamily="34" charset="0"/>
              <a:cs typeface="Tahoma" panose="020B0604030504040204" pitchFamily="34" charset="0"/>
            </a:endParaRPr>
          </a:p>
        </p:txBody>
      </p:sp>
      <p:pic>
        <p:nvPicPr>
          <p:cNvPr id="22" name="Рисунок 21">
            <a:extLst>
              <a:ext uri="{FF2B5EF4-FFF2-40B4-BE49-F238E27FC236}">
                <a16:creationId xmlns:a16="http://schemas.microsoft.com/office/drawing/2014/main" id="{B0742DDA-8C4F-47C2-AF5D-30363B6599BF}"/>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221932" y="4081449"/>
            <a:ext cx="2083118" cy="1404351"/>
          </a:xfrm>
          <a:prstGeom prst="rect">
            <a:avLst/>
          </a:prstGeom>
        </p:spPr>
      </p:pic>
      <p:sp>
        <p:nvSpPr>
          <p:cNvPr id="4" name="Прямоугольник 3"/>
          <p:cNvSpPr/>
          <p:nvPr/>
        </p:nvSpPr>
        <p:spPr>
          <a:xfrm>
            <a:off x="428626" y="713128"/>
            <a:ext cx="11110676" cy="646331"/>
          </a:xfrm>
          <a:prstGeom prst="rect">
            <a:avLst/>
          </a:prstGeom>
        </p:spPr>
        <p:txBody>
          <a:bodyPr wrap="square">
            <a:spAutoFit/>
          </a:bodyPr>
          <a:lstStyle/>
          <a:p>
            <a:pPr lvl="0" indent="180975" algn="just" defTabSz="914400" fontAlgn="t">
              <a:defRPr/>
            </a:pPr>
            <a:r>
              <a:rPr lang="ru-RU" dirty="0"/>
              <a:t>По программе поддержки импортозамещения Московской области «Земля за 1 рубль» в 2022-2023 годах предоставлены земельные участки компаниям: </a:t>
            </a:r>
          </a:p>
        </p:txBody>
      </p:sp>
      <p:sp>
        <p:nvSpPr>
          <p:cNvPr id="16" name="Прямоугольник 15"/>
          <p:cNvSpPr/>
          <p:nvPr/>
        </p:nvSpPr>
        <p:spPr>
          <a:xfrm>
            <a:off x="2683125" y="1538630"/>
            <a:ext cx="9725025" cy="892552"/>
          </a:xfrm>
          <a:prstGeom prst="rect">
            <a:avLst/>
          </a:prstGeom>
        </p:spPr>
        <p:txBody>
          <a:bodyPr wrap="square">
            <a:spAutoFit/>
          </a:bodyPr>
          <a:lstStyle/>
          <a:p>
            <a:pPr indent="6980" fontAlgn="t">
              <a:defRPr/>
            </a:pPr>
            <a:r>
              <a:rPr lang="ru-RU" sz="1600" dirty="0" smtClean="0"/>
              <a:t>СТРОИТЕЛЬСТВО ВЫСОКОТЕХНОЛОГИЧНОГО ПРОИЗВОДСТВА ФАРМАЦЕВТИЧЕСКИХ СУБСТАНЦИЙ</a:t>
            </a:r>
            <a:endParaRPr lang="ru-RU" sz="1100" dirty="0" smtClean="0">
              <a:latin typeface="+mj-lt"/>
              <a:ea typeface="Tahoma" panose="020B0604030504040204" pitchFamily="34" charset="0"/>
              <a:cs typeface="Tahoma" panose="020B0604030504040204" pitchFamily="34" charset="0"/>
            </a:endParaRPr>
          </a:p>
          <a:p>
            <a:pPr indent="6980" defTabSz="914400" fontAlgn="t">
              <a:defRPr/>
            </a:pPr>
            <a:r>
              <a:rPr lang="ru-RU" sz="1200" dirty="0">
                <a:latin typeface="+mj-lt"/>
                <a:ea typeface="Tahoma" panose="020B0604030504040204" pitchFamily="34" charset="0"/>
                <a:cs typeface="Tahoma" panose="020B0604030504040204" pitchFamily="34" charset="0"/>
              </a:rPr>
              <a:t>Инвестор: ООО «Глобалхимфарм» (АО «ФАРМСТАНДАРТ») </a:t>
            </a:r>
          </a:p>
          <a:p>
            <a:pPr indent="6980" defTabSz="914400" fontAlgn="t">
              <a:defRPr/>
            </a:pPr>
            <a:r>
              <a:rPr lang="ru-RU" sz="1200" dirty="0">
                <a:latin typeface="+mj-lt"/>
                <a:ea typeface="Tahoma" panose="020B0604030504040204" pitchFamily="34" charset="0"/>
                <a:cs typeface="Tahoma" panose="020B0604030504040204" pitchFamily="34" charset="0"/>
              </a:rPr>
              <a:t>Количество создаваемых рабочих мест: 120</a:t>
            </a:r>
          </a:p>
          <a:p>
            <a:pPr indent="6980" defTabSz="914400" fontAlgn="t">
              <a:defRPr/>
            </a:pPr>
            <a:r>
              <a:rPr lang="ru-RU" sz="1200" dirty="0">
                <a:latin typeface="+mj-lt"/>
                <a:ea typeface="Tahoma" panose="020B0604030504040204" pitchFamily="34" charset="0"/>
                <a:cs typeface="Tahoma" panose="020B0604030504040204" pitchFamily="34" charset="0"/>
              </a:rPr>
              <a:t>Сроки реализации: </a:t>
            </a:r>
            <a:r>
              <a:rPr lang="ru-RU" sz="1200" dirty="0" smtClean="0">
                <a:latin typeface="+mj-lt"/>
                <a:ea typeface="Tahoma" panose="020B0604030504040204" pitchFamily="34" charset="0"/>
                <a:cs typeface="Tahoma" panose="020B0604030504040204" pitchFamily="34" charset="0"/>
              </a:rPr>
              <a:t>2023-2027</a:t>
            </a:r>
            <a:endParaRPr lang="ru-RU" sz="1200" dirty="0">
              <a:latin typeface="+mj-lt"/>
              <a:ea typeface="Tahoma" panose="020B0604030504040204" pitchFamily="34" charset="0"/>
              <a:cs typeface="Tahoma" panose="020B0604030504040204" pitchFamily="34" charset="0"/>
            </a:endParaRPr>
          </a:p>
        </p:txBody>
      </p:sp>
      <p:sp>
        <p:nvSpPr>
          <p:cNvPr id="17" name="Прямоугольник 16"/>
          <p:cNvSpPr/>
          <p:nvPr/>
        </p:nvSpPr>
        <p:spPr>
          <a:xfrm>
            <a:off x="221932" y="2776465"/>
            <a:ext cx="9582732" cy="1138773"/>
          </a:xfrm>
          <a:prstGeom prst="rect">
            <a:avLst/>
          </a:prstGeom>
        </p:spPr>
        <p:txBody>
          <a:bodyPr wrap="square">
            <a:spAutoFit/>
          </a:bodyPr>
          <a:lstStyle/>
          <a:p>
            <a:pPr indent="6980" fontAlgn="t">
              <a:defRPr/>
            </a:pPr>
            <a:r>
              <a:rPr lang="ru-RU" sz="1600" dirty="0" smtClean="0"/>
              <a:t>ОРГАНИЗАЦИЯ ВЕРТИКАЛЬНО-ИНТЕГРИРОВАННОГО ПРОИЗВОДСТВА СРЕДСТВ ГИГИЕНЫ ПОЛОСТИ РТА С ЦЕХАМИ ПРОИЗВОДСТВА УПАКОВОЧНЫХ МАТЕРИАЛОВ </a:t>
            </a:r>
          </a:p>
          <a:p>
            <a:pPr defTabSz="914400" fontAlgn="t">
              <a:defRPr/>
            </a:pPr>
            <a:r>
              <a:rPr lang="ru-RU" sz="1200" dirty="0" smtClean="0">
                <a:latin typeface="+mj-lt"/>
                <a:ea typeface="Tahoma" panose="020B0604030504040204" pitchFamily="34" charset="0"/>
                <a:cs typeface="Tahoma" panose="020B0604030504040204" pitchFamily="34" charset="0"/>
              </a:rPr>
              <a:t>Инвестор: ООО </a:t>
            </a:r>
            <a:r>
              <a:rPr lang="ru-RU" sz="1200" dirty="0">
                <a:latin typeface="+mj-lt"/>
                <a:ea typeface="Tahoma" panose="020B0604030504040204" pitchFamily="34" charset="0"/>
                <a:cs typeface="Tahoma" panose="020B0604030504040204" pitchFamily="34" charset="0"/>
              </a:rPr>
              <a:t>«ДенталГрупп» </a:t>
            </a:r>
            <a:endParaRPr lang="ru-RU" sz="1200" dirty="0" smtClean="0">
              <a:latin typeface="+mj-lt"/>
              <a:ea typeface="Tahoma" panose="020B0604030504040204" pitchFamily="34" charset="0"/>
              <a:cs typeface="Tahoma" panose="020B0604030504040204" pitchFamily="34" charset="0"/>
            </a:endParaRPr>
          </a:p>
          <a:p>
            <a:pPr defTabSz="914400" fontAlgn="t">
              <a:defRPr/>
            </a:pPr>
            <a:r>
              <a:rPr lang="ru-RU" sz="1200" dirty="0">
                <a:latin typeface="Calibri Light" panose="020F0302020204030204" pitchFamily="34" charset="0"/>
                <a:ea typeface="Tahoma" panose="020B0604030504040204" pitchFamily="34" charset="0"/>
                <a:cs typeface="Tahoma" panose="020B0604030504040204" pitchFamily="34" charset="0"/>
              </a:rPr>
              <a:t>Количество создаваемых рабочих мест: </a:t>
            </a:r>
            <a:r>
              <a:rPr lang="ru-RU" sz="1200" dirty="0" smtClean="0">
                <a:latin typeface="+mj-lt"/>
                <a:ea typeface="Tahoma" panose="020B0604030504040204" pitchFamily="34" charset="0"/>
                <a:cs typeface="Tahoma" panose="020B0604030504040204" pitchFamily="34" charset="0"/>
              </a:rPr>
              <a:t>183 </a:t>
            </a:r>
          </a:p>
          <a:p>
            <a:pPr defTabSz="914400" fontAlgn="t">
              <a:defRPr/>
            </a:pPr>
            <a:r>
              <a:rPr lang="ru-RU" sz="1200" dirty="0" smtClean="0">
                <a:latin typeface="+mj-lt"/>
                <a:ea typeface="Tahoma" panose="020B0604030504040204" pitchFamily="34" charset="0"/>
                <a:cs typeface="Tahoma" panose="020B0604030504040204" pitchFamily="34" charset="0"/>
              </a:rPr>
              <a:t>Сроки реализации: 2023-2026</a:t>
            </a:r>
            <a:endParaRPr lang="ru-RU" sz="1200" dirty="0">
              <a:latin typeface="+mj-lt"/>
              <a:ea typeface="Tahoma" panose="020B0604030504040204" pitchFamily="34" charset="0"/>
              <a:cs typeface="Tahoma" panose="020B0604030504040204" pitchFamily="34" charset="0"/>
            </a:endParaRPr>
          </a:p>
        </p:txBody>
      </p:sp>
      <p:sp>
        <p:nvSpPr>
          <p:cNvPr id="18" name="Прямоугольник 17"/>
          <p:cNvSpPr/>
          <p:nvPr/>
        </p:nvSpPr>
        <p:spPr>
          <a:xfrm>
            <a:off x="2662716" y="4057817"/>
            <a:ext cx="9027437" cy="1569660"/>
          </a:xfrm>
          <a:prstGeom prst="rect">
            <a:avLst/>
          </a:prstGeom>
        </p:spPr>
        <p:txBody>
          <a:bodyPr wrap="square">
            <a:spAutoFit/>
          </a:bodyPr>
          <a:lstStyle/>
          <a:p>
            <a:pPr lvl="0" indent="6980" fontAlgn="t">
              <a:defRPr/>
            </a:pPr>
            <a:r>
              <a:rPr lang="ru-RU" sz="1600" dirty="0" smtClean="0"/>
              <a:t>СТРОИТЕЛЬСТВО ПРОИЗВОДСТВЕННО-СКЛАДСКОГО КОМПЛЕКСА ДЛЯ ПРОИЗВОДСТВА ДЕТАЛЕЙ И КОМПЛЕКТУЮЩИХ ДЛЯ СПЕЦТЕХНИКИ, ИСПОЛЬЗУЕМОЙ В ГОРНОДОБЫВАЮЩЕЙ ПРОМЫШЛЕННОСТИ, СТРОИТЕЛЬСТВЕ И ПРИ РЕМОНТЕ ДОРОГ</a:t>
            </a:r>
          </a:p>
          <a:p>
            <a:pPr lvl="0" indent="6980" defTabSz="914400" fontAlgn="t">
              <a:defRPr/>
            </a:pPr>
            <a:r>
              <a:rPr lang="ru-RU" sz="1200" dirty="0">
                <a:latin typeface="+mj-lt"/>
                <a:ea typeface="Tahoma" panose="020B0604030504040204" pitchFamily="34" charset="0"/>
                <a:cs typeface="Tahoma" panose="020B0604030504040204" pitchFamily="34" charset="0"/>
              </a:rPr>
              <a:t>Инвестор: ООО «УДТ-техника»</a:t>
            </a:r>
          </a:p>
          <a:p>
            <a:pPr indent="6980" defTabSz="914400" fontAlgn="t">
              <a:defRPr/>
            </a:pPr>
            <a:r>
              <a:rPr lang="ru-RU" sz="1200" dirty="0">
                <a:latin typeface="+mj-lt"/>
                <a:ea typeface="Tahoma" panose="020B0604030504040204" pitchFamily="34" charset="0"/>
                <a:cs typeface="Tahoma" panose="020B0604030504040204" pitchFamily="34" charset="0"/>
              </a:rPr>
              <a:t>Количество создаваемых рабочих мест: 51 </a:t>
            </a:r>
          </a:p>
          <a:p>
            <a:pPr indent="6980" defTabSz="914400" fontAlgn="t">
              <a:defRPr/>
            </a:pPr>
            <a:r>
              <a:rPr lang="ru-RU" sz="1200" dirty="0">
                <a:latin typeface="+mj-lt"/>
                <a:ea typeface="Tahoma" panose="020B0604030504040204" pitchFamily="34" charset="0"/>
                <a:cs typeface="Tahoma" panose="020B0604030504040204" pitchFamily="34" charset="0"/>
              </a:rPr>
              <a:t>Сроки реализации:  2023-2026</a:t>
            </a:r>
          </a:p>
          <a:p>
            <a:pPr lvl="0" defTabSz="914400" fontAlgn="t">
              <a:defRPr/>
            </a:pPr>
            <a:endParaRPr lang="ru-RU" sz="1200" dirty="0">
              <a:latin typeface="+mj-lt"/>
              <a:ea typeface="Tahoma" panose="020B0604030504040204" pitchFamily="34" charset="0"/>
              <a:cs typeface="Tahoma" panose="020B0604030504040204" pitchFamily="34" charset="0"/>
            </a:endParaRPr>
          </a:p>
        </p:txBody>
      </p:sp>
      <p:cxnSp>
        <p:nvCxnSpPr>
          <p:cNvPr id="28" name="Прямая соединительная линия 27"/>
          <p:cNvCxnSpPr/>
          <p:nvPr/>
        </p:nvCxnSpPr>
        <p:spPr>
          <a:xfrm flipV="1">
            <a:off x="293111" y="2717029"/>
            <a:ext cx="8986617" cy="31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2683125" y="4004823"/>
            <a:ext cx="8986617" cy="31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V="1">
            <a:off x="221932" y="5539865"/>
            <a:ext cx="8986617" cy="31715"/>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rotWithShape="1">
          <a:blip r:embed="rId4"/>
          <a:srcRect t="9560" r="16910"/>
          <a:stretch/>
        </p:blipFill>
        <p:spPr>
          <a:xfrm>
            <a:off x="9495396" y="2472539"/>
            <a:ext cx="2043906" cy="1456354"/>
          </a:xfrm>
          <a:prstGeom prst="rect">
            <a:avLst/>
          </a:prstGeom>
        </p:spPr>
      </p:pic>
      <p:pic>
        <p:nvPicPr>
          <p:cNvPr id="27" name="Рисунок 26"/>
          <p:cNvPicPr>
            <a:picLocks noChangeAspect="1"/>
          </p:cNvPicPr>
          <p:nvPr/>
        </p:nvPicPr>
        <p:blipFill rotWithShape="1">
          <a:blip r:embed="rId5"/>
          <a:srcRect l="6441" r="-420"/>
          <a:stretch/>
        </p:blipFill>
        <p:spPr>
          <a:xfrm>
            <a:off x="257176" y="1405518"/>
            <a:ext cx="2133600" cy="1282565"/>
          </a:xfrm>
          <a:prstGeom prst="rect">
            <a:avLst/>
          </a:prstGeom>
        </p:spPr>
      </p:pic>
      <p:pic>
        <p:nvPicPr>
          <p:cNvPr id="33" name="Рисунок 32"/>
          <p:cNvPicPr>
            <a:picLocks noChangeAspect="1"/>
          </p:cNvPicPr>
          <p:nvPr/>
        </p:nvPicPr>
        <p:blipFill rotWithShape="1">
          <a:blip r:embed="rId6"/>
          <a:srcRect l="4132"/>
          <a:stretch/>
        </p:blipFill>
        <p:spPr>
          <a:xfrm>
            <a:off x="9495396" y="5282047"/>
            <a:ext cx="2126653" cy="1463531"/>
          </a:xfrm>
          <a:prstGeom prst="rect">
            <a:avLst/>
          </a:prstGeom>
        </p:spPr>
      </p:pic>
    </p:spTree>
    <p:extLst>
      <p:ext uri="{BB962C8B-B14F-4D97-AF65-F5344CB8AC3E}">
        <p14:creationId xmlns:p14="http://schemas.microsoft.com/office/powerpoint/2010/main" val="2078541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3601" y="81290"/>
            <a:ext cx="10515600" cy="1325562"/>
          </a:xfrm>
        </p:spPr>
        <p:txBody>
          <a:bodyPr>
            <a:normAutofit/>
          </a:bodyPr>
          <a:lstStyle/>
          <a:p>
            <a:pPr algn="ctr"/>
            <a:r>
              <a:rPr lang="ru-RU" sz="3200" dirty="0" smtClean="0"/>
              <a:t>ПРОЕКТЫ РАЗВИТИЯ </a:t>
            </a:r>
            <a:br>
              <a:rPr lang="ru-RU" sz="3200" dirty="0" smtClean="0"/>
            </a:br>
            <a:r>
              <a:rPr lang="ru-RU" sz="3200" dirty="0" smtClean="0"/>
              <a:t>ОБЩЕСТВЕННО-ДЕЛОВОГО ПРОСТРАНСТВА</a:t>
            </a:r>
            <a:endParaRPr lang="ru-RU" sz="3200" dirty="0"/>
          </a:p>
        </p:txBody>
      </p:sp>
      <p:sp>
        <p:nvSpPr>
          <p:cNvPr id="4" name="Номер слайда 3"/>
          <p:cNvSpPr>
            <a:spLocks noGrp="1"/>
          </p:cNvSpPr>
          <p:nvPr>
            <p:ph type="sldNum" sz="quarter" idx="12"/>
          </p:nvPr>
        </p:nvSpPr>
        <p:spPr/>
        <p:txBody>
          <a:bodyPr/>
          <a:lstStyle/>
          <a:p>
            <a:fld id="{5C57661F-B2B1-4F5C-A5BA-3FA02C8F7456}" type="slidenum">
              <a:rPr lang="ru-RU" smtClean="0"/>
              <a:t>16</a:t>
            </a:fld>
            <a:endParaRPr lang="ru-RU"/>
          </a:p>
        </p:txBody>
      </p:sp>
      <p:sp>
        <p:nvSpPr>
          <p:cNvPr id="5" name="Прямоугольник 4"/>
          <p:cNvSpPr/>
          <p:nvPr/>
        </p:nvSpPr>
        <p:spPr>
          <a:xfrm>
            <a:off x="4345757" y="2010240"/>
            <a:ext cx="7014970" cy="1384995"/>
          </a:xfrm>
          <a:prstGeom prst="rect">
            <a:avLst/>
          </a:prstGeom>
        </p:spPr>
        <p:txBody>
          <a:bodyPr wrap="square">
            <a:spAutoFit/>
          </a:bodyPr>
          <a:lstStyle/>
          <a:p>
            <a:r>
              <a:rPr lang="ru-RU" sz="1600" dirty="0" smtClean="0"/>
              <a:t>СТРОИТЕЛЬСТВО ТОРГОВОГО ЦЕНТРА </a:t>
            </a:r>
            <a:r>
              <a:rPr lang="ru-RU" sz="1600" dirty="0"/>
              <a:t>С РАЗМЕЩЕНИЕМ КРУПНОГО ФИТНЕС-ЦЕНТРА</a:t>
            </a:r>
            <a:r>
              <a:rPr lang="ru-RU" sz="1600" dirty="0" smtClean="0"/>
              <a:t>  ПЛОЩАДЬЮ 15,432 ТЫС. КВ. М, ПОДЗЕМНЫМ И НАЗЕМНЫМ ПАРКИНГАМИ НА 237 М/М</a:t>
            </a:r>
          </a:p>
          <a:p>
            <a:r>
              <a:rPr lang="ru-RU" sz="1200" dirty="0" smtClean="0">
                <a:latin typeface="Calibri Light" panose="020F0302020204030204" pitchFamily="34" charset="0"/>
                <a:ea typeface="Tahoma" panose="020B0604030504040204" pitchFamily="34" charset="0"/>
                <a:cs typeface="Tahoma" panose="020B0604030504040204" pitchFamily="34" charset="0"/>
              </a:rPr>
              <a:t>Инвестор</a:t>
            </a:r>
            <a:r>
              <a:rPr lang="ru-RU" sz="1200" dirty="0">
                <a:latin typeface="Calibri Light" panose="020F0302020204030204" pitchFamily="34" charset="0"/>
                <a:ea typeface="Tahoma" panose="020B0604030504040204" pitchFamily="34" charset="0"/>
                <a:cs typeface="Tahoma" panose="020B0604030504040204" pitchFamily="34" charset="0"/>
              </a:rPr>
              <a:t>: ИП Балакаев</a:t>
            </a:r>
          </a:p>
          <a:p>
            <a:r>
              <a:rPr lang="ru-RU" sz="1200" dirty="0">
                <a:latin typeface="Calibri Light" panose="020F0302020204030204" pitchFamily="34" charset="0"/>
                <a:ea typeface="Tahoma" panose="020B0604030504040204" pitchFamily="34" charset="0"/>
                <a:cs typeface="Tahoma" panose="020B0604030504040204" pitchFamily="34" charset="0"/>
              </a:rPr>
              <a:t>Количество создаваемых рабочих мест: </a:t>
            </a:r>
            <a:r>
              <a:rPr lang="ru-RU" sz="1200" dirty="0" smtClean="0">
                <a:latin typeface="Calibri Light" panose="020F0302020204030204" pitchFamily="34" charset="0"/>
                <a:ea typeface="Tahoma" panose="020B0604030504040204" pitchFamily="34" charset="0"/>
                <a:cs typeface="Tahoma" panose="020B0604030504040204" pitchFamily="34" charset="0"/>
              </a:rPr>
              <a:t>313</a:t>
            </a:r>
          </a:p>
          <a:p>
            <a:r>
              <a:rPr lang="ru-RU" sz="1200" dirty="0" smtClean="0">
                <a:latin typeface="Calibri Light" panose="020F0302020204030204" pitchFamily="34" charset="0"/>
                <a:ea typeface="Tahoma" panose="020B0604030504040204" pitchFamily="34" charset="0"/>
                <a:cs typeface="Tahoma" panose="020B0604030504040204" pitchFamily="34" charset="0"/>
              </a:rPr>
              <a:t>Сроки реализации: 2021-2024</a:t>
            </a:r>
            <a:endParaRPr lang="ru-RU" sz="1200" dirty="0">
              <a:latin typeface="Calibri Light" panose="020F0302020204030204" pitchFamily="34" charset="0"/>
              <a:ea typeface="Tahoma" panose="020B0604030504040204" pitchFamily="34" charset="0"/>
              <a:cs typeface="Tahoma" panose="020B0604030504040204" pitchFamily="34" charset="0"/>
            </a:endParaRPr>
          </a:p>
        </p:txBody>
      </p:sp>
      <p:pic>
        <p:nvPicPr>
          <p:cNvPr id="6" name="Объект 6">
            <a:extLst>
              <a:ext uri="{FF2B5EF4-FFF2-40B4-BE49-F238E27FC236}">
                <a16:creationId xmlns:a16="http://schemas.microsoft.com/office/drawing/2014/main" id="{CFFFD8CE-B789-4C27-B570-162D171D0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11" y="304596"/>
            <a:ext cx="760490" cy="342008"/>
          </a:xfrm>
          <a:prstGeom prst="rect">
            <a:avLst/>
          </a:prstGeom>
        </p:spPr>
      </p:pic>
      <p:sp>
        <p:nvSpPr>
          <p:cNvPr id="8" name="Прямоугольник 7"/>
          <p:cNvSpPr/>
          <p:nvPr/>
        </p:nvSpPr>
        <p:spPr>
          <a:xfrm>
            <a:off x="607367" y="4392774"/>
            <a:ext cx="7867329" cy="1295739"/>
          </a:xfrm>
          <a:prstGeom prst="rect">
            <a:avLst/>
          </a:prstGeom>
        </p:spPr>
        <p:txBody>
          <a:bodyPr wrap="square">
            <a:spAutoFit/>
          </a:bodyPr>
          <a:lstStyle/>
          <a:p>
            <a:pPr>
              <a:lnSpc>
                <a:spcPct val="115000"/>
              </a:lnSpc>
              <a:spcAft>
                <a:spcPts val="0"/>
              </a:spcAft>
            </a:pPr>
            <a:r>
              <a:rPr lang="ru-RU" sz="1600" dirty="0" smtClean="0"/>
              <a:t>СТРОИТЕЛЬСТВО ОФИСНО-ДЕЛОВОГО ЦЕНТРА ОБЩЕЙ </a:t>
            </a:r>
          </a:p>
          <a:p>
            <a:pPr>
              <a:lnSpc>
                <a:spcPct val="115000"/>
              </a:lnSpc>
              <a:spcAft>
                <a:spcPts val="0"/>
              </a:spcAft>
            </a:pPr>
            <a:r>
              <a:rPr lang="ru-RU" sz="1600" dirty="0" smtClean="0"/>
              <a:t>ПЛОЩАДЬЮ 1,0 ТЫС. КВ. М В МИКРОРАЙОНЕ ЦЕНТРАЛЬНЫЙ</a:t>
            </a:r>
          </a:p>
          <a:p>
            <a:pPr>
              <a:lnSpc>
                <a:spcPct val="115000"/>
              </a:lnSpc>
              <a:spcAft>
                <a:spcPts val="0"/>
              </a:spcAft>
            </a:pPr>
            <a:r>
              <a:rPr lang="ru-RU" sz="1200" dirty="0">
                <a:latin typeface="Calibri Light" panose="020F0302020204030204" pitchFamily="34" charset="0"/>
                <a:ea typeface="Tahoma" panose="020B0604030504040204" pitchFamily="34" charset="0"/>
                <a:cs typeface="Tahoma" panose="020B0604030504040204" pitchFamily="34" charset="0"/>
              </a:rPr>
              <a:t>Инвестор: ООО «Рынок Подмосковья 2»</a:t>
            </a:r>
          </a:p>
          <a:p>
            <a:pPr>
              <a:lnSpc>
                <a:spcPct val="115000"/>
              </a:lnSpc>
              <a:spcAft>
                <a:spcPts val="0"/>
              </a:spcAft>
            </a:pPr>
            <a:r>
              <a:rPr lang="ru-RU" sz="1200" dirty="0">
                <a:latin typeface="Calibri Light" panose="020F0302020204030204" pitchFamily="34" charset="0"/>
                <a:ea typeface="Tahoma" panose="020B0604030504040204" pitchFamily="34" charset="0"/>
                <a:cs typeface="Tahoma" panose="020B0604030504040204" pitchFamily="34" charset="0"/>
              </a:rPr>
              <a:t>Количество создаваемых рабочих мест: </a:t>
            </a:r>
            <a:r>
              <a:rPr lang="ru-RU" sz="1200" dirty="0" smtClean="0">
                <a:latin typeface="Calibri Light" panose="020F0302020204030204" pitchFamily="34" charset="0"/>
                <a:ea typeface="Tahoma" panose="020B0604030504040204" pitchFamily="34" charset="0"/>
                <a:cs typeface="Tahoma" panose="020B0604030504040204" pitchFamily="34" charset="0"/>
              </a:rPr>
              <a:t>30</a:t>
            </a:r>
          </a:p>
          <a:p>
            <a:pPr>
              <a:lnSpc>
                <a:spcPct val="115000"/>
              </a:lnSpc>
            </a:pPr>
            <a:r>
              <a:rPr lang="ru-RU" sz="1200" dirty="0">
                <a:latin typeface="Calibri Light" panose="020F0302020204030204" pitchFamily="34" charset="0"/>
                <a:ea typeface="Tahoma" panose="020B0604030504040204" pitchFamily="34" charset="0"/>
                <a:cs typeface="Tahoma" panose="020B0604030504040204" pitchFamily="34" charset="0"/>
              </a:rPr>
              <a:t>Сроки реализации: </a:t>
            </a:r>
            <a:r>
              <a:rPr lang="ru-RU" sz="1200" dirty="0" smtClean="0">
                <a:latin typeface="Calibri Light" panose="020F0302020204030204" pitchFamily="34" charset="0"/>
                <a:ea typeface="Tahoma" panose="020B0604030504040204" pitchFamily="34" charset="0"/>
                <a:cs typeface="Tahoma" panose="020B0604030504040204" pitchFamily="34" charset="0"/>
              </a:rPr>
              <a:t>2022-2025</a:t>
            </a:r>
            <a:endParaRPr lang="ru-RU" sz="1200" dirty="0">
              <a:latin typeface="Calibri Light" panose="020F0302020204030204" pitchFamily="34" charset="0"/>
              <a:ea typeface="Tahoma" panose="020B0604030504040204" pitchFamily="34" charset="0"/>
              <a:cs typeface="Tahoma" panose="020B0604030504040204" pitchFamily="34" charset="0"/>
            </a:endParaRPr>
          </a:p>
        </p:txBody>
      </p:sp>
      <p:pic>
        <p:nvPicPr>
          <p:cNvPr id="9" name="Рисунок 8"/>
          <p:cNvPicPr>
            <a:picLocks noChangeAspect="1"/>
          </p:cNvPicPr>
          <p:nvPr/>
        </p:nvPicPr>
        <p:blipFill>
          <a:blip r:embed="rId3"/>
          <a:stretch>
            <a:fillRect/>
          </a:stretch>
        </p:blipFill>
        <p:spPr>
          <a:xfrm>
            <a:off x="822073" y="1630158"/>
            <a:ext cx="3203174" cy="2152533"/>
          </a:xfrm>
          <a:prstGeom prst="rect">
            <a:avLst/>
          </a:prstGeom>
        </p:spPr>
      </p:pic>
      <p:cxnSp>
        <p:nvCxnSpPr>
          <p:cNvPr id="11" name="Прямая соединительная линия 10"/>
          <p:cNvCxnSpPr/>
          <p:nvPr/>
        </p:nvCxnSpPr>
        <p:spPr>
          <a:xfrm flipV="1">
            <a:off x="2683125" y="4004823"/>
            <a:ext cx="8986617" cy="31715"/>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Рисунок 11"/>
          <p:cNvPicPr/>
          <p:nvPr/>
        </p:nvPicPr>
        <p:blipFill>
          <a:blip r:embed="rId4"/>
          <a:stretch>
            <a:fillRect/>
          </a:stretch>
        </p:blipFill>
        <p:spPr>
          <a:xfrm>
            <a:off x="7295499" y="4464505"/>
            <a:ext cx="3714366" cy="1935539"/>
          </a:xfrm>
          <a:prstGeom prst="rect">
            <a:avLst/>
          </a:prstGeom>
        </p:spPr>
      </p:pic>
    </p:spTree>
    <p:extLst>
      <p:ext uri="{BB962C8B-B14F-4D97-AF65-F5344CB8AC3E}">
        <p14:creationId xmlns:p14="http://schemas.microsoft.com/office/powerpoint/2010/main" val="251947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2A690AA4-EBC1-452D-8A72-C4412AB31F33}"/>
              </a:ext>
            </a:extLst>
          </p:cNvPr>
          <p:cNvSpPr>
            <a:spLocks noGrp="1"/>
          </p:cNvSpPr>
          <p:nvPr>
            <p:ph type="sldNum" sz="quarter" idx="12"/>
          </p:nvPr>
        </p:nvSpPr>
        <p:spPr/>
        <p:txBody>
          <a:bodyPr/>
          <a:lstStyle/>
          <a:p>
            <a:fld id="{E4EB6E89-BA87-4003-BD23-6BDF40F3EBED}" type="slidenum">
              <a:rPr lang="ru-RU" smtClean="0"/>
              <a:pPr/>
              <a:t>17</a:t>
            </a:fld>
            <a:endParaRPr lang="ru-RU"/>
          </a:p>
        </p:txBody>
      </p:sp>
      <p:sp>
        <p:nvSpPr>
          <p:cNvPr id="9" name="Прямоугольник 8">
            <a:extLst>
              <a:ext uri="{FF2B5EF4-FFF2-40B4-BE49-F238E27FC236}">
                <a16:creationId xmlns:a16="http://schemas.microsoft.com/office/drawing/2014/main" id="{A6F2E1BC-0795-4F76-85B7-D5CFAE15D137}"/>
              </a:ext>
            </a:extLst>
          </p:cNvPr>
          <p:cNvSpPr/>
          <p:nvPr/>
        </p:nvSpPr>
        <p:spPr>
          <a:xfrm>
            <a:off x="10780245" y="1280880"/>
            <a:ext cx="959173" cy="307777"/>
          </a:xfrm>
          <a:prstGeom prst="rect">
            <a:avLst/>
          </a:prstGeom>
        </p:spPr>
        <p:txBody>
          <a:bodyPr wrap="none">
            <a:spAutoFit/>
          </a:bodyPr>
          <a:lstStyle/>
          <a:p>
            <a:r>
              <a:rPr lang="ru-RU" sz="1400" dirty="0"/>
              <a:t>(тыс. руб.)</a:t>
            </a:r>
          </a:p>
        </p:txBody>
      </p:sp>
      <p:sp>
        <p:nvSpPr>
          <p:cNvPr id="3" name="Заголовок 2">
            <a:extLst>
              <a:ext uri="{FF2B5EF4-FFF2-40B4-BE49-F238E27FC236}">
                <a16:creationId xmlns:a16="http://schemas.microsoft.com/office/drawing/2014/main" id="{A1706DF7-1D40-4CF9-ACE7-73EFF93E7744}"/>
              </a:ext>
            </a:extLst>
          </p:cNvPr>
          <p:cNvSpPr>
            <a:spLocks noGrp="1"/>
          </p:cNvSpPr>
          <p:nvPr>
            <p:ph type="title"/>
          </p:nvPr>
        </p:nvSpPr>
        <p:spPr>
          <a:xfrm>
            <a:off x="1034473" y="170694"/>
            <a:ext cx="10913686" cy="991118"/>
          </a:xfrm>
        </p:spPr>
        <p:txBody>
          <a:bodyPr>
            <a:noAutofit/>
          </a:bodyPr>
          <a:lstStyle/>
          <a:p>
            <a:pPr algn="ctr"/>
            <a:r>
              <a:rPr lang="ru-RU" sz="3600" dirty="0"/>
              <a:t>Анализ исполнения доходной части </a:t>
            </a:r>
            <a:r>
              <a:rPr lang="ru-RU" sz="3600" dirty="0" smtClean="0"/>
              <a:t>бюджета</a:t>
            </a:r>
            <a:endParaRPr lang="ru-RU" sz="3600" dirty="0"/>
          </a:p>
        </p:txBody>
      </p:sp>
      <p:pic>
        <p:nvPicPr>
          <p:cNvPr id="10" name="Объект 6">
            <a:extLst>
              <a:ext uri="{FF2B5EF4-FFF2-40B4-BE49-F238E27FC236}">
                <a16:creationId xmlns:a16="http://schemas.microsoft.com/office/drawing/2014/main" id="{28FDD45D-6C7D-46A1-AB15-39EEB4276B36}"/>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p:spPr>
      </p:pic>
      <p:graphicFrame>
        <p:nvGraphicFramePr>
          <p:cNvPr id="5" name="Таблица 4">
            <a:extLst>
              <a:ext uri="{FF2B5EF4-FFF2-40B4-BE49-F238E27FC236}">
                <a16:creationId xmlns:a16="http://schemas.microsoft.com/office/drawing/2014/main" id="{099BED7D-93B2-487B-B5ED-788DBDD82427}"/>
              </a:ext>
            </a:extLst>
          </p:cNvPr>
          <p:cNvGraphicFramePr>
            <a:graphicFrameLocks noGrp="1"/>
          </p:cNvGraphicFramePr>
          <p:nvPr>
            <p:extLst/>
          </p:nvPr>
        </p:nvGraphicFramePr>
        <p:xfrm>
          <a:off x="452582" y="1588657"/>
          <a:ext cx="11240654" cy="4104520"/>
        </p:xfrm>
        <a:graphic>
          <a:graphicData uri="http://schemas.openxmlformats.org/drawingml/2006/table">
            <a:tbl>
              <a:tblPr firstRow="1" firstCol="1" bandRow="1">
                <a:tableStyleId>{5C22544A-7EE6-4342-B048-85BDC9FD1C3A}</a:tableStyleId>
              </a:tblPr>
              <a:tblGrid>
                <a:gridCol w="2541405">
                  <a:extLst>
                    <a:ext uri="{9D8B030D-6E8A-4147-A177-3AD203B41FA5}">
                      <a16:colId xmlns:a16="http://schemas.microsoft.com/office/drawing/2014/main" val="1492049154"/>
                    </a:ext>
                  </a:extLst>
                </a:gridCol>
                <a:gridCol w="1445429">
                  <a:extLst>
                    <a:ext uri="{9D8B030D-6E8A-4147-A177-3AD203B41FA5}">
                      <a16:colId xmlns:a16="http://schemas.microsoft.com/office/drawing/2014/main" val="1764395374"/>
                    </a:ext>
                  </a:extLst>
                </a:gridCol>
                <a:gridCol w="1267261">
                  <a:extLst>
                    <a:ext uri="{9D8B030D-6E8A-4147-A177-3AD203B41FA5}">
                      <a16:colId xmlns:a16="http://schemas.microsoft.com/office/drawing/2014/main" val="3072346607"/>
                    </a:ext>
                  </a:extLst>
                </a:gridCol>
                <a:gridCol w="1446000">
                  <a:extLst>
                    <a:ext uri="{9D8B030D-6E8A-4147-A177-3AD203B41FA5}">
                      <a16:colId xmlns:a16="http://schemas.microsoft.com/office/drawing/2014/main" val="3062368702"/>
                    </a:ext>
                  </a:extLst>
                </a:gridCol>
                <a:gridCol w="1014620">
                  <a:extLst>
                    <a:ext uri="{9D8B030D-6E8A-4147-A177-3AD203B41FA5}">
                      <a16:colId xmlns:a16="http://schemas.microsoft.com/office/drawing/2014/main" val="1179747987"/>
                    </a:ext>
                  </a:extLst>
                </a:gridCol>
                <a:gridCol w="1142958">
                  <a:extLst>
                    <a:ext uri="{9D8B030D-6E8A-4147-A177-3AD203B41FA5}">
                      <a16:colId xmlns:a16="http://schemas.microsoft.com/office/drawing/2014/main" val="1070299464"/>
                    </a:ext>
                  </a:extLst>
                </a:gridCol>
                <a:gridCol w="1375571">
                  <a:extLst>
                    <a:ext uri="{9D8B030D-6E8A-4147-A177-3AD203B41FA5}">
                      <a16:colId xmlns:a16="http://schemas.microsoft.com/office/drawing/2014/main" val="1807524125"/>
                    </a:ext>
                  </a:extLst>
                </a:gridCol>
                <a:gridCol w="1007410">
                  <a:extLst>
                    <a:ext uri="{9D8B030D-6E8A-4147-A177-3AD203B41FA5}">
                      <a16:colId xmlns:a16="http://schemas.microsoft.com/office/drawing/2014/main" val="2267912275"/>
                    </a:ext>
                  </a:extLst>
                </a:gridCol>
              </a:tblGrid>
              <a:tr h="524074">
                <a:tc rowSpan="2">
                  <a:txBody>
                    <a:bodyPr/>
                    <a:lstStyle/>
                    <a:p>
                      <a:pPr algn="ctr" rtl="0" fontAlgn="ctr"/>
                      <a:r>
                        <a:rPr lang="ru-RU" sz="1600" u="none" strike="noStrike" dirty="0">
                          <a:effectLst>
                            <a:outerShdw blurRad="50800" dist="38100" algn="tr" rotWithShape="0">
                              <a:prstClr val="black">
                                <a:alpha val="40000"/>
                              </a:prstClr>
                            </a:outerShdw>
                          </a:effectLst>
                        </a:rPr>
                        <a:t>Показатели</a:t>
                      </a:r>
                      <a:endParaRPr lang="ru-RU" sz="1600" b="1" i="0" u="none" strike="noStrike" dirty="0">
                        <a:solidFill>
                          <a:srgbClr val="FFFFFF"/>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rowSpan="2">
                  <a:txBody>
                    <a:bodyPr/>
                    <a:lstStyle/>
                    <a:p>
                      <a:pPr algn="ctr" rtl="0" fontAlgn="ctr"/>
                      <a:r>
                        <a:rPr lang="ru-RU" sz="1600" u="none" strike="noStrike" dirty="0">
                          <a:effectLst>
                            <a:outerShdw blurRad="50800" dist="38100" algn="tr" rotWithShape="0">
                              <a:prstClr val="black">
                                <a:alpha val="40000"/>
                              </a:prstClr>
                            </a:outerShdw>
                          </a:effectLst>
                        </a:rPr>
                        <a:t>Исполнено в </a:t>
                      </a:r>
                      <a:r>
                        <a:rPr lang="ru-RU" sz="1600" u="none" strike="noStrike" dirty="0" smtClean="0">
                          <a:effectLst>
                            <a:outerShdw blurRad="50800" dist="38100" algn="tr" rotWithShape="0">
                              <a:prstClr val="black">
                                <a:alpha val="40000"/>
                              </a:prstClr>
                            </a:outerShdw>
                          </a:effectLst>
                        </a:rPr>
                        <a:t>2021 </a:t>
                      </a:r>
                      <a:r>
                        <a:rPr lang="ru-RU" sz="1600" u="none" strike="noStrike" dirty="0">
                          <a:effectLst>
                            <a:outerShdw blurRad="50800" dist="38100" algn="tr" rotWithShape="0">
                              <a:prstClr val="black">
                                <a:alpha val="40000"/>
                              </a:prstClr>
                            </a:outerShdw>
                          </a:effectLst>
                        </a:rPr>
                        <a:t>г.</a:t>
                      </a:r>
                      <a:endParaRPr lang="ru-RU" sz="1600" b="1" i="0" u="none" strike="noStrike" dirty="0">
                        <a:solidFill>
                          <a:srgbClr val="FFFFFF"/>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rowSpan="2">
                  <a:txBody>
                    <a:bodyPr/>
                    <a:lstStyle/>
                    <a:p>
                      <a:pPr algn="ctr" rtl="0" fontAlgn="ctr"/>
                      <a:r>
                        <a:rPr lang="ru-RU" sz="1600" u="none" strike="noStrike" dirty="0">
                          <a:effectLst>
                            <a:outerShdw blurRad="50800" dist="38100" algn="tr" rotWithShape="0">
                              <a:prstClr val="black">
                                <a:alpha val="40000"/>
                              </a:prstClr>
                            </a:outerShdw>
                          </a:effectLst>
                        </a:rPr>
                        <a:t>Уточненный план </a:t>
                      </a:r>
                      <a:r>
                        <a:rPr lang="ru-RU" sz="1600" u="none" strike="noStrike" dirty="0" smtClean="0">
                          <a:effectLst>
                            <a:outerShdw blurRad="50800" dist="38100" algn="tr" rotWithShape="0">
                              <a:prstClr val="black">
                                <a:alpha val="40000"/>
                              </a:prstClr>
                            </a:outerShdw>
                          </a:effectLst>
                        </a:rPr>
                        <a:t>2022 </a:t>
                      </a:r>
                      <a:r>
                        <a:rPr lang="ru-RU" sz="1600" u="none" strike="noStrike" dirty="0">
                          <a:effectLst>
                            <a:outerShdw blurRad="50800" dist="38100" algn="tr" rotWithShape="0">
                              <a:prstClr val="black">
                                <a:alpha val="40000"/>
                              </a:prstClr>
                            </a:outerShdw>
                          </a:effectLst>
                        </a:rPr>
                        <a:t>г. </a:t>
                      </a:r>
                      <a:endParaRPr lang="ru-RU" sz="1600" b="1" i="0" u="none" strike="noStrike" dirty="0">
                        <a:solidFill>
                          <a:srgbClr val="FFFFFF"/>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1600" b="1" u="none" strike="noStrike" kern="1200" dirty="0">
                        <a:solidFill>
                          <a:schemeClr val="lt1"/>
                        </a:solidFill>
                        <a:effectLst>
                          <a:outerShdw blurRad="50800" dist="38100" algn="tr" rotWithShape="0">
                            <a:prstClr val="black">
                              <a:alpha val="40000"/>
                            </a:prstClr>
                          </a:outerShdw>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1600" b="1" u="none" strike="noStrike" kern="1200" dirty="0">
                          <a:solidFill>
                            <a:schemeClr val="lt1"/>
                          </a:solidFill>
                          <a:effectLst>
                            <a:outerShdw blurRad="50800" dist="38100" algn="tr" rotWithShape="0">
                              <a:prstClr val="black">
                                <a:alpha val="40000"/>
                              </a:prstClr>
                            </a:outerShdw>
                          </a:effectLst>
                          <a:latin typeface="+mn-lt"/>
                          <a:ea typeface="+mn-ea"/>
                          <a:cs typeface="+mn-cs"/>
                        </a:rPr>
                        <a:t>Исполнено в </a:t>
                      </a:r>
                      <a:r>
                        <a:rPr lang="ru-RU" sz="1600" b="1" u="none" strike="noStrike" kern="1200" dirty="0" smtClean="0">
                          <a:solidFill>
                            <a:schemeClr val="lt1"/>
                          </a:solidFill>
                          <a:effectLst>
                            <a:outerShdw blurRad="50800" dist="38100" algn="tr" rotWithShape="0">
                              <a:prstClr val="black">
                                <a:alpha val="40000"/>
                              </a:prstClr>
                            </a:outerShdw>
                          </a:effectLst>
                          <a:latin typeface="+mn-lt"/>
                          <a:ea typeface="+mn-ea"/>
                          <a:cs typeface="+mn-cs"/>
                        </a:rPr>
                        <a:t>2022 </a:t>
                      </a:r>
                      <a:r>
                        <a:rPr lang="ru-RU" sz="1600" b="1" u="none" strike="noStrike" kern="1200" dirty="0">
                          <a:solidFill>
                            <a:schemeClr val="lt1"/>
                          </a:solidFill>
                          <a:effectLst>
                            <a:outerShdw blurRad="50800" dist="38100" algn="tr" rotWithShape="0">
                              <a:prstClr val="black">
                                <a:alpha val="40000"/>
                              </a:prstClr>
                            </a:outerShdw>
                          </a:effectLst>
                          <a:latin typeface="+mn-lt"/>
                          <a:ea typeface="+mn-ea"/>
                          <a:cs typeface="+mn-cs"/>
                        </a:rPr>
                        <a:t>г.</a:t>
                      </a:r>
                    </a:p>
                    <a:p>
                      <a:pPr marL="0" algn="ctr" defTabSz="914400" rtl="0" eaLnBrk="1" fontAlgn="ctr" latinLnBrk="0" hangingPunct="1"/>
                      <a:r>
                        <a:rPr lang="ru-RU" sz="1600" b="1" u="none" strike="noStrike" kern="1200" dirty="0">
                          <a:solidFill>
                            <a:schemeClr val="lt1"/>
                          </a:solidFill>
                          <a:effectLst>
                            <a:outerShdw blurRad="50800" dist="38100" algn="tr" rotWithShape="0">
                              <a:prstClr val="black">
                                <a:alpha val="40000"/>
                              </a:prstClr>
                            </a:outerShdw>
                          </a:effectLst>
                          <a:latin typeface="+mn-lt"/>
                          <a:ea typeface="+mn-ea"/>
                          <a:cs typeface="+mn-cs"/>
                        </a:rPr>
                        <a:t> </a:t>
                      </a:r>
                    </a:p>
                  </a:txBody>
                  <a:tcPr marL="6161" marR="6161" marT="6161" marB="0" anchor="ctr"/>
                </a:tc>
                <a:tc gridSpan="2">
                  <a:txBody>
                    <a:bodyPr/>
                    <a:lstStyle/>
                    <a:p>
                      <a:pPr algn="ctr" rtl="0" fontAlgn="ctr"/>
                      <a:r>
                        <a:rPr lang="ru-RU" sz="1600" u="none" strike="noStrike" dirty="0">
                          <a:effectLst>
                            <a:outerShdw blurRad="50800" dist="38100" algn="tr" rotWithShape="0">
                              <a:prstClr val="black">
                                <a:alpha val="40000"/>
                              </a:prstClr>
                            </a:outerShdw>
                          </a:effectLst>
                        </a:rPr>
                        <a:t>Отклонения от плана в </a:t>
                      </a:r>
                      <a:r>
                        <a:rPr lang="ru-RU" sz="1600" u="none" strike="noStrike" dirty="0" smtClean="0">
                          <a:effectLst>
                            <a:outerShdw blurRad="50800" dist="38100" algn="tr" rotWithShape="0">
                              <a:prstClr val="black">
                                <a:alpha val="40000"/>
                              </a:prstClr>
                            </a:outerShdw>
                          </a:effectLst>
                        </a:rPr>
                        <a:t>2022 </a:t>
                      </a:r>
                      <a:r>
                        <a:rPr lang="ru-RU" sz="1600" u="none" strike="noStrike" dirty="0">
                          <a:effectLst>
                            <a:outerShdw blurRad="50800" dist="38100" algn="tr" rotWithShape="0">
                              <a:prstClr val="black">
                                <a:alpha val="40000"/>
                              </a:prstClr>
                            </a:outerShdw>
                          </a:effectLst>
                        </a:rPr>
                        <a:t>г.</a:t>
                      </a:r>
                      <a:endParaRPr lang="ru-RU" sz="1600" b="1" i="0" u="none" strike="noStrike" dirty="0">
                        <a:solidFill>
                          <a:srgbClr val="FFFFFF"/>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hMerge="1">
                  <a:txBody>
                    <a:bodyPr/>
                    <a:lstStyle/>
                    <a:p>
                      <a:endParaRPr lang="ru-RU"/>
                    </a:p>
                  </a:txBody>
                  <a:tcPr/>
                </a:tc>
                <a:tc gridSpan="2">
                  <a:txBody>
                    <a:bodyPr/>
                    <a:lstStyle/>
                    <a:p>
                      <a:pPr marL="0" algn="ctr" defTabSz="914400" rtl="0" eaLnBrk="1" fontAlgn="ctr" latinLnBrk="0" hangingPunct="1"/>
                      <a:r>
                        <a:rPr lang="ru-RU" sz="1600" b="1" u="none" strike="noStrike" kern="1200" dirty="0">
                          <a:solidFill>
                            <a:schemeClr val="lt1"/>
                          </a:solidFill>
                          <a:effectLst>
                            <a:outerShdw blurRad="50800" dist="38100" algn="tr" rotWithShape="0">
                              <a:prstClr val="black">
                                <a:alpha val="40000"/>
                              </a:prstClr>
                            </a:outerShdw>
                          </a:effectLst>
                          <a:latin typeface="+mn-lt"/>
                          <a:ea typeface="+mn-ea"/>
                          <a:cs typeface="+mn-cs"/>
                        </a:rPr>
                        <a:t>Отклонение </a:t>
                      </a:r>
                    </a:p>
                    <a:p>
                      <a:pPr marL="0" algn="ctr" defTabSz="914400" rtl="0" eaLnBrk="1" fontAlgn="ctr" latinLnBrk="0" hangingPunct="1"/>
                      <a:r>
                        <a:rPr lang="ru-RU" sz="1600" b="1" u="none" strike="noStrike" kern="1200" dirty="0">
                          <a:solidFill>
                            <a:schemeClr val="lt1"/>
                          </a:solidFill>
                          <a:effectLst>
                            <a:outerShdw blurRad="50800" dist="38100" algn="tr" rotWithShape="0">
                              <a:prstClr val="black">
                                <a:alpha val="40000"/>
                              </a:prstClr>
                            </a:outerShdw>
                          </a:effectLst>
                          <a:latin typeface="+mn-lt"/>
                          <a:ea typeface="+mn-ea"/>
                          <a:cs typeface="+mn-cs"/>
                        </a:rPr>
                        <a:t>исполнения </a:t>
                      </a:r>
                      <a:r>
                        <a:rPr lang="ru-RU" sz="1600" b="1" u="none" strike="noStrike" kern="1200" dirty="0" smtClean="0">
                          <a:solidFill>
                            <a:schemeClr val="lt1"/>
                          </a:solidFill>
                          <a:effectLst>
                            <a:outerShdw blurRad="50800" dist="38100" algn="tr" rotWithShape="0">
                              <a:prstClr val="black">
                                <a:alpha val="40000"/>
                              </a:prstClr>
                            </a:outerShdw>
                          </a:effectLst>
                          <a:latin typeface="+mn-lt"/>
                          <a:ea typeface="+mn-ea"/>
                          <a:cs typeface="+mn-cs"/>
                        </a:rPr>
                        <a:t>2022 </a:t>
                      </a:r>
                      <a:r>
                        <a:rPr lang="ru-RU" sz="1600" b="1" u="none" strike="noStrike" kern="1200" dirty="0">
                          <a:solidFill>
                            <a:schemeClr val="lt1"/>
                          </a:solidFill>
                          <a:effectLst>
                            <a:outerShdw blurRad="50800" dist="38100" algn="tr" rotWithShape="0">
                              <a:prstClr val="black">
                                <a:alpha val="40000"/>
                              </a:prstClr>
                            </a:outerShdw>
                          </a:effectLst>
                          <a:latin typeface="+mn-lt"/>
                          <a:ea typeface="+mn-ea"/>
                          <a:cs typeface="+mn-cs"/>
                        </a:rPr>
                        <a:t>г. </a:t>
                      </a:r>
                    </a:p>
                    <a:p>
                      <a:pPr marL="0" algn="ctr" defTabSz="914400" rtl="0" eaLnBrk="1" fontAlgn="ctr" latinLnBrk="0" hangingPunct="1"/>
                      <a:r>
                        <a:rPr lang="ru-RU" sz="1600" b="1" u="none" strike="noStrike" kern="1200" dirty="0">
                          <a:solidFill>
                            <a:schemeClr val="lt1"/>
                          </a:solidFill>
                          <a:effectLst>
                            <a:outerShdw blurRad="50800" dist="38100" algn="tr" rotWithShape="0">
                              <a:prstClr val="black">
                                <a:alpha val="40000"/>
                              </a:prstClr>
                            </a:outerShdw>
                          </a:effectLst>
                          <a:latin typeface="+mn-lt"/>
                          <a:ea typeface="+mn-ea"/>
                          <a:cs typeface="+mn-cs"/>
                        </a:rPr>
                        <a:t>от исполнения  </a:t>
                      </a:r>
                      <a:r>
                        <a:rPr lang="ru-RU" sz="1600" b="1" u="none" strike="noStrike" kern="1200" dirty="0" smtClean="0">
                          <a:solidFill>
                            <a:schemeClr val="lt1"/>
                          </a:solidFill>
                          <a:effectLst>
                            <a:outerShdw blurRad="50800" dist="38100" algn="tr" rotWithShape="0">
                              <a:prstClr val="black">
                                <a:alpha val="40000"/>
                              </a:prstClr>
                            </a:outerShdw>
                          </a:effectLst>
                          <a:latin typeface="+mn-lt"/>
                          <a:ea typeface="+mn-ea"/>
                          <a:cs typeface="+mn-cs"/>
                        </a:rPr>
                        <a:t>2021 </a:t>
                      </a:r>
                      <a:r>
                        <a:rPr lang="ru-RU" sz="1600" b="1" u="none" strike="noStrike" kern="1200" dirty="0">
                          <a:solidFill>
                            <a:schemeClr val="lt1"/>
                          </a:solidFill>
                          <a:effectLst>
                            <a:outerShdw blurRad="50800" dist="38100" algn="tr" rotWithShape="0">
                              <a:prstClr val="black">
                                <a:alpha val="40000"/>
                              </a:prstClr>
                            </a:outerShdw>
                          </a:effectLst>
                          <a:latin typeface="+mn-lt"/>
                          <a:ea typeface="+mn-ea"/>
                          <a:cs typeface="+mn-cs"/>
                        </a:rPr>
                        <a:t>г.</a:t>
                      </a:r>
                    </a:p>
                  </a:txBody>
                  <a:tcPr marL="6161" marR="6161" marT="6161" marB="0" anchor="ctr"/>
                </a:tc>
                <a:tc hMerge="1">
                  <a:txBody>
                    <a:bodyPr/>
                    <a:lstStyle/>
                    <a:p>
                      <a:endParaRPr lang="ru-RU" dirty="0"/>
                    </a:p>
                  </a:txBody>
                  <a:tcPr marL="6161" marR="6161" marT="6161" marB="0" anchor="ctr"/>
                </a:tc>
                <a:extLst>
                  <a:ext uri="{0D108BD9-81ED-4DB2-BD59-A6C34878D82A}">
                    <a16:rowId xmlns:a16="http://schemas.microsoft.com/office/drawing/2014/main" val="2060135104"/>
                  </a:ext>
                </a:extLst>
              </a:tr>
              <a:tr h="95238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200" u="none" strike="noStrike" dirty="0">
                          <a:effectLst>
                            <a:outerShdw blurRad="50800" dist="38100" algn="tr" rotWithShape="0">
                              <a:prstClr val="black">
                                <a:alpha val="40000"/>
                              </a:prstClr>
                            </a:outerShdw>
                          </a:effectLst>
                        </a:rPr>
                        <a:t>абсолютные </a:t>
                      </a:r>
                    </a:p>
                    <a:p>
                      <a:pPr algn="ctr" rtl="0" fontAlgn="ctr"/>
                      <a:r>
                        <a:rPr lang="ru-RU" sz="1200" u="none" strike="noStrike" dirty="0">
                          <a:effectLst>
                            <a:outerShdw blurRad="50800" dist="38100" algn="tr" rotWithShape="0">
                              <a:prstClr val="black">
                                <a:alpha val="40000"/>
                              </a:prstClr>
                            </a:outerShdw>
                          </a:effectLst>
                        </a:rPr>
                        <a:t>значения</a:t>
                      </a:r>
                      <a:endParaRPr lang="ru-RU" sz="12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a:txBody>
                    <a:bodyPr/>
                    <a:lstStyle/>
                    <a:p>
                      <a:pPr algn="ctr" rtl="0" fontAlgn="ctr"/>
                      <a:r>
                        <a:rPr lang="ru-RU" sz="1200" u="none" strike="noStrike" dirty="0">
                          <a:effectLst>
                            <a:outerShdw blurRad="50800" dist="38100" algn="tr" rotWithShape="0">
                              <a:prstClr val="black">
                                <a:alpha val="40000"/>
                              </a:prstClr>
                            </a:outerShdw>
                          </a:effectLst>
                        </a:rPr>
                        <a:t>в %</a:t>
                      </a:r>
                      <a:endParaRPr lang="ru-RU" sz="12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a:txBody>
                    <a:bodyPr/>
                    <a:lstStyle/>
                    <a:p>
                      <a:pPr algn="ctr" rtl="0" fontAlgn="ctr"/>
                      <a:r>
                        <a:rPr lang="ru-RU" sz="1200" u="none" strike="noStrike" dirty="0">
                          <a:effectLst>
                            <a:outerShdw blurRad="50800" dist="38100" algn="tr" rotWithShape="0">
                              <a:prstClr val="black">
                                <a:alpha val="40000"/>
                              </a:prstClr>
                            </a:outerShdw>
                          </a:effectLst>
                        </a:rPr>
                        <a:t>абсолютные </a:t>
                      </a:r>
                    </a:p>
                    <a:p>
                      <a:pPr algn="ctr" rtl="0" fontAlgn="ctr"/>
                      <a:r>
                        <a:rPr lang="ru-RU" sz="1200" u="none" strike="noStrike" dirty="0">
                          <a:effectLst>
                            <a:outerShdw blurRad="50800" dist="38100" algn="tr" rotWithShape="0">
                              <a:prstClr val="black">
                                <a:alpha val="40000"/>
                              </a:prstClr>
                            </a:outerShdw>
                          </a:effectLst>
                        </a:rPr>
                        <a:t>значения</a:t>
                      </a:r>
                      <a:endParaRPr lang="ru-RU" sz="12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a:txBody>
                    <a:bodyPr/>
                    <a:lstStyle/>
                    <a:p>
                      <a:pPr algn="ctr" rtl="0" fontAlgn="ctr"/>
                      <a:r>
                        <a:rPr lang="ru-RU" sz="1200" u="none" strike="noStrike" dirty="0">
                          <a:effectLst>
                            <a:outerShdw blurRad="50800" dist="38100" algn="tr" rotWithShape="0">
                              <a:prstClr val="black">
                                <a:alpha val="40000"/>
                              </a:prstClr>
                            </a:outerShdw>
                          </a:effectLst>
                        </a:rPr>
                        <a:t>в %</a:t>
                      </a:r>
                      <a:endParaRPr lang="ru-RU" sz="12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extLst>
                  <a:ext uri="{0D108BD9-81ED-4DB2-BD59-A6C34878D82A}">
                    <a16:rowId xmlns:a16="http://schemas.microsoft.com/office/drawing/2014/main" val="1061997460"/>
                  </a:ext>
                </a:extLst>
              </a:tr>
              <a:tr h="647905">
                <a:tc>
                  <a:txBody>
                    <a:bodyPr/>
                    <a:lstStyle/>
                    <a:p>
                      <a:pPr algn="l" rtl="0" fontAlgn="ctr"/>
                      <a:r>
                        <a:rPr lang="ru-RU" sz="1600" u="none" strike="noStrike" dirty="0">
                          <a:effectLst>
                            <a:outerShdw blurRad="50800" dist="38100" algn="tr" rotWithShape="0">
                              <a:prstClr val="black">
                                <a:alpha val="40000"/>
                              </a:prstClr>
                            </a:outerShdw>
                          </a:effectLst>
                        </a:rPr>
                        <a:t>Доходы (всего)</a:t>
                      </a:r>
                      <a:endParaRPr lang="ru-RU" sz="1600" b="1" i="0" u="none" strike="noStrike" dirty="0">
                        <a:solidFill>
                          <a:srgbClr val="FFFFFF"/>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4 525 079,7 </a:t>
                      </a:r>
                    </a:p>
                  </a:txBody>
                  <a:tcPr marL="8313" marR="8313" marT="8313" marB="0" anchor="ctr"/>
                </a:tc>
                <a:tc>
                  <a:txBody>
                    <a:bodyPr/>
                    <a:lstStyle/>
                    <a:p>
                      <a:pPr marL="0" algn="ctr" defTabSz="914400" rtl="0" eaLnBrk="1" fontAlgn="b" latinLnBrk="0" hangingPunct="1"/>
                      <a:r>
                        <a:rPr lang="ru-RU" sz="1400" u="none" strike="noStrike" kern="1200" dirty="0" smtClean="0">
                          <a:solidFill>
                            <a:schemeClr val="dk1"/>
                          </a:solidFill>
                          <a:effectLst>
                            <a:outerShdw blurRad="50800" dist="38100" algn="tr" rotWithShape="0">
                              <a:prstClr val="black">
                                <a:alpha val="40000"/>
                              </a:prstClr>
                            </a:outerShdw>
                          </a:effectLst>
                          <a:latin typeface="+mn-lt"/>
                          <a:ea typeface="+mn-ea"/>
                          <a:cs typeface="+mn-cs"/>
                        </a:rPr>
                        <a:t>6 246 479,3</a:t>
                      </a:r>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txBody>
                  <a:tcPr marL="8313" marR="8313" marT="8313" marB="0" anchor="ctr"/>
                </a:tc>
                <a:tc>
                  <a:txBody>
                    <a:bodyPr/>
                    <a:lstStyle/>
                    <a:p>
                      <a:pPr marL="0" algn="ctr" defTabSz="914400" rtl="0" eaLnBrk="1" fontAlgn="b" latinLnBrk="0" hangingPunct="1"/>
                      <a:r>
                        <a:rPr lang="ru-RU" sz="1400" u="none" strike="noStrike" kern="1200" dirty="0" smtClean="0">
                          <a:solidFill>
                            <a:schemeClr val="dk1"/>
                          </a:solidFill>
                          <a:effectLst>
                            <a:outerShdw blurRad="50800" dist="38100" algn="tr" rotWithShape="0">
                              <a:prstClr val="black">
                                <a:alpha val="40000"/>
                              </a:prstClr>
                            </a:outerShdw>
                          </a:effectLst>
                          <a:latin typeface="+mn-lt"/>
                          <a:ea typeface="+mn-ea"/>
                          <a:cs typeface="+mn-cs"/>
                        </a:rPr>
                        <a:t>6 093 137,2</a:t>
                      </a:r>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txBody>
                  <a:tcPr marL="8313" marR="8313" marT="8313" marB="0" anchor="ctr"/>
                </a:tc>
                <a:tc>
                  <a:txBody>
                    <a:bodyPr/>
                    <a:lstStyle/>
                    <a:p>
                      <a:pPr marL="0" algn="ctr" defTabSz="914400" rtl="0" eaLnBrk="1" fontAlgn="b" latinLnBrk="0" hangingPunct="1"/>
                      <a:r>
                        <a:rPr lang="ru-RU" sz="1400" u="none" strike="noStrike" kern="1200" dirty="0" smtClean="0">
                          <a:solidFill>
                            <a:schemeClr val="dk1"/>
                          </a:solidFill>
                          <a:effectLst>
                            <a:outerShdw blurRad="50800" dist="38100" algn="tr" rotWithShape="0">
                              <a:prstClr val="black">
                                <a:alpha val="40000"/>
                              </a:prstClr>
                            </a:outerShdw>
                          </a:effectLst>
                          <a:latin typeface="+mn-lt"/>
                          <a:ea typeface="+mn-ea"/>
                          <a:cs typeface="+mn-cs"/>
                        </a:rPr>
                        <a:t>- 153 342,1</a:t>
                      </a:r>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txBody>
                  <a:tcPr marL="8313" marR="8313" marT="8313" marB="0" anchor="ctr"/>
                </a:tc>
                <a:tc>
                  <a:txBody>
                    <a:bodyPr/>
                    <a:lstStyle/>
                    <a:p>
                      <a:pPr algn="ctr" rtl="0" fontAlgn="b"/>
                      <a:r>
                        <a:rPr lang="ru-RU" sz="1400" b="0" i="0" u="none" strike="noStrike" dirty="0" smtClean="0">
                          <a:solidFill>
                            <a:srgbClr val="000000"/>
                          </a:solidFill>
                          <a:effectLst>
                            <a:outerShdw blurRad="50800" dist="38100" algn="tr" rotWithShape="0">
                              <a:prstClr val="black">
                                <a:alpha val="40000"/>
                              </a:prstClr>
                            </a:outerShdw>
                          </a:effectLst>
                          <a:latin typeface="Calibri" panose="020F0502020204030204" pitchFamily="34" charset="0"/>
                        </a:rPr>
                        <a:t>-2,5%</a:t>
                      </a:r>
                      <a:endParaRPr lang="ru-RU" sz="14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9525" marR="9525" marT="9525" marB="0" anchor="ctr"/>
                </a:tc>
                <a:tc>
                  <a:txBody>
                    <a:bodyPr/>
                    <a:lstStyle/>
                    <a:p>
                      <a:pPr algn="ctr" rtl="0" fontAlgn="b"/>
                      <a:r>
                        <a:rPr lang="ru-RU" sz="1400" b="0" i="0" u="none" strike="noStrike" dirty="0" smtClean="0">
                          <a:solidFill>
                            <a:srgbClr val="000000"/>
                          </a:solidFill>
                          <a:effectLst>
                            <a:outerShdw blurRad="50800" dist="38100" algn="tr" rotWithShape="0">
                              <a:prstClr val="black">
                                <a:alpha val="40000"/>
                              </a:prstClr>
                            </a:outerShdw>
                          </a:effectLst>
                          <a:latin typeface="Calibri" panose="020F0502020204030204" pitchFamily="34" charset="0"/>
                        </a:rPr>
                        <a:t>1 568 057,5</a:t>
                      </a:r>
                      <a:endParaRPr lang="ru-RU" sz="14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a:txBody>
                    <a:bodyPr/>
                    <a:lstStyle/>
                    <a:p>
                      <a:pPr algn="ctr" rtl="0" fontAlgn="b"/>
                      <a:r>
                        <a:rPr lang="ru-RU" sz="1400" b="0" i="0" u="none" strike="noStrike" dirty="0" smtClean="0">
                          <a:solidFill>
                            <a:srgbClr val="000000"/>
                          </a:solidFill>
                          <a:effectLst>
                            <a:outerShdw blurRad="50800" dist="38100" algn="tr" rotWithShape="0">
                              <a:prstClr val="black">
                                <a:alpha val="40000"/>
                              </a:prstClr>
                            </a:outerShdw>
                          </a:effectLst>
                          <a:latin typeface="Calibri" panose="020F0502020204030204" pitchFamily="34" charset="0"/>
                        </a:rPr>
                        <a:t>34,7%</a:t>
                      </a:r>
                      <a:endParaRPr lang="ru-RU" sz="14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9525" marR="9525" marT="9525" marB="0" anchor="ctr"/>
                </a:tc>
                <a:extLst>
                  <a:ext uri="{0D108BD9-81ED-4DB2-BD59-A6C34878D82A}">
                    <a16:rowId xmlns:a16="http://schemas.microsoft.com/office/drawing/2014/main" val="2008692063"/>
                  </a:ext>
                </a:extLst>
              </a:tr>
              <a:tr h="933618">
                <a:tc>
                  <a:txBody>
                    <a:bodyPr/>
                    <a:lstStyle/>
                    <a:p>
                      <a:pPr algn="l" rtl="0" fontAlgn="b"/>
                      <a:r>
                        <a:rPr lang="ru-RU" sz="1600" u="none" strike="noStrike" dirty="0">
                          <a:effectLst>
                            <a:outerShdw blurRad="50800" dist="38100" algn="tr" rotWithShape="0">
                              <a:prstClr val="black">
                                <a:alpha val="40000"/>
                              </a:prstClr>
                            </a:outerShdw>
                          </a:effectLst>
                        </a:rPr>
                        <a:t>в том числе налоговые и неналоговые доходы</a:t>
                      </a:r>
                      <a:endParaRPr lang="ru-RU" sz="1600" b="1" i="0" u="none" strike="noStrike" dirty="0">
                        <a:solidFill>
                          <a:srgbClr val="FFFFFF"/>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a:txBody>
                    <a:bodyPr/>
                    <a:lstStyle/>
                    <a:p>
                      <a:pPr marL="0" algn="ctr" defTabSz="914400" rtl="0" eaLnBrk="1" fontAlgn="b" latinLnBrk="0" hangingPunct="1"/>
                      <a:r>
                        <a:rPr lang="ru-RU" sz="1400" u="none" strike="noStrike" kern="1200" dirty="0" smtClean="0">
                          <a:solidFill>
                            <a:schemeClr val="dk1"/>
                          </a:solidFill>
                          <a:effectLst>
                            <a:outerShdw blurRad="50800" dist="38100" algn="tr" rotWithShape="0">
                              <a:prstClr val="black">
                                <a:alpha val="40000"/>
                              </a:prstClr>
                            </a:outerShdw>
                          </a:effectLst>
                          <a:latin typeface="+mn-lt"/>
                          <a:ea typeface="+mn-ea"/>
                          <a:cs typeface="+mn-cs"/>
                        </a:rPr>
                        <a:t>2 347 954,4</a:t>
                      </a:r>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txBody>
                  <a:tcPr marL="8313" marR="8313" marT="8313" marB="0" anchor="ctr"/>
                </a:tc>
                <a:tc>
                  <a:txBody>
                    <a:bodyPr/>
                    <a:lstStyle/>
                    <a:p>
                      <a:pPr marL="0" algn="ctr" defTabSz="914400" rtl="0" eaLnBrk="1" fontAlgn="b" latinLnBrk="0" hangingPunct="1"/>
                      <a:r>
                        <a:rPr lang="ru-RU" sz="1400" u="none" strike="noStrike" kern="1200" dirty="0" smtClean="0">
                          <a:solidFill>
                            <a:schemeClr val="dk1"/>
                          </a:solidFill>
                          <a:effectLst>
                            <a:outerShdw blurRad="50800" dist="38100" algn="tr" rotWithShape="0">
                              <a:prstClr val="black">
                                <a:alpha val="40000"/>
                              </a:prstClr>
                            </a:outerShdw>
                          </a:effectLst>
                          <a:latin typeface="+mn-lt"/>
                          <a:ea typeface="+mn-ea"/>
                          <a:cs typeface="+mn-cs"/>
                        </a:rPr>
                        <a:t>2 491 584,6</a:t>
                      </a:r>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txBody>
                  <a:tcPr marL="8313" marR="8313" marT="8313" marB="0" anchor="ctr"/>
                </a:tc>
                <a:tc>
                  <a:txBody>
                    <a:bodyPr/>
                    <a:lstStyle/>
                    <a:p>
                      <a:pPr marL="0" algn="ctr" defTabSz="914400" rtl="0" eaLnBrk="1" fontAlgn="b" latinLnBrk="0" hangingPunct="1"/>
                      <a:r>
                        <a:rPr lang="ru-RU" sz="1400" u="none" strike="noStrike" kern="1200" dirty="0" smtClean="0">
                          <a:solidFill>
                            <a:schemeClr val="dk1"/>
                          </a:solidFill>
                          <a:effectLst>
                            <a:outerShdw blurRad="50800" dist="38100" algn="tr" rotWithShape="0">
                              <a:prstClr val="black">
                                <a:alpha val="40000"/>
                              </a:prstClr>
                            </a:outerShdw>
                          </a:effectLst>
                          <a:latin typeface="+mn-lt"/>
                          <a:ea typeface="+mn-ea"/>
                          <a:cs typeface="+mn-cs"/>
                        </a:rPr>
                        <a:t>2 614 550,4</a:t>
                      </a:r>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txBody>
                  <a:tcPr marL="8313" marR="8313" marT="8313" marB="0" anchor="ctr"/>
                </a:tc>
                <a:tc>
                  <a:txBody>
                    <a:bodyPr/>
                    <a:lstStyle/>
                    <a:p>
                      <a:pPr marL="0" algn="ctr" defTabSz="914400" rtl="0" eaLnBrk="1" fontAlgn="b" latinLnBrk="0" hangingPunct="1"/>
                      <a:r>
                        <a:rPr lang="ru-RU" sz="1400" u="none" strike="noStrike" kern="1200" dirty="0" smtClean="0">
                          <a:solidFill>
                            <a:schemeClr val="dk1"/>
                          </a:solidFill>
                          <a:effectLst>
                            <a:outerShdw blurRad="50800" dist="38100" algn="tr" rotWithShape="0">
                              <a:prstClr val="black">
                                <a:alpha val="40000"/>
                              </a:prstClr>
                            </a:outerShdw>
                          </a:effectLst>
                          <a:latin typeface="+mn-lt"/>
                          <a:ea typeface="+mn-ea"/>
                          <a:cs typeface="+mn-cs"/>
                        </a:rPr>
                        <a:t>122 965,8</a:t>
                      </a:r>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txBody>
                  <a:tcPr marL="8313" marR="8313" marT="8313" marB="0" anchor="ctr"/>
                </a:tc>
                <a:tc>
                  <a:txBody>
                    <a:bodyPr/>
                    <a:lstStyle/>
                    <a:p>
                      <a:pPr algn="ctr" rtl="0" fontAlgn="b"/>
                      <a:r>
                        <a:rPr lang="ru-RU" sz="1400" b="0" i="0" u="none" strike="noStrike" dirty="0" smtClean="0">
                          <a:solidFill>
                            <a:srgbClr val="000000"/>
                          </a:solidFill>
                          <a:effectLst>
                            <a:outerShdw blurRad="50800" dist="38100" algn="tr" rotWithShape="0">
                              <a:prstClr val="black">
                                <a:alpha val="40000"/>
                              </a:prstClr>
                            </a:outerShdw>
                          </a:effectLst>
                          <a:latin typeface="Calibri" panose="020F0502020204030204" pitchFamily="34" charset="0"/>
                        </a:rPr>
                        <a:t>4,9%</a:t>
                      </a:r>
                      <a:endParaRPr lang="ru-RU" sz="14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9525" marR="9525" marT="9525" marB="0" anchor="ctr"/>
                </a:tc>
                <a:tc>
                  <a:txBody>
                    <a:bodyPr/>
                    <a:lstStyle/>
                    <a:p>
                      <a:pPr algn="ctr" rtl="0" fontAlgn="b"/>
                      <a:r>
                        <a:rPr lang="ru-RU" sz="1400" b="0" i="0" u="none" strike="noStrike" dirty="0" smtClean="0">
                          <a:solidFill>
                            <a:srgbClr val="000000"/>
                          </a:solidFill>
                          <a:effectLst>
                            <a:outerShdw blurRad="50800" dist="38100" algn="tr" rotWithShape="0">
                              <a:prstClr val="black">
                                <a:alpha val="40000"/>
                              </a:prstClr>
                            </a:outerShdw>
                          </a:effectLst>
                          <a:latin typeface="Calibri" panose="020F0502020204030204" pitchFamily="34" charset="0"/>
                        </a:rPr>
                        <a:t>266 596,0</a:t>
                      </a:r>
                      <a:endParaRPr lang="ru-RU" sz="14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a:txBody>
                    <a:bodyPr/>
                    <a:lstStyle/>
                    <a:p>
                      <a:pPr algn="ctr" rtl="0" fontAlgn="b"/>
                      <a:r>
                        <a:rPr lang="ru-RU" sz="1400" b="0" i="0" u="none" strike="noStrike" dirty="0" smtClean="0">
                          <a:solidFill>
                            <a:srgbClr val="000000"/>
                          </a:solidFill>
                          <a:effectLst>
                            <a:outerShdw blurRad="50800" dist="38100" algn="tr" rotWithShape="0">
                              <a:prstClr val="black">
                                <a:alpha val="40000"/>
                              </a:prstClr>
                            </a:outerShdw>
                          </a:effectLst>
                          <a:latin typeface="Calibri" panose="020F0502020204030204" pitchFamily="34" charset="0"/>
                        </a:rPr>
                        <a:t>11,4%</a:t>
                      </a:r>
                      <a:endParaRPr lang="ru-RU" sz="14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9525" marR="9525" marT="9525" marB="0" anchor="ctr"/>
                </a:tc>
                <a:extLst>
                  <a:ext uri="{0D108BD9-81ED-4DB2-BD59-A6C34878D82A}">
                    <a16:rowId xmlns:a16="http://schemas.microsoft.com/office/drawing/2014/main" val="1303170801"/>
                  </a:ext>
                </a:extLst>
              </a:tr>
              <a:tr h="832934">
                <a:tc>
                  <a:txBody>
                    <a:bodyPr/>
                    <a:lstStyle/>
                    <a:p>
                      <a:pPr algn="l" rtl="0" fontAlgn="b"/>
                      <a:r>
                        <a:rPr lang="ru-RU" sz="1600" u="none" strike="noStrike" dirty="0">
                          <a:effectLst>
                            <a:outerShdw blurRad="50800" dist="38100" algn="tr" rotWithShape="0">
                              <a:prstClr val="black">
                                <a:alpha val="40000"/>
                              </a:prstClr>
                            </a:outerShdw>
                          </a:effectLst>
                        </a:rPr>
                        <a:t>Безвозмездные поступления</a:t>
                      </a:r>
                      <a:endParaRPr lang="ru-RU" sz="1600" b="1" i="0" u="none" strike="noStrike" dirty="0">
                        <a:solidFill>
                          <a:srgbClr val="FFFFFF"/>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2 177 125,3</a:t>
                      </a:r>
                    </a:p>
                  </a:txBody>
                  <a:tcPr marL="9525" marR="9525" marT="9525" marB="0" anchor="ctr"/>
                </a:tc>
                <a:tc>
                  <a:txBody>
                    <a:bodyPr/>
                    <a:lstStyle/>
                    <a:p>
                      <a:pPr marL="0" algn="ctr" defTabSz="914400" rtl="0" eaLnBrk="1" fontAlgn="b" latinLnBrk="0" hangingPunct="1"/>
                      <a:r>
                        <a:rPr lang="ru-RU" sz="1400" u="none" strike="noStrike" kern="1200" dirty="0" smtClean="0">
                          <a:solidFill>
                            <a:schemeClr val="dk1"/>
                          </a:solidFill>
                          <a:effectLst>
                            <a:outerShdw blurRad="50800" dist="38100" algn="tr" rotWithShape="0">
                              <a:prstClr val="black">
                                <a:alpha val="40000"/>
                              </a:prstClr>
                            </a:outerShdw>
                          </a:effectLst>
                          <a:latin typeface="+mn-lt"/>
                          <a:ea typeface="+mn-ea"/>
                          <a:cs typeface="+mn-cs"/>
                        </a:rPr>
                        <a:t>3 754 894,7</a:t>
                      </a:r>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txBody>
                  <a:tcPr marL="9525" marR="9525" marT="9525" marB="0" anchor="ctr"/>
                </a:tc>
                <a:tc>
                  <a:txBody>
                    <a:bodyPr/>
                    <a:lstStyle/>
                    <a:p>
                      <a:pPr marL="0" algn="ctr" defTabSz="914400" rtl="0" eaLnBrk="1" fontAlgn="b" latinLnBrk="0" hangingPunct="1"/>
                      <a:r>
                        <a:rPr lang="ru-RU" sz="1400" u="none" strike="noStrike" kern="1200" dirty="0" smtClean="0">
                          <a:solidFill>
                            <a:schemeClr val="dk1"/>
                          </a:solidFill>
                          <a:effectLst>
                            <a:outerShdw blurRad="50800" dist="38100" algn="tr" rotWithShape="0">
                              <a:prstClr val="black">
                                <a:alpha val="40000"/>
                              </a:prstClr>
                            </a:outerShdw>
                          </a:effectLst>
                          <a:latin typeface="+mn-lt"/>
                          <a:ea typeface="+mn-ea"/>
                          <a:cs typeface="+mn-cs"/>
                        </a:rPr>
                        <a:t>3 478 586,8</a:t>
                      </a:r>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txBody>
                  <a:tcPr marL="9525" marR="9525" marT="9525" marB="0" anchor="ctr"/>
                </a:tc>
                <a:tc>
                  <a:txBody>
                    <a:bodyPr/>
                    <a:lstStyle/>
                    <a:p>
                      <a:pPr marL="0" algn="ctr" defTabSz="914400" rtl="0" eaLnBrk="1" fontAlgn="b" latinLnBrk="0" hangingPunct="1"/>
                      <a:r>
                        <a:rPr lang="ru-RU" sz="1400" u="none" strike="noStrike" kern="1200" dirty="0" smtClean="0">
                          <a:solidFill>
                            <a:schemeClr val="dk1"/>
                          </a:solidFill>
                          <a:effectLst>
                            <a:outerShdw blurRad="50800" dist="38100" algn="tr" rotWithShape="0">
                              <a:prstClr val="black">
                                <a:alpha val="40000"/>
                              </a:prstClr>
                            </a:outerShdw>
                          </a:effectLst>
                          <a:latin typeface="+mn-lt"/>
                          <a:ea typeface="+mn-ea"/>
                          <a:cs typeface="+mn-cs"/>
                        </a:rPr>
                        <a:t>-276</a:t>
                      </a:r>
                      <a:r>
                        <a:rPr lang="ru-RU" sz="1400" u="none" strike="noStrike" kern="1200" baseline="0" dirty="0" smtClean="0">
                          <a:solidFill>
                            <a:schemeClr val="dk1"/>
                          </a:solidFill>
                          <a:effectLst>
                            <a:outerShdw blurRad="50800" dist="38100" algn="tr" rotWithShape="0">
                              <a:prstClr val="black">
                                <a:alpha val="40000"/>
                              </a:prstClr>
                            </a:outerShdw>
                          </a:effectLst>
                          <a:latin typeface="+mn-lt"/>
                          <a:ea typeface="+mn-ea"/>
                          <a:cs typeface="+mn-cs"/>
                        </a:rPr>
                        <a:t> 307,9</a:t>
                      </a:r>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txBody>
                  <a:tcPr marL="8313" marR="8313" marT="8313" marB="0" anchor="ctr"/>
                </a:tc>
                <a:tc>
                  <a:txBody>
                    <a:bodyPr/>
                    <a:lstStyle/>
                    <a:p>
                      <a:pPr algn="ctr" rtl="0" fontAlgn="b"/>
                      <a:r>
                        <a:rPr lang="ru-RU" sz="1400" b="0" i="0" u="none" strike="noStrike" dirty="0" smtClean="0">
                          <a:solidFill>
                            <a:srgbClr val="000000"/>
                          </a:solidFill>
                          <a:effectLst>
                            <a:outerShdw blurRad="50800" dist="38100" algn="tr" rotWithShape="0">
                              <a:prstClr val="black">
                                <a:alpha val="40000"/>
                              </a:prstClr>
                            </a:outerShdw>
                          </a:effectLst>
                          <a:latin typeface="Calibri" panose="020F0502020204030204" pitchFamily="34" charset="0"/>
                        </a:rPr>
                        <a:t>-7,4%</a:t>
                      </a:r>
                      <a:endParaRPr lang="ru-RU" sz="14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9525" marR="9525" marT="9525" marB="0" anchor="ctr"/>
                </a:tc>
                <a:tc>
                  <a:txBody>
                    <a:bodyPr/>
                    <a:lstStyle/>
                    <a:p>
                      <a:pPr algn="ctr" rtl="0" fontAlgn="b"/>
                      <a:r>
                        <a:rPr lang="ru-RU" sz="1400" b="0" i="0" u="none" strike="noStrike" dirty="0" smtClean="0">
                          <a:solidFill>
                            <a:srgbClr val="000000"/>
                          </a:solidFill>
                          <a:effectLst>
                            <a:outerShdw blurRad="50800" dist="38100" algn="tr" rotWithShape="0">
                              <a:prstClr val="black">
                                <a:alpha val="40000"/>
                              </a:prstClr>
                            </a:outerShdw>
                          </a:effectLst>
                          <a:latin typeface="Calibri" panose="020F0502020204030204" pitchFamily="34" charset="0"/>
                        </a:rPr>
                        <a:t>1 301 461,5</a:t>
                      </a:r>
                      <a:endParaRPr lang="ru-RU" sz="14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6161" marR="6161" marT="6161" marB="0" anchor="ctr"/>
                </a:tc>
                <a:tc>
                  <a:txBody>
                    <a:bodyPr/>
                    <a:lstStyle/>
                    <a:p>
                      <a:pPr algn="ctr" rtl="0" fontAlgn="b"/>
                      <a:r>
                        <a:rPr lang="ru-RU" sz="1400" b="0" i="0" u="none" strike="noStrike" dirty="0" smtClean="0">
                          <a:solidFill>
                            <a:srgbClr val="000000"/>
                          </a:solidFill>
                          <a:effectLst>
                            <a:outerShdw blurRad="50800" dist="38100" algn="tr" rotWithShape="0">
                              <a:prstClr val="black">
                                <a:alpha val="40000"/>
                              </a:prstClr>
                            </a:outerShdw>
                          </a:effectLst>
                          <a:latin typeface="Calibri" panose="020F0502020204030204" pitchFamily="34" charset="0"/>
                        </a:rPr>
                        <a:t>59,8%</a:t>
                      </a:r>
                      <a:endParaRPr lang="ru-RU" sz="1400" b="0"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9525" marR="9525" marT="9525" marB="0" anchor="ctr"/>
                </a:tc>
                <a:extLst>
                  <a:ext uri="{0D108BD9-81ED-4DB2-BD59-A6C34878D82A}">
                    <a16:rowId xmlns:a16="http://schemas.microsoft.com/office/drawing/2014/main" val="1690163311"/>
                  </a:ext>
                </a:extLst>
              </a:tr>
            </a:tbl>
          </a:graphicData>
        </a:graphic>
      </p:graphicFrame>
    </p:spTree>
    <p:extLst>
      <p:ext uri="{BB962C8B-B14F-4D97-AF65-F5344CB8AC3E}">
        <p14:creationId xmlns:p14="http://schemas.microsoft.com/office/powerpoint/2010/main" val="50360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8EBFE-308D-46D0-80A1-17B999148359}"/>
              </a:ext>
            </a:extLst>
          </p:cNvPr>
          <p:cNvSpPr>
            <a:spLocks noGrp="1"/>
          </p:cNvSpPr>
          <p:nvPr>
            <p:ph type="title"/>
          </p:nvPr>
        </p:nvSpPr>
        <p:spPr>
          <a:xfrm>
            <a:off x="1219200" y="318692"/>
            <a:ext cx="10818890" cy="671838"/>
          </a:xfrm>
        </p:spPr>
        <p:txBody>
          <a:bodyPr>
            <a:noAutofit/>
          </a:bodyPr>
          <a:lstStyle/>
          <a:p>
            <a:pPr algn="ctr"/>
            <a:r>
              <a:rPr lang="ru-RU" sz="2200" dirty="0"/>
              <a:t>Структура налоговых и неналоговых доходов, а также</a:t>
            </a:r>
            <a:br>
              <a:rPr lang="ru-RU" sz="2200" dirty="0"/>
            </a:br>
            <a:r>
              <a:rPr lang="ru-RU" sz="2200" dirty="0"/>
              <a:t>межбюджетных трансфертах, поступающих в бюджет </a:t>
            </a:r>
            <a:r>
              <a:rPr lang="ru-RU" sz="2200" dirty="0" smtClean="0"/>
              <a:t>в </a:t>
            </a:r>
            <a:r>
              <a:rPr lang="ru-RU" sz="2200" dirty="0"/>
              <a:t>сравнении с плановыми назначениями</a:t>
            </a:r>
          </a:p>
        </p:txBody>
      </p:sp>
      <p:sp>
        <p:nvSpPr>
          <p:cNvPr id="8" name="Номер слайда 7">
            <a:extLst>
              <a:ext uri="{FF2B5EF4-FFF2-40B4-BE49-F238E27FC236}">
                <a16:creationId xmlns:a16="http://schemas.microsoft.com/office/drawing/2014/main" id="{E35FA3A3-9787-4C9B-B7B2-6F58EF01330B}"/>
              </a:ext>
            </a:extLst>
          </p:cNvPr>
          <p:cNvSpPr>
            <a:spLocks noGrp="1"/>
          </p:cNvSpPr>
          <p:nvPr>
            <p:ph type="sldNum" sz="quarter" idx="12"/>
          </p:nvPr>
        </p:nvSpPr>
        <p:spPr>
          <a:xfrm>
            <a:off x="9448800" y="6475372"/>
            <a:ext cx="2743200" cy="365125"/>
          </a:xfrm>
        </p:spPr>
        <p:txBody>
          <a:bodyPr/>
          <a:lstStyle/>
          <a:p>
            <a:fld id="{F203300F-B5E5-4D9E-9381-383162CC59FB}" type="slidenum">
              <a:rPr lang="ru-RU" smtClean="0"/>
              <a:pPr/>
              <a:t>18</a:t>
            </a:fld>
            <a:endParaRPr lang="ru-RU" dirty="0"/>
          </a:p>
        </p:txBody>
      </p:sp>
      <p:pic>
        <p:nvPicPr>
          <p:cNvPr id="6" name="Объект 6">
            <a:extLst>
              <a:ext uri="{FF2B5EF4-FFF2-40B4-BE49-F238E27FC236}">
                <a16:creationId xmlns:a16="http://schemas.microsoft.com/office/drawing/2014/main" id="{1F3E35B0-992A-4300-9F82-5784E7BD16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3"/>
            <a:ext cx="986632" cy="419241"/>
          </a:xfrm>
          <a:prstGeom prst="rect">
            <a:avLst/>
          </a:prstGeom>
        </p:spPr>
      </p:pic>
      <p:sp>
        <p:nvSpPr>
          <p:cNvPr id="9" name="Прямоугольник 8">
            <a:extLst>
              <a:ext uri="{FF2B5EF4-FFF2-40B4-BE49-F238E27FC236}">
                <a16:creationId xmlns:a16="http://schemas.microsoft.com/office/drawing/2014/main" id="{B440C88A-06F6-4897-A554-6683D91EF1D8}"/>
              </a:ext>
            </a:extLst>
          </p:cNvPr>
          <p:cNvSpPr/>
          <p:nvPr/>
        </p:nvSpPr>
        <p:spPr>
          <a:xfrm>
            <a:off x="11112285" y="992515"/>
            <a:ext cx="795411" cy="261610"/>
          </a:xfrm>
          <a:prstGeom prst="rect">
            <a:avLst/>
          </a:prstGeom>
        </p:spPr>
        <p:txBody>
          <a:bodyPr wrap="none">
            <a:spAutoFit/>
          </a:bodyPr>
          <a:lstStyle/>
          <a:p>
            <a:r>
              <a:rPr lang="ru-RU" sz="1100" dirty="0"/>
              <a:t>(тыс. руб.)</a:t>
            </a:r>
          </a:p>
        </p:txBody>
      </p:sp>
      <p:graphicFrame>
        <p:nvGraphicFramePr>
          <p:cNvPr id="4" name="Таблица 3"/>
          <p:cNvGraphicFramePr>
            <a:graphicFrameLocks noGrp="1"/>
          </p:cNvGraphicFramePr>
          <p:nvPr>
            <p:extLst>
              <p:ext uri="{D42A27DB-BD31-4B8C-83A1-F6EECF244321}">
                <p14:modId xmlns:p14="http://schemas.microsoft.com/office/powerpoint/2010/main" val="919777959"/>
              </p:ext>
            </p:extLst>
          </p:nvPr>
        </p:nvGraphicFramePr>
        <p:xfrm>
          <a:off x="224446" y="1254125"/>
          <a:ext cx="11813644" cy="5491415"/>
        </p:xfrm>
        <a:graphic>
          <a:graphicData uri="http://schemas.openxmlformats.org/drawingml/2006/table">
            <a:tbl>
              <a:tblPr>
                <a:tableStyleId>{5C22544A-7EE6-4342-B048-85BDC9FD1C3A}</a:tableStyleId>
              </a:tblPr>
              <a:tblGrid>
                <a:gridCol w="1870361">
                  <a:extLst>
                    <a:ext uri="{9D8B030D-6E8A-4147-A177-3AD203B41FA5}">
                      <a16:colId xmlns:a16="http://schemas.microsoft.com/office/drawing/2014/main" val="2184903738"/>
                    </a:ext>
                  </a:extLst>
                </a:gridCol>
                <a:gridCol w="6613479">
                  <a:extLst>
                    <a:ext uri="{9D8B030D-6E8A-4147-A177-3AD203B41FA5}">
                      <a16:colId xmlns:a16="http://schemas.microsoft.com/office/drawing/2014/main" val="1288646822"/>
                    </a:ext>
                  </a:extLst>
                </a:gridCol>
                <a:gridCol w="1260800">
                  <a:extLst>
                    <a:ext uri="{9D8B030D-6E8A-4147-A177-3AD203B41FA5}">
                      <a16:colId xmlns:a16="http://schemas.microsoft.com/office/drawing/2014/main" val="368519509"/>
                    </a:ext>
                  </a:extLst>
                </a:gridCol>
                <a:gridCol w="1126868">
                  <a:extLst>
                    <a:ext uri="{9D8B030D-6E8A-4147-A177-3AD203B41FA5}">
                      <a16:colId xmlns:a16="http://schemas.microsoft.com/office/drawing/2014/main" val="1839916516"/>
                    </a:ext>
                  </a:extLst>
                </a:gridCol>
                <a:gridCol w="942136">
                  <a:extLst>
                    <a:ext uri="{9D8B030D-6E8A-4147-A177-3AD203B41FA5}">
                      <a16:colId xmlns:a16="http://schemas.microsoft.com/office/drawing/2014/main" val="3002902329"/>
                    </a:ext>
                  </a:extLst>
                </a:gridCol>
              </a:tblGrid>
              <a:tr h="358544">
                <a:tc>
                  <a:txBody>
                    <a:bodyPr/>
                    <a:lstStyle/>
                    <a:p>
                      <a:pPr algn="ctr" fontAlgn="b"/>
                      <a:r>
                        <a:rPr lang="ru-RU" sz="1000" u="none" strike="noStrike" dirty="0">
                          <a:solidFill>
                            <a:schemeClr val="bg1"/>
                          </a:solidFill>
                          <a:effectLst/>
                        </a:rPr>
                        <a:t>Код бюджетной классификации</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Наименование доходов</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План на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Исполнено за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 исполнения</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96171083"/>
                  </a:ext>
                </a:extLst>
              </a:tr>
              <a:tr h="112726">
                <a:tc>
                  <a:txBody>
                    <a:bodyPr/>
                    <a:lstStyle/>
                    <a:p>
                      <a:pPr algn="ctr" fontAlgn="b"/>
                      <a:r>
                        <a:rPr lang="ru-RU" sz="1000" b="1" u="none" strike="noStrike" dirty="0">
                          <a:effectLst/>
                        </a:rPr>
                        <a:t>000 1 00 00000 00 0000 000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b="1" u="none" strike="noStrike" dirty="0">
                          <a:effectLst/>
                        </a:rPr>
                        <a:t>Налоговые и неналоговые доходы</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2 491 584,6</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2 614 550,4</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104,9</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0740121"/>
                  </a:ext>
                </a:extLst>
              </a:tr>
              <a:tr h="112726">
                <a:tc>
                  <a:txBody>
                    <a:bodyPr/>
                    <a:lstStyle/>
                    <a:p>
                      <a:pPr algn="ctr" fontAlgn="b"/>
                      <a:r>
                        <a:rPr lang="ru-RU" sz="1000" b="1" u="none" strike="noStrike" dirty="0">
                          <a:effectLst/>
                        </a:rPr>
                        <a:t>000 1 01 00000 00 0000 000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b="1" u="none" strike="noStrike" dirty="0">
                          <a:effectLst/>
                        </a:rPr>
                        <a:t>Налоги на прибыль, доходы</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794 864,0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827 280,3</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104,1</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9045231"/>
                  </a:ext>
                </a:extLst>
              </a:tr>
              <a:tr h="169091">
                <a:tc>
                  <a:txBody>
                    <a:bodyPr/>
                    <a:lstStyle/>
                    <a:p>
                      <a:pPr algn="ctr" fontAlgn="b"/>
                      <a:r>
                        <a:rPr lang="ru-RU" sz="1000" u="none" strike="noStrike">
                          <a:effectLst/>
                        </a:rPr>
                        <a:t>000 1 01 02000 01 0000 110      </a:t>
                      </a:r>
                      <a:endParaRPr lang="ru-RU" sz="1000" b="0" i="0" u="none" strike="noStrike">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u="none" strike="noStrike" dirty="0">
                          <a:effectLst/>
                        </a:rPr>
                        <a:t>Налог на доходы физических лиц  </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794 864,0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827 280,3</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104,1</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8919488"/>
                  </a:ext>
                </a:extLst>
              </a:tr>
              <a:tr h="169091">
                <a:tc>
                  <a:txBody>
                    <a:bodyPr/>
                    <a:lstStyle/>
                    <a:p>
                      <a:pPr algn="ctr" fontAlgn="b"/>
                      <a:r>
                        <a:rPr lang="ru-RU" sz="1000" b="1" u="none" strike="noStrike" dirty="0">
                          <a:effectLst/>
                        </a:rPr>
                        <a:t>000 1 03 00000 00 0000 000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b="1" u="none" strike="noStrike" dirty="0">
                          <a:effectLst/>
                        </a:rPr>
                        <a:t>Налоги на товары (работы, услуги), реализуемые на территории РФ</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9 778,0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11 282,5</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115,4</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1097548"/>
                  </a:ext>
                </a:extLst>
              </a:tr>
              <a:tr h="558471">
                <a:tc>
                  <a:txBody>
                    <a:bodyPr/>
                    <a:lstStyle/>
                    <a:p>
                      <a:pPr algn="ctr" fontAlgn="b"/>
                      <a:r>
                        <a:rPr lang="ru-RU" sz="1000" u="none" strike="noStrike" dirty="0">
                          <a:effectLst/>
                        </a:rPr>
                        <a:t>000 1 03 02000 01 0000 110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u="none" strike="noStrike" dirty="0">
                          <a:effectLst/>
                        </a:rPr>
                        <a:t>Доходы от уплаты акцизов на дизельное топливо,  моторные масла для дизельных и (или) карбюраторных (</a:t>
                      </a:r>
                      <a:r>
                        <a:rPr lang="ru-RU" sz="1000" u="none" strike="noStrike" dirty="0" err="1">
                          <a:effectLst/>
                        </a:rPr>
                        <a:t>инжекторных</a:t>
                      </a:r>
                      <a:r>
                        <a:rPr lang="ru-RU" sz="1000" u="none" strike="noStrike" dirty="0">
                          <a:effectLst/>
                        </a:rPr>
                        <a:t>) двигателей, автомобильный бензин, прямогонный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9 778,0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11 282,5</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115,4</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253182"/>
                  </a:ext>
                </a:extLst>
              </a:tr>
              <a:tr h="197272">
                <a:tc>
                  <a:txBody>
                    <a:bodyPr/>
                    <a:lstStyle/>
                    <a:p>
                      <a:pPr algn="ctr" fontAlgn="b"/>
                      <a:r>
                        <a:rPr lang="ru-RU" sz="1000" b="1" u="none" strike="noStrike" dirty="0">
                          <a:effectLst/>
                        </a:rPr>
                        <a:t>000 1 05 00000 00 0000 000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b="1" u="none" strike="noStrike" dirty="0">
                          <a:effectLst/>
                        </a:rPr>
                        <a:t>Налоги на совокупный доход</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633 097,0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688 883,8</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108,8</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1797105"/>
                  </a:ext>
                </a:extLst>
              </a:tr>
              <a:tr h="248470">
                <a:tc>
                  <a:txBody>
                    <a:bodyPr/>
                    <a:lstStyle/>
                    <a:p>
                      <a:pPr algn="ctr" fontAlgn="b"/>
                      <a:r>
                        <a:rPr lang="ru-RU" sz="1000" u="none" strike="noStrike" dirty="0">
                          <a:effectLst/>
                        </a:rPr>
                        <a:t>000 1 05 01000 01 0000 110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u="none" strike="noStrike" dirty="0">
                          <a:effectLst/>
                        </a:rPr>
                        <a:t>Налог, взимаемый в связи с применением упрощенной системы налогообложения</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a:effectLst/>
                        </a:rPr>
                        <a:t>584 865,0</a:t>
                      </a:r>
                      <a:endParaRPr lang="ru-RU" sz="1000" b="0" i="0" u="none" strike="noStrike">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647 313,0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a:effectLst/>
                        </a:rPr>
                        <a:t>110,7</a:t>
                      </a:r>
                      <a:endParaRPr lang="ru-RU" sz="1000" b="0" i="0" u="none" strike="noStrike">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476079"/>
                  </a:ext>
                </a:extLst>
              </a:tr>
              <a:tr h="248470">
                <a:tc>
                  <a:txBody>
                    <a:bodyPr/>
                    <a:lstStyle/>
                    <a:p>
                      <a:pPr algn="ctr" fontAlgn="b"/>
                      <a:r>
                        <a:rPr lang="ru-RU" sz="1000" u="none" strike="noStrike" dirty="0">
                          <a:effectLst/>
                        </a:rPr>
                        <a:t>000 1 05 02000 02 0000 110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u="none" strike="noStrike" dirty="0">
                          <a:effectLst/>
                        </a:rPr>
                        <a:t>Единый налог на вмененный доход для отдельных видов деятельности</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a:effectLst/>
                        </a:rPr>
                        <a:t>0,0</a:t>
                      </a:r>
                      <a:endParaRPr lang="ru-RU" sz="1000" b="0" i="0" u="none" strike="noStrike">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a:effectLst/>
                        </a:rPr>
                        <a:t>150,5</a:t>
                      </a:r>
                      <a:endParaRPr lang="ru-RU" sz="1000" b="0" i="0" u="none" strike="noStrike">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a:effectLst/>
                        </a:rPr>
                        <a:t>-</a:t>
                      </a:r>
                      <a:endParaRPr lang="ru-RU" sz="1000" b="0" i="0" u="none" strike="noStrike">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967076"/>
                  </a:ext>
                </a:extLst>
              </a:tr>
              <a:tr h="304834">
                <a:tc>
                  <a:txBody>
                    <a:bodyPr/>
                    <a:lstStyle/>
                    <a:p>
                      <a:pPr algn="ctr" fontAlgn="b"/>
                      <a:r>
                        <a:rPr lang="ru-RU" sz="1000" u="none" strike="noStrike" dirty="0">
                          <a:effectLst/>
                        </a:rPr>
                        <a:t>000 1 05 04010 02 0000 110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u="none" strike="noStrike" dirty="0">
                          <a:effectLst/>
                        </a:rPr>
                        <a:t>Налог, взимаемый в связи с применением патентной системы налогообложения, зачисляемый в бюджеты городских округов</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48 232,0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41 420,3</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a:effectLst/>
                        </a:rPr>
                        <a:t>85,9</a:t>
                      </a:r>
                      <a:endParaRPr lang="ru-RU" sz="1000" b="0" i="0" u="none" strike="noStrike">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4723419"/>
                  </a:ext>
                </a:extLst>
              </a:tr>
              <a:tr h="140909">
                <a:tc>
                  <a:txBody>
                    <a:bodyPr/>
                    <a:lstStyle/>
                    <a:p>
                      <a:pPr algn="ctr" fontAlgn="b"/>
                      <a:r>
                        <a:rPr lang="ru-RU" sz="1000" b="1" u="none" strike="noStrike" dirty="0">
                          <a:effectLst/>
                        </a:rPr>
                        <a:t>000 1 06 00000 00 0000 000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b="1" u="none" strike="noStrike" dirty="0">
                          <a:effectLst/>
                        </a:rPr>
                        <a:t>Налоги на имущество</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380 026,0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391 824,7</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103,1</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1437732"/>
                  </a:ext>
                </a:extLst>
              </a:tr>
              <a:tr h="288865">
                <a:tc>
                  <a:txBody>
                    <a:bodyPr/>
                    <a:lstStyle/>
                    <a:p>
                      <a:pPr algn="ctr" fontAlgn="b"/>
                      <a:r>
                        <a:rPr lang="ru-RU" sz="1000" u="none" strike="noStrike" dirty="0">
                          <a:effectLst/>
                        </a:rPr>
                        <a:t>000 1 06 01020 04 0000 110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u="none" strike="noStrike" dirty="0">
                          <a:effectLst/>
                        </a:rPr>
                        <a:t>Налог на имущество физических лиц, взимаемый по ставкам, применяемым к объектам налогообложения, расположенным в границах городских округов </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120 026,0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119 141,5</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99,3</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3395167"/>
                  </a:ext>
                </a:extLst>
              </a:tr>
              <a:tr h="162046">
                <a:tc>
                  <a:txBody>
                    <a:bodyPr/>
                    <a:lstStyle/>
                    <a:p>
                      <a:pPr algn="ctr" fontAlgn="b"/>
                      <a:r>
                        <a:rPr lang="ru-RU" sz="1000" b="1" u="none" strike="noStrike" dirty="0">
                          <a:effectLst/>
                        </a:rPr>
                        <a:t>000 1 06 06000 00 0000 110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b="1" u="none" strike="noStrike" dirty="0">
                          <a:effectLst/>
                        </a:rPr>
                        <a:t>Земельный налог</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260 000,0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272 683,2</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104,9</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7712682"/>
                  </a:ext>
                </a:extLst>
              </a:tr>
              <a:tr h="299667">
                <a:tc>
                  <a:txBody>
                    <a:bodyPr/>
                    <a:lstStyle/>
                    <a:p>
                      <a:pPr algn="ctr" fontAlgn="b"/>
                      <a:r>
                        <a:rPr lang="ru-RU" sz="1000" u="none" strike="noStrike" dirty="0">
                          <a:effectLst/>
                        </a:rPr>
                        <a:t>000 1 06 06032 04 0000 110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u="none" strike="noStrike" dirty="0">
                          <a:effectLst/>
                        </a:rPr>
                        <a:t>Земельный налог с организаций, обладающих земельным участком, расположенным в границах городских округов </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224 900,0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235 818,0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104,9</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5692194"/>
                  </a:ext>
                </a:extLst>
              </a:tr>
              <a:tr h="333016">
                <a:tc>
                  <a:txBody>
                    <a:bodyPr/>
                    <a:lstStyle/>
                    <a:p>
                      <a:pPr algn="ctr" fontAlgn="b"/>
                      <a:r>
                        <a:rPr lang="ru-RU" sz="1000" u="none" strike="noStrike" dirty="0">
                          <a:effectLst/>
                        </a:rPr>
                        <a:t>000 1 06 06042 04 0000 110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u="none" strike="noStrike" dirty="0">
                          <a:effectLst/>
                        </a:rPr>
                        <a:t>Земельный налог с физических лиц, обладающих земельным участком, расположенным в границах городских округов</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35 100,0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36 865,2</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a:effectLst/>
                        </a:rPr>
                        <a:t>105,0</a:t>
                      </a:r>
                      <a:endParaRPr lang="ru-RU" sz="1000" b="0" i="0" u="none" strike="noStrike">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4548360"/>
                  </a:ext>
                </a:extLst>
              </a:tr>
              <a:tr h="174726">
                <a:tc>
                  <a:txBody>
                    <a:bodyPr/>
                    <a:lstStyle/>
                    <a:p>
                      <a:pPr algn="ctr" fontAlgn="b"/>
                      <a:r>
                        <a:rPr lang="ru-RU" sz="1000" b="1" u="none" strike="noStrike" dirty="0">
                          <a:effectLst/>
                        </a:rPr>
                        <a:t>000 1 08 00000 00 0000 000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b="1" u="none" strike="noStrike" dirty="0">
                          <a:effectLst/>
                        </a:rPr>
                        <a:t>Государственная пошлина, сборы</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17 588,0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14 698,1</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83,6</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39423"/>
                  </a:ext>
                </a:extLst>
              </a:tr>
              <a:tr h="366364">
                <a:tc>
                  <a:txBody>
                    <a:bodyPr/>
                    <a:lstStyle/>
                    <a:p>
                      <a:pPr algn="ctr" fontAlgn="b"/>
                      <a:r>
                        <a:rPr lang="ru-RU" sz="1000" u="none" strike="noStrike" dirty="0">
                          <a:effectLst/>
                        </a:rPr>
                        <a:t>000 1 08 03010 01 0000 110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u="none" strike="noStrike" dirty="0">
                          <a:effectLst/>
                        </a:rPr>
                        <a:t>Государственная пошлина по делам, рассматриваемым в судах общей юрисдикции, мировыми судьями (за исключением Верховного Суда Российской Федерации)</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17 588,0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14 563,1</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82,8</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9899820"/>
                  </a:ext>
                </a:extLst>
              </a:tr>
              <a:tr h="366364">
                <a:tc>
                  <a:txBody>
                    <a:bodyPr/>
                    <a:lstStyle/>
                    <a:p>
                      <a:pPr algn="ctr" fontAlgn="b"/>
                      <a:r>
                        <a:rPr lang="ru-RU" sz="1000" u="none" strike="noStrike" dirty="0">
                          <a:effectLst/>
                        </a:rPr>
                        <a:t>000 1 08 07 150 01 1000 110</a:t>
                      </a:r>
                      <a:endParaRPr lang="ru-RU" sz="1000" b="0" i="0" u="none" strike="noStrike" dirty="0">
                        <a:solidFill>
                          <a:srgbClr val="000000"/>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u="none" strike="noStrike" dirty="0">
                          <a:effectLst/>
                        </a:rPr>
                        <a:t>Государственная пошлина за выдачу разрешения на установку рекламных конструкций</a:t>
                      </a:r>
                      <a:endParaRPr lang="ru-RU" sz="1000" b="0" i="0" u="none" strike="noStrike" dirty="0">
                        <a:solidFill>
                          <a:srgbClr val="000000"/>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0,0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135,0</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effectLst/>
                        </a:rPr>
                        <a:t>-</a:t>
                      </a:r>
                      <a:endParaRPr lang="ru-RU" sz="1000" b="0"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947050"/>
                  </a:ext>
                </a:extLst>
              </a:tr>
              <a:tr h="366364">
                <a:tc>
                  <a:txBody>
                    <a:bodyPr/>
                    <a:lstStyle/>
                    <a:p>
                      <a:pPr algn="ctr" fontAlgn="b"/>
                      <a:r>
                        <a:rPr lang="ru-RU" sz="1000" b="1" u="none" strike="noStrike" dirty="0">
                          <a:effectLst/>
                        </a:rPr>
                        <a:t>000 1 09 00000 00 0000 000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b="1" u="none" strike="noStrike" dirty="0">
                          <a:effectLst/>
                        </a:rPr>
                        <a:t>Задолженность и перерасчеты по </a:t>
                      </a:r>
                      <a:r>
                        <a:rPr lang="ru-RU" sz="1000" b="1" u="none" strike="noStrike" dirty="0" smtClean="0">
                          <a:effectLst/>
                        </a:rPr>
                        <a:t>отмененным </a:t>
                      </a:r>
                      <a:r>
                        <a:rPr lang="ru-RU" sz="1000" b="1" u="none" strike="noStrike" dirty="0">
                          <a:effectLst/>
                        </a:rPr>
                        <a:t>налогам, сборам</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0,0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3,7</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0563583"/>
                  </a:ext>
                </a:extLst>
              </a:tr>
              <a:tr h="320802">
                <a:tc>
                  <a:txBody>
                    <a:bodyPr/>
                    <a:lstStyle/>
                    <a:p>
                      <a:pPr algn="l" fontAlgn="b"/>
                      <a:r>
                        <a:rPr lang="ru-RU" sz="1000" u="none" strike="noStrike">
                          <a:effectLst/>
                        </a:rPr>
                        <a:t> </a:t>
                      </a:r>
                      <a:endParaRPr lang="ru-RU" sz="1000" b="0" i="0" u="none" strike="noStrike">
                        <a:effectLst/>
                        <a:latin typeface="Arial" panose="020B060402020202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НАЛОГОВЫЕ ДОХОДЫ</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1 835 353,0</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1 933 973,1</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1" u="none" strike="noStrike" dirty="0">
                          <a:effectLst/>
                        </a:rPr>
                        <a:t>105,4</a:t>
                      </a:r>
                      <a:endParaRPr lang="ru-RU" sz="1000" b="1" i="0" u="none" strike="noStrike" dirty="0">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1949274"/>
                  </a:ext>
                </a:extLst>
              </a:tr>
            </a:tbl>
          </a:graphicData>
        </a:graphic>
      </p:graphicFrame>
    </p:spTree>
    <p:extLst>
      <p:ext uri="{BB962C8B-B14F-4D97-AF65-F5344CB8AC3E}">
        <p14:creationId xmlns:p14="http://schemas.microsoft.com/office/powerpoint/2010/main" val="75128043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8EBFE-308D-46D0-80A1-17B999148359}"/>
              </a:ext>
            </a:extLst>
          </p:cNvPr>
          <p:cNvSpPr>
            <a:spLocks noGrp="1"/>
          </p:cNvSpPr>
          <p:nvPr>
            <p:ph type="title"/>
          </p:nvPr>
        </p:nvSpPr>
        <p:spPr>
          <a:xfrm>
            <a:off x="1219200" y="318692"/>
            <a:ext cx="10818890" cy="671838"/>
          </a:xfrm>
        </p:spPr>
        <p:txBody>
          <a:bodyPr>
            <a:noAutofit/>
          </a:bodyPr>
          <a:lstStyle/>
          <a:p>
            <a:pPr algn="ctr"/>
            <a:r>
              <a:rPr lang="ru-RU" sz="2200" dirty="0"/>
              <a:t>Структура налоговых и неналоговых доходов, а также</a:t>
            </a:r>
            <a:br>
              <a:rPr lang="ru-RU" sz="2200" dirty="0"/>
            </a:br>
            <a:r>
              <a:rPr lang="ru-RU" sz="2200" dirty="0"/>
              <a:t>межбюджетных трансфертах, поступающих в бюджет </a:t>
            </a:r>
            <a:r>
              <a:rPr lang="ru-RU" sz="2200" dirty="0" smtClean="0"/>
              <a:t>в </a:t>
            </a:r>
            <a:r>
              <a:rPr lang="ru-RU" sz="2200" dirty="0"/>
              <a:t>сравнении с плановыми назначениями</a:t>
            </a:r>
          </a:p>
        </p:txBody>
      </p:sp>
      <p:sp>
        <p:nvSpPr>
          <p:cNvPr id="8" name="Номер слайда 7">
            <a:extLst>
              <a:ext uri="{FF2B5EF4-FFF2-40B4-BE49-F238E27FC236}">
                <a16:creationId xmlns:a16="http://schemas.microsoft.com/office/drawing/2014/main" id="{E35FA3A3-9787-4C9B-B7B2-6F58EF01330B}"/>
              </a:ext>
            </a:extLst>
          </p:cNvPr>
          <p:cNvSpPr>
            <a:spLocks noGrp="1"/>
          </p:cNvSpPr>
          <p:nvPr>
            <p:ph type="sldNum" sz="quarter" idx="12"/>
          </p:nvPr>
        </p:nvSpPr>
        <p:spPr>
          <a:xfrm>
            <a:off x="9448800" y="6475372"/>
            <a:ext cx="2743200" cy="365125"/>
          </a:xfrm>
        </p:spPr>
        <p:txBody>
          <a:bodyPr/>
          <a:lstStyle/>
          <a:p>
            <a:fld id="{F203300F-B5E5-4D9E-9381-383162CC59FB}" type="slidenum">
              <a:rPr lang="ru-RU" smtClean="0"/>
              <a:pPr/>
              <a:t>19</a:t>
            </a:fld>
            <a:endParaRPr lang="ru-RU" dirty="0"/>
          </a:p>
        </p:txBody>
      </p:sp>
      <p:pic>
        <p:nvPicPr>
          <p:cNvPr id="6" name="Объект 6">
            <a:extLst>
              <a:ext uri="{FF2B5EF4-FFF2-40B4-BE49-F238E27FC236}">
                <a16:creationId xmlns:a16="http://schemas.microsoft.com/office/drawing/2014/main" id="{1F3E35B0-992A-4300-9F82-5784E7BD16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3"/>
            <a:ext cx="986632" cy="419241"/>
          </a:xfrm>
          <a:prstGeom prst="rect">
            <a:avLst/>
          </a:prstGeom>
        </p:spPr>
      </p:pic>
      <p:sp>
        <p:nvSpPr>
          <p:cNvPr id="9" name="Прямоугольник 8">
            <a:extLst>
              <a:ext uri="{FF2B5EF4-FFF2-40B4-BE49-F238E27FC236}">
                <a16:creationId xmlns:a16="http://schemas.microsoft.com/office/drawing/2014/main" id="{B440C88A-06F6-4897-A554-6683D91EF1D8}"/>
              </a:ext>
            </a:extLst>
          </p:cNvPr>
          <p:cNvSpPr/>
          <p:nvPr/>
        </p:nvSpPr>
        <p:spPr>
          <a:xfrm>
            <a:off x="11112285" y="992515"/>
            <a:ext cx="795411" cy="261610"/>
          </a:xfrm>
          <a:prstGeom prst="rect">
            <a:avLst/>
          </a:prstGeom>
        </p:spPr>
        <p:txBody>
          <a:bodyPr wrap="none">
            <a:spAutoFit/>
          </a:bodyPr>
          <a:lstStyle/>
          <a:p>
            <a:r>
              <a:rPr lang="ru-RU" sz="1100" dirty="0"/>
              <a:t>(тыс. руб.)</a:t>
            </a:r>
          </a:p>
        </p:txBody>
      </p:sp>
      <p:graphicFrame>
        <p:nvGraphicFramePr>
          <p:cNvPr id="4" name="Таблица 3"/>
          <p:cNvGraphicFramePr>
            <a:graphicFrameLocks noGrp="1"/>
          </p:cNvGraphicFramePr>
          <p:nvPr>
            <p:extLst>
              <p:ext uri="{D42A27DB-BD31-4B8C-83A1-F6EECF244321}">
                <p14:modId xmlns:p14="http://schemas.microsoft.com/office/powerpoint/2010/main" val="970245129"/>
              </p:ext>
            </p:extLst>
          </p:nvPr>
        </p:nvGraphicFramePr>
        <p:xfrm>
          <a:off x="224446" y="1254125"/>
          <a:ext cx="11813644" cy="5235994"/>
        </p:xfrm>
        <a:graphic>
          <a:graphicData uri="http://schemas.openxmlformats.org/drawingml/2006/table">
            <a:tbl>
              <a:tblPr>
                <a:tableStyleId>{5C22544A-7EE6-4342-B048-85BDC9FD1C3A}</a:tableStyleId>
              </a:tblPr>
              <a:tblGrid>
                <a:gridCol w="1870361">
                  <a:extLst>
                    <a:ext uri="{9D8B030D-6E8A-4147-A177-3AD203B41FA5}">
                      <a16:colId xmlns:a16="http://schemas.microsoft.com/office/drawing/2014/main" val="2184903738"/>
                    </a:ext>
                  </a:extLst>
                </a:gridCol>
                <a:gridCol w="6613479">
                  <a:extLst>
                    <a:ext uri="{9D8B030D-6E8A-4147-A177-3AD203B41FA5}">
                      <a16:colId xmlns:a16="http://schemas.microsoft.com/office/drawing/2014/main" val="1288646822"/>
                    </a:ext>
                  </a:extLst>
                </a:gridCol>
                <a:gridCol w="1260800">
                  <a:extLst>
                    <a:ext uri="{9D8B030D-6E8A-4147-A177-3AD203B41FA5}">
                      <a16:colId xmlns:a16="http://schemas.microsoft.com/office/drawing/2014/main" val="368519509"/>
                    </a:ext>
                  </a:extLst>
                </a:gridCol>
                <a:gridCol w="1126868">
                  <a:extLst>
                    <a:ext uri="{9D8B030D-6E8A-4147-A177-3AD203B41FA5}">
                      <a16:colId xmlns:a16="http://schemas.microsoft.com/office/drawing/2014/main" val="1839916516"/>
                    </a:ext>
                  </a:extLst>
                </a:gridCol>
                <a:gridCol w="942136">
                  <a:extLst>
                    <a:ext uri="{9D8B030D-6E8A-4147-A177-3AD203B41FA5}">
                      <a16:colId xmlns:a16="http://schemas.microsoft.com/office/drawing/2014/main" val="3002902329"/>
                    </a:ext>
                  </a:extLst>
                </a:gridCol>
              </a:tblGrid>
              <a:tr h="358544">
                <a:tc>
                  <a:txBody>
                    <a:bodyPr/>
                    <a:lstStyle/>
                    <a:p>
                      <a:pPr algn="ctr" fontAlgn="b"/>
                      <a:r>
                        <a:rPr lang="ru-RU" sz="1000" u="none" strike="noStrike" dirty="0">
                          <a:solidFill>
                            <a:schemeClr val="bg1"/>
                          </a:solidFill>
                          <a:effectLst/>
                        </a:rPr>
                        <a:t>Код бюджетной классификации</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Наименование доходов</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План на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Исполнено за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 исполнения</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96171083"/>
                  </a:ext>
                </a:extLst>
              </a:tr>
              <a:tr h="112726">
                <a:tc>
                  <a:txBody>
                    <a:bodyPr/>
                    <a:lstStyle/>
                    <a:p>
                      <a:pPr algn="ctr" fontAlgn="b"/>
                      <a:r>
                        <a:rPr lang="ru-RU" sz="800" b="1" i="0" u="none" strike="noStrike" dirty="0">
                          <a:effectLst/>
                          <a:latin typeface="Arial" panose="020B0604020202020204" pitchFamily="34" charset="0"/>
                        </a:rPr>
                        <a:t>000 1 11 00000 00 0000 000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dirty="0">
                          <a:effectLst/>
                          <a:latin typeface="Arial" panose="020B0604020202020204" pitchFamily="34" charset="0"/>
                        </a:rPr>
                        <a:t>Доходы от использования имущества, находящегося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dirty="0">
                          <a:effectLst/>
                          <a:latin typeface="Arial" panose="020B0604020202020204" pitchFamily="34" charset="0"/>
                        </a:rPr>
                        <a:t>426 932,1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428 470,0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40121"/>
                  </a:ext>
                </a:extLst>
              </a:tr>
              <a:tr h="112726">
                <a:tc>
                  <a:txBody>
                    <a:bodyPr/>
                    <a:lstStyle/>
                    <a:p>
                      <a:pPr algn="ctr" fontAlgn="b"/>
                      <a:r>
                        <a:rPr lang="ru-RU" sz="800" b="0" i="0" u="none" strike="noStrike" dirty="0">
                          <a:effectLst/>
                          <a:latin typeface="Arial" panose="020B0604020202020204" pitchFamily="34" charset="0"/>
                        </a:rPr>
                        <a:t> 000 1 11 05012 04 0000 120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округов, а также средства от продажи права на заключение договоров аренды указанных земельных участков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331 110,0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327 533,1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045231"/>
                  </a:ext>
                </a:extLst>
              </a:tr>
              <a:tr h="169091">
                <a:tc>
                  <a:txBody>
                    <a:bodyPr/>
                    <a:lstStyle/>
                    <a:p>
                      <a:pPr algn="ctr" fontAlgn="b"/>
                      <a:r>
                        <a:rPr lang="ru-RU" sz="800" b="0" i="0" u="none" strike="noStrike" dirty="0">
                          <a:effectLst/>
                          <a:latin typeface="Arial" panose="020B0604020202020204" pitchFamily="34" charset="0"/>
                        </a:rPr>
                        <a:t> 000 1 11 05024 04 0000 120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городских округов (за исключением земельных участков муниципальных бюджетных  и автономных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7 283,8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7 292,8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19488"/>
                  </a:ext>
                </a:extLst>
              </a:tr>
              <a:tr h="169091">
                <a:tc>
                  <a:txBody>
                    <a:bodyPr/>
                    <a:lstStyle/>
                    <a:p>
                      <a:pPr algn="ctr" fontAlgn="b"/>
                      <a:r>
                        <a:rPr lang="ru-RU" sz="800" b="0" i="0" u="none" strike="noStrike" dirty="0">
                          <a:effectLst/>
                          <a:latin typeface="Arial" panose="020B0604020202020204" pitchFamily="34" charset="0"/>
                        </a:rPr>
                        <a:t>000 1 11 05034 04 0000 120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Доходы от сдачи в аренду имущества, находящегося в оперативном управлении органов управления городских округов и созданных ими учреждений (за исключением имущества муниципальных бюджетных и автономных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219,6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211,2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097548"/>
                  </a:ext>
                </a:extLst>
              </a:tr>
              <a:tr h="558471">
                <a:tc>
                  <a:txBody>
                    <a:bodyPr/>
                    <a:lstStyle/>
                    <a:p>
                      <a:pPr algn="ctr" fontAlgn="b"/>
                      <a:r>
                        <a:rPr lang="ru-RU" sz="800" b="0" i="0" u="none" strike="noStrike" dirty="0">
                          <a:effectLst/>
                          <a:latin typeface="Arial" panose="020B0604020202020204" pitchFamily="34" charset="0"/>
                        </a:rPr>
                        <a:t>000 1 11 05074 04 0000 120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Доходы от сдачи в аренду имущества, составляющего казну городских округов (за исключением земельных участков)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31 033,9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33 675,8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53182"/>
                  </a:ext>
                </a:extLst>
              </a:tr>
              <a:tr h="197272">
                <a:tc>
                  <a:txBody>
                    <a:bodyPr/>
                    <a:lstStyle/>
                    <a:p>
                      <a:pPr algn="ctr" fontAlgn="b"/>
                      <a:r>
                        <a:rPr lang="ru-RU" sz="800" b="0" i="0" u="none" strike="noStrike" dirty="0">
                          <a:effectLst/>
                          <a:latin typeface="Arial" panose="020B0604020202020204" pitchFamily="34" charset="0"/>
                        </a:rPr>
                        <a:t>000 1 11 05312 04 0000 120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Плата по соглашениям об установлении сервитута, заключенным органами местного самоуправления городских округов, государственными или муниципальными предприятиями либо государственными или муниципальными учреждениями в отношении земельных участков, государственная собственность на которые не разграничена и которые расположены в границах городских округов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24,8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97105"/>
                  </a:ext>
                </a:extLst>
              </a:tr>
              <a:tr h="248470">
                <a:tc>
                  <a:txBody>
                    <a:bodyPr/>
                    <a:lstStyle/>
                    <a:p>
                      <a:pPr algn="ctr" fontAlgn="b"/>
                      <a:r>
                        <a:rPr lang="ru-RU" sz="800" b="0" i="0" u="none" strike="noStrike" dirty="0">
                          <a:effectLst/>
                          <a:latin typeface="Arial" panose="020B0604020202020204" pitchFamily="34" charset="0"/>
                        </a:rPr>
                        <a:t>000 1 11 07014 04 0000 120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Доходы от перечисления части прибыли, остающейся после уплаты налогов и иных обязательных платежей муниципальных унитарных предприятий, созданных городскими округами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6476079"/>
                  </a:ext>
                </a:extLst>
              </a:tr>
              <a:tr h="248470">
                <a:tc>
                  <a:txBody>
                    <a:bodyPr/>
                    <a:lstStyle/>
                    <a:p>
                      <a:pPr algn="ctr" fontAlgn="b"/>
                      <a:r>
                        <a:rPr lang="ru-RU" sz="800" b="0" i="0" u="none" strike="noStrike" dirty="0">
                          <a:effectLst/>
                          <a:latin typeface="Arial" panose="020B0604020202020204" pitchFamily="34" charset="0"/>
                        </a:rPr>
                        <a:t>000 1 11 09044 04 0001 120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(плата за социальный  </a:t>
                      </a:r>
                      <a:r>
                        <a:rPr lang="ru-RU" sz="800" b="0" i="0" u="none" strike="noStrike" dirty="0" err="1">
                          <a:effectLst/>
                          <a:latin typeface="Arial" panose="020B0604020202020204" pitchFamily="34" charset="0"/>
                        </a:rPr>
                        <a:t>найм</a:t>
                      </a:r>
                      <a:r>
                        <a:rPr lang="ru-RU" sz="800" b="0" i="0" u="none" strike="noStrike" dirty="0">
                          <a:effectLst/>
                          <a:latin typeface="Arial" panose="020B0604020202020204" pitchFamily="34" charset="0"/>
                        </a:rPr>
                        <a:t> жилых помещений)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000" b="0" i="0" u="none" strike="noStrike" dirty="0">
                          <a:effectLst/>
                          <a:latin typeface="Arial Cyr" panose="020B0604020202020204" pitchFamily="34" charset="0"/>
                        </a:rPr>
                        <a:t>16 500,0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19 268,1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967076"/>
                  </a:ext>
                </a:extLst>
              </a:tr>
              <a:tr h="304834">
                <a:tc>
                  <a:txBody>
                    <a:bodyPr/>
                    <a:lstStyle/>
                    <a:p>
                      <a:pPr algn="ctr" fontAlgn="b"/>
                      <a:r>
                        <a:rPr lang="ru-RU" sz="800" b="0" i="0" u="none" strike="noStrike" dirty="0">
                          <a:effectLst/>
                          <a:latin typeface="Arial" panose="020B0604020202020204" pitchFamily="34" charset="0"/>
                        </a:rPr>
                        <a:t>000 1 11 09044 04 0003 120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(плата за коммерческий </a:t>
                      </a:r>
                      <a:r>
                        <a:rPr lang="ru-RU" sz="800" b="0" i="0" u="none" strike="noStrike" dirty="0" err="1">
                          <a:effectLst/>
                          <a:latin typeface="Arial" panose="020B0604020202020204" pitchFamily="34" charset="0"/>
                        </a:rPr>
                        <a:t>найм</a:t>
                      </a:r>
                      <a:r>
                        <a:rPr lang="ru-RU" sz="800" b="0" i="0" u="none" strike="noStrike" dirty="0">
                          <a:effectLst/>
                          <a:latin typeface="Arial" panose="020B0604020202020204" pitchFamily="34" charset="0"/>
                        </a:rPr>
                        <a:t> жилых помещений)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000" b="0" i="0" u="none" strike="noStrike" dirty="0">
                          <a:effectLst/>
                          <a:latin typeface="Arial Cyr" panose="020B0604020202020204" pitchFamily="34" charset="0"/>
                        </a:rPr>
                        <a:t>8 300,0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9 376,5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723419"/>
                  </a:ext>
                </a:extLst>
              </a:tr>
              <a:tr h="140909">
                <a:tc>
                  <a:txBody>
                    <a:bodyPr/>
                    <a:lstStyle/>
                    <a:p>
                      <a:pPr algn="ctr" fontAlgn="b"/>
                      <a:r>
                        <a:rPr lang="ru-RU" sz="800" b="0" i="0" u="none" strike="noStrike" dirty="0">
                          <a:effectLst/>
                          <a:latin typeface="Arial" panose="020B0604020202020204" pitchFamily="34" charset="0"/>
                        </a:rPr>
                        <a:t>000 1 11 09080 04 0001 120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(плата за размещение нестационарных торговых объектов)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27 000,0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25 834,4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437732"/>
                  </a:ext>
                </a:extLst>
              </a:tr>
              <a:tr h="288865">
                <a:tc>
                  <a:txBody>
                    <a:bodyPr/>
                    <a:lstStyle/>
                    <a:p>
                      <a:pPr algn="ctr" fontAlgn="b"/>
                      <a:r>
                        <a:rPr lang="ru-RU" sz="800" b="0" i="0" u="none" strike="noStrike" dirty="0">
                          <a:effectLst/>
                          <a:latin typeface="Arial" panose="020B0604020202020204" pitchFamily="34" charset="0"/>
                        </a:rPr>
                        <a:t>000 1 11 09080 04 0002 120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(плата за установку и эксплуатацию рекламных конструкций)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5 412,0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5 247,4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97,0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395167"/>
                  </a:ext>
                </a:extLst>
              </a:tr>
              <a:tr h="162046">
                <a:tc>
                  <a:txBody>
                    <a:bodyPr/>
                    <a:lstStyle/>
                    <a:p>
                      <a:pPr algn="ctr" fontAlgn="b"/>
                      <a:r>
                        <a:rPr lang="ru-RU" sz="800" b="1" i="0" u="none" strike="noStrike" dirty="0">
                          <a:effectLst/>
                          <a:latin typeface="Arial" panose="020B0604020202020204" pitchFamily="34" charset="0"/>
                        </a:rPr>
                        <a:t>000 1 12  00000 00 0000 000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dirty="0">
                          <a:effectLst/>
                          <a:latin typeface="Arial" panose="020B0604020202020204" pitchFamily="34" charset="0"/>
                        </a:rPr>
                        <a:t>Платежи при пользовании природными ресурсами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1 217,4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dirty="0">
                          <a:effectLst/>
                          <a:latin typeface="Arial" panose="020B0604020202020204" pitchFamily="34" charset="0"/>
                        </a:rPr>
                        <a:t>598,0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712682"/>
                  </a:ext>
                </a:extLst>
              </a:tr>
              <a:tr h="299667">
                <a:tc>
                  <a:txBody>
                    <a:bodyPr/>
                    <a:lstStyle/>
                    <a:p>
                      <a:pPr algn="ctr" fontAlgn="b"/>
                      <a:r>
                        <a:rPr lang="ru-RU" sz="800" b="0" i="0" u="none" strike="noStrike" dirty="0">
                          <a:effectLst/>
                          <a:latin typeface="Arial" panose="020B0604020202020204" pitchFamily="34" charset="0"/>
                        </a:rPr>
                        <a:t> 000 1 12 01010 01 6000 120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Плата за выбросы загрязняющих веществ в атмосферный воздух стационарными объектами (федеральные государственные органы, Банк России, органы управления государственными внебюджетными фондами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323,4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57,8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692194"/>
                  </a:ext>
                </a:extLst>
              </a:tr>
              <a:tr h="333016">
                <a:tc>
                  <a:txBody>
                    <a:bodyPr/>
                    <a:lstStyle/>
                    <a:p>
                      <a:pPr algn="ctr" fontAlgn="b"/>
                      <a:r>
                        <a:rPr lang="ru-RU" sz="800" b="0" i="0" u="none" strike="noStrike" dirty="0">
                          <a:effectLst/>
                          <a:latin typeface="Arial" panose="020B0604020202020204" pitchFamily="34" charset="0"/>
                        </a:rPr>
                        <a:t> 000 1 12 01010 01 2100 120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Плата за выбросы загрязняющих веществ в атмосферный воздух стационарными объектами (пени по соответствующему платежу)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548360"/>
                  </a:ext>
                </a:extLst>
              </a:tr>
            </a:tbl>
          </a:graphicData>
        </a:graphic>
      </p:graphicFrame>
    </p:spTree>
    <p:extLst>
      <p:ext uri="{BB962C8B-B14F-4D97-AF65-F5344CB8AC3E}">
        <p14:creationId xmlns:p14="http://schemas.microsoft.com/office/powerpoint/2010/main" val="162568439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162560"/>
            <a:ext cx="10058400" cy="579120"/>
          </a:xfrm>
        </p:spPr>
        <p:txBody>
          <a:bodyPr>
            <a:normAutofit/>
          </a:bodyPr>
          <a:lstStyle/>
          <a:p>
            <a:pPr algn="ctr"/>
            <a:r>
              <a:rPr lang="ru-RU" sz="2400" dirty="0"/>
              <a:t>Основные понятия, используемые в бюджетном процессе</a:t>
            </a:r>
          </a:p>
        </p:txBody>
      </p:sp>
      <p:sp>
        <p:nvSpPr>
          <p:cNvPr id="3" name="Объект 2">
            <a:extLst>
              <a:ext uri="{FF2B5EF4-FFF2-40B4-BE49-F238E27FC236}">
                <a16:creationId xmlns:a16="http://schemas.microsoft.com/office/drawing/2014/main" id="{D2006B93-810D-4B3E-8BC9-2F1E96517506}"/>
              </a:ext>
            </a:extLst>
          </p:cNvPr>
          <p:cNvSpPr>
            <a:spLocks noGrp="1"/>
          </p:cNvSpPr>
          <p:nvPr>
            <p:ph idx="1"/>
          </p:nvPr>
        </p:nvSpPr>
        <p:spPr>
          <a:xfrm>
            <a:off x="259080" y="822960"/>
            <a:ext cx="11673840" cy="5759032"/>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fontScale="40000" lnSpcReduction="20000"/>
          </a:bodyPr>
          <a:lstStyle/>
          <a:p>
            <a:pPr>
              <a:lnSpc>
                <a:spcPct val="120000"/>
              </a:lnSpc>
              <a:spcBef>
                <a:spcPts val="600"/>
              </a:spcBef>
            </a:pPr>
            <a:r>
              <a:rPr lang="ru-RU" b="1" dirty="0"/>
              <a:t>Бюджет</a:t>
            </a:r>
            <a:r>
              <a:rPr lang="ru-RU"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nSpc>
                <a:spcPct val="120000"/>
              </a:lnSpc>
              <a:spcBef>
                <a:spcPts val="600"/>
              </a:spcBef>
            </a:pPr>
            <a:r>
              <a:rPr lang="ru-RU" b="1" dirty="0"/>
              <a:t>Бюджетная система</a:t>
            </a:r>
            <a:r>
              <a:rPr lang="ru-RU" dirty="0"/>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a:lnSpc>
                <a:spcPct val="120000"/>
              </a:lnSpc>
              <a:spcBef>
                <a:spcPts val="600"/>
              </a:spcBef>
            </a:pPr>
            <a:r>
              <a:rPr lang="ru-RU" b="1" dirty="0"/>
              <a:t>Текущий финансовый год</a:t>
            </a:r>
            <a:r>
              <a:rPr lang="ru-RU" dirty="0"/>
              <a:t> - год, в котором осуществляется исполнение бюджета, составление и рассмотрение проекта бюджета на очередной финансовый год и плановый период</a:t>
            </a:r>
          </a:p>
          <a:p>
            <a:pPr>
              <a:lnSpc>
                <a:spcPct val="120000"/>
              </a:lnSpc>
              <a:spcBef>
                <a:spcPts val="600"/>
              </a:spcBef>
            </a:pPr>
            <a:r>
              <a:rPr lang="ru-RU" b="1" dirty="0"/>
              <a:t>Очередной финансовый год </a:t>
            </a:r>
            <a:r>
              <a:rPr lang="ru-RU" dirty="0"/>
              <a:t>- год, следующий за текущим финансовым годом</a:t>
            </a:r>
          </a:p>
          <a:p>
            <a:pPr>
              <a:lnSpc>
                <a:spcPct val="120000"/>
              </a:lnSpc>
              <a:spcBef>
                <a:spcPts val="600"/>
              </a:spcBef>
            </a:pPr>
            <a:r>
              <a:rPr lang="ru-RU" b="1" dirty="0"/>
              <a:t>Плановый период </a:t>
            </a:r>
            <a:r>
              <a:rPr lang="ru-RU" dirty="0"/>
              <a:t>- два финансовых года, следующие за очередным финансовым годом</a:t>
            </a:r>
          </a:p>
          <a:p>
            <a:pPr>
              <a:lnSpc>
                <a:spcPct val="120000"/>
              </a:lnSpc>
              <a:spcBef>
                <a:spcPts val="600"/>
              </a:spcBef>
            </a:pPr>
            <a:r>
              <a:rPr lang="ru-RU" b="1" dirty="0"/>
              <a:t>Отчетный финансовый год</a:t>
            </a:r>
            <a:r>
              <a:rPr lang="ru-RU" dirty="0"/>
              <a:t> - год, предшествующий текущему финансовому году</a:t>
            </a:r>
          </a:p>
          <a:p>
            <a:pPr>
              <a:lnSpc>
                <a:spcPct val="120000"/>
              </a:lnSpc>
              <a:spcBef>
                <a:spcPts val="600"/>
              </a:spcBef>
            </a:pPr>
            <a:r>
              <a:rPr lang="ru-RU" b="1" dirty="0"/>
              <a:t>Доходы бюджета </a:t>
            </a:r>
            <a:r>
              <a:rPr lang="ru-RU" dirty="0"/>
              <a:t>- поступающие в бюджет денежные средства</a:t>
            </a:r>
          </a:p>
          <a:p>
            <a:pPr>
              <a:lnSpc>
                <a:spcPct val="120000"/>
              </a:lnSpc>
              <a:spcBef>
                <a:spcPts val="600"/>
              </a:spcBef>
            </a:pPr>
            <a:r>
              <a:rPr lang="ru-RU" b="1" dirty="0"/>
              <a:t>Расходы бюджета </a:t>
            </a:r>
            <a:r>
              <a:rPr lang="ru-RU" dirty="0"/>
              <a:t>- выплачиваемые из бюджета денежные средства</a:t>
            </a:r>
          </a:p>
          <a:p>
            <a:pPr>
              <a:lnSpc>
                <a:spcPct val="120000"/>
              </a:lnSpc>
              <a:spcBef>
                <a:spcPts val="600"/>
              </a:spcBef>
            </a:pPr>
            <a:r>
              <a:rPr lang="ru-RU" b="1" dirty="0"/>
              <a:t>Дефицит бюджета </a:t>
            </a:r>
            <a:r>
              <a:rPr lang="ru-RU" dirty="0"/>
              <a:t>- превышение расходов бюджета над его доходами</a:t>
            </a:r>
          </a:p>
          <a:p>
            <a:pPr>
              <a:lnSpc>
                <a:spcPct val="120000"/>
              </a:lnSpc>
              <a:spcBef>
                <a:spcPts val="600"/>
              </a:spcBef>
            </a:pPr>
            <a:r>
              <a:rPr lang="ru-RU" b="1" dirty="0"/>
              <a:t>Профицит бюджета </a:t>
            </a:r>
            <a:r>
              <a:rPr lang="ru-RU" dirty="0"/>
              <a:t>- превышение доходов бюджета над его расходами</a:t>
            </a:r>
          </a:p>
          <a:p>
            <a:pPr>
              <a:lnSpc>
                <a:spcPct val="120000"/>
              </a:lnSpc>
              <a:spcBef>
                <a:spcPts val="600"/>
              </a:spcBef>
            </a:pPr>
            <a:r>
              <a:rPr lang="ru-RU" b="1" dirty="0"/>
              <a:t>Сводная бюджетная роспись </a:t>
            </a:r>
            <a:r>
              <a:rPr lang="ru-RU" dirty="0"/>
              <a:t>- документ, который составляется и ведется финансовым органом в целях организации исполнения бюджета по расходам бюджета и источникам финансирования дефицита бюджета </a:t>
            </a:r>
          </a:p>
          <a:p>
            <a:pPr>
              <a:lnSpc>
                <a:spcPct val="120000"/>
              </a:lnSpc>
              <a:spcBef>
                <a:spcPts val="600"/>
              </a:spcBef>
            </a:pPr>
            <a:r>
              <a:rPr lang="ru-RU" b="1" dirty="0"/>
              <a:t>Бюджетная роспись </a:t>
            </a:r>
            <a:r>
              <a:rPr lang="ru-RU" dirty="0"/>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p>
          <a:p>
            <a:pPr>
              <a:lnSpc>
                <a:spcPct val="120000"/>
              </a:lnSpc>
              <a:spcBef>
                <a:spcPts val="600"/>
              </a:spcBef>
            </a:pPr>
            <a:r>
              <a:rPr lang="ru-RU" b="1" dirty="0"/>
              <a:t>Бюджетные ассигнования </a:t>
            </a:r>
            <a:r>
              <a:rPr lang="ru-RU" dirty="0"/>
              <a:t>- предельные объемы денежных средств, предусмотренные в соответствующем финансовом году для исполнения бюджетных обязательств </a:t>
            </a:r>
          </a:p>
          <a:p>
            <a:pPr>
              <a:lnSpc>
                <a:spcPct val="120000"/>
              </a:lnSpc>
              <a:spcBef>
                <a:spcPts val="600"/>
              </a:spcBef>
            </a:pPr>
            <a:r>
              <a:rPr lang="ru-RU" b="1" dirty="0"/>
              <a:t>Бюджетные обязательства </a:t>
            </a:r>
            <a:r>
              <a:rPr lang="ru-RU" dirty="0"/>
              <a:t>– расходные обязательства, подлежащие исполнению в соответствующем финансовом году</a:t>
            </a:r>
          </a:p>
          <a:p>
            <a:pPr>
              <a:lnSpc>
                <a:spcPct val="120000"/>
              </a:lnSpc>
              <a:spcBef>
                <a:spcPts val="600"/>
              </a:spcBef>
            </a:pPr>
            <a:r>
              <a:rPr lang="ru-RU" b="1" dirty="0"/>
              <a:t>Главный распорядитель бюджетных средств (ГРБС) </a:t>
            </a:r>
            <a:r>
              <a:rPr lang="ru-RU" dirty="0"/>
              <a:t>- орган местного самоуправления, орган местной администрации, указанный в ведомственной структуре расходов бюджета, имеющие право распределять бюджетные ассигнования и лимиты бюджетных обязательств между получателями бюджетных средств</a:t>
            </a:r>
          </a:p>
          <a:p>
            <a:pPr>
              <a:lnSpc>
                <a:spcPct val="120000"/>
              </a:lnSpc>
              <a:spcBef>
                <a:spcPts val="600"/>
              </a:spcBef>
            </a:pPr>
            <a:r>
              <a:rPr lang="ru-RU" b="1" dirty="0"/>
              <a:t>Получатель бюджетных средств - </a:t>
            </a:r>
            <a:r>
              <a:rPr lang="ru-RU" dirty="0"/>
              <a:t>орган местного самоуправления, орган местной администрации, находящееся в ведении главного распорядителя бюджетных средств казенное учреждение, имеющие право на принятие и исполнение бюджетных обязательств от имени публично-правового образования за счет средств соответствующего бюджета</a:t>
            </a:r>
          </a:p>
          <a:p>
            <a:pPr>
              <a:lnSpc>
                <a:spcPct val="120000"/>
              </a:lnSpc>
              <a:spcBef>
                <a:spcPts val="600"/>
              </a:spcBef>
            </a:pPr>
            <a:r>
              <a:rPr lang="ru-RU" b="1" dirty="0"/>
              <a:t>Остатки бюджетных средств на счете </a:t>
            </a:r>
            <a:r>
              <a:rPr lang="ru-RU" dirty="0"/>
              <a:t>- средства, сформированные за счет остатков средств, образовавшихся на начало года после завершения операций по принятым обязательствам прошедшего года и экономии в расходах в текущем году. В соответствии с действующим законодательством изменение остатков средств на счетах по учету бюджета рассматривается как один из источников финансирования его дефицита</a:t>
            </a:r>
          </a:p>
          <a:p>
            <a:endParaRPr lang="ru-RU" dirty="0"/>
          </a:p>
          <a:p>
            <a:endParaRPr lang="ru-RU" dirty="0"/>
          </a:p>
          <a:p>
            <a:endParaRPr lang="ru-RU" dirty="0"/>
          </a:p>
        </p:txBody>
      </p:sp>
      <p:sp>
        <p:nvSpPr>
          <p:cNvPr id="4" name="Номер слайда 3">
            <a:extLst>
              <a:ext uri="{FF2B5EF4-FFF2-40B4-BE49-F238E27FC236}">
                <a16:creationId xmlns:a16="http://schemas.microsoft.com/office/drawing/2014/main" id="{E5CE509D-A09E-4903-AC76-47B64A2A6D51}"/>
              </a:ext>
            </a:extLst>
          </p:cNvPr>
          <p:cNvSpPr>
            <a:spLocks noGrp="1"/>
          </p:cNvSpPr>
          <p:nvPr>
            <p:ph type="sldNum" sz="quarter" idx="12"/>
          </p:nvPr>
        </p:nvSpPr>
        <p:spPr>
          <a:xfrm>
            <a:off x="9448800" y="6492875"/>
            <a:ext cx="2743200" cy="365125"/>
          </a:xfrm>
        </p:spPr>
        <p:txBody>
          <a:bodyPr vert="horz" lIns="91440" tIns="45720" rIns="91440" bIns="45720" rtlCol="0" anchor="b"/>
          <a:lstStyle/>
          <a:p>
            <a:fld id="{5C57661F-B2B1-4F5C-A5BA-3FA02C8F7456}" type="slidenum">
              <a:rPr lang="ru-RU"/>
              <a:pPr/>
              <a:t>2</a:t>
            </a:fld>
            <a:endParaRPr lang="ru-RU" dirty="0"/>
          </a:p>
        </p:txBody>
      </p:sp>
      <p:pic>
        <p:nvPicPr>
          <p:cNvPr id="5" name="Объект 6">
            <a:extLst>
              <a:ext uri="{FF2B5EF4-FFF2-40B4-BE49-F238E27FC236}">
                <a16:creationId xmlns:a16="http://schemas.microsoft.com/office/drawing/2014/main" id="{C11C47F6-C95E-4AE5-9E1C-C23E142585C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38538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8EBFE-308D-46D0-80A1-17B999148359}"/>
              </a:ext>
            </a:extLst>
          </p:cNvPr>
          <p:cNvSpPr>
            <a:spLocks noGrp="1"/>
          </p:cNvSpPr>
          <p:nvPr>
            <p:ph type="title"/>
          </p:nvPr>
        </p:nvSpPr>
        <p:spPr>
          <a:xfrm>
            <a:off x="1219200" y="318692"/>
            <a:ext cx="10818890" cy="671838"/>
          </a:xfrm>
        </p:spPr>
        <p:txBody>
          <a:bodyPr>
            <a:noAutofit/>
          </a:bodyPr>
          <a:lstStyle/>
          <a:p>
            <a:pPr algn="ctr"/>
            <a:r>
              <a:rPr lang="ru-RU" sz="2200" dirty="0"/>
              <a:t>Структура налоговых и неналоговых доходов, а также</a:t>
            </a:r>
            <a:br>
              <a:rPr lang="ru-RU" sz="2200" dirty="0"/>
            </a:br>
            <a:r>
              <a:rPr lang="ru-RU" sz="2200" dirty="0"/>
              <a:t>межбюджетных трансфертах, поступающих в бюджет </a:t>
            </a:r>
            <a:r>
              <a:rPr lang="ru-RU" sz="2200" dirty="0" smtClean="0"/>
              <a:t>в </a:t>
            </a:r>
            <a:r>
              <a:rPr lang="ru-RU" sz="2200" dirty="0"/>
              <a:t>сравнении с плановыми назначениями</a:t>
            </a:r>
          </a:p>
        </p:txBody>
      </p:sp>
      <p:sp>
        <p:nvSpPr>
          <p:cNvPr id="8" name="Номер слайда 7">
            <a:extLst>
              <a:ext uri="{FF2B5EF4-FFF2-40B4-BE49-F238E27FC236}">
                <a16:creationId xmlns:a16="http://schemas.microsoft.com/office/drawing/2014/main" id="{E35FA3A3-9787-4C9B-B7B2-6F58EF01330B}"/>
              </a:ext>
            </a:extLst>
          </p:cNvPr>
          <p:cNvSpPr>
            <a:spLocks noGrp="1"/>
          </p:cNvSpPr>
          <p:nvPr>
            <p:ph type="sldNum" sz="quarter" idx="12"/>
          </p:nvPr>
        </p:nvSpPr>
        <p:spPr>
          <a:xfrm>
            <a:off x="9448800" y="6475372"/>
            <a:ext cx="2743200" cy="365125"/>
          </a:xfrm>
        </p:spPr>
        <p:txBody>
          <a:bodyPr/>
          <a:lstStyle/>
          <a:p>
            <a:fld id="{F203300F-B5E5-4D9E-9381-383162CC59FB}" type="slidenum">
              <a:rPr lang="ru-RU" smtClean="0"/>
              <a:pPr/>
              <a:t>20</a:t>
            </a:fld>
            <a:endParaRPr lang="ru-RU" dirty="0"/>
          </a:p>
        </p:txBody>
      </p:sp>
      <p:pic>
        <p:nvPicPr>
          <p:cNvPr id="6" name="Объект 6">
            <a:extLst>
              <a:ext uri="{FF2B5EF4-FFF2-40B4-BE49-F238E27FC236}">
                <a16:creationId xmlns:a16="http://schemas.microsoft.com/office/drawing/2014/main" id="{1F3E35B0-992A-4300-9F82-5784E7BD16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3"/>
            <a:ext cx="986632" cy="419241"/>
          </a:xfrm>
          <a:prstGeom prst="rect">
            <a:avLst/>
          </a:prstGeom>
        </p:spPr>
      </p:pic>
      <p:sp>
        <p:nvSpPr>
          <p:cNvPr id="9" name="Прямоугольник 8">
            <a:extLst>
              <a:ext uri="{FF2B5EF4-FFF2-40B4-BE49-F238E27FC236}">
                <a16:creationId xmlns:a16="http://schemas.microsoft.com/office/drawing/2014/main" id="{B440C88A-06F6-4897-A554-6683D91EF1D8}"/>
              </a:ext>
            </a:extLst>
          </p:cNvPr>
          <p:cNvSpPr/>
          <p:nvPr/>
        </p:nvSpPr>
        <p:spPr>
          <a:xfrm>
            <a:off x="11112285" y="992515"/>
            <a:ext cx="795411" cy="261610"/>
          </a:xfrm>
          <a:prstGeom prst="rect">
            <a:avLst/>
          </a:prstGeom>
        </p:spPr>
        <p:txBody>
          <a:bodyPr wrap="none">
            <a:spAutoFit/>
          </a:bodyPr>
          <a:lstStyle/>
          <a:p>
            <a:r>
              <a:rPr lang="ru-RU" sz="1100" dirty="0"/>
              <a:t>(тыс. руб.)</a:t>
            </a:r>
          </a:p>
        </p:txBody>
      </p:sp>
      <p:graphicFrame>
        <p:nvGraphicFramePr>
          <p:cNvPr id="4" name="Таблица 3"/>
          <p:cNvGraphicFramePr>
            <a:graphicFrameLocks noGrp="1"/>
          </p:cNvGraphicFramePr>
          <p:nvPr>
            <p:extLst>
              <p:ext uri="{D42A27DB-BD31-4B8C-83A1-F6EECF244321}">
                <p14:modId xmlns:p14="http://schemas.microsoft.com/office/powerpoint/2010/main" val="3823874012"/>
              </p:ext>
            </p:extLst>
          </p:nvPr>
        </p:nvGraphicFramePr>
        <p:xfrm>
          <a:off x="224446" y="1254125"/>
          <a:ext cx="11813644" cy="5490510"/>
        </p:xfrm>
        <a:graphic>
          <a:graphicData uri="http://schemas.openxmlformats.org/drawingml/2006/table">
            <a:tbl>
              <a:tblPr>
                <a:tableStyleId>{5C22544A-7EE6-4342-B048-85BDC9FD1C3A}</a:tableStyleId>
              </a:tblPr>
              <a:tblGrid>
                <a:gridCol w="1870361">
                  <a:extLst>
                    <a:ext uri="{9D8B030D-6E8A-4147-A177-3AD203B41FA5}">
                      <a16:colId xmlns:a16="http://schemas.microsoft.com/office/drawing/2014/main" val="2184903738"/>
                    </a:ext>
                  </a:extLst>
                </a:gridCol>
                <a:gridCol w="6613479">
                  <a:extLst>
                    <a:ext uri="{9D8B030D-6E8A-4147-A177-3AD203B41FA5}">
                      <a16:colId xmlns:a16="http://schemas.microsoft.com/office/drawing/2014/main" val="1288646822"/>
                    </a:ext>
                  </a:extLst>
                </a:gridCol>
                <a:gridCol w="1260800">
                  <a:extLst>
                    <a:ext uri="{9D8B030D-6E8A-4147-A177-3AD203B41FA5}">
                      <a16:colId xmlns:a16="http://schemas.microsoft.com/office/drawing/2014/main" val="368519509"/>
                    </a:ext>
                  </a:extLst>
                </a:gridCol>
                <a:gridCol w="1126868">
                  <a:extLst>
                    <a:ext uri="{9D8B030D-6E8A-4147-A177-3AD203B41FA5}">
                      <a16:colId xmlns:a16="http://schemas.microsoft.com/office/drawing/2014/main" val="1839916516"/>
                    </a:ext>
                  </a:extLst>
                </a:gridCol>
                <a:gridCol w="942136">
                  <a:extLst>
                    <a:ext uri="{9D8B030D-6E8A-4147-A177-3AD203B41FA5}">
                      <a16:colId xmlns:a16="http://schemas.microsoft.com/office/drawing/2014/main" val="3002902329"/>
                    </a:ext>
                  </a:extLst>
                </a:gridCol>
              </a:tblGrid>
              <a:tr h="358544">
                <a:tc>
                  <a:txBody>
                    <a:bodyPr/>
                    <a:lstStyle/>
                    <a:p>
                      <a:pPr algn="ctr" fontAlgn="b"/>
                      <a:r>
                        <a:rPr lang="ru-RU" sz="1000" u="none" strike="noStrike" dirty="0">
                          <a:solidFill>
                            <a:schemeClr val="bg1"/>
                          </a:solidFill>
                          <a:effectLst/>
                        </a:rPr>
                        <a:t>Код бюджетной классификации</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Наименование доходов</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План на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Исполнено за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 исполнения</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96171083"/>
                  </a:ext>
                </a:extLst>
              </a:tr>
              <a:tr h="112726">
                <a:tc>
                  <a:txBody>
                    <a:bodyPr/>
                    <a:lstStyle/>
                    <a:p>
                      <a:pPr algn="ctr" fontAlgn="b"/>
                      <a:r>
                        <a:rPr lang="ru-RU" sz="800" b="0" i="0" u="none" strike="noStrike" dirty="0">
                          <a:effectLst/>
                          <a:latin typeface="Arial" panose="020B0604020202020204" pitchFamily="34" charset="0"/>
                        </a:rPr>
                        <a:t> 000 1 12 01030 01 6000 120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Плата за сбросы загрязняющих веществ в водные объекты (федеральные государственные органы, Банк России, органы управления государственными внебюджетными фондами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40121"/>
                  </a:ext>
                </a:extLst>
              </a:tr>
              <a:tr h="112726">
                <a:tc>
                  <a:txBody>
                    <a:bodyPr/>
                    <a:lstStyle/>
                    <a:p>
                      <a:pPr algn="ctr" fontAlgn="ctr"/>
                      <a:r>
                        <a:rPr lang="ru-RU" sz="800" b="0" i="0" u="none" strike="noStrike">
                          <a:solidFill>
                            <a:srgbClr val="000000"/>
                          </a:solidFill>
                          <a:effectLst/>
                          <a:latin typeface="Arial" panose="020B0604020202020204" pitchFamily="34" charset="0"/>
                        </a:rPr>
                        <a:t>000 1 12 01041 01 6000 120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800" b="0" i="0" u="none" strike="noStrike" dirty="0">
                          <a:solidFill>
                            <a:srgbClr val="000000"/>
                          </a:solidFill>
                          <a:effectLst/>
                          <a:latin typeface="Arial" panose="020B0604020202020204" pitchFamily="34" charset="0"/>
                        </a:rPr>
                        <a:t>Плата за размещение отходов производства (федеральные государственные органы, Банк России, органы управления государственными внебюджетными фондами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657,4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141,4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045231"/>
                  </a:ext>
                </a:extLst>
              </a:tr>
              <a:tr h="169091">
                <a:tc>
                  <a:txBody>
                    <a:bodyPr/>
                    <a:lstStyle/>
                    <a:p>
                      <a:pPr algn="ctr" fontAlgn="b"/>
                      <a:r>
                        <a:rPr lang="ru-RU" sz="800" b="1" i="0" u="none" strike="noStrike">
                          <a:effectLst/>
                          <a:latin typeface="Arial" panose="020B0604020202020204" pitchFamily="34" charset="0"/>
                        </a:rPr>
                        <a:t>000 1 13  00000 00 0000 000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dirty="0">
                          <a:effectLst/>
                          <a:latin typeface="Arial" panose="020B0604020202020204" pitchFamily="34" charset="0"/>
                        </a:rPr>
                        <a:t>Доходы от оказания  платных услуг и компенсации затрат государства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12 692,8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44 212,7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19488"/>
                  </a:ext>
                </a:extLst>
              </a:tr>
              <a:tr h="169091">
                <a:tc>
                  <a:txBody>
                    <a:bodyPr/>
                    <a:lstStyle/>
                    <a:p>
                      <a:pPr algn="ctr" fontAlgn="b"/>
                      <a:r>
                        <a:rPr lang="ru-RU" sz="800" b="0" i="0" u="none" strike="noStrike">
                          <a:effectLst/>
                          <a:latin typeface="Arial" panose="020B0604020202020204" pitchFamily="34" charset="0"/>
                        </a:rPr>
                        <a:t>000 1 13  01994 04 0001 130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доходы от оказания платных услуг (работ) получателями средств бюджетов городских округов (платные услуги МФЦ)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10 948,0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10 755,5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097548"/>
                  </a:ext>
                </a:extLst>
              </a:tr>
              <a:tr h="558471">
                <a:tc>
                  <a:txBody>
                    <a:bodyPr/>
                    <a:lstStyle/>
                    <a:p>
                      <a:pPr algn="ctr" fontAlgn="b"/>
                      <a:r>
                        <a:rPr lang="ru-RU" sz="800" b="0" i="0" u="none" strike="noStrike">
                          <a:effectLst/>
                          <a:latin typeface="Arial" panose="020B0604020202020204" pitchFamily="34" charset="0"/>
                        </a:rPr>
                        <a:t>000 1 13 02994 04 0002 130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800" b="0" i="0" u="none" strike="noStrike" dirty="0">
                          <a:effectLst/>
                          <a:latin typeface="Arial" panose="020B0604020202020204" pitchFamily="34" charset="0"/>
                        </a:rPr>
                        <a:t>Прочие доходы от компенсации затрат бюджетов городских округов  (доходы от компенсации затрат бюджета)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1 744,8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33 457,2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1 917,5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53182"/>
                  </a:ext>
                </a:extLst>
              </a:tr>
              <a:tr h="197272">
                <a:tc>
                  <a:txBody>
                    <a:bodyPr/>
                    <a:lstStyle/>
                    <a:p>
                      <a:pPr algn="ctr" fontAlgn="b"/>
                      <a:r>
                        <a:rPr lang="ru-RU" sz="800" b="1" i="0" u="none" strike="noStrike">
                          <a:effectLst/>
                          <a:latin typeface="Arial" panose="020B0604020202020204" pitchFamily="34" charset="0"/>
                        </a:rPr>
                        <a:t>000 1 14 00000 00 0000 000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dirty="0">
                          <a:effectLst/>
                          <a:latin typeface="Arial" panose="020B0604020202020204" pitchFamily="34" charset="0"/>
                        </a:rPr>
                        <a:t>Доходы от продажи материальных и нематериальных активов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190 753,3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163 798,7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97105"/>
                  </a:ext>
                </a:extLst>
              </a:tr>
              <a:tr h="248470">
                <a:tc>
                  <a:txBody>
                    <a:bodyPr/>
                    <a:lstStyle/>
                    <a:p>
                      <a:pPr algn="ctr" fontAlgn="b"/>
                      <a:r>
                        <a:rPr lang="ru-RU" sz="800" b="0" i="0" u="none" strike="noStrike">
                          <a:effectLst/>
                          <a:latin typeface="Arial" panose="020B0604020202020204" pitchFamily="34" charset="0"/>
                        </a:rPr>
                        <a:t>000 1 14 01040 04 0000 410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Доходы  от продажи квартир, находящихся в собственности городских округов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000" b="0" i="0" u="none" strike="noStrike">
                          <a:effectLst/>
                          <a:latin typeface="Arial Cyr" panose="020B0604020202020204" pitchFamily="34" charset="0"/>
                        </a:rPr>
                        <a:t>113 040,0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78 168,4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6476079"/>
                  </a:ext>
                </a:extLst>
              </a:tr>
              <a:tr h="248470">
                <a:tc>
                  <a:txBody>
                    <a:bodyPr/>
                    <a:lstStyle/>
                    <a:p>
                      <a:pPr algn="ctr" fontAlgn="b"/>
                      <a:r>
                        <a:rPr lang="ru-RU" sz="800" b="0" i="0" u="none" strike="noStrike">
                          <a:effectLst/>
                          <a:latin typeface="Arial" panose="020B0604020202020204" pitchFamily="34" charset="0"/>
                        </a:rPr>
                        <a:t> 000 1 14 02043 04 0000 410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Доходы от реализации иного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основных средств по указанному имуществу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33 100,3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35 992,5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967076"/>
                  </a:ext>
                </a:extLst>
              </a:tr>
              <a:tr h="304834">
                <a:tc>
                  <a:txBody>
                    <a:bodyPr/>
                    <a:lstStyle/>
                    <a:p>
                      <a:pPr algn="ctr" fontAlgn="b"/>
                      <a:r>
                        <a:rPr lang="ru-RU" sz="800" b="0" i="0" u="none" strike="noStrike">
                          <a:effectLst/>
                          <a:latin typeface="Arial" panose="020B0604020202020204" pitchFamily="34" charset="0"/>
                        </a:rPr>
                        <a:t>000 1 14 06012 04 0000 430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Доходы от продажи земельных участков, государственная собственность на которые не разграничена и которые расположены в границах городских округов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44 613,0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49 637,8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723419"/>
                  </a:ext>
                </a:extLst>
              </a:tr>
              <a:tr h="140909">
                <a:tc>
                  <a:txBody>
                    <a:bodyPr/>
                    <a:lstStyle/>
                    <a:p>
                      <a:pPr algn="ctr" fontAlgn="b"/>
                      <a:r>
                        <a:rPr lang="ru-RU" sz="800" b="1" i="0" u="none" strike="noStrike">
                          <a:effectLst/>
                          <a:latin typeface="Arial" panose="020B0604020202020204" pitchFamily="34" charset="0"/>
                        </a:rPr>
                        <a:t>000 1 16 00000 00 0000 140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dirty="0">
                          <a:effectLst/>
                          <a:latin typeface="Arial" panose="020B0604020202020204" pitchFamily="34" charset="0"/>
                        </a:rPr>
                        <a:t>Штрафы, санкции, возмещение ущерба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23 476,6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36 724,2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437732"/>
                  </a:ext>
                </a:extLst>
              </a:tr>
              <a:tr h="288865">
                <a:tc>
                  <a:txBody>
                    <a:bodyPr/>
                    <a:lstStyle/>
                    <a:p>
                      <a:pPr algn="ctr" fontAlgn="b"/>
                      <a:r>
                        <a:rPr lang="ru-RU" sz="800" b="0" i="0" u="none" strike="noStrike">
                          <a:effectLst/>
                          <a:latin typeface="Arial" panose="020B0604020202020204" pitchFamily="34" charset="0"/>
                        </a:rPr>
                        <a:t>000 1 16 01 000 01 0000 140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Административные штрафы, установленные Кодексом Российской Федерации об административных правонарушениях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4 318,0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Arial" panose="020B0604020202020204" pitchFamily="34" charset="0"/>
                        </a:rPr>
                        <a:t>5 118,0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395167"/>
                  </a:ext>
                </a:extLst>
              </a:tr>
              <a:tr h="162046">
                <a:tc>
                  <a:txBody>
                    <a:bodyPr/>
                    <a:lstStyle/>
                    <a:p>
                      <a:pPr algn="ctr" fontAlgn="b"/>
                      <a:r>
                        <a:rPr lang="ru-RU" sz="800" b="0" i="0" u="none" strike="noStrike">
                          <a:effectLst/>
                          <a:latin typeface="Arial" panose="020B0604020202020204" pitchFamily="34" charset="0"/>
                        </a:rPr>
                        <a:t>000 1 16 02 020 02 0000 140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Административные штрафы, установленные Кодексом Российской Федерации об административных правонарушениях, за нарушения муниципальных правовых актов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Arial" panose="020B0604020202020204" pitchFamily="34" charset="0"/>
                        </a:rPr>
                        <a:t>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712682"/>
                  </a:ext>
                </a:extLst>
              </a:tr>
              <a:tr h="299667">
                <a:tc>
                  <a:txBody>
                    <a:bodyPr/>
                    <a:lstStyle/>
                    <a:p>
                      <a:pPr algn="ctr" fontAlgn="b"/>
                      <a:r>
                        <a:rPr lang="ru-RU" sz="800" b="0" i="0" u="none" strike="noStrike">
                          <a:effectLst/>
                          <a:latin typeface="Arial" panose="020B0604020202020204" pitchFamily="34" charset="0"/>
                        </a:rPr>
                        <a:t>000 1 16 07 000 00 0000 140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Штрафы, неустойки, пени, уплаченные в соответствии с законом или договором в случае неисполнения или ненадлежащего исполнения обязательств перед государственным (муниципальным) органом, органом управления государственным внебюджетным фондом, казенным учреждением, Центральным банком Российской Федерации, иной организацией, действующей от имени Российской Федерации, в том числе: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8 044,6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Arial" panose="020B0604020202020204" pitchFamily="34" charset="0"/>
                        </a:rPr>
                        <a:t>10 371,8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692194"/>
                  </a:ext>
                </a:extLst>
              </a:tr>
              <a:tr h="333016">
                <a:tc>
                  <a:txBody>
                    <a:bodyPr/>
                    <a:lstStyle/>
                    <a:p>
                      <a:pPr algn="ctr" fontAlgn="b"/>
                      <a:r>
                        <a:rPr lang="ru-RU" sz="800" b="0" i="0" u="none" strike="noStrike">
                          <a:effectLst/>
                          <a:latin typeface="Arial" panose="020B0604020202020204" pitchFamily="34" charset="0"/>
                        </a:rPr>
                        <a:t>000 1 16 07 090 04 0001 140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  (</a:t>
                      </a:r>
                      <a:r>
                        <a:rPr lang="ru-RU" sz="800" b="0" i="0" u="none" strike="noStrike" dirty="0" err="1">
                          <a:effectLst/>
                          <a:latin typeface="Arial" panose="020B0604020202020204" pitchFamily="34" charset="0"/>
                        </a:rPr>
                        <a:t>штрафы,пени</a:t>
                      </a:r>
                      <a:r>
                        <a:rPr lang="ru-RU" sz="800" b="0" i="0" u="none" strike="noStrike" dirty="0">
                          <a:effectLst/>
                          <a:latin typeface="Arial" panose="020B0604020202020204" pitchFamily="34" charset="0"/>
                        </a:rPr>
                        <a:t>, неустойки по контрактам, договорам)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3 244,6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Arial" panose="020B0604020202020204" pitchFamily="34" charset="0"/>
                        </a:rPr>
                        <a:t>4 765,3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548360"/>
                  </a:ext>
                </a:extLst>
              </a:tr>
              <a:tr h="333016">
                <a:tc>
                  <a:txBody>
                    <a:bodyPr/>
                    <a:lstStyle/>
                    <a:p>
                      <a:pPr algn="ctr" fontAlgn="b"/>
                      <a:r>
                        <a:rPr lang="ru-RU" sz="800" b="0" i="0" u="none" strike="noStrike">
                          <a:solidFill>
                            <a:srgbClr val="000000"/>
                          </a:solidFill>
                          <a:effectLst/>
                          <a:latin typeface="Arial" panose="020B0604020202020204" pitchFamily="34" charset="0"/>
                        </a:rPr>
                        <a:t>000 1 16 07 090 04 0008 140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Arial" panose="020B0604020202020204" pitchFamily="34" charset="0"/>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 (пени, штрафы по договорам аренды земельных участков)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Arial" panose="020B0604020202020204" pitchFamily="34" charset="0"/>
                        </a:rPr>
                        <a:t>4 800,0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Arial" panose="020B0604020202020204" pitchFamily="34" charset="0"/>
                        </a:rPr>
                        <a:t>5 606,1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151495"/>
                  </a:ext>
                </a:extLst>
              </a:tr>
              <a:tr h="333016">
                <a:tc>
                  <a:txBody>
                    <a:bodyPr/>
                    <a:lstStyle/>
                    <a:p>
                      <a:pPr algn="ctr" fontAlgn="b"/>
                      <a:r>
                        <a:rPr lang="ru-RU" sz="800" b="0" i="0" u="none" strike="noStrike">
                          <a:solidFill>
                            <a:srgbClr val="000000"/>
                          </a:solidFill>
                          <a:effectLst/>
                          <a:latin typeface="Arial" panose="020B0604020202020204" pitchFamily="34" charset="0"/>
                        </a:rPr>
                        <a:t>000 1 16 10 000 00 0000 140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Arial" panose="020B0604020202020204" pitchFamily="34" charset="0"/>
                        </a:rPr>
                        <a:t>Платежи в целях возмещения причиненного ущерба (убытков), в том числе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Arial" panose="020B0604020202020204" pitchFamily="34" charset="0"/>
                        </a:rPr>
                        <a:t>11 114,0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Arial" panose="020B0604020202020204" pitchFamily="34" charset="0"/>
                        </a:rPr>
                        <a:t>21 158,4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190,4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940931"/>
                  </a:ext>
                </a:extLst>
              </a:tr>
              <a:tr h="333016">
                <a:tc>
                  <a:txBody>
                    <a:bodyPr/>
                    <a:lstStyle/>
                    <a:p>
                      <a:pPr algn="ctr" fontAlgn="b"/>
                      <a:r>
                        <a:rPr lang="ru-RU" sz="800" b="0" i="0" u="none" strike="noStrike">
                          <a:effectLst/>
                          <a:latin typeface="Arial" panose="020B0604020202020204" pitchFamily="34" charset="0"/>
                        </a:rPr>
                        <a:t>000 1 16 10032 04 0000 140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Прочее возмещение ущерба, причиненного муниципальному имуществу городского округа (за исключением имущества, закрепленного за муниципальными бюджетными (автономными) учреждениями, унитарными предприятиями)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Arial" panose="020B0604020202020204" pitchFamily="34" charset="0"/>
                        </a:rPr>
                        <a:t>11 000,0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Arial" panose="020B0604020202020204" pitchFamily="34" charset="0"/>
                        </a:rPr>
                        <a:t>21 040,1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191,3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069231"/>
                  </a:ext>
                </a:extLst>
              </a:tr>
            </a:tbl>
          </a:graphicData>
        </a:graphic>
      </p:graphicFrame>
    </p:spTree>
    <p:extLst>
      <p:ext uri="{BB962C8B-B14F-4D97-AF65-F5344CB8AC3E}">
        <p14:creationId xmlns:p14="http://schemas.microsoft.com/office/powerpoint/2010/main" val="355026004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8EBFE-308D-46D0-80A1-17B999148359}"/>
              </a:ext>
            </a:extLst>
          </p:cNvPr>
          <p:cNvSpPr>
            <a:spLocks noGrp="1"/>
          </p:cNvSpPr>
          <p:nvPr>
            <p:ph type="title"/>
          </p:nvPr>
        </p:nvSpPr>
        <p:spPr>
          <a:xfrm>
            <a:off x="1219200" y="318692"/>
            <a:ext cx="10818890" cy="671838"/>
          </a:xfrm>
        </p:spPr>
        <p:txBody>
          <a:bodyPr>
            <a:noAutofit/>
          </a:bodyPr>
          <a:lstStyle/>
          <a:p>
            <a:pPr algn="ctr"/>
            <a:r>
              <a:rPr lang="ru-RU" sz="2200" dirty="0"/>
              <a:t>Структура налоговых и неналоговых доходов, а также</a:t>
            </a:r>
            <a:br>
              <a:rPr lang="ru-RU" sz="2200" dirty="0"/>
            </a:br>
            <a:r>
              <a:rPr lang="ru-RU" sz="2200" dirty="0"/>
              <a:t>межбюджетных трансфертах, поступающих в бюджет </a:t>
            </a:r>
            <a:r>
              <a:rPr lang="ru-RU" sz="2200" dirty="0" smtClean="0"/>
              <a:t>в </a:t>
            </a:r>
            <a:r>
              <a:rPr lang="ru-RU" sz="2200" dirty="0"/>
              <a:t>сравнении с плановыми назначениями</a:t>
            </a:r>
          </a:p>
        </p:txBody>
      </p:sp>
      <p:sp>
        <p:nvSpPr>
          <p:cNvPr id="8" name="Номер слайда 7">
            <a:extLst>
              <a:ext uri="{FF2B5EF4-FFF2-40B4-BE49-F238E27FC236}">
                <a16:creationId xmlns:a16="http://schemas.microsoft.com/office/drawing/2014/main" id="{E35FA3A3-9787-4C9B-B7B2-6F58EF01330B}"/>
              </a:ext>
            </a:extLst>
          </p:cNvPr>
          <p:cNvSpPr>
            <a:spLocks noGrp="1"/>
          </p:cNvSpPr>
          <p:nvPr>
            <p:ph type="sldNum" sz="quarter" idx="12"/>
          </p:nvPr>
        </p:nvSpPr>
        <p:spPr>
          <a:xfrm>
            <a:off x="9448800" y="6475372"/>
            <a:ext cx="2743200" cy="365125"/>
          </a:xfrm>
        </p:spPr>
        <p:txBody>
          <a:bodyPr/>
          <a:lstStyle/>
          <a:p>
            <a:fld id="{F203300F-B5E5-4D9E-9381-383162CC59FB}" type="slidenum">
              <a:rPr lang="ru-RU" smtClean="0"/>
              <a:pPr/>
              <a:t>21</a:t>
            </a:fld>
            <a:endParaRPr lang="ru-RU" dirty="0"/>
          </a:p>
        </p:txBody>
      </p:sp>
      <p:pic>
        <p:nvPicPr>
          <p:cNvPr id="6" name="Объект 6">
            <a:extLst>
              <a:ext uri="{FF2B5EF4-FFF2-40B4-BE49-F238E27FC236}">
                <a16:creationId xmlns:a16="http://schemas.microsoft.com/office/drawing/2014/main" id="{1F3E35B0-992A-4300-9F82-5784E7BD16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3"/>
            <a:ext cx="986632" cy="419241"/>
          </a:xfrm>
          <a:prstGeom prst="rect">
            <a:avLst/>
          </a:prstGeom>
        </p:spPr>
      </p:pic>
      <p:sp>
        <p:nvSpPr>
          <p:cNvPr id="9" name="Прямоугольник 8">
            <a:extLst>
              <a:ext uri="{FF2B5EF4-FFF2-40B4-BE49-F238E27FC236}">
                <a16:creationId xmlns:a16="http://schemas.microsoft.com/office/drawing/2014/main" id="{B440C88A-06F6-4897-A554-6683D91EF1D8}"/>
              </a:ext>
            </a:extLst>
          </p:cNvPr>
          <p:cNvSpPr/>
          <p:nvPr/>
        </p:nvSpPr>
        <p:spPr>
          <a:xfrm>
            <a:off x="11112285" y="992515"/>
            <a:ext cx="795411" cy="261610"/>
          </a:xfrm>
          <a:prstGeom prst="rect">
            <a:avLst/>
          </a:prstGeom>
        </p:spPr>
        <p:txBody>
          <a:bodyPr wrap="none">
            <a:spAutoFit/>
          </a:bodyPr>
          <a:lstStyle/>
          <a:p>
            <a:r>
              <a:rPr lang="ru-RU" sz="1100" dirty="0"/>
              <a:t>(тыс. руб.)</a:t>
            </a:r>
          </a:p>
        </p:txBody>
      </p:sp>
      <p:graphicFrame>
        <p:nvGraphicFramePr>
          <p:cNvPr id="4" name="Таблица 3"/>
          <p:cNvGraphicFramePr>
            <a:graphicFrameLocks noGrp="1"/>
          </p:cNvGraphicFramePr>
          <p:nvPr>
            <p:extLst>
              <p:ext uri="{D42A27DB-BD31-4B8C-83A1-F6EECF244321}">
                <p14:modId xmlns:p14="http://schemas.microsoft.com/office/powerpoint/2010/main" val="4158520218"/>
              </p:ext>
            </p:extLst>
          </p:nvPr>
        </p:nvGraphicFramePr>
        <p:xfrm>
          <a:off x="224446" y="1254125"/>
          <a:ext cx="11813644" cy="5194230"/>
        </p:xfrm>
        <a:graphic>
          <a:graphicData uri="http://schemas.openxmlformats.org/drawingml/2006/table">
            <a:tbl>
              <a:tblPr>
                <a:tableStyleId>{5C22544A-7EE6-4342-B048-85BDC9FD1C3A}</a:tableStyleId>
              </a:tblPr>
              <a:tblGrid>
                <a:gridCol w="1870361">
                  <a:extLst>
                    <a:ext uri="{9D8B030D-6E8A-4147-A177-3AD203B41FA5}">
                      <a16:colId xmlns:a16="http://schemas.microsoft.com/office/drawing/2014/main" val="2184903738"/>
                    </a:ext>
                  </a:extLst>
                </a:gridCol>
                <a:gridCol w="6613479">
                  <a:extLst>
                    <a:ext uri="{9D8B030D-6E8A-4147-A177-3AD203B41FA5}">
                      <a16:colId xmlns:a16="http://schemas.microsoft.com/office/drawing/2014/main" val="1288646822"/>
                    </a:ext>
                  </a:extLst>
                </a:gridCol>
                <a:gridCol w="1260800">
                  <a:extLst>
                    <a:ext uri="{9D8B030D-6E8A-4147-A177-3AD203B41FA5}">
                      <a16:colId xmlns:a16="http://schemas.microsoft.com/office/drawing/2014/main" val="368519509"/>
                    </a:ext>
                  </a:extLst>
                </a:gridCol>
                <a:gridCol w="1126868">
                  <a:extLst>
                    <a:ext uri="{9D8B030D-6E8A-4147-A177-3AD203B41FA5}">
                      <a16:colId xmlns:a16="http://schemas.microsoft.com/office/drawing/2014/main" val="1839916516"/>
                    </a:ext>
                  </a:extLst>
                </a:gridCol>
                <a:gridCol w="942136">
                  <a:extLst>
                    <a:ext uri="{9D8B030D-6E8A-4147-A177-3AD203B41FA5}">
                      <a16:colId xmlns:a16="http://schemas.microsoft.com/office/drawing/2014/main" val="3002902329"/>
                    </a:ext>
                  </a:extLst>
                </a:gridCol>
              </a:tblGrid>
              <a:tr h="358544">
                <a:tc>
                  <a:txBody>
                    <a:bodyPr/>
                    <a:lstStyle/>
                    <a:p>
                      <a:pPr algn="ctr" fontAlgn="b"/>
                      <a:r>
                        <a:rPr lang="ru-RU" sz="1000" u="none" strike="noStrike" dirty="0">
                          <a:solidFill>
                            <a:schemeClr val="bg1"/>
                          </a:solidFill>
                          <a:effectLst/>
                        </a:rPr>
                        <a:t>Код бюджетной классификации</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Наименование доходов</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План на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Исполнено за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 исполнения</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96171083"/>
                  </a:ext>
                </a:extLst>
              </a:tr>
              <a:tr h="112726">
                <a:tc>
                  <a:txBody>
                    <a:bodyPr/>
                    <a:lstStyle/>
                    <a:p>
                      <a:pPr algn="ctr" fontAlgn="b"/>
                      <a:r>
                        <a:rPr lang="ru-RU" sz="800" b="1" i="0" u="none" strike="noStrike" dirty="0">
                          <a:effectLst/>
                          <a:latin typeface="Arial" panose="020B0604020202020204" pitchFamily="34" charset="0"/>
                        </a:rPr>
                        <a:t>000 1 17 00000 00 0000 000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dirty="0">
                          <a:effectLst/>
                          <a:latin typeface="Arial" panose="020B0604020202020204" pitchFamily="34" charset="0"/>
                        </a:rPr>
                        <a:t>Прочие неналоговые доходы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1 159,4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6 773,7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584,2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40121"/>
                  </a:ext>
                </a:extLst>
              </a:tr>
              <a:tr h="112726">
                <a:tc>
                  <a:txBody>
                    <a:bodyPr/>
                    <a:lstStyle/>
                    <a:p>
                      <a:pPr algn="ctr" fontAlgn="b"/>
                      <a:r>
                        <a:rPr lang="ru-RU" sz="800" b="1" i="0" u="none" strike="noStrike" dirty="0">
                          <a:effectLst/>
                          <a:latin typeface="Arial" panose="020B0604020202020204" pitchFamily="34" charset="0"/>
                        </a:rPr>
                        <a:t>000 1 17 05040 04 0000 180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dirty="0">
                          <a:effectLst/>
                          <a:latin typeface="Arial" panose="020B0604020202020204" pitchFamily="34" charset="0"/>
                        </a:rPr>
                        <a:t>Прочие неналоговые доходы бюджетов городских округов, в том числе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1 159,4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6 773,7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584,2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045231"/>
                  </a:ext>
                </a:extLst>
              </a:tr>
              <a:tr h="169091">
                <a:tc>
                  <a:txBody>
                    <a:bodyPr/>
                    <a:lstStyle/>
                    <a:p>
                      <a:pPr algn="ctr" fontAlgn="b"/>
                      <a:r>
                        <a:rPr lang="ru-RU" sz="800" b="0" i="0" u="none" strike="noStrike">
                          <a:effectLst/>
                          <a:latin typeface="Arial" panose="020B0604020202020204" pitchFamily="34" charset="0"/>
                        </a:rPr>
                        <a:t>000 1 17 05040 04 0001 180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неналоговые доходы бюджетов городских округов, (плата за вырубку деревьев)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1 121,7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6 424,3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572,7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19488"/>
                  </a:ext>
                </a:extLst>
              </a:tr>
              <a:tr h="169091">
                <a:tc>
                  <a:txBody>
                    <a:bodyPr/>
                    <a:lstStyle/>
                    <a:p>
                      <a:pPr algn="ctr" fontAlgn="b"/>
                      <a:r>
                        <a:rPr lang="ru-RU" sz="800" b="0" i="0" u="none" strike="noStrike">
                          <a:solidFill>
                            <a:srgbClr val="000000"/>
                          </a:solidFill>
                          <a:effectLst/>
                          <a:latin typeface="Arial" panose="020B0604020202020204" pitchFamily="34" charset="0"/>
                        </a:rPr>
                        <a:t>000 1 17 05 040 04 0005 180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Arial" panose="020B0604020202020204" pitchFamily="34" charset="0"/>
                        </a:rPr>
                        <a:t>Прочие неналоговые доходы бюджетов городских округов (выдача разрешения на размещение объектов на землях или на земельных участках, находящихся в муниципальной собственности или государственная собственность на которые не разграничена)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Arial" panose="020B0604020202020204" pitchFamily="34" charset="0"/>
                        </a:rPr>
                        <a:t>108,9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288,9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097548"/>
                  </a:ext>
                </a:extLst>
              </a:tr>
              <a:tr h="558471">
                <a:tc>
                  <a:txBody>
                    <a:bodyPr/>
                    <a:lstStyle/>
                    <a:p>
                      <a:pPr algn="ctr" fontAlgn="b"/>
                      <a:r>
                        <a:rPr lang="ru-RU" sz="800" b="0" i="0" u="none" strike="noStrike">
                          <a:solidFill>
                            <a:srgbClr val="000000"/>
                          </a:solidFill>
                          <a:effectLst/>
                          <a:latin typeface="Arial" panose="020B0604020202020204" pitchFamily="34" charset="0"/>
                        </a:rPr>
                        <a:t>000 1 17 05 040 04 0006 180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Arial" panose="020B0604020202020204" pitchFamily="34" charset="0"/>
                        </a:rPr>
                        <a:t>Прочие неналоговые доходы бюджетов городских округов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Arial" panose="020B0604020202020204" pitchFamily="34" charset="0"/>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53182"/>
                  </a:ext>
                </a:extLst>
              </a:tr>
              <a:tr h="197272">
                <a:tc>
                  <a:txBody>
                    <a:bodyPr/>
                    <a:lstStyle/>
                    <a:p>
                      <a:pPr algn="ctr" fontAlgn="b"/>
                      <a:r>
                        <a:rPr lang="ru-RU" sz="800" b="0" i="0" u="none" strike="noStrike">
                          <a:solidFill>
                            <a:srgbClr val="000000"/>
                          </a:solidFill>
                          <a:effectLst/>
                          <a:latin typeface="Arial" panose="020B0604020202020204" pitchFamily="34" charset="0"/>
                        </a:rPr>
                        <a:t>000 1 17 05 040 04 0007 180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Arial" panose="020B0604020202020204" pitchFamily="34" charset="0"/>
                        </a:rPr>
                        <a:t>Прочие неналоговые доходы бюджетов городских округов (плата за право на организацию ярмарок на месте проведения ярмарок)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Arial" panose="020B0604020202020204" pitchFamily="34" charset="0"/>
                        </a:rPr>
                        <a:t>227,5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97105"/>
                  </a:ext>
                </a:extLst>
              </a:tr>
              <a:tr h="248470">
                <a:tc>
                  <a:txBody>
                    <a:bodyPr/>
                    <a:lstStyle/>
                    <a:p>
                      <a:pPr algn="ctr" fontAlgn="ctr"/>
                      <a:r>
                        <a:rPr lang="ru-RU" sz="8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1" i="0" u="none" strike="noStrike">
                          <a:solidFill>
                            <a:srgbClr val="000000"/>
                          </a:solidFill>
                          <a:effectLst/>
                          <a:latin typeface="Arial" panose="020B0604020202020204" pitchFamily="34" charset="0"/>
                        </a:rPr>
                        <a:t>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656 231,6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680 577,3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6476079"/>
                  </a:ext>
                </a:extLst>
              </a:tr>
              <a:tr h="248470">
                <a:tc>
                  <a:txBody>
                    <a:bodyPr/>
                    <a:lstStyle/>
                    <a:p>
                      <a:pPr algn="ctr" fontAlgn="b"/>
                      <a:r>
                        <a:rPr lang="ru-RU" sz="800" b="1" i="0" u="none" strike="noStrike">
                          <a:effectLst/>
                          <a:latin typeface="Arial" panose="020B0604020202020204" pitchFamily="34" charset="0"/>
                        </a:rPr>
                        <a:t>000 2 00 00000 00 0000 000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dirty="0">
                          <a:effectLst/>
                          <a:latin typeface="Arial" panose="020B0604020202020204" pitchFamily="34" charset="0"/>
                        </a:rPr>
                        <a:t>Безвозмездные поступления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3 754 894,7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3 478 586,8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967076"/>
                  </a:ext>
                </a:extLst>
              </a:tr>
              <a:tr h="304834">
                <a:tc>
                  <a:txBody>
                    <a:bodyPr/>
                    <a:lstStyle/>
                    <a:p>
                      <a:pPr algn="ctr" fontAlgn="b"/>
                      <a:r>
                        <a:rPr lang="ru-RU" sz="800" b="1" i="0" u="none" strike="noStrike">
                          <a:effectLst/>
                          <a:latin typeface="Arial" panose="020B0604020202020204" pitchFamily="34" charset="0"/>
                        </a:rPr>
                        <a:t>000 2 02 00000 00 0000 000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a:effectLst/>
                          <a:latin typeface="Arial" panose="020B0604020202020204" pitchFamily="34" charset="0"/>
                        </a:rPr>
                        <a:t>Безвозмездные поступления от других бюджетов бюджетной системы Российской Федерации, кроме бюджетов государственных внебюджетных фондов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3 762 460,9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3 486 490,5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723419"/>
                  </a:ext>
                </a:extLst>
              </a:tr>
              <a:tr h="140909">
                <a:tc>
                  <a:txBody>
                    <a:bodyPr/>
                    <a:lstStyle/>
                    <a:p>
                      <a:pPr algn="ctr" fontAlgn="ctr"/>
                      <a:r>
                        <a:rPr lang="ru-RU" sz="800" b="1" i="0" u="none" strike="noStrike">
                          <a:solidFill>
                            <a:srgbClr val="000000"/>
                          </a:solidFill>
                          <a:effectLst/>
                          <a:latin typeface="Arial" panose="020B0604020202020204" pitchFamily="34" charset="0"/>
                        </a:rPr>
                        <a:t>000 2 02 10 000 00 0000 150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1" i="0" u="none" strike="noStrike" dirty="0">
                          <a:solidFill>
                            <a:srgbClr val="000000"/>
                          </a:solidFill>
                          <a:effectLst/>
                          <a:latin typeface="Arial" panose="020B0604020202020204" pitchFamily="34" charset="0"/>
                        </a:rPr>
                        <a:t>Дотации бюджетам бюджетной системы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14 696,8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74 696,8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508,3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437732"/>
                  </a:ext>
                </a:extLst>
              </a:tr>
              <a:tr h="288865">
                <a:tc>
                  <a:txBody>
                    <a:bodyPr/>
                    <a:lstStyle/>
                    <a:p>
                      <a:pPr algn="ctr" fontAlgn="b"/>
                      <a:r>
                        <a:rPr lang="ru-RU" sz="800" b="0" i="0" u="none" strike="noStrike">
                          <a:solidFill>
                            <a:srgbClr val="000000"/>
                          </a:solidFill>
                          <a:effectLst/>
                          <a:latin typeface="Arial" panose="020B0604020202020204" pitchFamily="34" charset="0"/>
                        </a:rPr>
                        <a:t>901 2 02 19999 04 0001 150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дотации   бюджетам  городских округов  на поощрение муниципальных управленческих команд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4 783,3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4 783,3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395167"/>
                  </a:ext>
                </a:extLst>
              </a:tr>
              <a:tr h="162046">
                <a:tc>
                  <a:txBody>
                    <a:bodyPr/>
                    <a:lstStyle/>
                    <a:p>
                      <a:pPr algn="ctr" fontAlgn="b"/>
                      <a:r>
                        <a:rPr lang="ru-RU" sz="800" b="0" i="0" u="none" strike="noStrike">
                          <a:solidFill>
                            <a:srgbClr val="000000"/>
                          </a:solidFill>
                          <a:effectLst/>
                          <a:latin typeface="Arial" panose="020B0604020202020204" pitchFamily="34" charset="0"/>
                        </a:rPr>
                        <a:t>901 2 02 19 999 04 0002 150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дотации   бюджетам  городских округов (Мониторинг и оценка качества управления муниципальными финансами)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9 913,5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9 913,5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712682"/>
                  </a:ext>
                </a:extLst>
              </a:tr>
              <a:tr h="299667">
                <a:tc>
                  <a:txBody>
                    <a:bodyPr/>
                    <a:lstStyle/>
                    <a:p>
                      <a:pPr algn="ctr" fontAlgn="ctr"/>
                      <a:r>
                        <a:rPr lang="ru-RU" sz="800" b="0" i="0" u="none" strike="noStrike">
                          <a:solidFill>
                            <a:srgbClr val="000000"/>
                          </a:solidFill>
                          <a:effectLst/>
                          <a:latin typeface="Arial" panose="020B0604020202020204" pitchFamily="34" charset="0"/>
                        </a:rPr>
                        <a:t>901 2 02 19 999 04 0003 150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800" b="0" i="0" u="none" strike="noStrike" dirty="0">
                          <a:solidFill>
                            <a:srgbClr val="000000"/>
                          </a:solidFill>
                          <a:effectLst/>
                          <a:latin typeface="Arial" panose="020B0604020202020204" pitchFamily="34" charset="0"/>
                        </a:rPr>
                        <a:t>Прочие дотации бюджетам городских округов (Премия Губернатора Московской области «Прорыв года»)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60 000,0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692194"/>
                  </a:ext>
                </a:extLst>
              </a:tr>
              <a:tr h="333016">
                <a:tc>
                  <a:txBody>
                    <a:bodyPr/>
                    <a:lstStyle/>
                    <a:p>
                      <a:pPr algn="ctr" fontAlgn="b"/>
                      <a:r>
                        <a:rPr lang="ru-RU" sz="800" b="1" i="0" u="none" strike="noStrike">
                          <a:effectLst/>
                          <a:latin typeface="Arial" panose="020B0604020202020204" pitchFamily="34" charset="0"/>
                        </a:rPr>
                        <a:t>000 2 02 20000 00 0000 150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dirty="0">
                          <a:effectLst/>
                          <a:latin typeface="Arial" panose="020B0604020202020204" pitchFamily="34" charset="0"/>
                        </a:rPr>
                        <a:t>Субсидии от других бюджетов бюджетной системы, в том числе: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dirty="0">
                          <a:effectLst/>
                          <a:latin typeface="Arial" panose="020B0604020202020204" pitchFamily="34" charset="0"/>
                        </a:rPr>
                        <a:t>1 618 065,1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dirty="0">
                          <a:effectLst/>
                          <a:latin typeface="Arial" panose="020B0604020202020204" pitchFamily="34" charset="0"/>
                        </a:rPr>
                        <a:t>1 336 094,8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82,6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548360"/>
                  </a:ext>
                </a:extLst>
              </a:tr>
              <a:tr h="333016">
                <a:tc>
                  <a:txBody>
                    <a:bodyPr/>
                    <a:lstStyle/>
                    <a:p>
                      <a:pPr algn="ctr" fontAlgn="b"/>
                      <a:r>
                        <a:rPr lang="ru-RU" sz="800" b="0" i="0" u="none" strike="noStrike">
                          <a:effectLst/>
                          <a:latin typeface="Arial" panose="020B0604020202020204" pitchFamily="34" charset="0"/>
                        </a:rPr>
                        <a:t>901 2 02 25497 04 0000 150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Субсидии бюджетам городских округов на реализацию мероприятий по обеспечению жильем молодых семей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14 250,6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effectLst/>
                          <a:latin typeface="Arial" panose="020B0604020202020204" pitchFamily="34" charset="0"/>
                        </a:rPr>
                        <a:t>14 250,5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151495"/>
                  </a:ext>
                </a:extLst>
              </a:tr>
              <a:tr h="333016">
                <a:tc>
                  <a:txBody>
                    <a:bodyPr/>
                    <a:lstStyle/>
                    <a:p>
                      <a:pPr algn="ctr" fontAlgn="b"/>
                      <a:r>
                        <a:rPr lang="ru-RU" sz="800" b="0" i="0" u="none" strike="noStrike">
                          <a:effectLst/>
                          <a:latin typeface="Arial" panose="020B0604020202020204" pitchFamily="34" charset="0"/>
                        </a:rPr>
                        <a:t>901 2 02 25750 04 0000 150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Субсидии бюджетам городских округов на реализацию мероприятий по модернизации школьных систем образования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360 532,8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effectLst/>
                          <a:latin typeface="Arial" panose="020B0604020202020204" pitchFamily="34" charset="0"/>
                        </a:rPr>
                        <a:t>346 792,3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940931"/>
                  </a:ext>
                </a:extLst>
              </a:tr>
              <a:tr h="333016">
                <a:tc>
                  <a:txBody>
                    <a:bodyPr/>
                    <a:lstStyle/>
                    <a:p>
                      <a:pPr algn="ctr" fontAlgn="b"/>
                      <a:r>
                        <a:rPr lang="ru-RU" sz="800" b="0" i="0" u="none" strike="noStrike">
                          <a:effectLst/>
                          <a:latin typeface="Arial" panose="020B0604020202020204" pitchFamily="34" charset="0"/>
                        </a:rPr>
                        <a:t>901 2 02 29999 04 0008 150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проведение работ по капитальному ремонту зданий региональных (муниципальных) общеобразовательных организаций)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400 238,6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effectLst/>
                          <a:latin typeface="Arial" panose="020B0604020202020204" pitchFamily="34" charset="0"/>
                        </a:rPr>
                        <a:t>282 073,6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70,5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069231"/>
                  </a:ext>
                </a:extLst>
              </a:tr>
              <a:tr h="333016">
                <a:tc>
                  <a:txBody>
                    <a:bodyPr/>
                    <a:lstStyle/>
                    <a:p>
                      <a:pPr algn="ctr" fontAlgn="b"/>
                      <a:r>
                        <a:rPr lang="ru-RU" sz="800" b="0" i="0" u="none" strike="noStrike">
                          <a:effectLst/>
                          <a:latin typeface="Arial" panose="020B0604020202020204" pitchFamily="34" charset="0"/>
                        </a:rPr>
                        <a:t>901 2 02 29999 04 0009 150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оснащение отремонтированных зданий общеобразовательных организаций средствами обучения и воспитания)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3 887,2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effectLst/>
                          <a:latin typeface="Arial" panose="020B0604020202020204" pitchFamily="34" charset="0"/>
                        </a:rPr>
                        <a:t>3 286,3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84,5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757741"/>
                  </a:ext>
                </a:extLst>
              </a:tr>
            </a:tbl>
          </a:graphicData>
        </a:graphic>
      </p:graphicFrame>
    </p:spTree>
    <p:extLst>
      <p:ext uri="{BB962C8B-B14F-4D97-AF65-F5344CB8AC3E}">
        <p14:creationId xmlns:p14="http://schemas.microsoft.com/office/powerpoint/2010/main" val="164764636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8EBFE-308D-46D0-80A1-17B999148359}"/>
              </a:ext>
            </a:extLst>
          </p:cNvPr>
          <p:cNvSpPr>
            <a:spLocks noGrp="1"/>
          </p:cNvSpPr>
          <p:nvPr>
            <p:ph type="title"/>
          </p:nvPr>
        </p:nvSpPr>
        <p:spPr>
          <a:xfrm>
            <a:off x="1219200" y="318692"/>
            <a:ext cx="10818890" cy="671838"/>
          </a:xfrm>
        </p:spPr>
        <p:txBody>
          <a:bodyPr>
            <a:noAutofit/>
          </a:bodyPr>
          <a:lstStyle/>
          <a:p>
            <a:pPr algn="ctr"/>
            <a:r>
              <a:rPr lang="ru-RU" sz="2200" dirty="0"/>
              <a:t>Структура налоговых и неналоговых доходов, а также</a:t>
            </a:r>
            <a:br>
              <a:rPr lang="ru-RU" sz="2200" dirty="0"/>
            </a:br>
            <a:r>
              <a:rPr lang="ru-RU" sz="2200" dirty="0"/>
              <a:t>межбюджетных трансфертах, поступающих в бюджет </a:t>
            </a:r>
            <a:r>
              <a:rPr lang="ru-RU" sz="2200" dirty="0" smtClean="0"/>
              <a:t>в </a:t>
            </a:r>
            <a:r>
              <a:rPr lang="ru-RU" sz="2200" dirty="0"/>
              <a:t>сравнении с плановыми назначениями</a:t>
            </a:r>
          </a:p>
        </p:txBody>
      </p:sp>
      <p:sp>
        <p:nvSpPr>
          <p:cNvPr id="8" name="Номер слайда 7">
            <a:extLst>
              <a:ext uri="{FF2B5EF4-FFF2-40B4-BE49-F238E27FC236}">
                <a16:creationId xmlns:a16="http://schemas.microsoft.com/office/drawing/2014/main" id="{E35FA3A3-9787-4C9B-B7B2-6F58EF01330B}"/>
              </a:ext>
            </a:extLst>
          </p:cNvPr>
          <p:cNvSpPr>
            <a:spLocks noGrp="1"/>
          </p:cNvSpPr>
          <p:nvPr>
            <p:ph type="sldNum" sz="quarter" idx="12"/>
          </p:nvPr>
        </p:nvSpPr>
        <p:spPr>
          <a:xfrm>
            <a:off x="9448800" y="6475372"/>
            <a:ext cx="2743200" cy="365125"/>
          </a:xfrm>
        </p:spPr>
        <p:txBody>
          <a:bodyPr/>
          <a:lstStyle/>
          <a:p>
            <a:fld id="{F203300F-B5E5-4D9E-9381-383162CC59FB}" type="slidenum">
              <a:rPr lang="ru-RU" smtClean="0"/>
              <a:pPr/>
              <a:t>22</a:t>
            </a:fld>
            <a:endParaRPr lang="ru-RU" dirty="0"/>
          </a:p>
        </p:txBody>
      </p:sp>
      <p:pic>
        <p:nvPicPr>
          <p:cNvPr id="6" name="Объект 6">
            <a:extLst>
              <a:ext uri="{FF2B5EF4-FFF2-40B4-BE49-F238E27FC236}">
                <a16:creationId xmlns:a16="http://schemas.microsoft.com/office/drawing/2014/main" id="{1F3E35B0-992A-4300-9F82-5784E7BD16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3"/>
            <a:ext cx="986632" cy="419241"/>
          </a:xfrm>
          <a:prstGeom prst="rect">
            <a:avLst/>
          </a:prstGeom>
        </p:spPr>
      </p:pic>
      <p:sp>
        <p:nvSpPr>
          <p:cNvPr id="9" name="Прямоугольник 8">
            <a:extLst>
              <a:ext uri="{FF2B5EF4-FFF2-40B4-BE49-F238E27FC236}">
                <a16:creationId xmlns:a16="http://schemas.microsoft.com/office/drawing/2014/main" id="{B440C88A-06F6-4897-A554-6683D91EF1D8}"/>
              </a:ext>
            </a:extLst>
          </p:cNvPr>
          <p:cNvSpPr/>
          <p:nvPr/>
        </p:nvSpPr>
        <p:spPr>
          <a:xfrm>
            <a:off x="11112285" y="992515"/>
            <a:ext cx="795411" cy="261610"/>
          </a:xfrm>
          <a:prstGeom prst="rect">
            <a:avLst/>
          </a:prstGeom>
        </p:spPr>
        <p:txBody>
          <a:bodyPr wrap="none">
            <a:spAutoFit/>
          </a:bodyPr>
          <a:lstStyle/>
          <a:p>
            <a:r>
              <a:rPr lang="ru-RU" sz="1100" dirty="0"/>
              <a:t>(тыс. руб.)</a:t>
            </a:r>
          </a:p>
        </p:txBody>
      </p:sp>
      <p:graphicFrame>
        <p:nvGraphicFramePr>
          <p:cNvPr id="4" name="Таблица 3"/>
          <p:cNvGraphicFramePr>
            <a:graphicFrameLocks noGrp="1"/>
          </p:cNvGraphicFramePr>
          <p:nvPr>
            <p:extLst>
              <p:ext uri="{D42A27DB-BD31-4B8C-83A1-F6EECF244321}">
                <p14:modId xmlns:p14="http://schemas.microsoft.com/office/powerpoint/2010/main" val="4114155271"/>
              </p:ext>
            </p:extLst>
          </p:nvPr>
        </p:nvGraphicFramePr>
        <p:xfrm>
          <a:off x="224446" y="1254125"/>
          <a:ext cx="11813644" cy="5509354"/>
        </p:xfrm>
        <a:graphic>
          <a:graphicData uri="http://schemas.openxmlformats.org/drawingml/2006/table">
            <a:tbl>
              <a:tblPr>
                <a:tableStyleId>{5C22544A-7EE6-4342-B048-85BDC9FD1C3A}</a:tableStyleId>
              </a:tblPr>
              <a:tblGrid>
                <a:gridCol w="1870361">
                  <a:extLst>
                    <a:ext uri="{9D8B030D-6E8A-4147-A177-3AD203B41FA5}">
                      <a16:colId xmlns:a16="http://schemas.microsoft.com/office/drawing/2014/main" val="2184903738"/>
                    </a:ext>
                  </a:extLst>
                </a:gridCol>
                <a:gridCol w="6613479">
                  <a:extLst>
                    <a:ext uri="{9D8B030D-6E8A-4147-A177-3AD203B41FA5}">
                      <a16:colId xmlns:a16="http://schemas.microsoft.com/office/drawing/2014/main" val="1288646822"/>
                    </a:ext>
                  </a:extLst>
                </a:gridCol>
                <a:gridCol w="1260800">
                  <a:extLst>
                    <a:ext uri="{9D8B030D-6E8A-4147-A177-3AD203B41FA5}">
                      <a16:colId xmlns:a16="http://schemas.microsoft.com/office/drawing/2014/main" val="368519509"/>
                    </a:ext>
                  </a:extLst>
                </a:gridCol>
                <a:gridCol w="1126868">
                  <a:extLst>
                    <a:ext uri="{9D8B030D-6E8A-4147-A177-3AD203B41FA5}">
                      <a16:colId xmlns:a16="http://schemas.microsoft.com/office/drawing/2014/main" val="1839916516"/>
                    </a:ext>
                  </a:extLst>
                </a:gridCol>
                <a:gridCol w="942136">
                  <a:extLst>
                    <a:ext uri="{9D8B030D-6E8A-4147-A177-3AD203B41FA5}">
                      <a16:colId xmlns:a16="http://schemas.microsoft.com/office/drawing/2014/main" val="3002902329"/>
                    </a:ext>
                  </a:extLst>
                </a:gridCol>
              </a:tblGrid>
              <a:tr h="358544">
                <a:tc>
                  <a:txBody>
                    <a:bodyPr/>
                    <a:lstStyle/>
                    <a:p>
                      <a:pPr algn="ctr" fontAlgn="b"/>
                      <a:r>
                        <a:rPr lang="ru-RU" sz="1000" u="none" strike="noStrike" dirty="0">
                          <a:solidFill>
                            <a:schemeClr val="bg1"/>
                          </a:solidFill>
                          <a:effectLst/>
                        </a:rPr>
                        <a:t>Код бюджетной классификации</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Наименование доходов</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План на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Исполнено за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 исполнения</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96171083"/>
                  </a:ext>
                </a:extLst>
              </a:tr>
              <a:tr h="112726">
                <a:tc>
                  <a:txBody>
                    <a:bodyPr/>
                    <a:lstStyle/>
                    <a:p>
                      <a:pPr algn="ctr" fontAlgn="b"/>
                      <a:r>
                        <a:rPr lang="ru-RU" sz="800" b="0" i="0" u="none" strike="noStrike" dirty="0">
                          <a:effectLst/>
                          <a:latin typeface="Arial" panose="020B0604020202020204" pitchFamily="34" charset="0"/>
                        </a:rPr>
                        <a:t>901 2 02 29999 04 0010 150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мероприятия по разработке проектно-сметной документации на проведение капитального ремонта зданий муниципальных общеобразовательных организаций в Московской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45 940,0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14 602,7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40121"/>
                  </a:ext>
                </a:extLst>
              </a:tr>
              <a:tr h="112726">
                <a:tc>
                  <a:txBody>
                    <a:bodyPr/>
                    <a:lstStyle/>
                    <a:p>
                      <a:pPr algn="ctr" fontAlgn="b"/>
                      <a:r>
                        <a:rPr lang="ru-RU" sz="800" b="0" i="0" u="none" strike="noStrike">
                          <a:effectLst/>
                          <a:latin typeface="Arial" panose="020B0604020202020204" pitchFamily="34" charset="0"/>
                        </a:rPr>
                        <a:t>901 2 02 29999 04 0012 150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реализацию проектов граждан, сформированных в рамках практик инициативного бюджетирования)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3 470,5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86,8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045231"/>
                  </a:ext>
                </a:extLst>
              </a:tr>
              <a:tr h="169091">
                <a:tc>
                  <a:txBody>
                    <a:bodyPr/>
                    <a:lstStyle/>
                    <a:p>
                      <a:pPr algn="ctr" fontAlgn="b"/>
                      <a:r>
                        <a:rPr lang="ru-RU" sz="800" b="0" i="0" u="none" strike="noStrike">
                          <a:effectLst/>
                          <a:latin typeface="Arial" panose="020B0604020202020204" pitchFamily="34" charset="0"/>
                        </a:rPr>
                        <a:t>901 2 02 29999 04 0014 150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a:t>
                      </a:r>
                      <a:r>
                        <a:rPr lang="ru-RU" sz="800" b="0" i="0" u="none" strike="noStrike" dirty="0" err="1">
                          <a:effectLst/>
                          <a:latin typeface="Arial" panose="020B0604020202020204" pitchFamily="34" charset="0"/>
                        </a:rPr>
                        <a:t>софинансирование</a:t>
                      </a:r>
                      <a:r>
                        <a:rPr lang="ru-RU" sz="800" b="0" i="0" u="none" strike="noStrike" dirty="0">
                          <a:effectLst/>
                          <a:latin typeface="Arial" panose="020B0604020202020204" pitchFamily="34" charset="0"/>
                        </a:rPr>
                        <a:t> работ по капитальному ремонту и ремонту автомобильных дорог общего пользования местного значения)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70 723,0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70 686,1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19488"/>
                  </a:ext>
                </a:extLst>
              </a:tr>
              <a:tr h="169091">
                <a:tc>
                  <a:txBody>
                    <a:bodyPr/>
                    <a:lstStyle/>
                    <a:p>
                      <a:pPr algn="ctr" fontAlgn="b"/>
                      <a:r>
                        <a:rPr lang="ru-RU" sz="800" b="0" i="0" u="none" strike="noStrike">
                          <a:effectLst/>
                          <a:latin typeface="Arial" panose="020B0604020202020204" pitchFamily="34" charset="0"/>
                        </a:rPr>
                        <a:t>901 2 02 29999 04 0017 150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капитальные вложения в общеобразовательные организации в целях обеспечения односменного режима обучения (пристройка на 300 мест к зданию АОУ "СОШ  № 14" по адресу: Московская область, </a:t>
                      </a:r>
                      <a:r>
                        <a:rPr lang="ru-RU" sz="800" b="0" i="0" u="none" strike="noStrike" dirty="0" err="1">
                          <a:effectLst/>
                          <a:latin typeface="Arial" panose="020B0604020202020204" pitchFamily="34" charset="0"/>
                        </a:rPr>
                        <a:t>г.о</a:t>
                      </a:r>
                      <a:r>
                        <a:rPr lang="ru-RU" sz="800" b="0" i="0" u="none" strike="noStrike" dirty="0">
                          <a:effectLst/>
                          <a:latin typeface="Arial" panose="020B0604020202020204" pitchFamily="34" charset="0"/>
                        </a:rPr>
                        <a:t>. Долгопрудный, ул. Новый бульвар, д, 21, корп. 3 (ПИР и строительство))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261 413,7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249 234,8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097548"/>
                  </a:ext>
                </a:extLst>
              </a:tr>
              <a:tr h="558471">
                <a:tc>
                  <a:txBody>
                    <a:bodyPr/>
                    <a:lstStyle/>
                    <a:p>
                      <a:pPr algn="ctr" fontAlgn="b"/>
                      <a:r>
                        <a:rPr lang="ru-RU" sz="800" b="0" i="0" u="none" strike="noStrike">
                          <a:effectLst/>
                          <a:latin typeface="Arial" panose="020B0604020202020204" pitchFamily="34" charset="0"/>
                        </a:rPr>
                        <a:t>901 2 02 29999 04 0018 150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капитальные вложения в объекты общего образования (пристройка на 1 500 мест к МБОУ  СОШ № 7 по адресу: Московская область, </a:t>
                      </a:r>
                      <a:r>
                        <a:rPr lang="ru-RU" sz="800" b="0" i="0" u="none" strike="noStrike" dirty="0" err="1">
                          <a:effectLst/>
                          <a:latin typeface="Arial" panose="020B0604020202020204" pitchFamily="34" charset="0"/>
                        </a:rPr>
                        <a:t>г.о</a:t>
                      </a:r>
                      <a:r>
                        <a:rPr lang="ru-RU" sz="800" b="0" i="0" u="none" strike="noStrike" dirty="0">
                          <a:effectLst/>
                          <a:latin typeface="Arial" panose="020B0604020202020204" pitchFamily="34" charset="0"/>
                        </a:rPr>
                        <a:t>. Долгопрудный, ул. </a:t>
                      </a:r>
                      <a:r>
                        <a:rPr lang="ru-RU" sz="800" b="0" i="0" u="none" strike="noStrike" dirty="0" err="1">
                          <a:effectLst/>
                          <a:latin typeface="Arial" panose="020B0604020202020204" pitchFamily="34" charset="0"/>
                        </a:rPr>
                        <a:t>Лихачевское</a:t>
                      </a:r>
                      <a:r>
                        <a:rPr lang="ru-RU" sz="800" b="0" i="0" u="none" strike="noStrike" dirty="0">
                          <a:effectLst/>
                          <a:latin typeface="Arial" panose="020B0604020202020204" pitchFamily="34" charset="0"/>
                        </a:rPr>
                        <a:t> шоссе, д. 27 (ПИР и строительство))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63 487,6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53182"/>
                  </a:ext>
                </a:extLst>
              </a:tr>
              <a:tr h="197272">
                <a:tc>
                  <a:txBody>
                    <a:bodyPr/>
                    <a:lstStyle/>
                    <a:p>
                      <a:pPr algn="ctr" fontAlgn="b"/>
                      <a:r>
                        <a:rPr lang="ru-RU" sz="800" b="0" i="0" u="none" strike="noStrike">
                          <a:effectLst/>
                          <a:latin typeface="Arial" panose="020B0604020202020204" pitchFamily="34" charset="0"/>
                        </a:rPr>
                        <a:t>901 2 02 29999 04 0021 150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реализацию мероприятий по благоустройству территорий муниципальных общеобразовательных организаций)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39 596,6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25 102,6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63,4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97105"/>
                  </a:ext>
                </a:extLst>
              </a:tr>
              <a:tr h="248470">
                <a:tc>
                  <a:txBody>
                    <a:bodyPr/>
                    <a:lstStyle/>
                    <a:p>
                      <a:pPr algn="ctr" fontAlgn="b"/>
                      <a:r>
                        <a:rPr lang="ru-RU" sz="800" b="0" i="0" u="none" strike="noStrike">
                          <a:effectLst/>
                          <a:latin typeface="Arial" panose="020B0604020202020204" pitchFamily="34" charset="0"/>
                        </a:rPr>
                        <a:t>901 2 02 29999 04 0023 150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устройство контейнерных площадок)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1 165,5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768,8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6476079"/>
                  </a:ext>
                </a:extLst>
              </a:tr>
              <a:tr h="248470">
                <a:tc>
                  <a:txBody>
                    <a:bodyPr/>
                    <a:lstStyle/>
                    <a:p>
                      <a:pPr algn="ctr" fontAlgn="b"/>
                      <a:r>
                        <a:rPr lang="ru-RU" sz="800" b="0" i="0" u="none" strike="noStrike">
                          <a:effectLst/>
                          <a:latin typeface="Arial" panose="020B0604020202020204" pitchFamily="34" charset="0"/>
                        </a:rPr>
                        <a:t>901 2 02 29999 04 0025 150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ремонт подъездов многоквартирных домов)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1 596,1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1 596,1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967076"/>
                  </a:ext>
                </a:extLst>
              </a:tr>
              <a:tr h="304834">
                <a:tc>
                  <a:txBody>
                    <a:bodyPr/>
                    <a:lstStyle/>
                    <a:p>
                      <a:pPr algn="ctr" fontAlgn="b"/>
                      <a:r>
                        <a:rPr lang="ru-RU" sz="800" b="0" i="0" u="none" strike="noStrike">
                          <a:effectLst/>
                          <a:latin typeface="Arial" panose="020B0604020202020204" pitchFamily="34" charset="0"/>
                        </a:rPr>
                        <a:t>901 2 02 29999 04 0031 150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дооснащение материально-техническими средствами - приобретение программно-технических комплексов для оформления паспортов гражданина Российской Федерации,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 а также их техническая поддержка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216,0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215,4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723419"/>
                  </a:ext>
                </a:extLst>
              </a:tr>
              <a:tr h="140909">
                <a:tc>
                  <a:txBody>
                    <a:bodyPr/>
                    <a:lstStyle/>
                    <a:p>
                      <a:pPr algn="ctr" fontAlgn="b"/>
                      <a:r>
                        <a:rPr lang="ru-RU" sz="800" b="0" i="0" u="none" strike="noStrike">
                          <a:solidFill>
                            <a:srgbClr val="000000"/>
                          </a:solidFill>
                          <a:effectLst/>
                          <a:latin typeface="Arial" panose="020B0604020202020204" pitchFamily="34" charset="0"/>
                        </a:rPr>
                        <a:t>902 2 02 29999 04 0032 150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оснащение мультимедийным и компьютерным оборудованием, в том числе средствами видеонаблюдения для проведения дистанционных занятий, общеобразовательных организаций в Московской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3 079,0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effectLst/>
                          <a:latin typeface="Arial" panose="020B0604020202020204" pitchFamily="34" charset="0"/>
                        </a:rPr>
                        <a:t>2 956,7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437732"/>
                  </a:ext>
                </a:extLst>
              </a:tr>
              <a:tr h="288865">
                <a:tc>
                  <a:txBody>
                    <a:bodyPr/>
                    <a:lstStyle/>
                    <a:p>
                      <a:pPr algn="ctr" fontAlgn="b"/>
                      <a:r>
                        <a:rPr lang="ru-RU" sz="800" b="0" i="0" u="none" strike="noStrike">
                          <a:effectLst/>
                          <a:latin typeface="Arial" panose="020B0604020202020204" pitchFamily="34" charset="0"/>
                        </a:rPr>
                        <a:t>901 2 02 29999 04 0040 150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организацию деятельности многофункциональных центров предоставления государственных и муниципальных услуг)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10 301,0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effectLst/>
                          <a:latin typeface="Arial" panose="020B0604020202020204" pitchFamily="34" charset="0"/>
                        </a:rPr>
                        <a:t>10 179,8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395167"/>
                  </a:ext>
                </a:extLst>
              </a:tr>
              <a:tr h="162046">
                <a:tc>
                  <a:txBody>
                    <a:bodyPr/>
                    <a:lstStyle/>
                    <a:p>
                      <a:pPr algn="ctr" fontAlgn="b"/>
                      <a:r>
                        <a:rPr lang="ru-RU" sz="800" b="0" i="0" u="none" strike="noStrike">
                          <a:effectLst/>
                          <a:latin typeface="Arial" panose="020B0604020202020204" pitchFamily="34" charset="0"/>
                        </a:rPr>
                        <a:t>901 2 02 29999 04 0047 150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ремонт дворовых территорий)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455,9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712682"/>
                  </a:ext>
                </a:extLst>
              </a:tr>
              <a:tr h="299667">
                <a:tc>
                  <a:txBody>
                    <a:bodyPr/>
                    <a:lstStyle/>
                    <a:p>
                      <a:pPr algn="ctr" fontAlgn="b"/>
                      <a:r>
                        <a:rPr lang="ru-RU" sz="800" b="0" i="0" u="none" strike="noStrike">
                          <a:effectLst/>
                          <a:latin typeface="Arial" panose="020B0604020202020204" pitchFamily="34" charset="0"/>
                        </a:rPr>
                        <a:t>901 2 02 29999 04 0059 150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строительство и реконструкцию объектов коммунальной инфраструктуры)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89 804,2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effectLst/>
                          <a:latin typeface="Arial" panose="020B0604020202020204" pitchFamily="34" charset="0"/>
                        </a:rPr>
                        <a:t>88 176,3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692194"/>
                  </a:ext>
                </a:extLst>
              </a:tr>
              <a:tr h="333016">
                <a:tc>
                  <a:txBody>
                    <a:bodyPr/>
                    <a:lstStyle/>
                    <a:p>
                      <a:pPr algn="ctr" fontAlgn="b"/>
                      <a:r>
                        <a:rPr lang="ru-RU" sz="800" b="0" i="0" u="none" strike="noStrike">
                          <a:effectLst/>
                          <a:latin typeface="Arial" panose="020B0604020202020204" pitchFamily="34" charset="0"/>
                        </a:rPr>
                        <a:t>902 2 02 25208 04 0000 150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Субсидии бюджетам городских округов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9 239,0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effectLst/>
                          <a:latin typeface="Arial" panose="020B0604020202020204" pitchFamily="34" charset="0"/>
                        </a:rPr>
                        <a:t>8 467,6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548360"/>
                  </a:ext>
                </a:extLst>
              </a:tr>
              <a:tr h="333016">
                <a:tc>
                  <a:txBody>
                    <a:bodyPr/>
                    <a:lstStyle/>
                    <a:p>
                      <a:pPr algn="ctr" fontAlgn="b"/>
                      <a:r>
                        <a:rPr lang="ru-RU" sz="800" b="0" i="0" u="none" strike="noStrike">
                          <a:effectLst/>
                          <a:latin typeface="Arial" panose="020B0604020202020204" pitchFamily="34" charset="0"/>
                        </a:rPr>
                        <a:t>902 2 02 25253 04 0000 150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Субсидии бюджетам городских округов на создание дополнительных мест для детей в возрасте от 1,5 до 3 лет любой направленности в организациях, осуществляющих образовательную деятельность (за исключением государственных,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3 701,7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3 701,7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151495"/>
                  </a:ext>
                </a:extLst>
              </a:tr>
              <a:tr h="333016">
                <a:tc>
                  <a:txBody>
                    <a:bodyPr/>
                    <a:lstStyle/>
                    <a:p>
                      <a:pPr algn="ctr" fontAlgn="b"/>
                      <a:r>
                        <a:rPr lang="ru-RU" sz="800" b="0" i="0" u="none" strike="noStrike">
                          <a:effectLst/>
                          <a:latin typeface="Arial" panose="020B0604020202020204" pitchFamily="34" charset="0"/>
                        </a:rPr>
                        <a:t>902 2 02 25304 04 0000 150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Субсидии бюджетам городских округов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71 083,0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59 402,0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940931"/>
                  </a:ext>
                </a:extLst>
              </a:tr>
            </a:tbl>
          </a:graphicData>
        </a:graphic>
      </p:graphicFrame>
    </p:spTree>
    <p:extLst>
      <p:ext uri="{BB962C8B-B14F-4D97-AF65-F5344CB8AC3E}">
        <p14:creationId xmlns:p14="http://schemas.microsoft.com/office/powerpoint/2010/main" val="52464190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8EBFE-308D-46D0-80A1-17B999148359}"/>
              </a:ext>
            </a:extLst>
          </p:cNvPr>
          <p:cNvSpPr>
            <a:spLocks noGrp="1"/>
          </p:cNvSpPr>
          <p:nvPr>
            <p:ph type="title"/>
          </p:nvPr>
        </p:nvSpPr>
        <p:spPr>
          <a:xfrm>
            <a:off x="1219200" y="318692"/>
            <a:ext cx="10818890" cy="671838"/>
          </a:xfrm>
        </p:spPr>
        <p:txBody>
          <a:bodyPr>
            <a:noAutofit/>
          </a:bodyPr>
          <a:lstStyle/>
          <a:p>
            <a:pPr algn="ctr"/>
            <a:r>
              <a:rPr lang="ru-RU" sz="2200" dirty="0"/>
              <a:t>Структура налоговых и неналоговых доходов, а также</a:t>
            </a:r>
            <a:br>
              <a:rPr lang="ru-RU" sz="2200" dirty="0"/>
            </a:br>
            <a:r>
              <a:rPr lang="ru-RU" sz="2200" dirty="0"/>
              <a:t>межбюджетных трансфертах, поступающих в бюджет </a:t>
            </a:r>
            <a:r>
              <a:rPr lang="ru-RU" sz="2200" dirty="0" smtClean="0"/>
              <a:t>в </a:t>
            </a:r>
            <a:r>
              <a:rPr lang="ru-RU" sz="2200" dirty="0"/>
              <a:t>сравнении с плановыми назначениями</a:t>
            </a:r>
          </a:p>
        </p:txBody>
      </p:sp>
      <p:sp>
        <p:nvSpPr>
          <p:cNvPr id="8" name="Номер слайда 7">
            <a:extLst>
              <a:ext uri="{FF2B5EF4-FFF2-40B4-BE49-F238E27FC236}">
                <a16:creationId xmlns:a16="http://schemas.microsoft.com/office/drawing/2014/main" id="{E35FA3A3-9787-4C9B-B7B2-6F58EF01330B}"/>
              </a:ext>
            </a:extLst>
          </p:cNvPr>
          <p:cNvSpPr>
            <a:spLocks noGrp="1"/>
          </p:cNvSpPr>
          <p:nvPr>
            <p:ph type="sldNum" sz="quarter" idx="12"/>
          </p:nvPr>
        </p:nvSpPr>
        <p:spPr>
          <a:xfrm>
            <a:off x="9448800" y="6475372"/>
            <a:ext cx="2743200" cy="365125"/>
          </a:xfrm>
        </p:spPr>
        <p:txBody>
          <a:bodyPr/>
          <a:lstStyle/>
          <a:p>
            <a:fld id="{F203300F-B5E5-4D9E-9381-383162CC59FB}" type="slidenum">
              <a:rPr lang="ru-RU" smtClean="0"/>
              <a:pPr/>
              <a:t>23</a:t>
            </a:fld>
            <a:endParaRPr lang="ru-RU" dirty="0"/>
          </a:p>
        </p:txBody>
      </p:sp>
      <p:pic>
        <p:nvPicPr>
          <p:cNvPr id="6" name="Объект 6">
            <a:extLst>
              <a:ext uri="{FF2B5EF4-FFF2-40B4-BE49-F238E27FC236}">
                <a16:creationId xmlns:a16="http://schemas.microsoft.com/office/drawing/2014/main" id="{1F3E35B0-992A-4300-9F82-5784E7BD16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3"/>
            <a:ext cx="986632" cy="419241"/>
          </a:xfrm>
          <a:prstGeom prst="rect">
            <a:avLst/>
          </a:prstGeom>
        </p:spPr>
      </p:pic>
      <p:sp>
        <p:nvSpPr>
          <p:cNvPr id="9" name="Прямоугольник 8">
            <a:extLst>
              <a:ext uri="{FF2B5EF4-FFF2-40B4-BE49-F238E27FC236}">
                <a16:creationId xmlns:a16="http://schemas.microsoft.com/office/drawing/2014/main" id="{B440C88A-06F6-4897-A554-6683D91EF1D8}"/>
              </a:ext>
            </a:extLst>
          </p:cNvPr>
          <p:cNvSpPr/>
          <p:nvPr/>
        </p:nvSpPr>
        <p:spPr>
          <a:xfrm>
            <a:off x="11112285" y="992515"/>
            <a:ext cx="795411" cy="261610"/>
          </a:xfrm>
          <a:prstGeom prst="rect">
            <a:avLst/>
          </a:prstGeom>
        </p:spPr>
        <p:txBody>
          <a:bodyPr wrap="none">
            <a:spAutoFit/>
          </a:bodyPr>
          <a:lstStyle/>
          <a:p>
            <a:r>
              <a:rPr lang="ru-RU" sz="1100" dirty="0"/>
              <a:t>(тыс. руб.)</a:t>
            </a:r>
          </a:p>
        </p:txBody>
      </p:sp>
      <p:graphicFrame>
        <p:nvGraphicFramePr>
          <p:cNvPr id="4" name="Таблица 3"/>
          <p:cNvGraphicFramePr>
            <a:graphicFrameLocks noGrp="1"/>
          </p:cNvGraphicFramePr>
          <p:nvPr>
            <p:extLst>
              <p:ext uri="{D42A27DB-BD31-4B8C-83A1-F6EECF244321}">
                <p14:modId xmlns:p14="http://schemas.microsoft.com/office/powerpoint/2010/main" val="3361119314"/>
              </p:ext>
            </p:extLst>
          </p:nvPr>
        </p:nvGraphicFramePr>
        <p:xfrm>
          <a:off x="224446" y="1254125"/>
          <a:ext cx="11813644" cy="5298674"/>
        </p:xfrm>
        <a:graphic>
          <a:graphicData uri="http://schemas.openxmlformats.org/drawingml/2006/table">
            <a:tbl>
              <a:tblPr>
                <a:tableStyleId>{5C22544A-7EE6-4342-B048-85BDC9FD1C3A}</a:tableStyleId>
              </a:tblPr>
              <a:tblGrid>
                <a:gridCol w="1870361">
                  <a:extLst>
                    <a:ext uri="{9D8B030D-6E8A-4147-A177-3AD203B41FA5}">
                      <a16:colId xmlns:a16="http://schemas.microsoft.com/office/drawing/2014/main" val="2184903738"/>
                    </a:ext>
                  </a:extLst>
                </a:gridCol>
                <a:gridCol w="6613479">
                  <a:extLst>
                    <a:ext uri="{9D8B030D-6E8A-4147-A177-3AD203B41FA5}">
                      <a16:colId xmlns:a16="http://schemas.microsoft.com/office/drawing/2014/main" val="1288646822"/>
                    </a:ext>
                  </a:extLst>
                </a:gridCol>
                <a:gridCol w="1260800">
                  <a:extLst>
                    <a:ext uri="{9D8B030D-6E8A-4147-A177-3AD203B41FA5}">
                      <a16:colId xmlns:a16="http://schemas.microsoft.com/office/drawing/2014/main" val="368519509"/>
                    </a:ext>
                  </a:extLst>
                </a:gridCol>
                <a:gridCol w="1126868">
                  <a:extLst>
                    <a:ext uri="{9D8B030D-6E8A-4147-A177-3AD203B41FA5}">
                      <a16:colId xmlns:a16="http://schemas.microsoft.com/office/drawing/2014/main" val="1839916516"/>
                    </a:ext>
                  </a:extLst>
                </a:gridCol>
                <a:gridCol w="942136">
                  <a:extLst>
                    <a:ext uri="{9D8B030D-6E8A-4147-A177-3AD203B41FA5}">
                      <a16:colId xmlns:a16="http://schemas.microsoft.com/office/drawing/2014/main" val="3002902329"/>
                    </a:ext>
                  </a:extLst>
                </a:gridCol>
              </a:tblGrid>
              <a:tr h="358544">
                <a:tc>
                  <a:txBody>
                    <a:bodyPr/>
                    <a:lstStyle/>
                    <a:p>
                      <a:pPr algn="ctr" fontAlgn="b"/>
                      <a:r>
                        <a:rPr lang="ru-RU" sz="1000" u="none" strike="noStrike" dirty="0">
                          <a:solidFill>
                            <a:schemeClr val="bg1"/>
                          </a:solidFill>
                          <a:effectLst/>
                        </a:rPr>
                        <a:t>Код бюджетной классификации</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Наименование доходов</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План на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Исполнено за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 исполнения</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96171083"/>
                  </a:ext>
                </a:extLst>
              </a:tr>
              <a:tr h="112726">
                <a:tc>
                  <a:txBody>
                    <a:bodyPr/>
                    <a:lstStyle/>
                    <a:p>
                      <a:pPr algn="ctr" fontAlgn="b"/>
                      <a:r>
                        <a:rPr lang="ru-RU" sz="800" b="0" i="0" u="none" strike="noStrike" dirty="0">
                          <a:effectLst/>
                          <a:latin typeface="Arial" panose="020B0604020202020204" pitchFamily="34" charset="0"/>
                        </a:rPr>
                        <a:t>902 2 02 29999 04 0006 150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государственную поддержку частных дошкольных образовательных организаций в Московской области с целью возмещения расходов на присмотр и уход, содержание имущества и арендную плату за использование помещений)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43 658,0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40 170,9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40121"/>
                  </a:ext>
                </a:extLst>
              </a:tr>
              <a:tr h="112726">
                <a:tc>
                  <a:txBody>
                    <a:bodyPr/>
                    <a:lstStyle/>
                    <a:p>
                      <a:pPr algn="ctr" fontAlgn="b"/>
                      <a:r>
                        <a:rPr lang="ru-RU" sz="800" b="0" i="0" u="none" strike="noStrike">
                          <a:effectLst/>
                          <a:latin typeface="Arial" panose="020B0604020202020204" pitchFamily="34" charset="0"/>
                        </a:rPr>
                        <a:t>902 2 02 29999 04 0013 150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мероприятия по организации отдыха детей в каникулярное время)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6 180,0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6 180,0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045231"/>
                  </a:ext>
                </a:extLst>
              </a:tr>
              <a:tr h="169091">
                <a:tc>
                  <a:txBody>
                    <a:bodyPr/>
                    <a:lstStyle/>
                    <a:p>
                      <a:pPr algn="ctr" fontAlgn="b"/>
                      <a:r>
                        <a:rPr lang="ru-RU" sz="800" b="0" i="0" u="none" strike="noStrike">
                          <a:effectLst/>
                          <a:latin typeface="Arial" panose="020B0604020202020204" pitchFamily="34" charset="0"/>
                        </a:rPr>
                        <a:t>902 2 02 29999 04 0020 150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установку, монтаж и настройку </a:t>
                      </a:r>
                      <a:r>
                        <a:rPr lang="ru-RU" sz="800" b="0" i="0" u="none" strike="noStrike" dirty="0" err="1">
                          <a:effectLst/>
                          <a:latin typeface="Arial" panose="020B0604020202020204" pitchFamily="34" charset="0"/>
                        </a:rPr>
                        <a:t>ip</a:t>
                      </a:r>
                      <a:r>
                        <a:rPr lang="ru-RU" sz="800" b="0" i="0" u="none" strike="noStrike" dirty="0">
                          <a:effectLst/>
                          <a:latin typeface="Arial" panose="020B0604020202020204" pitchFamily="34" charset="0"/>
                        </a:rPr>
                        <a:t>-камер, приобретенных в рамках предоставленной субсидии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850,5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786,0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19488"/>
                  </a:ext>
                </a:extLst>
              </a:tr>
              <a:tr h="169091">
                <a:tc>
                  <a:txBody>
                    <a:bodyPr/>
                    <a:lstStyle/>
                    <a:p>
                      <a:pPr algn="ctr" fontAlgn="b"/>
                      <a:r>
                        <a:rPr lang="ru-RU" sz="800" b="0" i="0" u="none" strike="noStrike">
                          <a:effectLst/>
                          <a:latin typeface="Arial" panose="020B0604020202020204" pitchFamily="34" charset="0"/>
                        </a:rPr>
                        <a:t>902 2 02 29999 04 0075 150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 на создание и содержание дополнительных мест для детей в возрасте от 1,5 до 7 лет в организациях, осуществляющих присмотр и уход за детьми)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21 595,0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19 429,0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097548"/>
                  </a:ext>
                </a:extLst>
              </a:tr>
              <a:tr h="558471">
                <a:tc>
                  <a:txBody>
                    <a:bodyPr/>
                    <a:lstStyle/>
                    <a:p>
                      <a:pPr algn="ctr" fontAlgn="b"/>
                      <a:r>
                        <a:rPr lang="ru-RU" sz="800" b="0" i="0" u="none" strike="noStrike">
                          <a:effectLst/>
                          <a:latin typeface="Arial" panose="020B0604020202020204" pitchFamily="34" charset="0"/>
                        </a:rPr>
                        <a:t>902 2 02 29999 04 0077 150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 на организацию питания обучающихся, получающих основное 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 в Московской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35 277,0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28 824,4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81,7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53182"/>
                  </a:ext>
                </a:extLst>
              </a:tr>
              <a:tr h="197272">
                <a:tc>
                  <a:txBody>
                    <a:bodyPr/>
                    <a:lstStyle/>
                    <a:p>
                      <a:pPr algn="ctr" fontAlgn="b"/>
                      <a:r>
                        <a:rPr lang="ru-RU" sz="800" b="0" i="0" u="none" strike="noStrike">
                          <a:effectLst/>
                          <a:latin typeface="Arial" panose="020B0604020202020204" pitchFamily="34" charset="0"/>
                        </a:rPr>
                        <a:t>903 2 02 25466 04 0000 150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Субсидии бюджетам городских округов  на поддержку творческой деятельности и укрепление материально-технической базы муниципальных театров в населенных пунктах с численностью населения до 300 тысяч человек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1 834,7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1 834,7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97105"/>
                  </a:ext>
                </a:extLst>
              </a:tr>
              <a:tr h="248470">
                <a:tc>
                  <a:txBody>
                    <a:bodyPr/>
                    <a:lstStyle/>
                    <a:p>
                      <a:pPr algn="ctr" fontAlgn="b"/>
                      <a:r>
                        <a:rPr lang="ru-RU" sz="800" b="0" i="0" u="none" strike="noStrike">
                          <a:effectLst/>
                          <a:latin typeface="Arial" panose="020B0604020202020204" pitchFamily="34" charset="0"/>
                        </a:rPr>
                        <a:t>903 2 02 25519 04 0000 150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Субсидии бюджетам городских округов на поддержку отрасли культуры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000" b="0" i="0" u="none" strike="noStrike">
                          <a:effectLst/>
                          <a:latin typeface="Arial" panose="020B0604020202020204" pitchFamily="34" charset="0"/>
                        </a:rPr>
                        <a:t>568,2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568,2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6476079"/>
                  </a:ext>
                </a:extLst>
              </a:tr>
              <a:tr h="248470">
                <a:tc>
                  <a:txBody>
                    <a:bodyPr/>
                    <a:lstStyle/>
                    <a:p>
                      <a:pPr algn="ctr" fontAlgn="b"/>
                      <a:r>
                        <a:rPr lang="ru-RU" sz="800" b="0" i="0" u="none" strike="noStrike">
                          <a:effectLst/>
                          <a:latin typeface="Arial" panose="020B0604020202020204" pitchFamily="34" charset="0"/>
                        </a:rPr>
                        <a:t>903 2 02 25555 04 0001 150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Субсидии бюджетам городских округов на реализацию программ формирования современной городской среды (в части достижения основного результата по благоустройству общественных территорий)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49 509,7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49 014,6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967076"/>
                  </a:ext>
                </a:extLst>
              </a:tr>
              <a:tr h="304834">
                <a:tc>
                  <a:txBody>
                    <a:bodyPr/>
                    <a:lstStyle/>
                    <a:p>
                      <a:pPr algn="ctr" fontAlgn="b"/>
                      <a:r>
                        <a:rPr lang="ru-RU" sz="800" b="0" i="0" u="none" strike="noStrike">
                          <a:effectLst/>
                          <a:latin typeface="Arial" panose="020B0604020202020204" pitchFamily="34" charset="0"/>
                        </a:rPr>
                        <a:t>903 2 02 29999 04 0065 150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обустройство и установку детских игровых площадок на территории муниципальных образований Московской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3 880,5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3 880,5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723419"/>
                  </a:ext>
                </a:extLst>
              </a:tr>
              <a:tr h="140909">
                <a:tc>
                  <a:txBody>
                    <a:bodyPr/>
                    <a:lstStyle/>
                    <a:p>
                      <a:pPr algn="ctr" fontAlgn="b"/>
                      <a:r>
                        <a:rPr lang="ru-RU" sz="800" b="1" i="0" u="none" strike="noStrike">
                          <a:effectLst/>
                          <a:latin typeface="Arial" panose="020B0604020202020204" pitchFamily="34" charset="0"/>
                        </a:rPr>
                        <a:t>000 2 02 30000 00 0000 150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a:effectLst/>
                          <a:latin typeface="Arial" panose="020B0604020202020204" pitchFamily="34" charset="0"/>
                        </a:rPr>
                        <a:t>Субвенции от других бюджетов бюджетной системы, в том числе: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dirty="0">
                          <a:effectLst/>
                          <a:latin typeface="Arial" panose="020B0604020202020204" pitchFamily="34" charset="0"/>
                        </a:rPr>
                        <a:t>2 115 662,0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2 067 494,9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437732"/>
                  </a:ext>
                </a:extLst>
              </a:tr>
              <a:tr h="288865">
                <a:tc>
                  <a:txBody>
                    <a:bodyPr/>
                    <a:lstStyle/>
                    <a:p>
                      <a:pPr algn="ctr" fontAlgn="b"/>
                      <a:r>
                        <a:rPr lang="ru-RU" sz="800" b="0" i="0" u="none" strike="noStrike">
                          <a:effectLst/>
                          <a:latin typeface="Arial" panose="020B0604020202020204" pitchFamily="34" charset="0"/>
                        </a:rPr>
                        <a:t>901 2 02 30022 04 0000 150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предоставление гражданам субсидий на оплату жилого помещения и коммунальных услуг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28 926,0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21 115,1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73,0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395167"/>
                  </a:ext>
                </a:extLst>
              </a:tr>
              <a:tr h="162046">
                <a:tc>
                  <a:txBody>
                    <a:bodyPr/>
                    <a:lstStyle/>
                    <a:p>
                      <a:pPr algn="ctr" fontAlgn="b"/>
                      <a:r>
                        <a:rPr lang="ru-RU" sz="800" b="0" i="0" u="none" strike="noStrike">
                          <a:effectLst/>
                          <a:latin typeface="Arial" panose="020B0604020202020204" pitchFamily="34" charset="0"/>
                        </a:rPr>
                        <a:t>901 2 02 30024 04 0001 150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обеспечение переданных государственных полномочий в сфере образования и организации деятельности комиссий по делам несовершеннолетних и защите их прав)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5 689,0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5 689,0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712682"/>
                  </a:ext>
                </a:extLst>
              </a:tr>
              <a:tr h="299667">
                <a:tc>
                  <a:txBody>
                    <a:bodyPr/>
                    <a:lstStyle/>
                    <a:p>
                      <a:pPr algn="ctr" fontAlgn="b"/>
                      <a:r>
                        <a:rPr lang="ru-RU" sz="800" b="0" i="0" u="none" strike="noStrike">
                          <a:effectLst/>
                          <a:latin typeface="Arial" panose="020B0604020202020204" pitchFamily="34" charset="0"/>
                        </a:rPr>
                        <a:t>901 2 02 30024 04 0002 150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обеспечение переданных государственных полномочий по  временному хранению , комплектованию, учету и использованию архивных документов, относящихся к собственности Московской области и временно  хранящихся в муниципальных архивах)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1 864,0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1 864,0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692194"/>
                  </a:ext>
                </a:extLst>
              </a:tr>
              <a:tr h="333016">
                <a:tc>
                  <a:txBody>
                    <a:bodyPr/>
                    <a:lstStyle/>
                    <a:p>
                      <a:pPr algn="ctr" fontAlgn="b"/>
                      <a:r>
                        <a:rPr lang="ru-RU" sz="800" b="0" i="0" u="none" strike="noStrike">
                          <a:effectLst/>
                          <a:latin typeface="Arial" panose="020B0604020202020204" pitchFamily="34" charset="0"/>
                        </a:rPr>
                        <a:t>901 2 02 30024 04 0005 150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отдельных государственных полномочий в части подготовки и направления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 уведомлений о соответствии (несоответствии)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548360"/>
                  </a:ext>
                </a:extLst>
              </a:tr>
            </a:tbl>
          </a:graphicData>
        </a:graphic>
      </p:graphicFrame>
    </p:spTree>
    <p:extLst>
      <p:ext uri="{BB962C8B-B14F-4D97-AF65-F5344CB8AC3E}">
        <p14:creationId xmlns:p14="http://schemas.microsoft.com/office/powerpoint/2010/main" val="30126972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8EBFE-308D-46D0-80A1-17B999148359}"/>
              </a:ext>
            </a:extLst>
          </p:cNvPr>
          <p:cNvSpPr>
            <a:spLocks noGrp="1"/>
          </p:cNvSpPr>
          <p:nvPr>
            <p:ph type="title"/>
          </p:nvPr>
        </p:nvSpPr>
        <p:spPr>
          <a:xfrm>
            <a:off x="1219200" y="318692"/>
            <a:ext cx="10818890" cy="671838"/>
          </a:xfrm>
        </p:spPr>
        <p:txBody>
          <a:bodyPr>
            <a:noAutofit/>
          </a:bodyPr>
          <a:lstStyle/>
          <a:p>
            <a:pPr algn="ctr"/>
            <a:r>
              <a:rPr lang="ru-RU" sz="2200" dirty="0"/>
              <a:t>Структура налоговых и неналоговых доходов, а также</a:t>
            </a:r>
            <a:br>
              <a:rPr lang="ru-RU" sz="2200" dirty="0"/>
            </a:br>
            <a:r>
              <a:rPr lang="ru-RU" sz="2200" dirty="0"/>
              <a:t>межбюджетных трансфертах, поступающих в бюджет </a:t>
            </a:r>
            <a:r>
              <a:rPr lang="ru-RU" sz="2200" dirty="0" smtClean="0"/>
              <a:t>в </a:t>
            </a:r>
            <a:r>
              <a:rPr lang="ru-RU" sz="2200" dirty="0"/>
              <a:t>сравнении с плановыми назначениями</a:t>
            </a:r>
          </a:p>
        </p:txBody>
      </p:sp>
      <p:sp>
        <p:nvSpPr>
          <p:cNvPr id="8" name="Номер слайда 7">
            <a:extLst>
              <a:ext uri="{FF2B5EF4-FFF2-40B4-BE49-F238E27FC236}">
                <a16:creationId xmlns:a16="http://schemas.microsoft.com/office/drawing/2014/main" id="{E35FA3A3-9787-4C9B-B7B2-6F58EF01330B}"/>
              </a:ext>
            </a:extLst>
          </p:cNvPr>
          <p:cNvSpPr>
            <a:spLocks noGrp="1"/>
          </p:cNvSpPr>
          <p:nvPr>
            <p:ph type="sldNum" sz="quarter" idx="12"/>
          </p:nvPr>
        </p:nvSpPr>
        <p:spPr>
          <a:xfrm>
            <a:off x="9448800" y="6475372"/>
            <a:ext cx="2743200" cy="365125"/>
          </a:xfrm>
        </p:spPr>
        <p:txBody>
          <a:bodyPr/>
          <a:lstStyle/>
          <a:p>
            <a:fld id="{F203300F-B5E5-4D9E-9381-383162CC59FB}" type="slidenum">
              <a:rPr lang="ru-RU" smtClean="0"/>
              <a:pPr/>
              <a:t>24</a:t>
            </a:fld>
            <a:endParaRPr lang="ru-RU" dirty="0"/>
          </a:p>
        </p:txBody>
      </p:sp>
      <p:pic>
        <p:nvPicPr>
          <p:cNvPr id="6" name="Объект 6">
            <a:extLst>
              <a:ext uri="{FF2B5EF4-FFF2-40B4-BE49-F238E27FC236}">
                <a16:creationId xmlns:a16="http://schemas.microsoft.com/office/drawing/2014/main" id="{1F3E35B0-992A-4300-9F82-5784E7BD16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3"/>
            <a:ext cx="986632" cy="419241"/>
          </a:xfrm>
          <a:prstGeom prst="rect">
            <a:avLst/>
          </a:prstGeom>
        </p:spPr>
      </p:pic>
      <p:sp>
        <p:nvSpPr>
          <p:cNvPr id="9" name="Прямоугольник 8">
            <a:extLst>
              <a:ext uri="{FF2B5EF4-FFF2-40B4-BE49-F238E27FC236}">
                <a16:creationId xmlns:a16="http://schemas.microsoft.com/office/drawing/2014/main" id="{B440C88A-06F6-4897-A554-6683D91EF1D8}"/>
              </a:ext>
            </a:extLst>
          </p:cNvPr>
          <p:cNvSpPr/>
          <p:nvPr/>
        </p:nvSpPr>
        <p:spPr>
          <a:xfrm>
            <a:off x="11112285" y="992515"/>
            <a:ext cx="795411" cy="261610"/>
          </a:xfrm>
          <a:prstGeom prst="rect">
            <a:avLst/>
          </a:prstGeom>
        </p:spPr>
        <p:txBody>
          <a:bodyPr wrap="none">
            <a:spAutoFit/>
          </a:bodyPr>
          <a:lstStyle/>
          <a:p>
            <a:r>
              <a:rPr lang="ru-RU" sz="1100" dirty="0"/>
              <a:t>(тыс. руб.)</a:t>
            </a:r>
          </a:p>
        </p:txBody>
      </p:sp>
      <p:graphicFrame>
        <p:nvGraphicFramePr>
          <p:cNvPr id="4" name="Таблица 3"/>
          <p:cNvGraphicFramePr>
            <a:graphicFrameLocks noGrp="1"/>
          </p:cNvGraphicFramePr>
          <p:nvPr>
            <p:extLst>
              <p:ext uri="{D42A27DB-BD31-4B8C-83A1-F6EECF244321}">
                <p14:modId xmlns:p14="http://schemas.microsoft.com/office/powerpoint/2010/main" val="3412032870"/>
              </p:ext>
            </p:extLst>
          </p:nvPr>
        </p:nvGraphicFramePr>
        <p:xfrm>
          <a:off x="224446" y="1254125"/>
          <a:ext cx="11813644" cy="5221245"/>
        </p:xfrm>
        <a:graphic>
          <a:graphicData uri="http://schemas.openxmlformats.org/drawingml/2006/table">
            <a:tbl>
              <a:tblPr>
                <a:tableStyleId>{5C22544A-7EE6-4342-B048-85BDC9FD1C3A}</a:tableStyleId>
              </a:tblPr>
              <a:tblGrid>
                <a:gridCol w="1870361">
                  <a:extLst>
                    <a:ext uri="{9D8B030D-6E8A-4147-A177-3AD203B41FA5}">
                      <a16:colId xmlns:a16="http://schemas.microsoft.com/office/drawing/2014/main" val="2184903738"/>
                    </a:ext>
                  </a:extLst>
                </a:gridCol>
                <a:gridCol w="6613479">
                  <a:extLst>
                    <a:ext uri="{9D8B030D-6E8A-4147-A177-3AD203B41FA5}">
                      <a16:colId xmlns:a16="http://schemas.microsoft.com/office/drawing/2014/main" val="1288646822"/>
                    </a:ext>
                  </a:extLst>
                </a:gridCol>
                <a:gridCol w="1260800">
                  <a:extLst>
                    <a:ext uri="{9D8B030D-6E8A-4147-A177-3AD203B41FA5}">
                      <a16:colId xmlns:a16="http://schemas.microsoft.com/office/drawing/2014/main" val="368519509"/>
                    </a:ext>
                  </a:extLst>
                </a:gridCol>
                <a:gridCol w="1126868">
                  <a:extLst>
                    <a:ext uri="{9D8B030D-6E8A-4147-A177-3AD203B41FA5}">
                      <a16:colId xmlns:a16="http://schemas.microsoft.com/office/drawing/2014/main" val="1839916516"/>
                    </a:ext>
                  </a:extLst>
                </a:gridCol>
                <a:gridCol w="942136">
                  <a:extLst>
                    <a:ext uri="{9D8B030D-6E8A-4147-A177-3AD203B41FA5}">
                      <a16:colId xmlns:a16="http://schemas.microsoft.com/office/drawing/2014/main" val="3002902329"/>
                    </a:ext>
                  </a:extLst>
                </a:gridCol>
              </a:tblGrid>
              <a:tr h="407863">
                <a:tc>
                  <a:txBody>
                    <a:bodyPr/>
                    <a:lstStyle/>
                    <a:p>
                      <a:pPr algn="ctr" fontAlgn="b"/>
                      <a:r>
                        <a:rPr lang="ru-RU" sz="1000" u="none" strike="noStrike" dirty="0">
                          <a:solidFill>
                            <a:schemeClr val="bg1"/>
                          </a:solidFill>
                          <a:effectLst/>
                        </a:rPr>
                        <a:t>Код бюджетной классификации</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Наименование доходов</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План на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Исполнено за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 исполнения</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96171083"/>
                  </a:ext>
                </a:extLst>
              </a:tr>
              <a:tr h="426907">
                <a:tc>
                  <a:txBody>
                    <a:bodyPr/>
                    <a:lstStyle/>
                    <a:p>
                      <a:pPr algn="ctr" fontAlgn="b"/>
                      <a:r>
                        <a:rPr lang="ru-RU" sz="800" b="0" i="0" u="none" strike="noStrike" dirty="0">
                          <a:effectLst/>
                          <a:latin typeface="Arial" panose="020B0604020202020204" pitchFamily="34" charset="0"/>
                        </a:rPr>
                        <a:t>901 2 02 30024 04 0006 150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переданных органам местного самоуправления полномочий по региональному государственному жилищному контролю (надзору) за соблюдением гражданами требований правил пользования газом)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194,0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40121"/>
                  </a:ext>
                </a:extLst>
              </a:tr>
              <a:tr h="288216">
                <a:tc>
                  <a:txBody>
                    <a:bodyPr/>
                    <a:lstStyle/>
                    <a:p>
                      <a:pPr algn="ctr" fontAlgn="b"/>
                      <a:r>
                        <a:rPr lang="ru-RU" sz="800" b="0" i="0" u="none" strike="noStrike">
                          <a:effectLst/>
                          <a:latin typeface="Arial" panose="020B0604020202020204" pitchFamily="34" charset="0"/>
                        </a:rPr>
                        <a:t>901 2 02 30024 04 0012 150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государственных полномочий  Московской области  в области земельных отношений)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3 065,0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3 065,0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045231"/>
                  </a:ext>
                </a:extLst>
              </a:tr>
              <a:tr h="426907">
                <a:tc>
                  <a:txBody>
                    <a:bodyPr/>
                    <a:lstStyle/>
                    <a:p>
                      <a:pPr algn="ctr" fontAlgn="b"/>
                      <a:r>
                        <a:rPr lang="ru-RU" sz="800" b="0" i="0" u="none" strike="noStrike">
                          <a:effectLst/>
                          <a:latin typeface="Arial" panose="020B0604020202020204" pitchFamily="34" charset="0"/>
                        </a:rPr>
                        <a:t>901 2 02 30024 04 0019 150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2 213,0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effectLst/>
                          <a:latin typeface="Arial" panose="020B0604020202020204" pitchFamily="34" charset="0"/>
                        </a:rPr>
                        <a:t>2 213,0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19488"/>
                  </a:ext>
                </a:extLst>
              </a:tr>
              <a:tr h="842979">
                <a:tc>
                  <a:txBody>
                    <a:bodyPr/>
                    <a:lstStyle/>
                    <a:p>
                      <a:pPr algn="ctr" fontAlgn="b"/>
                      <a:r>
                        <a:rPr lang="ru-RU" sz="800" b="0" i="0" u="none" strike="noStrike">
                          <a:effectLst/>
                          <a:latin typeface="Arial" panose="020B0604020202020204" pitchFamily="34" charset="0"/>
                        </a:rPr>
                        <a:t>901 2 02 30024 04 0020 150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отдельных государственных полномочий в части присвоения адресов объектам адресации, изменения и аннулирования адресов, присвоения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местного значения муниципального района), наименований элементам планировочной структуры, изменения, аннулирования таких наименований, согласования переустройства и перепланировки помещений в многоквартирном доме)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494,0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494,0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097548"/>
                  </a:ext>
                </a:extLst>
              </a:tr>
              <a:tr h="635291">
                <a:tc>
                  <a:txBody>
                    <a:bodyPr/>
                    <a:lstStyle/>
                    <a:p>
                      <a:pPr algn="ctr" fontAlgn="b"/>
                      <a:r>
                        <a:rPr lang="ru-RU" sz="800" b="0" i="0" u="none" strike="noStrike">
                          <a:effectLst/>
                          <a:latin typeface="Arial" panose="020B0604020202020204" pitchFamily="34" charset="0"/>
                        </a:rPr>
                        <a:t>901 2 02 30024 04 0021 150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переданных полномочий Московской области по транспортировке в морг, включая погрузоразгрузочные работы, с мест обнаружения или происшествия умерших для производства судебно-медицинской экспертизы)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346,0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53182"/>
                  </a:ext>
                </a:extLst>
              </a:tr>
              <a:tr h="288216">
                <a:tc>
                  <a:txBody>
                    <a:bodyPr/>
                    <a:lstStyle/>
                    <a:p>
                      <a:pPr algn="ctr" fontAlgn="b"/>
                      <a:r>
                        <a:rPr lang="ru-RU" sz="800" b="0" i="0" u="none" strike="noStrike">
                          <a:effectLst/>
                          <a:latin typeface="Arial" panose="020B0604020202020204" pitchFamily="34" charset="0"/>
                        </a:rPr>
                        <a:t>901 2 02 35082 04 0000 150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800" b="0" i="0" u="none" strike="noStrike" dirty="0">
                          <a:effectLst/>
                          <a:latin typeface="Arial" panose="020B0604020202020204" pitchFamily="34" charset="0"/>
                        </a:rPr>
                        <a:t>Субвенция бюджетам городских округов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52 871,0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50 570,9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95,6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97105"/>
                  </a:ext>
                </a:extLst>
              </a:tr>
              <a:tr h="288216">
                <a:tc>
                  <a:txBody>
                    <a:bodyPr/>
                    <a:lstStyle/>
                    <a:p>
                      <a:pPr algn="ctr" fontAlgn="b"/>
                      <a:r>
                        <a:rPr lang="ru-RU" sz="800" b="0" i="0" u="none" strike="noStrike" dirty="0">
                          <a:effectLst/>
                          <a:latin typeface="Arial" panose="020B0604020202020204" pitchFamily="34" charset="0"/>
                        </a:rPr>
                        <a:t>901 2 02 35118 04 0000 150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Arial" panose="020B0604020202020204" pitchFamily="34" charset="0"/>
                        </a:rPr>
                        <a:t>Субвенции бюджетам городских округов на осуществление первичного воинского учета органами местного самоуправления поселений, муниципальных и городских округов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8 092,0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8 078,9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6476079"/>
                  </a:ext>
                </a:extLst>
              </a:tr>
              <a:tr h="288216">
                <a:tc>
                  <a:txBody>
                    <a:bodyPr/>
                    <a:lstStyle/>
                    <a:p>
                      <a:pPr algn="ctr" fontAlgn="b"/>
                      <a:r>
                        <a:rPr lang="ru-RU" sz="800" b="0" i="0" u="none" strike="noStrike">
                          <a:effectLst/>
                          <a:latin typeface="Arial" panose="020B0604020202020204" pitchFamily="34" charset="0"/>
                        </a:rPr>
                        <a:t>901 2 02 35120 04 0000 150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Субвенция бюджетам городских округов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938,0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418,1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967076"/>
                  </a:ext>
                </a:extLst>
              </a:tr>
              <a:tr h="346765">
                <a:tc>
                  <a:txBody>
                    <a:bodyPr/>
                    <a:lstStyle/>
                    <a:p>
                      <a:pPr algn="ctr" fontAlgn="b"/>
                      <a:r>
                        <a:rPr lang="ru-RU" sz="800" b="0" i="0" u="none" strike="noStrike">
                          <a:effectLst/>
                          <a:latin typeface="Arial" panose="020B0604020202020204" pitchFamily="34" charset="0"/>
                        </a:rPr>
                        <a:t>901 2 02 39999 04 0042 150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субвенции бюджетам городских округов (на создание административных комиссий, уполномоченных рассматривать дела об административных правонарушениях в сфере благоустройства)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708,0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708,0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723419"/>
                  </a:ext>
                </a:extLst>
              </a:tr>
              <a:tr h="981669">
                <a:tc>
                  <a:txBody>
                    <a:bodyPr/>
                    <a:lstStyle/>
                    <a:p>
                      <a:pPr algn="ctr" fontAlgn="b"/>
                      <a:r>
                        <a:rPr lang="ru-RU" sz="800" b="0" i="0" u="none" strike="noStrike">
                          <a:effectLst/>
                          <a:latin typeface="Arial" panose="020B0604020202020204" pitchFamily="34" charset="0"/>
                        </a:rPr>
                        <a:t>902 2 02 30024 04 0023 150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Московской области,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в Московской области, обеспечение дополнительного образования детей в муниципальных общеобразовательных организациях в Московской области,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1 751 612,0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1 735 841,9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99,1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437732"/>
                  </a:ext>
                </a:extLst>
              </a:tr>
            </a:tbl>
          </a:graphicData>
        </a:graphic>
      </p:graphicFrame>
    </p:spTree>
    <p:extLst>
      <p:ext uri="{BB962C8B-B14F-4D97-AF65-F5344CB8AC3E}">
        <p14:creationId xmlns:p14="http://schemas.microsoft.com/office/powerpoint/2010/main" val="421170702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8EBFE-308D-46D0-80A1-17B999148359}"/>
              </a:ext>
            </a:extLst>
          </p:cNvPr>
          <p:cNvSpPr>
            <a:spLocks noGrp="1"/>
          </p:cNvSpPr>
          <p:nvPr>
            <p:ph type="title"/>
          </p:nvPr>
        </p:nvSpPr>
        <p:spPr>
          <a:xfrm>
            <a:off x="1219200" y="318692"/>
            <a:ext cx="10818890" cy="671838"/>
          </a:xfrm>
        </p:spPr>
        <p:txBody>
          <a:bodyPr>
            <a:noAutofit/>
          </a:bodyPr>
          <a:lstStyle/>
          <a:p>
            <a:pPr algn="ctr"/>
            <a:r>
              <a:rPr lang="ru-RU" sz="2200" dirty="0"/>
              <a:t>Структура налоговых и неналоговых доходов, а также</a:t>
            </a:r>
            <a:br>
              <a:rPr lang="ru-RU" sz="2200" dirty="0"/>
            </a:br>
            <a:r>
              <a:rPr lang="ru-RU" sz="2200" dirty="0"/>
              <a:t>межбюджетных трансфертах, поступающих в бюджет </a:t>
            </a:r>
            <a:r>
              <a:rPr lang="ru-RU" sz="2200" dirty="0" smtClean="0"/>
              <a:t>в </a:t>
            </a:r>
            <a:r>
              <a:rPr lang="ru-RU" sz="2200" dirty="0"/>
              <a:t>сравнении с плановыми назначениями</a:t>
            </a:r>
          </a:p>
        </p:txBody>
      </p:sp>
      <p:sp>
        <p:nvSpPr>
          <p:cNvPr id="8" name="Номер слайда 7">
            <a:extLst>
              <a:ext uri="{FF2B5EF4-FFF2-40B4-BE49-F238E27FC236}">
                <a16:creationId xmlns:a16="http://schemas.microsoft.com/office/drawing/2014/main" id="{E35FA3A3-9787-4C9B-B7B2-6F58EF01330B}"/>
              </a:ext>
            </a:extLst>
          </p:cNvPr>
          <p:cNvSpPr>
            <a:spLocks noGrp="1"/>
          </p:cNvSpPr>
          <p:nvPr>
            <p:ph type="sldNum" sz="quarter" idx="12"/>
          </p:nvPr>
        </p:nvSpPr>
        <p:spPr>
          <a:xfrm>
            <a:off x="9448800" y="6475372"/>
            <a:ext cx="2743200" cy="365125"/>
          </a:xfrm>
        </p:spPr>
        <p:txBody>
          <a:bodyPr/>
          <a:lstStyle/>
          <a:p>
            <a:fld id="{F203300F-B5E5-4D9E-9381-383162CC59FB}" type="slidenum">
              <a:rPr lang="ru-RU" smtClean="0"/>
              <a:pPr/>
              <a:t>25</a:t>
            </a:fld>
            <a:endParaRPr lang="ru-RU" dirty="0"/>
          </a:p>
        </p:txBody>
      </p:sp>
      <p:pic>
        <p:nvPicPr>
          <p:cNvPr id="6" name="Объект 6">
            <a:extLst>
              <a:ext uri="{FF2B5EF4-FFF2-40B4-BE49-F238E27FC236}">
                <a16:creationId xmlns:a16="http://schemas.microsoft.com/office/drawing/2014/main" id="{1F3E35B0-992A-4300-9F82-5784E7BD16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3"/>
            <a:ext cx="986632" cy="419241"/>
          </a:xfrm>
          <a:prstGeom prst="rect">
            <a:avLst/>
          </a:prstGeom>
        </p:spPr>
      </p:pic>
      <p:sp>
        <p:nvSpPr>
          <p:cNvPr id="9" name="Прямоугольник 8">
            <a:extLst>
              <a:ext uri="{FF2B5EF4-FFF2-40B4-BE49-F238E27FC236}">
                <a16:creationId xmlns:a16="http://schemas.microsoft.com/office/drawing/2014/main" id="{B440C88A-06F6-4897-A554-6683D91EF1D8}"/>
              </a:ext>
            </a:extLst>
          </p:cNvPr>
          <p:cNvSpPr/>
          <p:nvPr/>
        </p:nvSpPr>
        <p:spPr>
          <a:xfrm>
            <a:off x="11112285" y="992515"/>
            <a:ext cx="795411" cy="261610"/>
          </a:xfrm>
          <a:prstGeom prst="rect">
            <a:avLst/>
          </a:prstGeom>
        </p:spPr>
        <p:txBody>
          <a:bodyPr wrap="none">
            <a:spAutoFit/>
          </a:bodyPr>
          <a:lstStyle/>
          <a:p>
            <a:r>
              <a:rPr lang="ru-RU" sz="1100" dirty="0"/>
              <a:t>(тыс. руб.)</a:t>
            </a:r>
          </a:p>
        </p:txBody>
      </p:sp>
      <p:graphicFrame>
        <p:nvGraphicFramePr>
          <p:cNvPr id="4" name="Таблица 3"/>
          <p:cNvGraphicFramePr>
            <a:graphicFrameLocks noGrp="1"/>
          </p:cNvGraphicFramePr>
          <p:nvPr>
            <p:extLst>
              <p:ext uri="{D42A27DB-BD31-4B8C-83A1-F6EECF244321}">
                <p14:modId xmlns:p14="http://schemas.microsoft.com/office/powerpoint/2010/main" val="1339706959"/>
              </p:ext>
            </p:extLst>
          </p:nvPr>
        </p:nvGraphicFramePr>
        <p:xfrm>
          <a:off x="224446" y="1254125"/>
          <a:ext cx="11813644" cy="5154989"/>
        </p:xfrm>
        <a:graphic>
          <a:graphicData uri="http://schemas.openxmlformats.org/drawingml/2006/table">
            <a:tbl>
              <a:tblPr>
                <a:tableStyleId>{5C22544A-7EE6-4342-B048-85BDC9FD1C3A}</a:tableStyleId>
              </a:tblPr>
              <a:tblGrid>
                <a:gridCol w="1870361">
                  <a:extLst>
                    <a:ext uri="{9D8B030D-6E8A-4147-A177-3AD203B41FA5}">
                      <a16:colId xmlns:a16="http://schemas.microsoft.com/office/drawing/2014/main" val="2184903738"/>
                    </a:ext>
                  </a:extLst>
                </a:gridCol>
                <a:gridCol w="6613479">
                  <a:extLst>
                    <a:ext uri="{9D8B030D-6E8A-4147-A177-3AD203B41FA5}">
                      <a16:colId xmlns:a16="http://schemas.microsoft.com/office/drawing/2014/main" val="1288646822"/>
                    </a:ext>
                  </a:extLst>
                </a:gridCol>
                <a:gridCol w="1260800">
                  <a:extLst>
                    <a:ext uri="{9D8B030D-6E8A-4147-A177-3AD203B41FA5}">
                      <a16:colId xmlns:a16="http://schemas.microsoft.com/office/drawing/2014/main" val="368519509"/>
                    </a:ext>
                  </a:extLst>
                </a:gridCol>
                <a:gridCol w="1126868">
                  <a:extLst>
                    <a:ext uri="{9D8B030D-6E8A-4147-A177-3AD203B41FA5}">
                      <a16:colId xmlns:a16="http://schemas.microsoft.com/office/drawing/2014/main" val="1839916516"/>
                    </a:ext>
                  </a:extLst>
                </a:gridCol>
                <a:gridCol w="942136">
                  <a:extLst>
                    <a:ext uri="{9D8B030D-6E8A-4147-A177-3AD203B41FA5}">
                      <a16:colId xmlns:a16="http://schemas.microsoft.com/office/drawing/2014/main" val="3002902329"/>
                    </a:ext>
                  </a:extLst>
                </a:gridCol>
              </a:tblGrid>
              <a:tr h="442334">
                <a:tc>
                  <a:txBody>
                    <a:bodyPr/>
                    <a:lstStyle/>
                    <a:p>
                      <a:pPr algn="ctr" fontAlgn="b"/>
                      <a:r>
                        <a:rPr lang="ru-RU" sz="1000" u="none" strike="noStrike" dirty="0">
                          <a:solidFill>
                            <a:schemeClr val="bg1"/>
                          </a:solidFill>
                          <a:effectLst/>
                        </a:rPr>
                        <a:t>Код бюджетной классификации</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Наименование доходов</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План на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Исполнено за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 исполнения</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96171083"/>
                  </a:ext>
                </a:extLst>
              </a:tr>
              <a:tr h="1200347">
                <a:tc>
                  <a:txBody>
                    <a:bodyPr/>
                    <a:lstStyle/>
                    <a:p>
                      <a:pPr algn="ctr" fontAlgn="b"/>
                      <a:r>
                        <a:rPr lang="ru-RU" sz="800" b="0" i="0" u="none" strike="noStrike" dirty="0">
                          <a:effectLst/>
                          <a:latin typeface="Arial" panose="020B0604020202020204" pitchFamily="34" charset="0"/>
                        </a:rPr>
                        <a:t>902 2 02 30024 04 0024 150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финансовое обеспечение получения гражданами дошкольного образования в частных дошкольных образовательных организациях в Московской области, дошкольного, начального общего, основного общего, среднего общего образования в частных общеобразовательных организациях в Московской области, осуществляющих образовательную деятельность по имеющим государственную аккредитацию основным общеобразовательным программам,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и на обеспечение питанием отдельных категорий обучающихся по очной форме обучения в частных общеобразовательных организациях в Московской области, осуществляющих образовательную деятельность по имеющим государственную аккредитацию основным общеобразовательным программам)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169 010,0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167 610,4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40121"/>
                  </a:ext>
                </a:extLst>
              </a:tr>
              <a:tr h="312575">
                <a:tc>
                  <a:txBody>
                    <a:bodyPr/>
                    <a:lstStyle/>
                    <a:p>
                      <a:pPr algn="ctr" fontAlgn="b"/>
                      <a:r>
                        <a:rPr lang="ru-RU" sz="800" b="0" i="0" u="none" strike="noStrike">
                          <a:effectLst/>
                          <a:latin typeface="Arial" panose="020B0604020202020204" pitchFamily="34" charset="0"/>
                        </a:rPr>
                        <a:t>902 2 02 30029 04 0000 150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48 223,0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29 713,0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61,6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045231"/>
                  </a:ext>
                </a:extLst>
              </a:tr>
              <a:tr h="462987">
                <a:tc>
                  <a:txBody>
                    <a:bodyPr/>
                    <a:lstStyle/>
                    <a:p>
                      <a:pPr algn="ctr" fontAlgn="b"/>
                      <a:r>
                        <a:rPr lang="ru-RU" sz="800" b="0" i="0" u="none" strike="noStrike">
                          <a:effectLst/>
                          <a:latin typeface="Arial" panose="020B0604020202020204" pitchFamily="34" charset="0"/>
                        </a:rPr>
                        <a:t>902 2 02 35303 04 0000 150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41 169,0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39 589,1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19488"/>
                  </a:ext>
                </a:extLst>
              </a:tr>
              <a:tr h="287531">
                <a:tc>
                  <a:txBody>
                    <a:bodyPr/>
                    <a:lstStyle/>
                    <a:p>
                      <a:pPr algn="ctr" fontAlgn="b"/>
                      <a:r>
                        <a:rPr lang="ru-RU" sz="800" b="1" i="0" u="none" strike="noStrike">
                          <a:effectLst/>
                          <a:latin typeface="Arial" panose="020B0604020202020204" pitchFamily="34" charset="0"/>
                        </a:rPr>
                        <a:t>000 2 02 40000 00 0000 150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1" i="0" u="none" strike="noStrike" dirty="0">
                          <a:effectLst/>
                          <a:latin typeface="Arial" panose="020B0604020202020204" pitchFamily="34" charset="0"/>
                        </a:rPr>
                        <a:t>Иные межбюджетные трансферты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14 037,0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8 204,0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1" i="0" u="none" strike="noStrike">
                          <a:effectLst/>
                          <a:latin typeface="Arial" panose="020B0604020202020204" pitchFamily="34" charset="0"/>
                        </a:rPr>
                        <a:t>58,4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097548"/>
                  </a:ext>
                </a:extLst>
              </a:tr>
              <a:tr h="688983">
                <a:tc>
                  <a:txBody>
                    <a:bodyPr/>
                    <a:lstStyle/>
                    <a:p>
                      <a:pPr algn="ctr" fontAlgn="b"/>
                      <a:r>
                        <a:rPr lang="ru-RU" sz="800" b="0" i="0" u="none" strike="noStrike">
                          <a:effectLst/>
                          <a:latin typeface="Arial" panose="020B0604020202020204" pitchFamily="34" charset="0"/>
                        </a:rPr>
                        <a:t>902 2 02 45179 04 0000 150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Межбюджетные трансферты, передаваемые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1 477,0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1 477,0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53182"/>
                  </a:ext>
                </a:extLst>
              </a:tr>
              <a:tr h="539226">
                <a:tc>
                  <a:txBody>
                    <a:bodyPr/>
                    <a:lstStyle/>
                    <a:p>
                      <a:pPr algn="ctr" fontAlgn="b"/>
                      <a:r>
                        <a:rPr lang="ru-RU" sz="800" b="0" i="0" u="none" strike="noStrike">
                          <a:effectLst/>
                          <a:latin typeface="Arial" panose="020B0604020202020204" pitchFamily="34" charset="0"/>
                        </a:rPr>
                        <a:t>901 2 02 49999 04 0005 150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межбюджетные трансферты, передаваемые бюджетам городских округов (на организацию деятельности единых дежурно-диспетчерских служб, действующих на территории Московской области, по обеспечению круглосуточного приема вызовов, обработку и передачу  в диспетчерские службы информации (о происшествиях или чрезвычайных ситуациях) для организации реагирования, в том числе экстренного)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1 572,0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1 572,0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97105"/>
                  </a:ext>
                </a:extLst>
              </a:tr>
              <a:tr h="407002">
                <a:tc>
                  <a:txBody>
                    <a:bodyPr/>
                    <a:lstStyle/>
                    <a:p>
                      <a:pPr algn="ctr" fontAlgn="b"/>
                      <a:r>
                        <a:rPr lang="ru-RU" sz="800" b="0" i="0" u="none" strike="noStrike">
                          <a:effectLst/>
                          <a:latin typeface="Arial" panose="020B0604020202020204" pitchFamily="34" charset="0"/>
                        </a:rPr>
                        <a:t>901 2 02 49999 04 0007 150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effectLst/>
                          <a:latin typeface="Arial" panose="020B0604020202020204" pitchFamily="34" charset="0"/>
                        </a:rPr>
                        <a:t>Прочие межбюджетные трансферты, передаваемые бюджетам городских округов (на организацию консультирования граждан по вопросам частичной мобилизации кол-центрами многофункциональных центров предоставления государственных и муниципальных услуг)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208,0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208,0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6476079"/>
                  </a:ext>
                </a:extLst>
              </a:tr>
              <a:tr h="407002">
                <a:tc>
                  <a:txBody>
                    <a:bodyPr/>
                    <a:lstStyle/>
                    <a:p>
                      <a:pPr algn="ctr" fontAlgn="b"/>
                      <a:r>
                        <a:rPr lang="ru-RU" sz="800" b="0" i="0" u="none" strike="noStrike">
                          <a:effectLst/>
                          <a:latin typeface="Arial" panose="020B0604020202020204" pitchFamily="34" charset="0"/>
                        </a:rPr>
                        <a:t>901 2 02 49999 04 0008 150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Arial" panose="020B0604020202020204" pitchFamily="34" charset="0"/>
                        </a:rPr>
                        <a:t>Прочие межбюджетные трансферты, передаваемые бюджетам городских округов (на организацию работы по преобразованию необходимых сведений о гражданах, которые содержатся в документах воинского учета военных комиссариатов Московской области, в электронно-цифровую форму, работниками многофункциональных центров предоставления государственных и муниципальных услуг)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224,7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967076"/>
                  </a:ext>
                </a:extLst>
              </a:tr>
              <a:tr h="407002">
                <a:tc>
                  <a:txBody>
                    <a:bodyPr/>
                    <a:lstStyle/>
                    <a:p>
                      <a:pPr algn="ctr" fontAlgn="b"/>
                      <a:r>
                        <a:rPr lang="ru-RU" sz="800" b="0" i="0" u="none" strike="noStrike">
                          <a:effectLst/>
                          <a:latin typeface="Arial" panose="020B0604020202020204" pitchFamily="34" charset="0"/>
                        </a:rPr>
                        <a:t>902 2 02 49999 04 0009 150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Arial" panose="020B0604020202020204" pitchFamily="34" charset="0"/>
                        </a:rPr>
                        <a:t>Прочие межбюджетные трансферты, передаваемые бюджетам городских округов (на финансовое обеспечение расходов в связи с освобождением семей отдельных категорий граждан от платы, взимаемой за присмотр и уход за ребенком в муниципальных образовательных организациях в Московской области, реализующих программы дошкольного образования)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effectLst/>
                          <a:latin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723419"/>
                  </a:ext>
                </a:extLst>
              </a:tr>
            </a:tbl>
          </a:graphicData>
        </a:graphic>
      </p:graphicFrame>
    </p:spTree>
    <p:extLst>
      <p:ext uri="{BB962C8B-B14F-4D97-AF65-F5344CB8AC3E}">
        <p14:creationId xmlns:p14="http://schemas.microsoft.com/office/powerpoint/2010/main" val="148291983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8EBFE-308D-46D0-80A1-17B999148359}"/>
              </a:ext>
            </a:extLst>
          </p:cNvPr>
          <p:cNvSpPr>
            <a:spLocks noGrp="1"/>
          </p:cNvSpPr>
          <p:nvPr>
            <p:ph type="title"/>
          </p:nvPr>
        </p:nvSpPr>
        <p:spPr>
          <a:xfrm>
            <a:off x="1219200" y="318692"/>
            <a:ext cx="10818890" cy="671838"/>
          </a:xfrm>
        </p:spPr>
        <p:txBody>
          <a:bodyPr>
            <a:noAutofit/>
          </a:bodyPr>
          <a:lstStyle/>
          <a:p>
            <a:pPr algn="ctr"/>
            <a:r>
              <a:rPr lang="ru-RU" sz="2200" dirty="0"/>
              <a:t>Структура налоговых и неналоговых доходов, а также</a:t>
            </a:r>
            <a:br>
              <a:rPr lang="ru-RU" sz="2200" dirty="0"/>
            </a:br>
            <a:r>
              <a:rPr lang="ru-RU" sz="2200" dirty="0"/>
              <a:t>межбюджетных трансфертах, поступающих в бюджет </a:t>
            </a:r>
            <a:r>
              <a:rPr lang="ru-RU" sz="2200" dirty="0" smtClean="0"/>
              <a:t>в </a:t>
            </a:r>
            <a:r>
              <a:rPr lang="ru-RU" sz="2200" dirty="0"/>
              <a:t>сравнении с плановыми назначениями</a:t>
            </a:r>
          </a:p>
        </p:txBody>
      </p:sp>
      <p:sp>
        <p:nvSpPr>
          <p:cNvPr id="8" name="Номер слайда 7">
            <a:extLst>
              <a:ext uri="{FF2B5EF4-FFF2-40B4-BE49-F238E27FC236}">
                <a16:creationId xmlns:a16="http://schemas.microsoft.com/office/drawing/2014/main" id="{E35FA3A3-9787-4C9B-B7B2-6F58EF01330B}"/>
              </a:ext>
            </a:extLst>
          </p:cNvPr>
          <p:cNvSpPr>
            <a:spLocks noGrp="1"/>
          </p:cNvSpPr>
          <p:nvPr>
            <p:ph type="sldNum" sz="quarter" idx="12"/>
          </p:nvPr>
        </p:nvSpPr>
        <p:spPr>
          <a:xfrm>
            <a:off x="9448800" y="6475372"/>
            <a:ext cx="2743200" cy="365125"/>
          </a:xfrm>
        </p:spPr>
        <p:txBody>
          <a:bodyPr/>
          <a:lstStyle/>
          <a:p>
            <a:fld id="{F203300F-B5E5-4D9E-9381-383162CC59FB}" type="slidenum">
              <a:rPr lang="ru-RU" smtClean="0"/>
              <a:pPr/>
              <a:t>26</a:t>
            </a:fld>
            <a:endParaRPr lang="ru-RU" dirty="0"/>
          </a:p>
        </p:txBody>
      </p:sp>
      <p:pic>
        <p:nvPicPr>
          <p:cNvPr id="6" name="Объект 6">
            <a:extLst>
              <a:ext uri="{FF2B5EF4-FFF2-40B4-BE49-F238E27FC236}">
                <a16:creationId xmlns:a16="http://schemas.microsoft.com/office/drawing/2014/main" id="{1F3E35B0-992A-4300-9F82-5784E7BD16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3"/>
            <a:ext cx="986632" cy="419241"/>
          </a:xfrm>
          <a:prstGeom prst="rect">
            <a:avLst/>
          </a:prstGeom>
        </p:spPr>
      </p:pic>
      <p:sp>
        <p:nvSpPr>
          <p:cNvPr id="9" name="Прямоугольник 8">
            <a:extLst>
              <a:ext uri="{FF2B5EF4-FFF2-40B4-BE49-F238E27FC236}">
                <a16:creationId xmlns:a16="http://schemas.microsoft.com/office/drawing/2014/main" id="{B440C88A-06F6-4897-A554-6683D91EF1D8}"/>
              </a:ext>
            </a:extLst>
          </p:cNvPr>
          <p:cNvSpPr/>
          <p:nvPr/>
        </p:nvSpPr>
        <p:spPr>
          <a:xfrm>
            <a:off x="11112285" y="992515"/>
            <a:ext cx="795411" cy="261610"/>
          </a:xfrm>
          <a:prstGeom prst="rect">
            <a:avLst/>
          </a:prstGeom>
        </p:spPr>
        <p:txBody>
          <a:bodyPr wrap="none">
            <a:spAutoFit/>
          </a:bodyPr>
          <a:lstStyle/>
          <a:p>
            <a:r>
              <a:rPr lang="ru-RU" sz="1100" dirty="0"/>
              <a:t>(тыс. руб.)</a:t>
            </a:r>
          </a:p>
        </p:txBody>
      </p:sp>
      <p:graphicFrame>
        <p:nvGraphicFramePr>
          <p:cNvPr id="4" name="Таблица 3"/>
          <p:cNvGraphicFramePr>
            <a:graphicFrameLocks noGrp="1"/>
          </p:cNvGraphicFramePr>
          <p:nvPr>
            <p:extLst>
              <p:ext uri="{D42A27DB-BD31-4B8C-83A1-F6EECF244321}">
                <p14:modId xmlns:p14="http://schemas.microsoft.com/office/powerpoint/2010/main" val="3314371107"/>
              </p:ext>
            </p:extLst>
          </p:nvPr>
        </p:nvGraphicFramePr>
        <p:xfrm>
          <a:off x="224446" y="1254125"/>
          <a:ext cx="11813644" cy="4745734"/>
        </p:xfrm>
        <a:graphic>
          <a:graphicData uri="http://schemas.openxmlformats.org/drawingml/2006/table">
            <a:tbl>
              <a:tblPr>
                <a:tableStyleId>{5C22544A-7EE6-4342-B048-85BDC9FD1C3A}</a:tableStyleId>
              </a:tblPr>
              <a:tblGrid>
                <a:gridCol w="1870361">
                  <a:extLst>
                    <a:ext uri="{9D8B030D-6E8A-4147-A177-3AD203B41FA5}">
                      <a16:colId xmlns:a16="http://schemas.microsoft.com/office/drawing/2014/main" val="2184903738"/>
                    </a:ext>
                  </a:extLst>
                </a:gridCol>
                <a:gridCol w="6613479">
                  <a:extLst>
                    <a:ext uri="{9D8B030D-6E8A-4147-A177-3AD203B41FA5}">
                      <a16:colId xmlns:a16="http://schemas.microsoft.com/office/drawing/2014/main" val="1288646822"/>
                    </a:ext>
                  </a:extLst>
                </a:gridCol>
                <a:gridCol w="1260800">
                  <a:extLst>
                    <a:ext uri="{9D8B030D-6E8A-4147-A177-3AD203B41FA5}">
                      <a16:colId xmlns:a16="http://schemas.microsoft.com/office/drawing/2014/main" val="368519509"/>
                    </a:ext>
                  </a:extLst>
                </a:gridCol>
                <a:gridCol w="1126868">
                  <a:extLst>
                    <a:ext uri="{9D8B030D-6E8A-4147-A177-3AD203B41FA5}">
                      <a16:colId xmlns:a16="http://schemas.microsoft.com/office/drawing/2014/main" val="1839916516"/>
                    </a:ext>
                  </a:extLst>
                </a:gridCol>
                <a:gridCol w="942136">
                  <a:extLst>
                    <a:ext uri="{9D8B030D-6E8A-4147-A177-3AD203B41FA5}">
                      <a16:colId xmlns:a16="http://schemas.microsoft.com/office/drawing/2014/main" val="3002902329"/>
                    </a:ext>
                  </a:extLst>
                </a:gridCol>
              </a:tblGrid>
              <a:tr h="442334">
                <a:tc>
                  <a:txBody>
                    <a:bodyPr/>
                    <a:lstStyle/>
                    <a:p>
                      <a:pPr algn="ctr" fontAlgn="b"/>
                      <a:r>
                        <a:rPr lang="ru-RU" sz="1000" u="none" strike="noStrike" dirty="0">
                          <a:solidFill>
                            <a:schemeClr val="bg1"/>
                          </a:solidFill>
                          <a:effectLst/>
                        </a:rPr>
                        <a:t>Код бюджетной классификации</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Наименование доходов</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План на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Исполнено за 2022 год</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1000" u="none" strike="noStrike" dirty="0">
                          <a:solidFill>
                            <a:schemeClr val="bg1"/>
                          </a:solidFill>
                          <a:effectLst/>
                        </a:rPr>
                        <a:t>% исполнения</a:t>
                      </a:r>
                      <a:endParaRPr lang="ru-RU" sz="1000" b="1" i="0" u="none" strike="noStrike" dirty="0">
                        <a:solidFill>
                          <a:schemeClr val="bg1"/>
                        </a:solidFill>
                        <a:effectLst/>
                        <a:latin typeface="Arial" panose="020B060402020202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96171083"/>
                  </a:ext>
                </a:extLst>
              </a:tr>
              <a:tr h="331846">
                <a:tc>
                  <a:txBody>
                    <a:bodyPr/>
                    <a:lstStyle/>
                    <a:p>
                      <a:pPr algn="l" fontAlgn="b"/>
                      <a:r>
                        <a:rPr lang="ru-RU" sz="800" b="0" i="0" u="none" strike="noStrike">
                          <a:effectLst/>
                          <a:latin typeface="Arial" panose="020B0604020202020204" pitchFamily="34" charset="0"/>
                        </a:rPr>
                        <a:t>902 2 02 49999 04 0004 150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Прочие межбюджетные трансферты, передаваемые бюджетам городских округов (на реализацию отдельных мероприятий муниципальных программ)</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4 609,0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2 034,6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44,1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40121"/>
                  </a:ext>
                </a:extLst>
              </a:tr>
              <a:tr h="312575">
                <a:tc>
                  <a:txBody>
                    <a:bodyPr/>
                    <a:lstStyle/>
                    <a:p>
                      <a:pPr algn="l" fontAlgn="b"/>
                      <a:r>
                        <a:rPr lang="ru-RU" sz="800" b="0" i="0" u="none" strike="noStrike">
                          <a:effectLst/>
                          <a:latin typeface="Arial" panose="020B0604020202020204" pitchFamily="34" charset="0"/>
                        </a:rPr>
                        <a:t>903 2 02 49999 04 0004 150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Прочие межбюджетные трансферты, передаваемые бюджетам городских округов (на реализацию отдельных мероприятий муниципальных программ)</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6 171,0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2 660,3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43,1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045231"/>
                  </a:ext>
                </a:extLst>
              </a:tr>
              <a:tr h="269316">
                <a:tc>
                  <a:txBody>
                    <a:bodyPr/>
                    <a:lstStyle/>
                    <a:p>
                      <a:pPr algn="l" fontAlgn="b"/>
                      <a:r>
                        <a:rPr lang="ru-RU" sz="800" b="1" i="0" u="none" strike="noStrike">
                          <a:effectLst/>
                          <a:latin typeface="Arial" panose="020B0604020202020204" pitchFamily="34" charset="0"/>
                        </a:rPr>
                        <a:t>000 2 07 00000 00 0000 150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1" i="0" u="none" strike="noStrike">
                          <a:effectLst/>
                          <a:latin typeface="Arial" panose="020B0604020202020204" pitchFamily="34" charset="0"/>
                        </a:rPr>
                        <a:t>Прочие безвозмездные поступления в бюджеты городских округов</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902,1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782,6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86,8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19488"/>
                  </a:ext>
                </a:extLst>
              </a:tr>
              <a:tr h="287531">
                <a:tc>
                  <a:txBody>
                    <a:bodyPr/>
                    <a:lstStyle/>
                    <a:p>
                      <a:pPr algn="l" fontAlgn="b"/>
                      <a:r>
                        <a:rPr lang="ru-RU" sz="800" b="0" i="0" u="none" strike="noStrike">
                          <a:effectLst/>
                          <a:latin typeface="Arial" panose="020B0604020202020204" pitchFamily="34" charset="0"/>
                        </a:rPr>
                        <a:t>901 2 07 04050 04 0009 150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(Закупка и установка оборудования на территории АУ «ФСК-Салют» по адресу: Московская область, г. Долгопрудный, проспект Ракетостроителей, д. 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505,0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394,9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78,2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097548"/>
                  </a:ext>
                </a:extLst>
              </a:tr>
              <a:tr h="327611">
                <a:tc>
                  <a:txBody>
                    <a:bodyPr/>
                    <a:lstStyle/>
                    <a:p>
                      <a:pPr algn="l" fontAlgn="b"/>
                      <a:r>
                        <a:rPr lang="ru-RU" sz="800" b="0" i="0" u="none" strike="noStrike">
                          <a:effectLst/>
                          <a:latin typeface="Arial" panose="020B0604020202020204" pitchFamily="34" charset="0"/>
                        </a:rPr>
                        <a:t>901 2 07 04050 04 0010 150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(Ремонт спортивного зала МАОУ школа № 9 по адресу: г. Долгопрудный, Московское ш., д. 53а)</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165,9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165,0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99,5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53182"/>
                  </a:ext>
                </a:extLst>
              </a:tr>
              <a:tr h="332509">
                <a:tc>
                  <a:txBody>
                    <a:bodyPr/>
                    <a:lstStyle/>
                    <a:p>
                      <a:pPr algn="l" fontAlgn="b"/>
                      <a:r>
                        <a:rPr lang="ru-RU" sz="800" b="0" i="0" u="none" strike="noStrike">
                          <a:effectLst/>
                          <a:latin typeface="Arial" panose="020B0604020202020204" pitchFamily="34" charset="0"/>
                        </a:rPr>
                        <a:t>901 2 07 04050 04 0011 150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(Ремонт спортивного зала МАОУ СОШ № 10 по адресу: г. Долгопрудный, ул. Спортивная, д. 3а)</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155,3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154,5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99,5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97105"/>
                  </a:ext>
                </a:extLst>
              </a:tr>
              <a:tr h="407002">
                <a:tc>
                  <a:txBody>
                    <a:bodyPr/>
                    <a:lstStyle/>
                    <a:p>
                      <a:pPr algn="l" fontAlgn="b"/>
                      <a:r>
                        <a:rPr lang="ru-RU" sz="800" b="0" i="0" u="none" strike="noStrike">
                          <a:effectLst/>
                          <a:latin typeface="Arial" panose="020B0604020202020204" pitchFamily="34" charset="0"/>
                        </a:rPr>
                        <a:t>901 2 07 04050 04 0012 150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(Устройство детской спортивной площадки с резиновым покрытием. МБДОУ детский сад № 11 по адресу: г. Долгопрудный, мкр. Павельцево, ул. Нефтяников, д.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75,9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68,2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6476079"/>
                  </a:ext>
                </a:extLst>
              </a:tr>
              <a:tr h="407002">
                <a:tc>
                  <a:txBody>
                    <a:bodyPr/>
                    <a:lstStyle/>
                    <a:p>
                      <a:pPr algn="l" fontAlgn="b"/>
                      <a:r>
                        <a:rPr lang="ru-RU" sz="800" b="1" i="0" u="none" strike="noStrike">
                          <a:effectLst/>
                          <a:latin typeface="Arial" panose="020B0604020202020204" pitchFamily="34" charset="0"/>
                        </a:rPr>
                        <a:t>000 2 18 00000 00 0000 150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1" i="0" u="none" strike="noStrike">
                          <a:effectLst/>
                          <a:latin typeface="Arial" panose="020B0604020202020204" pitchFamily="34" charset="0"/>
                        </a:rPr>
                        <a:t>Доходы бюджетов городских округов от возврата организациями остатков субсидий прошлых лет</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3 796,0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3 796,0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967076"/>
                  </a:ext>
                </a:extLst>
              </a:tr>
              <a:tr h="407002">
                <a:tc>
                  <a:txBody>
                    <a:bodyPr/>
                    <a:lstStyle/>
                    <a:p>
                      <a:pPr algn="l" fontAlgn="b"/>
                      <a:r>
                        <a:rPr lang="ru-RU" sz="800" b="0" i="0" u="none" strike="noStrike">
                          <a:effectLst/>
                          <a:latin typeface="Arial" panose="020B0604020202020204" pitchFamily="34" charset="0"/>
                        </a:rPr>
                        <a:t>000 2 18 04010 04 0000 150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Доходы бюджетов городских округов от возврата бюджетными учреждениями остатков субсидий прошлых лет</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36,1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36,1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723419"/>
                  </a:ext>
                </a:extLst>
              </a:tr>
              <a:tr h="407002">
                <a:tc>
                  <a:txBody>
                    <a:bodyPr/>
                    <a:lstStyle/>
                    <a:p>
                      <a:pPr algn="l" fontAlgn="b"/>
                      <a:r>
                        <a:rPr lang="ru-RU" sz="800" b="0" i="0" u="none" strike="noStrike">
                          <a:effectLst/>
                          <a:latin typeface="Arial" panose="020B0604020202020204" pitchFamily="34" charset="0"/>
                        </a:rPr>
                        <a:t>000 2 18 04020 04 0000 150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a:effectLst/>
                          <a:latin typeface="Arial" panose="020B0604020202020204" pitchFamily="34" charset="0"/>
                        </a:rPr>
                        <a:t>Доходы бюджетов городских округов от возврата автономными учреждениями остатков субсидий прошлых лет</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3 759,9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3 759,9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a:effectLst/>
                          <a:latin typeface="Arial" panose="020B060402020202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1513072"/>
                  </a:ext>
                </a:extLst>
              </a:tr>
              <a:tr h="407002">
                <a:tc>
                  <a:txBody>
                    <a:bodyPr/>
                    <a:lstStyle/>
                    <a:p>
                      <a:pPr algn="l" fontAlgn="b"/>
                      <a:r>
                        <a:rPr lang="ru-RU" sz="800" b="1" i="0" u="none" strike="noStrike">
                          <a:effectLst/>
                          <a:latin typeface="Arial" panose="020B0604020202020204" pitchFamily="34" charset="0"/>
                        </a:rPr>
                        <a:t>000 2 19 00000 00 0000 150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1" i="0" u="none" strike="noStrike">
                          <a:effectLst/>
                          <a:latin typeface="Arial" panose="020B0604020202020204" pitchFamily="34" charset="0"/>
                        </a:rPr>
                        <a:t>Возврат остатков субсидий, субвенций и иных межбюджетных трансфертов , имеющих целевое назначение, прошлых лет из бюджетов городских округов</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-12 264,3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-12 482,3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101,8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835320"/>
                  </a:ext>
                </a:extLst>
              </a:tr>
              <a:tr h="407002">
                <a:tc>
                  <a:txBody>
                    <a:bodyPr/>
                    <a:lstStyle/>
                    <a:p>
                      <a:pPr algn="l" fontAlgn="b"/>
                      <a:r>
                        <a:rPr lang="ru-RU" sz="800" b="0" i="0" u="none" strike="noStrike">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900" b="1" i="0" u="none" strike="noStrike" dirty="0">
                          <a:effectLst/>
                          <a:latin typeface="Arial" panose="020B0604020202020204" pitchFamily="34" charset="0"/>
                        </a:rPr>
                        <a:t>Всего доходов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6 246 479,3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a:effectLst/>
                          <a:latin typeface="Arial" panose="020B0604020202020204" pitchFamily="34" charset="0"/>
                        </a:rPr>
                        <a:t>6 093 137,2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0" i="0" u="none" strike="noStrike" dirty="0">
                          <a:effectLst/>
                          <a:latin typeface="Arial" panose="020B0604020202020204" pitchFamily="34" charset="0"/>
                        </a:rPr>
                        <a:t>97,5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708072"/>
                  </a:ext>
                </a:extLst>
              </a:tr>
            </a:tbl>
          </a:graphicData>
        </a:graphic>
      </p:graphicFrame>
    </p:spTree>
    <p:extLst>
      <p:ext uri="{BB962C8B-B14F-4D97-AF65-F5344CB8AC3E}">
        <p14:creationId xmlns:p14="http://schemas.microsoft.com/office/powerpoint/2010/main" val="162613815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8EBFE-308D-46D0-80A1-17B999148359}"/>
              </a:ext>
            </a:extLst>
          </p:cNvPr>
          <p:cNvSpPr>
            <a:spLocks noGrp="1"/>
          </p:cNvSpPr>
          <p:nvPr>
            <p:ph type="title"/>
          </p:nvPr>
        </p:nvSpPr>
        <p:spPr>
          <a:xfrm>
            <a:off x="1219200" y="150198"/>
            <a:ext cx="10818890" cy="671838"/>
          </a:xfrm>
        </p:spPr>
        <p:txBody>
          <a:bodyPr>
            <a:noAutofit/>
          </a:bodyPr>
          <a:lstStyle/>
          <a:p>
            <a:pPr algn="ctr"/>
            <a:r>
              <a:rPr lang="ru-RU" sz="2800" dirty="0"/>
              <a:t/>
            </a:r>
            <a:br>
              <a:rPr lang="ru-RU" sz="2800" dirty="0"/>
            </a:br>
            <a:r>
              <a:rPr lang="ru-RU" sz="2800" dirty="0"/>
              <a:t>Структура налоговых и неналоговых доходов по исполнению </a:t>
            </a:r>
            <a:br>
              <a:rPr lang="ru-RU" sz="2800" dirty="0"/>
            </a:br>
            <a:r>
              <a:rPr lang="ru-RU" sz="2800" dirty="0"/>
              <a:t>за </a:t>
            </a:r>
            <a:r>
              <a:rPr lang="ru-RU" sz="2800" dirty="0" smtClean="0"/>
              <a:t>2022 </a:t>
            </a:r>
            <a:r>
              <a:rPr lang="ru-RU" sz="2800" dirty="0"/>
              <a:t>год</a:t>
            </a:r>
            <a:br>
              <a:rPr lang="ru-RU" sz="2800" dirty="0"/>
            </a:br>
            <a:endParaRPr lang="ru-RU" sz="2800" dirty="0"/>
          </a:p>
        </p:txBody>
      </p:sp>
      <p:sp>
        <p:nvSpPr>
          <p:cNvPr id="8" name="Номер слайда 7">
            <a:extLst>
              <a:ext uri="{FF2B5EF4-FFF2-40B4-BE49-F238E27FC236}">
                <a16:creationId xmlns:a16="http://schemas.microsoft.com/office/drawing/2014/main" id="{E35FA3A3-9787-4C9B-B7B2-6F58EF01330B}"/>
              </a:ext>
            </a:extLst>
          </p:cNvPr>
          <p:cNvSpPr>
            <a:spLocks noGrp="1"/>
          </p:cNvSpPr>
          <p:nvPr>
            <p:ph type="sldNum" sz="quarter" idx="12"/>
          </p:nvPr>
        </p:nvSpPr>
        <p:spPr>
          <a:xfrm>
            <a:off x="9448800" y="6475372"/>
            <a:ext cx="2743200" cy="365125"/>
          </a:xfrm>
        </p:spPr>
        <p:txBody>
          <a:bodyPr/>
          <a:lstStyle/>
          <a:p>
            <a:fld id="{F203300F-B5E5-4D9E-9381-383162CC59FB}" type="slidenum">
              <a:rPr lang="ru-RU" smtClean="0"/>
              <a:pPr/>
              <a:t>27</a:t>
            </a:fld>
            <a:endParaRPr lang="ru-RU" dirty="0"/>
          </a:p>
        </p:txBody>
      </p:sp>
      <p:pic>
        <p:nvPicPr>
          <p:cNvPr id="6" name="Объект 6">
            <a:extLst>
              <a:ext uri="{FF2B5EF4-FFF2-40B4-BE49-F238E27FC236}">
                <a16:creationId xmlns:a16="http://schemas.microsoft.com/office/drawing/2014/main" id="{1F3E35B0-992A-4300-9F82-5784E7BD16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3"/>
            <a:ext cx="986632" cy="419241"/>
          </a:xfrm>
          <a:prstGeom prst="rect">
            <a:avLst/>
          </a:prstGeom>
        </p:spPr>
      </p:pic>
      <p:graphicFrame>
        <p:nvGraphicFramePr>
          <p:cNvPr id="7" name="Диаграмма 6"/>
          <p:cNvGraphicFramePr>
            <a:graphicFrameLocks/>
          </p:cNvGraphicFramePr>
          <p:nvPr>
            <p:extLst>
              <p:ext uri="{D42A27DB-BD31-4B8C-83A1-F6EECF244321}">
                <p14:modId xmlns:p14="http://schemas.microsoft.com/office/powerpoint/2010/main" val="3042619736"/>
              </p:ext>
            </p:extLst>
          </p:nvPr>
        </p:nvGraphicFramePr>
        <p:xfrm>
          <a:off x="153910" y="1000228"/>
          <a:ext cx="12038089" cy="57529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834529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436F0B-EC3F-4428-8D30-E8DE68323277}"/>
              </a:ext>
            </a:extLst>
          </p:cNvPr>
          <p:cNvSpPr>
            <a:spLocks noGrp="1"/>
          </p:cNvSpPr>
          <p:nvPr>
            <p:ph type="title"/>
          </p:nvPr>
        </p:nvSpPr>
        <p:spPr>
          <a:xfrm>
            <a:off x="831850" y="81280"/>
            <a:ext cx="10515600" cy="1158240"/>
          </a:xfrm>
        </p:spPr>
        <p:txBody>
          <a:bodyPr>
            <a:normAutofit/>
          </a:bodyPr>
          <a:lstStyle/>
          <a:p>
            <a:pPr algn="ctr"/>
            <a:r>
              <a:rPr lang="ru-RU" sz="3200" dirty="0"/>
              <a:t>Исполнение доходной части бюджета городского округа Долгопрудный</a:t>
            </a:r>
          </a:p>
        </p:txBody>
      </p:sp>
      <p:graphicFrame>
        <p:nvGraphicFramePr>
          <p:cNvPr id="5" name="Объект 4">
            <a:extLst>
              <a:ext uri="{FF2B5EF4-FFF2-40B4-BE49-F238E27FC236}">
                <a16:creationId xmlns:a16="http://schemas.microsoft.com/office/drawing/2014/main" id="{AAAA984F-8BB7-4A45-972C-9E75C320BD0D}"/>
              </a:ext>
            </a:extLst>
          </p:cNvPr>
          <p:cNvGraphicFramePr>
            <a:graphicFrameLocks noGrp="1"/>
          </p:cNvGraphicFramePr>
          <p:nvPr>
            <p:ph idx="1"/>
            <p:extLst>
              <p:ext uri="{D42A27DB-BD31-4B8C-83A1-F6EECF244321}">
                <p14:modId xmlns:p14="http://schemas.microsoft.com/office/powerpoint/2010/main" val="1742931996"/>
              </p:ext>
            </p:extLst>
          </p:nvPr>
        </p:nvGraphicFramePr>
        <p:xfrm>
          <a:off x="844550" y="1239520"/>
          <a:ext cx="10515600" cy="185420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1509199974"/>
                    </a:ext>
                  </a:extLst>
                </a:gridCol>
                <a:gridCol w="2628900">
                  <a:extLst>
                    <a:ext uri="{9D8B030D-6E8A-4147-A177-3AD203B41FA5}">
                      <a16:colId xmlns:a16="http://schemas.microsoft.com/office/drawing/2014/main" val="2562768725"/>
                    </a:ext>
                  </a:extLst>
                </a:gridCol>
                <a:gridCol w="2628900">
                  <a:extLst>
                    <a:ext uri="{9D8B030D-6E8A-4147-A177-3AD203B41FA5}">
                      <a16:colId xmlns:a16="http://schemas.microsoft.com/office/drawing/2014/main" val="2674852515"/>
                    </a:ext>
                  </a:extLst>
                </a:gridCol>
                <a:gridCol w="2628900">
                  <a:extLst>
                    <a:ext uri="{9D8B030D-6E8A-4147-A177-3AD203B41FA5}">
                      <a16:colId xmlns:a16="http://schemas.microsoft.com/office/drawing/2014/main" val="3383207555"/>
                    </a:ext>
                  </a:extLst>
                </a:gridCol>
              </a:tblGrid>
              <a:tr h="370840">
                <a:tc>
                  <a:txBody>
                    <a:bodyPr/>
                    <a:lstStyle/>
                    <a:p>
                      <a:pPr marL="0" algn="ctr" defTabSz="914400" rtl="0" eaLnBrk="1" fontAlgn="ctr" latinLnBrk="0" hangingPunct="1"/>
                      <a:r>
                        <a:rPr lang="ru-RU" sz="2000" b="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Наименование дохода</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b="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2020 год</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b="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2021 год</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b="0" u="none" strike="noStrike" kern="1200" dirty="0" smtClean="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2022 </a:t>
                      </a:r>
                      <a:r>
                        <a:rPr lang="ru-RU" sz="2000" b="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год</a:t>
                      </a:r>
                    </a:p>
                  </a:txBody>
                  <a:tcPr marL="8313" marR="8313" marT="8317" marB="0" anchor="ctr">
                    <a:solidFill>
                      <a:schemeClr val="accent5">
                        <a:lumMod val="20000"/>
                        <a:lumOff val="80000"/>
                      </a:schemeClr>
                    </a:solidFill>
                  </a:tcPr>
                </a:tc>
                <a:extLst>
                  <a:ext uri="{0D108BD9-81ED-4DB2-BD59-A6C34878D82A}">
                    <a16:rowId xmlns:a16="http://schemas.microsoft.com/office/drawing/2014/main" val="2754664638"/>
                  </a:ext>
                </a:extLst>
              </a:tr>
              <a:tr h="370840">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 Налоговые доходы</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chemeClr val="accent1">
                        <a:lumMod val="40000"/>
                        <a:lumOff val="60000"/>
                      </a:schemeClr>
                    </a:solidFill>
                  </a:tcPr>
                </a:tc>
                <a:tc>
                  <a:txBody>
                    <a:bodyPr/>
                    <a:lstStyle/>
                    <a:p>
                      <a:pPr marL="0" algn="ctr" defTabSz="914400" rtl="0" eaLnBrk="1" fontAlgn="ctr" latinLnBrk="0" hangingPunct="1"/>
                      <a:r>
                        <a:rPr lang="ru-RU" sz="1200" b="1" i="0" u="none" strike="noStrike" kern="1200" dirty="0">
                          <a:solidFill>
                            <a:schemeClr val="tx1"/>
                          </a:solidFill>
                          <a:effectLst/>
                          <a:latin typeface="+mj-lt"/>
                          <a:ea typeface="+mn-ea"/>
                          <a:cs typeface="Arial" panose="020B0604020202020204" pitchFamily="34" charset="0"/>
                        </a:rPr>
                        <a:t>1 404 994,1</a:t>
                      </a:r>
                    </a:p>
                  </a:txBody>
                  <a:tcPr marL="9525" marR="9525" marT="9525" marB="0" anchor="c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tx1"/>
                          </a:solidFill>
                          <a:effectLst/>
                          <a:latin typeface="+mj-lt"/>
                          <a:ea typeface="+mn-ea"/>
                          <a:cs typeface="Arial" panose="020B0604020202020204" pitchFamily="34" charset="0"/>
                        </a:rPr>
                        <a:t>1 660 746,2</a:t>
                      </a:r>
                    </a:p>
                  </a:txBody>
                  <a:tcP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smtClean="0">
                          <a:solidFill>
                            <a:schemeClr val="tx1"/>
                          </a:solidFill>
                          <a:effectLst/>
                          <a:latin typeface="+mj-lt"/>
                          <a:ea typeface="+mn-ea"/>
                          <a:cs typeface="Arial" panose="020B0604020202020204" pitchFamily="34" charset="0"/>
                        </a:rPr>
                        <a:t>1 817 765,0</a:t>
                      </a:r>
                      <a:endParaRPr lang="ru-RU" sz="1200" b="1" i="0" u="none" strike="noStrike" kern="1200" dirty="0">
                        <a:solidFill>
                          <a:schemeClr val="tx1"/>
                        </a:solidFill>
                        <a:effectLst/>
                        <a:latin typeface="+mj-lt"/>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69246911"/>
                  </a:ext>
                </a:extLst>
              </a:tr>
              <a:tr h="370840">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 Неналоговые доходы</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chemeClr val="accent2">
                        <a:lumMod val="40000"/>
                        <a:lumOff val="60000"/>
                      </a:schemeClr>
                    </a:solidFill>
                  </a:tcPr>
                </a:tc>
                <a:tc>
                  <a:txBody>
                    <a:bodyPr/>
                    <a:lstStyle/>
                    <a:p>
                      <a:pPr marL="0" algn="ctr" defTabSz="914400" rtl="0" eaLnBrk="1" fontAlgn="ctr" latinLnBrk="0" hangingPunct="1"/>
                      <a:r>
                        <a:rPr lang="ru-RU" sz="1200" b="1" i="0" u="none" strike="noStrike" kern="1200" dirty="0">
                          <a:solidFill>
                            <a:schemeClr val="tx1"/>
                          </a:solidFill>
                          <a:effectLst/>
                          <a:latin typeface="+mj-lt"/>
                          <a:ea typeface="+mn-ea"/>
                          <a:cs typeface="Arial" panose="020B0604020202020204" pitchFamily="34" charset="0"/>
                        </a:rPr>
                        <a:t>674 250,5</a:t>
                      </a:r>
                    </a:p>
                  </a:txBody>
                  <a:tcPr marL="9525" marR="9525" marT="9525" marB="0" anchor="c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tx1"/>
                          </a:solidFill>
                          <a:effectLst/>
                          <a:latin typeface="+mj-lt"/>
                          <a:ea typeface="+mn-ea"/>
                          <a:cs typeface="Arial" panose="020B0604020202020204" pitchFamily="34" charset="0"/>
                        </a:rPr>
                        <a:t>687 208,2</a:t>
                      </a:r>
                    </a:p>
                  </a:txBody>
                  <a:tcPr marL="9525" marR="9525" marT="9525" marB="0" anchor="c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smtClean="0">
                          <a:solidFill>
                            <a:schemeClr val="tx1"/>
                          </a:solidFill>
                          <a:effectLst/>
                          <a:latin typeface="+mj-lt"/>
                          <a:ea typeface="+mn-ea"/>
                          <a:cs typeface="Arial" panose="020B0604020202020204" pitchFamily="34" charset="0"/>
                        </a:rPr>
                        <a:t>673 819,6</a:t>
                      </a:r>
                      <a:endParaRPr lang="ru-RU" sz="1200" b="1" i="0" u="none" strike="noStrike" kern="1200" dirty="0">
                        <a:solidFill>
                          <a:schemeClr val="tx1"/>
                        </a:solidFill>
                        <a:effectLst/>
                        <a:latin typeface="+mj-lt"/>
                        <a:ea typeface="+mn-ea"/>
                        <a:cs typeface="Arial" panose="020B0604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4148879808"/>
                  </a:ext>
                </a:extLst>
              </a:tr>
              <a:tr h="370840">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 Безвозмездные поступления</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chemeClr val="bg1">
                        <a:lumMod val="75000"/>
                      </a:schemeClr>
                    </a:solidFill>
                  </a:tcPr>
                </a:tc>
                <a:tc>
                  <a:txBody>
                    <a:bodyPr/>
                    <a:lstStyle/>
                    <a:p>
                      <a:pPr marL="0" algn="ctr" defTabSz="914400" rtl="0" eaLnBrk="1" fontAlgn="ctr" latinLnBrk="0" hangingPunct="1"/>
                      <a:r>
                        <a:rPr lang="ru-RU" sz="1200" b="1" i="0" u="none" strike="noStrike" kern="1200" dirty="0">
                          <a:solidFill>
                            <a:schemeClr val="tx1"/>
                          </a:solidFill>
                          <a:effectLst/>
                          <a:latin typeface="+mj-lt"/>
                          <a:ea typeface="+mn-ea"/>
                          <a:cs typeface="Arial" panose="020B0604020202020204" pitchFamily="34" charset="0"/>
                        </a:rPr>
                        <a:t>2 611 081,8</a:t>
                      </a:r>
                    </a:p>
                  </a:txBody>
                  <a:tcPr marL="6161" marR="6161" marT="6161" marB="0" anchor="c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tx1"/>
                          </a:solidFill>
                          <a:effectLst/>
                          <a:latin typeface="+mj-lt"/>
                          <a:ea typeface="+mn-ea"/>
                          <a:cs typeface="Arial" panose="020B0604020202020204" pitchFamily="34" charset="0"/>
                        </a:rPr>
                        <a:t>2 177 125,3</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tx1"/>
                          </a:solidFill>
                          <a:effectLst/>
                          <a:latin typeface="+mj-lt"/>
                          <a:ea typeface="+mn-ea"/>
                          <a:cs typeface="Arial" panose="020B0604020202020204" pitchFamily="34" charset="0"/>
                        </a:rPr>
                        <a:t>3 754 894,7</a:t>
                      </a:r>
                    </a:p>
                  </a:txBody>
                  <a:tcPr marL="9525" marR="9525" marT="9525" marB="0" anchor="ctr">
                    <a:solidFill>
                      <a:schemeClr val="bg1">
                        <a:lumMod val="75000"/>
                      </a:schemeClr>
                    </a:solidFill>
                  </a:tcPr>
                </a:tc>
                <a:extLst>
                  <a:ext uri="{0D108BD9-81ED-4DB2-BD59-A6C34878D82A}">
                    <a16:rowId xmlns:a16="http://schemas.microsoft.com/office/drawing/2014/main" val="2686908056"/>
                  </a:ext>
                </a:extLst>
              </a:tr>
              <a:tr h="370840">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ИТОГО доходов</a:t>
                      </a:r>
                      <a:endParaRPr lang="ru-RU" sz="1600" b="1"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1200" b="1" i="0" u="none" strike="noStrike" kern="1200" dirty="0">
                          <a:solidFill>
                            <a:schemeClr val="tx1"/>
                          </a:solidFill>
                          <a:effectLst/>
                          <a:latin typeface="+mj-lt"/>
                          <a:ea typeface="+mn-ea"/>
                          <a:cs typeface="Arial" panose="020B0604020202020204" pitchFamily="34" charset="0"/>
                        </a:rPr>
                        <a:t>4 690 326,4</a:t>
                      </a:r>
                    </a:p>
                  </a:txBody>
                  <a:tcPr marL="9525" marR="9525" marT="9525"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tx1"/>
                          </a:solidFill>
                          <a:effectLst/>
                          <a:latin typeface="+mj-lt"/>
                          <a:ea typeface="+mn-ea"/>
                          <a:cs typeface="Arial" panose="020B0604020202020204" pitchFamily="34" charset="0"/>
                        </a:rPr>
                        <a:t>4 525 079,7 </a:t>
                      </a:r>
                    </a:p>
                  </a:txBody>
                  <a:tcP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smtClean="0">
                          <a:solidFill>
                            <a:schemeClr val="tx1"/>
                          </a:solidFill>
                          <a:effectLst/>
                          <a:latin typeface="+mj-lt"/>
                          <a:ea typeface="+mn-ea"/>
                          <a:cs typeface="Arial" panose="020B0604020202020204" pitchFamily="34" charset="0"/>
                        </a:rPr>
                        <a:t>6 246 479,3</a:t>
                      </a:r>
                      <a:endParaRPr lang="ru-RU" sz="1200" b="1" i="0" u="none" strike="noStrike" kern="1200" dirty="0">
                        <a:solidFill>
                          <a:schemeClr val="tx1"/>
                        </a:solidFill>
                        <a:effectLst/>
                        <a:latin typeface="+mj-lt"/>
                        <a:ea typeface="+mn-ea"/>
                        <a:cs typeface="Arial" panose="020B0604020202020204" pitchFamily="34" charset="0"/>
                      </a:endParaRPr>
                    </a:p>
                  </a:txBody>
                  <a:tcPr marL="8313" marR="8313" marT="8313" marB="0" anchor="ctr">
                    <a:solidFill>
                      <a:schemeClr val="accent5">
                        <a:lumMod val="20000"/>
                        <a:lumOff val="80000"/>
                      </a:schemeClr>
                    </a:solidFill>
                  </a:tcPr>
                </a:tc>
                <a:extLst>
                  <a:ext uri="{0D108BD9-81ED-4DB2-BD59-A6C34878D82A}">
                    <a16:rowId xmlns:a16="http://schemas.microsoft.com/office/drawing/2014/main" val="470763922"/>
                  </a:ext>
                </a:extLst>
              </a:tr>
            </a:tbl>
          </a:graphicData>
        </a:graphic>
      </p:graphicFrame>
      <p:sp>
        <p:nvSpPr>
          <p:cNvPr id="4" name="Номер слайда 3">
            <a:extLst>
              <a:ext uri="{FF2B5EF4-FFF2-40B4-BE49-F238E27FC236}">
                <a16:creationId xmlns:a16="http://schemas.microsoft.com/office/drawing/2014/main" id="{AA042ABB-4B41-47A9-A49C-47AD3AF9C32C}"/>
              </a:ext>
            </a:extLst>
          </p:cNvPr>
          <p:cNvSpPr>
            <a:spLocks noGrp="1"/>
          </p:cNvSpPr>
          <p:nvPr>
            <p:ph type="sldNum" sz="quarter" idx="12"/>
          </p:nvPr>
        </p:nvSpPr>
        <p:spPr>
          <a:xfrm>
            <a:off x="9448800" y="6491785"/>
            <a:ext cx="2743200" cy="365125"/>
          </a:xfrm>
        </p:spPr>
        <p:txBody>
          <a:bodyPr/>
          <a:lstStyle/>
          <a:p>
            <a:fld id="{E4EB6E89-BA87-4003-BD23-6BDF40F3EBED}" type="slidenum">
              <a:rPr lang="ru-RU" smtClean="0"/>
              <a:pPr/>
              <a:t>28</a:t>
            </a:fld>
            <a:endParaRPr lang="ru-RU"/>
          </a:p>
        </p:txBody>
      </p:sp>
      <p:sp>
        <p:nvSpPr>
          <p:cNvPr id="6" name="Прямоугольник 5">
            <a:extLst>
              <a:ext uri="{FF2B5EF4-FFF2-40B4-BE49-F238E27FC236}">
                <a16:creationId xmlns:a16="http://schemas.microsoft.com/office/drawing/2014/main" id="{9E88DBFE-FDE9-4263-88B4-EFD69876DA62}"/>
              </a:ext>
            </a:extLst>
          </p:cNvPr>
          <p:cNvSpPr/>
          <p:nvPr/>
        </p:nvSpPr>
        <p:spPr>
          <a:xfrm>
            <a:off x="10015482" y="900966"/>
            <a:ext cx="1069652" cy="338554"/>
          </a:xfrm>
          <a:prstGeom prst="rect">
            <a:avLst/>
          </a:prstGeom>
        </p:spPr>
        <p:txBody>
          <a:bodyPr wrap="none">
            <a:spAutoFit/>
          </a:bodyPr>
          <a:lstStyle/>
          <a:p>
            <a:r>
              <a:rPr lang="ru-RU" sz="1600" dirty="0"/>
              <a:t>(тыс. руб.)</a:t>
            </a:r>
          </a:p>
        </p:txBody>
      </p:sp>
      <p:graphicFrame>
        <p:nvGraphicFramePr>
          <p:cNvPr id="25" name="Диаграмма 24">
            <a:extLst>
              <a:ext uri="{FF2B5EF4-FFF2-40B4-BE49-F238E27FC236}">
                <a16:creationId xmlns:a16="http://schemas.microsoft.com/office/drawing/2014/main" id="{B7A62991-616C-422A-B4D7-9A3CA01ADA2D}"/>
              </a:ext>
            </a:extLst>
          </p:cNvPr>
          <p:cNvGraphicFramePr/>
          <p:nvPr>
            <p:extLst>
              <p:ext uri="{D42A27DB-BD31-4B8C-83A1-F6EECF244321}">
                <p14:modId xmlns:p14="http://schemas.microsoft.com/office/powerpoint/2010/main" val="3811772071"/>
              </p:ext>
            </p:extLst>
          </p:nvPr>
        </p:nvGraphicFramePr>
        <p:xfrm>
          <a:off x="831850" y="3213322"/>
          <a:ext cx="3367069" cy="28566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Диаграмма 25">
            <a:extLst>
              <a:ext uri="{FF2B5EF4-FFF2-40B4-BE49-F238E27FC236}">
                <a16:creationId xmlns:a16="http://schemas.microsoft.com/office/drawing/2014/main" id="{225393B4-4E31-48A6-8544-1F4FE32D9E41}"/>
              </a:ext>
            </a:extLst>
          </p:cNvPr>
          <p:cNvGraphicFramePr/>
          <p:nvPr>
            <p:extLst>
              <p:ext uri="{D42A27DB-BD31-4B8C-83A1-F6EECF244321}">
                <p14:modId xmlns:p14="http://schemas.microsoft.com/office/powerpoint/2010/main" val="1670238646"/>
              </p:ext>
            </p:extLst>
          </p:nvPr>
        </p:nvGraphicFramePr>
        <p:xfrm>
          <a:off x="4406115" y="3213321"/>
          <a:ext cx="3367069" cy="2856653"/>
        </p:xfrm>
        <a:graphic>
          <a:graphicData uri="http://schemas.openxmlformats.org/drawingml/2006/chart">
            <c:chart xmlns:c="http://schemas.openxmlformats.org/drawingml/2006/chart" xmlns:r="http://schemas.openxmlformats.org/officeDocument/2006/relationships" r:id="rId4"/>
          </a:graphicData>
        </a:graphic>
      </p:graphicFrame>
      <p:pic>
        <p:nvPicPr>
          <p:cNvPr id="27" name="Объект 6">
            <a:extLst>
              <a:ext uri="{FF2B5EF4-FFF2-40B4-BE49-F238E27FC236}">
                <a16:creationId xmlns:a16="http://schemas.microsoft.com/office/drawing/2014/main" id="{5497CDC2-7986-49DD-889E-7F5BF4FA645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10" name="Диаграмма 9">
            <a:extLst>
              <a:ext uri="{FF2B5EF4-FFF2-40B4-BE49-F238E27FC236}">
                <a16:creationId xmlns:a16="http://schemas.microsoft.com/office/drawing/2014/main" id="{225393B4-4E31-48A6-8544-1F4FE32D9E41}"/>
              </a:ext>
            </a:extLst>
          </p:cNvPr>
          <p:cNvGraphicFramePr/>
          <p:nvPr>
            <p:extLst>
              <p:ext uri="{D42A27DB-BD31-4B8C-83A1-F6EECF244321}">
                <p14:modId xmlns:p14="http://schemas.microsoft.com/office/powerpoint/2010/main" val="634310544"/>
              </p:ext>
            </p:extLst>
          </p:nvPr>
        </p:nvGraphicFramePr>
        <p:xfrm>
          <a:off x="7993081" y="3213321"/>
          <a:ext cx="3367069" cy="285665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7761979"/>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0E35BD-ACEC-41AC-89BC-4DEE681B1463}"/>
              </a:ext>
            </a:extLst>
          </p:cNvPr>
          <p:cNvSpPr>
            <a:spLocks noGrp="1"/>
          </p:cNvSpPr>
          <p:nvPr>
            <p:ph type="title"/>
          </p:nvPr>
        </p:nvSpPr>
        <p:spPr>
          <a:xfrm>
            <a:off x="914400" y="0"/>
            <a:ext cx="10558463" cy="1431635"/>
          </a:xfrm>
        </p:spPr>
        <p:txBody>
          <a:bodyPr>
            <a:noAutofit/>
          </a:bodyPr>
          <a:lstStyle/>
          <a:p>
            <a:pPr algn="ctr"/>
            <a:r>
              <a:rPr lang="ru-RU" sz="4000" dirty="0"/>
              <a:t/>
            </a:r>
            <a:br>
              <a:rPr lang="ru-RU" sz="4000" dirty="0"/>
            </a:br>
            <a:r>
              <a:rPr lang="ru-RU" sz="3200" dirty="0" smtClean="0"/>
              <a:t>Структура безвозмездных поступлений </a:t>
            </a:r>
            <a:r>
              <a:rPr lang="ru-RU" sz="3200" dirty="0"/>
              <a:t>от других бюджетов бюджетной системы Российской Федерации </a:t>
            </a:r>
            <a:br>
              <a:rPr lang="ru-RU" sz="3200" dirty="0"/>
            </a:br>
            <a:endParaRPr lang="ru-RU" sz="3200" dirty="0"/>
          </a:p>
        </p:txBody>
      </p:sp>
      <p:sp>
        <p:nvSpPr>
          <p:cNvPr id="3" name="Объект 2">
            <a:extLst>
              <a:ext uri="{FF2B5EF4-FFF2-40B4-BE49-F238E27FC236}">
                <a16:creationId xmlns:a16="http://schemas.microsoft.com/office/drawing/2014/main" id="{173A1417-5374-4E75-936D-BA55E8DE24AE}"/>
              </a:ext>
            </a:extLst>
          </p:cNvPr>
          <p:cNvSpPr>
            <a:spLocks noGrp="1"/>
          </p:cNvSpPr>
          <p:nvPr>
            <p:ph idx="1"/>
          </p:nvPr>
        </p:nvSpPr>
        <p:spPr>
          <a:xfrm>
            <a:off x="159385" y="1916112"/>
            <a:ext cx="5936615" cy="4358913"/>
          </a:xfrm>
        </p:spPr>
        <p:txBody>
          <a:bodyPr>
            <a:normAutofit lnSpcReduction="10000"/>
          </a:bodyPr>
          <a:lstStyle/>
          <a:p>
            <a:pPr marL="0" indent="0">
              <a:buNone/>
            </a:pPr>
            <a:r>
              <a:rPr lang="ru-RU" sz="2400" u="sng" dirty="0">
                <a:cs typeface="Arial" panose="020B0604020202020204" pitchFamily="34" charset="0"/>
              </a:rPr>
              <a:t>Безвозмездные поступления от других бюджетов бюджетной системы  </a:t>
            </a:r>
          </a:p>
          <a:p>
            <a:pPr marL="0" indent="0">
              <a:buNone/>
            </a:pPr>
            <a:r>
              <a:rPr lang="ru-RU" sz="2400" u="sng" dirty="0">
                <a:cs typeface="Arial" panose="020B0604020202020204" pitchFamily="34" charset="0"/>
              </a:rPr>
              <a:t>Российской Федерации</a:t>
            </a:r>
            <a:r>
              <a:rPr lang="ru-RU" sz="2400" dirty="0">
                <a:cs typeface="Arial" panose="020B0604020202020204" pitchFamily="34" charset="0"/>
              </a:rPr>
              <a:t> получены в сумме </a:t>
            </a:r>
          </a:p>
          <a:p>
            <a:pPr marL="0" indent="0">
              <a:buNone/>
            </a:pPr>
            <a:r>
              <a:rPr lang="ru-RU" sz="2400" dirty="0" smtClean="0">
                <a:cs typeface="Arial" panose="020B0604020202020204" pitchFamily="34" charset="0"/>
              </a:rPr>
              <a:t>3 486 490,5 тыс</a:t>
            </a:r>
            <a:r>
              <a:rPr lang="ru-RU" sz="2400" dirty="0">
                <a:cs typeface="Arial" panose="020B0604020202020204" pitchFamily="34" charset="0"/>
              </a:rPr>
              <a:t>. рублей, в том числе:</a:t>
            </a:r>
          </a:p>
          <a:p>
            <a:pPr>
              <a:buFont typeface="Wingdings" panose="05000000000000000000" pitchFamily="2" charset="2"/>
              <a:buChar char="v"/>
            </a:pPr>
            <a:r>
              <a:rPr lang="ru-RU" sz="2400" dirty="0">
                <a:cs typeface="Arial" panose="020B0604020202020204" pitchFamily="34" charset="0"/>
              </a:rPr>
              <a:t>субвенции – </a:t>
            </a:r>
            <a:r>
              <a:rPr lang="ru-RU" sz="2400" dirty="0" smtClean="0">
                <a:cs typeface="Arial" panose="020B0604020202020204" pitchFamily="34" charset="0"/>
              </a:rPr>
              <a:t>2 067 494,9 тыс</a:t>
            </a:r>
            <a:r>
              <a:rPr lang="ru-RU" sz="2400" dirty="0">
                <a:cs typeface="Arial" panose="020B0604020202020204" pitchFamily="34" charset="0"/>
              </a:rPr>
              <a:t>. рублей </a:t>
            </a:r>
          </a:p>
          <a:p>
            <a:pPr marL="0" indent="0">
              <a:buNone/>
            </a:pPr>
            <a:r>
              <a:rPr lang="ru-RU" sz="2400" dirty="0">
                <a:cs typeface="Arial" panose="020B0604020202020204" pitchFamily="34" charset="0"/>
              </a:rPr>
              <a:t>    </a:t>
            </a:r>
            <a:r>
              <a:rPr lang="ru-RU" sz="2400" dirty="0" smtClean="0">
                <a:cs typeface="Arial" panose="020B0604020202020204" pitchFamily="34" charset="0"/>
              </a:rPr>
              <a:t>(97,7% </a:t>
            </a:r>
            <a:r>
              <a:rPr lang="ru-RU" sz="2400" dirty="0">
                <a:cs typeface="Arial" panose="020B0604020202020204" pitchFamily="34" charset="0"/>
              </a:rPr>
              <a:t>от плана);</a:t>
            </a:r>
          </a:p>
          <a:p>
            <a:pPr>
              <a:buFont typeface="Wingdings" panose="05000000000000000000" pitchFamily="2" charset="2"/>
              <a:buChar char="v"/>
            </a:pPr>
            <a:r>
              <a:rPr lang="ru-RU" sz="2400" dirty="0">
                <a:cs typeface="Arial" panose="020B0604020202020204" pitchFamily="34" charset="0"/>
              </a:rPr>
              <a:t>субсидии – </a:t>
            </a:r>
            <a:r>
              <a:rPr lang="ru-RU" sz="2400" dirty="0" smtClean="0">
                <a:cs typeface="Arial" panose="020B0604020202020204" pitchFamily="34" charset="0"/>
              </a:rPr>
              <a:t>1 336 094,8тыс</a:t>
            </a:r>
            <a:r>
              <a:rPr lang="ru-RU" sz="2400" dirty="0">
                <a:cs typeface="Arial" panose="020B0604020202020204" pitchFamily="34" charset="0"/>
              </a:rPr>
              <a:t>. рублей </a:t>
            </a:r>
          </a:p>
          <a:p>
            <a:pPr marL="0" indent="0">
              <a:buNone/>
            </a:pPr>
            <a:r>
              <a:rPr lang="ru-RU" sz="2400" dirty="0">
                <a:cs typeface="Arial" panose="020B0604020202020204" pitchFamily="34" charset="0"/>
              </a:rPr>
              <a:t>    (82,6% от плана);</a:t>
            </a:r>
          </a:p>
          <a:p>
            <a:pPr>
              <a:buFont typeface="Wingdings" panose="05000000000000000000" pitchFamily="2" charset="2"/>
              <a:buChar char="v"/>
            </a:pPr>
            <a:r>
              <a:rPr lang="ru-RU" sz="2400" dirty="0">
                <a:cs typeface="Arial" panose="020B0604020202020204" pitchFamily="34" charset="0"/>
              </a:rPr>
              <a:t>дотации – </a:t>
            </a:r>
            <a:r>
              <a:rPr lang="ru-RU" sz="2400" dirty="0" smtClean="0">
                <a:cs typeface="Arial" panose="020B0604020202020204" pitchFamily="34" charset="0"/>
              </a:rPr>
              <a:t>74 696,8 тыс</a:t>
            </a:r>
            <a:r>
              <a:rPr lang="ru-RU" sz="2400" dirty="0">
                <a:cs typeface="Arial" panose="020B0604020202020204" pitchFamily="34" charset="0"/>
              </a:rPr>
              <a:t>. </a:t>
            </a:r>
            <a:r>
              <a:rPr lang="ru-RU" sz="2400" dirty="0" smtClean="0">
                <a:cs typeface="Arial" panose="020B0604020202020204" pitchFamily="34" charset="0"/>
              </a:rPr>
              <a:t>рублей;</a:t>
            </a:r>
          </a:p>
          <a:p>
            <a:pPr>
              <a:buFont typeface="Wingdings" panose="05000000000000000000" pitchFamily="2" charset="2"/>
              <a:buChar char="v"/>
            </a:pPr>
            <a:r>
              <a:rPr lang="ru-RU" sz="2400" dirty="0">
                <a:cs typeface="Arial" panose="020B0604020202020204" pitchFamily="34" charset="0"/>
              </a:rPr>
              <a:t>Иные МБТ </a:t>
            </a:r>
            <a:r>
              <a:rPr lang="ru-RU" sz="2400" dirty="0" smtClean="0">
                <a:cs typeface="Arial" panose="020B0604020202020204" pitchFamily="34" charset="0"/>
              </a:rPr>
              <a:t>– 8 204,0 тыс. руб.</a:t>
            </a:r>
            <a:endParaRPr lang="ru-RU" sz="2400" dirty="0">
              <a:cs typeface="Arial" panose="020B0604020202020204" pitchFamily="34" charset="0"/>
            </a:endParaRPr>
          </a:p>
          <a:p>
            <a:pPr marL="0" indent="0">
              <a:buNone/>
            </a:pPr>
            <a:endParaRPr lang="ru-RU" sz="2400" dirty="0">
              <a:cs typeface="Arial" panose="020B0604020202020204" pitchFamily="34" charset="0"/>
            </a:endParaRPr>
          </a:p>
        </p:txBody>
      </p:sp>
      <p:sp>
        <p:nvSpPr>
          <p:cNvPr id="6" name="Номер слайда 5">
            <a:extLst>
              <a:ext uri="{FF2B5EF4-FFF2-40B4-BE49-F238E27FC236}">
                <a16:creationId xmlns:a16="http://schemas.microsoft.com/office/drawing/2014/main" id="{AB7FBE93-DC6A-4773-B3FE-620B6DDCA9CD}"/>
              </a:ext>
            </a:extLst>
          </p:cNvPr>
          <p:cNvSpPr>
            <a:spLocks noGrp="1"/>
          </p:cNvSpPr>
          <p:nvPr>
            <p:ph type="sldNum" sz="quarter" idx="12"/>
          </p:nvPr>
        </p:nvSpPr>
        <p:spPr>
          <a:xfrm>
            <a:off x="9448800" y="6492875"/>
            <a:ext cx="2743200" cy="365125"/>
          </a:xfrm>
        </p:spPr>
        <p:txBody>
          <a:bodyPr/>
          <a:lstStyle/>
          <a:p>
            <a:fld id="{F203300F-B5E5-4D9E-9381-383162CC59FB}" type="slidenum">
              <a:rPr lang="ru-RU" smtClean="0"/>
              <a:pPr/>
              <a:t>29</a:t>
            </a:fld>
            <a:endParaRPr lang="ru-RU" dirty="0"/>
          </a:p>
        </p:txBody>
      </p:sp>
      <p:pic>
        <p:nvPicPr>
          <p:cNvPr id="9" name="Объект 6">
            <a:extLst>
              <a:ext uri="{FF2B5EF4-FFF2-40B4-BE49-F238E27FC236}">
                <a16:creationId xmlns:a16="http://schemas.microsoft.com/office/drawing/2014/main" id="{82A2F68D-CB3C-456B-A146-5F6066CA2BE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10" name="Диаграмма 9"/>
          <p:cNvGraphicFramePr>
            <a:graphicFrameLocks/>
          </p:cNvGraphicFramePr>
          <p:nvPr>
            <p:extLst>
              <p:ext uri="{D42A27DB-BD31-4B8C-83A1-F6EECF244321}">
                <p14:modId xmlns:p14="http://schemas.microsoft.com/office/powerpoint/2010/main" val="1357644956"/>
              </p:ext>
            </p:extLst>
          </p:nvPr>
        </p:nvGraphicFramePr>
        <p:xfrm>
          <a:off x="5791200" y="1612373"/>
          <a:ext cx="5864543" cy="5121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155558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t>Основные задачи и приоритеты  бюджетной политики </a:t>
            </a:r>
            <a:br>
              <a:rPr lang="ru-RU" sz="2800" dirty="0"/>
            </a:br>
            <a:r>
              <a:rPr lang="ru-RU" sz="2800" dirty="0"/>
              <a:t>на </a:t>
            </a:r>
            <a:r>
              <a:rPr lang="ru-RU" sz="2800" dirty="0" smtClean="0"/>
              <a:t>2022 </a:t>
            </a:r>
            <a:r>
              <a:rPr lang="ru-RU" sz="2800" dirty="0"/>
              <a:t>год :</a:t>
            </a:r>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53910" y="1193735"/>
            <a:ext cx="11917680" cy="4469173"/>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252000">
              <a:lnSpc>
                <a:spcPct val="100000"/>
              </a:lnSpc>
              <a:spcBef>
                <a:spcPts val="600"/>
              </a:spcBef>
              <a:buFont typeface="Wingdings" panose="05000000000000000000" pitchFamily="2" charset="2"/>
              <a:buChar char="Ø"/>
            </a:pPr>
            <a:r>
              <a:rPr lang="ru-RU" sz="2000" dirty="0">
                <a:solidFill>
                  <a:schemeClr val="accent5">
                    <a:lumMod val="50000"/>
                  </a:schemeClr>
                </a:solidFill>
              </a:rPr>
              <a:t>определение четких приоритетов использования бюджетных средств с учетом текущей экономической ситуации;</a:t>
            </a:r>
          </a:p>
          <a:p>
            <a:pPr marL="252000">
              <a:lnSpc>
                <a:spcPct val="100000"/>
              </a:lnSpc>
              <a:spcBef>
                <a:spcPts val="600"/>
              </a:spcBef>
              <a:buFont typeface="Wingdings" panose="05000000000000000000" pitchFamily="2" charset="2"/>
              <a:buChar char="Ø"/>
            </a:pPr>
            <a:r>
              <a:rPr lang="ru-RU" sz="2000" dirty="0">
                <a:solidFill>
                  <a:schemeClr val="accent5">
                    <a:lumMod val="50000"/>
                  </a:schemeClr>
                </a:solidFill>
              </a:rPr>
              <a:t>реализация приоритетных проектов;</a:t>
            </a:r>
          </a:p>
          <a:p>
            <a:pPr marL="252000">
              <a:lnSpc>
                <a:spcPct val="100000"/>
              </a:lnSpc>
              <a:spcBef>
                <a:spcPts val="600"/>
              </a:spcBef>
              <a:buFont typeface="Wingdings" panose="05000000000000000000" pitchFamily="2" charset="2"/>
              <a:buChar char="Ø"/>
            </a:pPr>
            <a:r>
              <a:rPr lang="ru-RU" sz="2000" dirty="0">
                <a:solidFill>
                  <a:schemeClr val="accent5">
                    <a:lumMod val="50000"/>
                  </a:schemeClr>
                </a:solidFill>
              </a:rPr>
              <a:t>снижение неэффективных трат бюджета городского округа, обеспечение исполнения гарантированных расходных обязательств городского округа;</a:t>
            </a:r>
          </a:p>
          <a:p>
            <a:pPr marL="252000">
              <a:lnSpc>
                <a:spcPct val="100000"/>
              </a:lnSpc>
              <a:spcBef>
                <a:spcPts val="600"/>
              </a:spcBef>
              <a:buFont typeface="Wingdings" panose="05000000000000000000" pitchFamily="2" charset="2"/>
              <a:buChar char="Ø"/>
            </a:pPr>
            <a:r>
              <a:rPr lang="ru-RU" sz="2000" dirty="0">
                <a:solidFill>
                  <a:schemeClr val="accent5">
                    <a:lumMod val="50000"/>
                  </a:schemeClr>
                </a:solidFill>
              </a:rPr>
              <a:t>принятие решений, направленных на достижение в полном объеме уровня оплаты труда работников муниципальных учреждений социальной сферы в соответствии с Указом Президента Российской Федерации от 07.05.2012 № 597 «О мероприятиях по реализации государственной социальной политики»;</a:t>
            </a:r>
          </a:p>
          <a:p>
            <a:pPr marL="252000">
              <a:lnSpc>
                <a:spcPct val="100000"/>
              </a:lnSpc>
              <a:spcBef>
                <a:spcPts val="600"/>
              </a:spcBef>
              <a:buFont typeface="Wingdings" panose="05000000000000000000" pitchFamily="2" charset="2"/>
              <a:buChar char="Ø"/>
            </a:pPr>
            <a:r>
              <a:rPr lang="ru-RU" sz="2000" dirty="0">
                <a:solidFill>
                  <a:schemeClr val="accent5">
                    <a:lumMod val="50000"/>
                  </a:schemeClr>
                </a:solidFill>
              </a:rPr>
              <a:t>обеспечение выполнения ключевых и целевых показателей муниципальных программ;</a:t>
            </a:r>
          </a:p>
          <a:p>
            <a:pPr marL="252000">
              <a:lnSpc>
                <a:spcPct val="100000"/>
              </a:lnSpc>
              <a:spcBef>
                <a:spcPts val="600"/>
              </a:spcBef>
              <a:buFont typeface="Wingdings" panose="05000000000000000000" pitchFamily="2" charset="2"/>
              <a:buChar char="Ø"/>
            </a:pPr>
            <a:r>
              <a:rPr lang="ru-RU" sz="2000" dirty="0">
                <a:solidFill>
                  <a:schemeClr val="accent5">
                    <a:lumMod val="50000"/>
                  </a:schemeClr>
                </a:solidFill>
              </a:rPr>
              <a:t>планирование в полном объеме расходов на социальные выплаты с учетом изменения численности их получателей и критериев для предоставления соответствующих социальных выплат гражданам городского округа.</a:t>
            </a:r>
          </a:p>
          <a:p>
            <a:pPr marL="252000">
              <a:lnSpc>
                <a:spcPct val="100000"/>
              </a:lnSpc>
              <a:spcBef>
                <a:spcPts val="600"/>
              </a:spcBef>
              <a:buFont typeface="Wingdings" panose="05000000000000000000" pitchFamily="2" charset="2"/>
              <a:buChar char="Ø"/>
            </a:pPr>
            <a:endParaRPr lang="ru-RU" sz="200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3</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9889568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E63860-E0CB-4338-B318-6651646A8FB8}"/>
              </a:ext>
            </a:extLst>
          </p:cNvPr>
          <p:cNvSpPr txBox="1">
            <a:spLocks noChangeArrowheads="1"/>
          </p:cNvSpPr>
          <p:nvPr/>
        </p:nvSpPr>
        <p:spPr bwMode="auto">
          <a:xfrm>
            <a:off x="1200839" y="99589"/>
            <a:ext cx="10721286" cy="1466662"/>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2400">
                <a:latin typeface="Century Gothic" panose="020B0502020202020204" pitchFamily="34" charset="0"/>
                <a:ea typeface="+mj-ea"/>
                <a:cs typeface="+mj-cs"/>
              </a:defRPr>
            </a:lvl1pPr>
          </a:lstStyle>
          <a:p>
            <a:r>
              <a:rPr lang="ru-RU" dirty="0">
                <a:latin typeface="+mj-lt"/>
              </a:rPr>
              <a:t>Информация об удельном объеме налоговых и неналоговых доходов бюджета городского округа Долгопрудный в расчете на душу населения </a:t>
            </a:r>
            <a:r>
              <a:rPr lang="ru-RU" dirty="0" smtClean="0">
                <a:latin typeface="+mj-lt"/>
              </a:rPr>
              <a:t>в </a:t>
            </a:r>
            <a:r>
              <a:rPr lang="ru-RU" dirty="0">
                <a:latin typeface="+mj-lt"/>
              </a:rPr>
              <a:t>сравнении с другими муниципальными образованиями Московской области</a:t>
            </a:r>
            <a:endParaRPr lang="ru-RU" altLang="ru-RU" dirty="0">
              <a:latin typeface="+mj-lt"/>
            </a:endParaRPr>
          </a:p>
        </p:txBody>
      </p:sp>
      <p:graphicFrame>
        <p:nvGraphicFramePr>
          <p:cNvPr id="8" name="Таблица 7">
            <a:extLst>
              <a:ext uri="{FF2B5EF4-FFF2-40B4-BE49-F238E27FC236}">
                <a16:creationId xmlns:a16="http://schemas.microsoft.com/office/drawing/2014/main" id="{A6D90AD9-CFF8-412D-9DFD-0BB73AB72D18}"/>
              </a:ext>
            </a:extLst>
          </p:cNvPr>
          <p:cNvGraphicFramePr>
            <a:graphicFrameLocks noGrp="1"/>
          </p:cNvGraphicFramePr>
          <p:nvPr>
            <p:extLst>
              <p:ext uri="{D42A27DB-BD31-4B8C-83A1-F6EECF244321}">
                <p14:modId xmlns:p14="http://schemas.microsoft.com/office/powerpoint/2010/main" val="3432265468"/>
              </p:ext>
            </p:extLst>
          </p:nvPr>
        </p:nvGraphicFramePr>
        <p:xfrm>
          <a:off x="260350" y="2040647"/>
          <a:ext cx="11671300" cy="3806883"/>
        </p:xfrm>
        <a:graphic>
          <a:graphicData uri="http://schemas.openxmlformats.org/drawingml/2006/table">
            <a:tbl>
              <a:tblPr>
                <a:tableStyleId>{D7AC3CCA-C797-4891-BE02-D94E43425B78}</a:tableStyleId>
              </a:tblPr>
              <a:tblGrid>
                <a:gridCol w="2310311">
                  <a:extLst>
                    <a:ext uri="{9D8B030D-6E8A-4147-A177-3AD203B41FA5}">
                      <a16:colId xmlns:a16="http://schemas.microsoft.com/office/drawing/2014/main" val="643613135"/>
                    </a:ext>
                  </a:extLst>
                </a:gridCol>
                <a:gridCol w="1548444">
                  <a:extLst>
                    <a:ext uri="{9D8B030D-6E8A-4147-A177-3AD203B41FA5}">
                      <a16:colId xmlns:a16="http://schemas.microsoft.com/office/drawing/2014/main" val="261675854"/>
                    </a:ext>
                  </a:extLst>
                </a:gridCol>
                <a:gridCol w="1626986">
                  <a:extLst>
                    <a:ext uri="{9D8B030D-6E8A-4147-A177-3AD203B41FA5}">
                      <a16:colId xmlns:a16="http://schemas.microsoft.com/office/drawing/2014/main" val="599130585"/>
                    </a:ext>
                  </a:extLst>
                </a:gridCol>
                <a:gridCol w="1673525">
                  <a:extLst>
                    <a:ext uri="{9D8B030D-6E8A-4147-A177-3AD203B41FA5}">
                      <a16:colId xmlns:a16="http://schemas.microsoft.com/office/drawing/2014/main" val="2107986122"/>
                    </a:ext>
                  </a:extLst>
                </a:gridCol>
                <a:gridCol w="1466490">
                  <a:extLst>
                    <a:ext uri="{9D8B030D-6E8A-4147-A177-3AD203B41FA5}">
                      <a16:colId xmlns:a16="http://schemas.microsoft.com/office/drawing/2014/main" val="168111679"/>
                    </a:ext>
                  </a:extLst>
                </a:gridCol>
                <a:gridCol w="1483744">
                  <a:extLst>
                    <a:ext uri="{9D8B030D-6E8A-4147-A177-3AD203B41FA5}">
                      <a16:colId xmlns:a16="http://schemas.microsoft.com/office/drawing/2014/main" val="381973610"/>
                    </a:ext>
                  </a:extLst>
                </a:gridCol>
                <a:gridCol w="1561800">
                  <a:extLst>
                    <a:ext uri="{9D8B030D-6E8A-4147-A177-3AD203B41FA5}">
                      <a16:colId xmlns:a16="http://schemas.microsoft.com/office/drawing/2014/main" val="566524658"/>
                    </a:ext>
                  </a:extLst>
                </a:gridCol>
              </a:tblGrid>
              <a:tr h="620189">
                <a:tc rowSpan="2">
                  <a:txBody>
                    <a:bodyPr/>
                    <a:lstStyle/>
                    <a:p>
                      <a:pPr marL="0" algn="ctr" defTabSz="914400" rtl="0" eaLnBrk="1" fontAlgn="ctr" latinLnBrk="0" hangingPunct="1"/>
                      <a:r>
                        <a:rPr lang="ru-RU" sz="1600" b="1" u="none" strike="noStrike" kern="1200" dirty="0">
                          <a:solidFill>
                            <a:schemeClr val="tx1"/>
                          </a:solidFill>
                          <a:effectLst>
                            <a:outerShdw blurRad="38100" dist="38100" dir="2700000" algn="tl">
                              <a:srgbClr val="000000">
                                <a:alpha val="43137"/>
                              </a:srgbClr>
                            </a:outerShdw>
                          </a:effectLst>
                          <a:latin typeface="+mn-lt"/>
                          <a:ea typeface="+mn-ea"/>
                          <a:cs typeface="+mn-cs"/>
                        </a:rPr>
                        <a:t>Виды доходов</a:t>
                      </a:r>
                    </a:p>
                  </a:txBody>
                  <a:tcPr marL="7507" marR="7507" marT="7507" marB="0" anchor="ctr">
                    <a:solidFill>
                      <a:schemeClr val="accent6">
                        <a:lumMod val="60000"/>
                        <a:lumOff val="40000"/>
                      </a:schemeClr>
                    </a:solidFill>
                  </a:tcPr>
                </a:tc>
                <a:tc rowSpan="2">
                  <a:txBody>
                    <a:bodyPr/>
                    <a:lstStyle/>
                    <a:p>
                      <a:pPr marL="0" algn="ctr" defTabSz="914400" rtl="0" eaLnBrk="1" fontAlgn="ctr" latinLnBrk="0" hangingPunct="1"/>
                      <a:r>
                        <a:rPr lang="ru-RU" sz="1600" b="1" u="none" strike="noStrike" kern="1200" dirty="0">
                          <a:solidFill>
                            <a:schemeClr val="tx1"/>
                          </a:solidFill>
                          <a:effectLst>
                            <a:outerShdw blurRad="38100" dist="38100" dir="2700000" algn="tl">
                              <a:srgbClr val="000000">
                                <a:alpha val="43137"/>
                              </a:srgbClr>
                            </a:outerShdw>
                          </a:effectLst>
                          <a:latin typeface="+mn-lt"/>
                          <a:ea typeface="+mn-ea"/>
                          <a:cs typeface="+mn-cs"/>
                        </a:rPr>
                        <a:t>Городской округ Долгопрудный</a:t>
                      </a:r>
                    </a:p>
                  </a:txBody>
                  <a:tcPr marL="7507" marR="7507" marT="7507" marB="0" anchor="ctr">
                    <a:solidFill>
                      <a:schemeClr val="accent6">
                        <a:lumMod val="60000"/>
                        <a:lumOff val="40000"/>
                      </a:schemeClr>
                    </a:solidFill>
                  </a:tcPr>
                </a:tc>
                <a:tc gridSpan="5">
                  <a:txBody>
                    <a:bodyPr/>
                    <a:lstStyle/>
                    <a:p>
                      <a:pPr marL="0" algn="ctr" defTabSz="914400" rtl="0" eaLnBrk="1" fontAlgn="ctr" latinLnBrk="0" hangingPunct="1"/>
                      <a:r>
                        <a:rPr lang="ru-RU" sz="1600" b="1" u="none" strike="noStrike" kern="1200" dirty="0">
                          <a:solidFill>
                            <a:schemeClr val="tx1"/>
                          </a:solidFill>
                          <a:effectLst>
                            <a:outerShdw blurRad="38100" dist="38100" dir="2700000" algn="tl">
                              <a:srgbClr val="000000">
                                <a:alpha val="43137"/>
                              </a:srgbClr>
                            </a:outerShdw>
                          </a:effectLst>
                          <a:latin typeface="+mn-lt"/>
                          <a:ea typeface="+mn-ea"/>
                          <a:cs typeface="+mn-cs"/>
                        </a:rPr>
                        <a:t>В сравнении с другими муниципальными образованиями Московской области</a:t>
                      </a:r>
                    </a:p>
                  </a:txBody>
                  <a:tcPr marL="7507" marR="7507" marT="7507" marB="0" anchor="ctr">
                    <a:solidFill>
                      <a:schemeClr val="accent6">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174904366"/>
                  </a:ext>
                </a:extLst>
              </a:tr>
              <a:tr h="1783319">
                <a:tc vMerge="1">
                  <a:txBody>
                    <a:bodyPr/>
                    <a:lstStyle/>
                    <a:p>
                      <a:endParaRPr lang="ru-RU"/>
                    </a:p>
                  </a:txBody>
                  <a:tcPr/>
                </a:tc>
                <a:tc vMerge="1">
                  <a:txBody>
                    <a:bodyPr/>
                    <a:lstStyle/>
                    <a:p>
                      <a:endParaRPr lang="ru-RU"/>
                    </a:p>
                  </a:txBody>
                  <a:tcPr/>
                </a:tc>
                <a:tc>
                  <a:txBody>
                    <a:bodyPr/>
                    <a:lstStyle/>
                    <a:p>
                      <a:pPr marL="0" algn="ctr" defTabSz="914400" rtl="0" eaLnBrk="1" fontAlgn="ctr" latinLnBrk="0" hangingPunct="1"/>
                      <a:r>
                        <a:rPr lang="ru-RU" sz="1800" u="none" strike="noStrike" kern="1200" dirty="0">
                          <a:solidFill>
                            <a:schemeClr val="tx1"/>
                          </a:solidFill>
                          <a:effectLst>
                            <a:outerShdw blurRad="38100" dist="38100" dir="2700000" algn="tl">
                              <a:srgbClr val="000000">
                                <a:alpha val="43137"/>
                              </a:srgbClr>
                            </a:outerShdw>
                          </a:effectLst>
                          <a:latin typeface="+mn-lt"/>
                          <a:ea typeface="+mn-ea"/>
                          <a:cs typeface="+mn-cs"/>
                        </a:rPr>
                        <a:t>Городской округ Жуковский</a:t>
                      </a:r>
                    </a:p>
                  </a:txBody>
                  <a:tcPr marL="7507" marR="7507" marT="7507" marB="0" anchor="ct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marL="0" algn="ctr" defTabSz="914400" rtl="0" eaLnBrk="1" fontAlgn="ctr" latinLnBrk="0" hangingPunct="1"/>
                      <a:r>
                        <a:rPr lang="ru-RU" sz="1800" u="none" strike="noStrike" kern="1200" dirty="0">
                          <a:solidFill>
                            <a:schemeClr val="tx1"/>
                          </a:solidFill>
                          <a:effectLst>
                            <a:outerShdw blurRad="38100" dist="38100" dir="2700000" algn="tl">
                              <a:srgbClr val="000000">
                                <a:alpha val="43137"/>
                              </a:srgbClr>
                            </a:outerShdw>
                          </a:effectLst>
                          <a:latin typeface="+mn-lt"/>
                          <a:ea typeface="+mn-ea"/>
                          <a:cs typeface="+mn-cs"/>
                        </a:rPr>
                        <a:t>Городской округ Балашиха</a:t>
                      </a:r>
                    </a:p>
                  </a:txBody>
                  <a:tcPr marL="7507" marR="7507" marT="7507" marB="0" anchor="ct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marL="0" algn="ctr" defTabSz="914400" rtl="0" eaLnBrk="1" fontAlgn="ctr" latinLnBrk="0" hangingPunct="1"/>
                      <a:r>
                        <a:rPr lang="ru-RU" sz="1800" u="none" strike="noStrike" kern="1200" dirty="0">
                          <a:solidFill>
                            <a:schemeClr val="tx1"/>
                          </a:solidFill>
                          <a:effectLst>
                            <a:outerShdw blurRad="38100" dist="38100" dir="2700000" algn="tl">
                              <a:srgbClr val="000000">
                                <a:alpha val="43137"/>
                              </a:srgbClr>
                            </a:outerShdw>
                          </a:effectLst>
                          <a:latin typeface="+mn-lt"/>
                          <a:ea typeface="+mn-ea"/>
                          <a:cs typeface="+mn-cs"/>
                        </a:rPr>
                        <a:t>Городской округ Реутов</a:t>
                      </a:r>
                    </a:p>
                  </a:txBody>
                  <a:tcPr marL="7507" marR="7507" marT="7507" marB="0" anchor="ct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marL="0" algn="ctr" defTabSz="914400" rtl="0" eaLnBrk="1" fontAlgn="ctr" latinLnBrk="0" hangingPunct="1"/>
                      <a:r>
                        <a:rPr lang="ru-RU" sz="1800" u="none" strike="noStrike" kern="1200" dirty="0">
                          <a:solidFill>
                            <a:schemeClr val="tx1"/>
                          </a:solidFill>
                          <a:effectLst>
                            <a:outerShdw blurRad="38100" dist="38100" dir="2700000" algn="tl">
                              <a:srgbClr val="000000">
                                <a:alpha val="43137"/>
                              </a:srgbClr>
                            </a:outerShdw>
                          </a:effectLst>
                          <a:latin typeface="+mn-lt"/>
                          <a:ea typeface="+mn-ea"/>
                          <a:cs typeface="+mn-cs"/>
                        </a:rPr>
                        <a:t>Городской округ Люберцы</a:t>
                      </a:r>
                    </a:p>
                  </a:txBody>
                  <a:tcPr marL="7507" marR="7507" marT="7507" marB="0" anchor="ct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marL="0" algn="ctr" defTabSz="914400" rtl="0" eaLnBrk="1" fontAlgn="ctr" latinLnBrk="0" hangingPunct="1"/>
                      <a:r>
                        <a:rPr lang="ru-RU" sz="1800" u="none" strike="noStrike" kern="1200" dirty="0">
                          <a:solidFill>
                            <a:schemeClr val="tx1"/>
                          </a:solidFill>
                          <a:effectLst>
                            <a:outerShdw blurRad="38100" dist="38100" dir="2700000" algn="tl">
                              <a:srgbClr val="000000">
                                <a:alpha val="43137"/>
                              </a:srgbClr>
                            </a:outerShdw>
                          </a:effectLst>
                          <a:latin typeface="+mn-lt"/>
                          <a:ea typeface="+mn-ea"/>
                          <a:cs typeface="+mn-cs"/>
                        </a:rPr>
                        <a:t>Городской округ Королев</a:t>
                      </a:r>
                    </a:p>
                  </a:txBody>
                  <a:tcPr marL="7507" marR="7507" marT="7507" marB="0" anchor="ct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extLst>
                  <a:ext uri="{0D108BD9-81ED-4DB2-BD59-A6C34878D82A}">
                    <a16:rowId xmlns:a16="http://schemas.microsoft.com/office/drawing/2014/main" val="2634160387"/>
                  </a:ext>
                </a:extLst>
              </a:tr>
              <a:tr h="413001">
                <a:tc>
                  <a:txBody>
                    <a:bodyPr/>
                    <a:lstStyle/>
                    <a:p>
                      <a:pPr marL="0" algn="l" defTabSz="914400" rtl="0" eaLnBrk="1" fontAlgn="ctr" latinLnBrk="0" hangingPunct="1"/>
                      <a:r>
                        <a:rPr lang="ru-RU" sz="1600" u="none" strike="noStrike" kern="1200" dirty="0">
                          <a:solidFill>
                            <a:schemeClr val="tx1"/>
                          </a:solidFill>
                          <a:effectLst>
                            <a:outerShdw blurRad="38100" dist="38100" dir="2700000" algn="tl">
                              <a:srgbClr val="000000">
                                <a:alpha val="43137"/>
                              </a:srgbClr>
                            </a:outerShdw>
                          </a:effectLst>
                          <a:latin typeface="+mn-lt"/>
                          <a:ea typeface="+mn-ea"/>
                          <a:cs typeface="+mn-cs"/>
                        </a:rPr>
                        <a:t>Всего, в том числе</a:t>
                      </a:r>
                    </a:p>
                  </a:txBody>
                  <a:tcPr marL="7507" marR="7507" marT="7507" marB="0" anchor="ct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effectLst>
                            <a:outerShdw blurRad="38100" dist="38100" dir="2700000" algn="tl">
                              <a:srgbClr val="000000">
                                <a:alpha val="43137"/>
                              </a:srgbClr>
                            </a:outerShdw>
                          </a:effectLst>
                          <a:latin typeface="+mn-lt"/>
                        </a:rPr>
                        <a:t>52 509,86</a:t>
                      </a:r>
                      <a:endParaRPr lang="ru-RU" sz="1600" b="0" i="0" u="none" strike="noStrike" dirty="0">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45 159,35</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42 343,94</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45 424,14</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43 242,94</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45 672,77</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extLst>
                  <a:ext uri="{0D108BD9-81ED-4DB2-BD59-A6C34878D82A}">
                    <a16:rowId xmlns:a16="http://schemas.microsoft.com/office/drawing/2014/main" val="3007628279"/>
                  </a:ext>
                </a:extLst>
              </a:tr>
              <a:tr h="413001">
                <a:tc>
                  <a:txBody>
                    <a:bodyPr/>
                    <a:lstStyle/>
                    <a:p>
                      <a:pPr marL="0" algn="l" defTabSz="914400" rtl="0" eaLnBrk="1" fontAlgn="ctr" latinLnBrk="0" hangingPunct="1"/>
                      <a:r>
                        <a:rPr lang="ru-RU" sz="1600" u="none" strike="noStrike" kern="1200" dirty="0">
                          <a:solidFill>
                            <a:schemeClr val="tx1"/>
                          </a:solidFill>
                          <a:effectLst>
                            <a:outerShdw blurRad="38100" dist="38100" dir="2700000" algn="tl">
                              <a:srgbClr val="000000">
                                <a:alpha val="43137"/>
                              </a:srgbClr>
                            </a:outerShdw>
                          </a:effectLst>
                          <a:latin typeface="+mn-lt"/>
                          <a:ea typeface="+mn-ea"/>
                          <a:cs typeface="+mn-cs"/>
                        </a:rPr>
                        <a:t>     Налоговые и неналоговые доходы</a:t>
                      </a:r>
                    </a:p>
                  </a:txBody>
                  <a:tcPr marL="7507" marR="7507" marT="7507" marB="0" anchor="ct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effectLst>
                            <a:outerShdw blurRad="38100" dist="38100" dir="2700000" algn="tl">
                              <a:srgbClr val="000000">
                                <a:alpha val="43137"/>
                              </a:srgbClr>
                            </a:outerShdw>
                          </a:effectLst>
                          <a:latin typeface="+mn-lt"/>
                        </a:rPr>
                        <a:t>22 531,84</a:t>
                      </a:r>
                      <a:endParaRPr lang="ru-RU" sz="1600" b="0" i="0" u="none" strike="noStrike" dirty="0">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19 983,17</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15 542,11</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20 221,56</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19 903,22</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20 629,69</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extLst>
                  <a:ext uri="{0D108BD9-81ED-4DB2-BD59-A6C34878D82A}">
                    <a16:rowId xmlns:a16="http://schemas.microsoft.com/office/drawing/2014/main" val="2132658298"/>
                  </a:ext>
                </a:extLst>
              </a:tr>
              <a:tr h="413001">
                <a:tc>
                  <a:txBody>
                    <a:bodyPr/>
                    <a:lstStyle/>
                    <a:p>
                      <a:pPr marL="0" algn="l" defTabSz="914400" rtl="0" eaLnBrk="1" fontAlgn="ctr" latinLnBrk="0" hangingPunct="1"/>
                      <a:r>
                        <a:rPr lang="ru-RU" sz="1600" u="none" strike="noStrike" kern="1200" dirty="0">
                          <a:solidFill>
                            <a:schemeClr val="tx1"/>
                          </a:solidFill>
                          <a:effectLst>
                            <a:outerShdw blurRad="38100" dist="38100" dir="2700000" algn="tl">
                              <a:srgbClr val="000000">
                                <a:alpha val="43137"/>
                              </a:srgbClr>
                            </a:outerShdw>
                          </a:effectLst>
                          <a:latin typeface="+mn-lt"/>
                          <a:ea typeface="+mn-ea"/>
                          <a:cs typeface="+mn-cs"/>
                        </a:rPr>
                        <a:t>     Безвозмездные поступления</a:t>
                      </a:r>
                    </a:p>
                  </a:txBody>
                  <a:tcPr marL="7507" marR="7507" marT="7507" marB="0" anchor="ctr">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effectLst>
                            <a:outerShdw blurRad="38100" dist="38100" dir="2700000" algn="tl">
                              <a:srgbClr val="000000">
                                <a:alpha val="43137"/>
                              </a:srgbClr>
                            </a:outerShdw>
                          </a:effectLst>
                          <a:latin typeface="+mn-lt"/>
                        </a:rPr>
                        <a:t>29 978,02</a:t>
                      </a:r>
                      <a:endParaRPr lang="ru-RU" sz="1600" b="0" i="0" u="none" strike="noStrike" dirty="0">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25 176,18</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26 801,83</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25 202,58</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23 339,72</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tc>
                  <a:txBody>
                    <a:bodyPr/>
                    <a:lstStyle/>
                    <a:p>
                      <a:pPr algn="ctr" fontAlgn="b"/>
                      <a:r>
                        <a:rPr lang="ru-RU" sz="1600" b="0" i="0" u="none" strike="noStrike" dirty="0" smtClean="0">
                          <a:solidFill>
                            <a:srgbClr val="000000"/>
                          </a:solidFill>
                          <a:effectLst>
                            <a:outerShdw blurRad="38100" dist="38100" dir="2700000" algn="tl">
                              <a:srgbClr val="000000">
                                <a:alpha val="43137"/>
                              </a:srgbClr>
                            </a:outerShdw>
                          </a:effectLst>
                          <a:latin typeface="+mn-lt"/>
                        </a:rPr>
                        <a:t>25 043,08</a:t>
                      </a:r>
                      <a:endParaRPr lang="ru-RU" sz="1600" b="0" i="0" u="none" strike="noStrike" dirty="0">
                        <a:solidFill>
                          <a:srgbClr val="000000"/>
                        </a:solidFill>
                        <a:effectLst>
                          <a:outerShdw blurRad="38100" dist="38100" dir="2700000" algn="tl">
                            <a:srgbClr val="000000">
                              <a:alpha val="43137"/>
                            </a:srgbClr>
                          </a:outerShdw>
                        </a:effectLst>
                        <a:latin typeface="+mn-lt"/>
                      </a:endParaRPr>
                    </a:p>
                  </a:txBody>
                  <a:tcPr marL="8313" marR="8313" marT="8313" marB="0" anchor="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a:tcPr>
                </a:tc>
                <a:extLst>
                  <a:ext uri="{0D108BD9-81ED-4DB2-BD59-A6C34878D82A}">
                    <a16:rowId xmlns:a16="http://schemas.microsoft.com/office/drawing/2014/main" val="3564104191"/>
                  </a:ext>
                </a:extLst>
              </a:tr>
            </a:tbl>
          </a:graphicData>
        </a:graphic>
      </p:graphicFrame>
      <p:sp>
        <p:nvSpPr>
          <p:cNvPr id="2" name="Номер слайда 1">
            <a:extLst>
              <a:ext uri="{FF2B5EF4-FFF2-40B4-BE49-F238E27FC236}">
                <a16:creationId xmlns:a16="http://schemas.microsoft.com/office/drawing/2014/main" id="{6859FC62-C295-4DB5-AD8F-48409AFB40AF}"/>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30</a:t>
            </a:fld>
            <a:endParaRPr lang="ru-RU">
              <a:solidFill>
                <a:schemeClr val="accent6">
                  <a:lumMod val="50000"/>
                </a:schemeClr>
              </a:solidFill>
            </a:endParaRPr>
          </a:p>
        </p:txBody>
      </p:sp>
      <p:pic>
        <p:nvPicPr>
          <p:cNvPr id="9" name="Объект 6">
            <a:extLst>
              <a:ext uri="{FF2B5EF4-FFF2-40B4-BE49-F238E27FC236}">
                <a16:creationId xmlns:a16="http://schemas.microsoft.com/office/drawing/2014/main" id="{4CE1EA3D-EFA5-4559-B462-8E29A4EB25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10" name="Прямоугольник 9">
            <a:extLst>
              <a:ext uri="{FF2B5EF4-FFF2-40B4-BE49-F238E27FC236}">
                <a16:creationId xmlns:a16="http://schemas.microsoft.com/office/drawing/2014/main" id="{BA7F85A3-6402-4BB8-B33E-54D737AF23DE}"/>
              </a:ext>
            </a:extLst>
          </p:cNvPr>
          <p:cNvSpPr/>
          <p:nvPr/>
        </p:nvSpPr>
        <p:spPr>
          <a:xfrm>
            <a:off x="11378257" y="1671316"/>
            <a:ext cx="668901" cy="338554"/>
          </a:xfrm>
          <a:prstGeom prst="rect">
            <a:avLst/>
          </a:prstGeom>
        </p:spPr>
        <p:txBody>
          <a:bodyPr wrap="none">
            <a:spAutoFit/>
          </a:bodyPr>
          <a:lstStyle/>
          <a:p>
            <a:r>
              <a:rPr lang="ru-RU" sz="1600" dirty="0"/>
              <a:t>(руб.)</a:t>
            </a:r>
          </a:p>
        </p:txBody>
      </p:sp>
      <p:sp>
        <p:nvSpPr>
          <p:cNvPr id="11" name="Прямоугольник 10">
            <a:extLst>
              <a:ext uri="{FF2B5EF4-FFF2-40B4-BE49-F238E27FC236}">
                <a16:creationId xmlns:a16="http://schemas.microsoft.com/office/drawing/2014/main" id="{C5F41060-6331-4EC7-BA8A-8CE3DF529DBC}"/>
              </a:ext>
            </a:extLst>
          </p:cNvPr>
          <p:cNvSpPr/>
          <p:nvPr/>
        </p:nvSpPr>
        <p:spPr>
          <a:xfrm>
            <a:off x="211892" y="5906428"/>
            <a:ext cx="11768215" cy="415498"/>
          </a:xfrm>
          <a:prstGeom prst="rect">
            <a:avLst/>
          </a:prstGeom>
        </p:spPr>
        <p:txBody>
          <a:bodyPr wrap="square">
            <a:spAutoFit/>
          </a:bodyPr>
          <a:lstStyle/>
          <a:p>
            <a:r>
              <a:rPr lang="en-US" sz="1050" i="1" dirty="0"/>
              <a:t>(</a:t>
            </a:r>
            <a:r>
              <a:rPr lang="en-US" sz="1050" i="1" dirty="0" err="1"/>
              <a:t>источник</a:t>
            </a:r>
            <a:r>
              <a:rPr lang="en-US" sz="1050" i="1" dirty="0"/>
              <a:t> </a:t>
            </a:r>
            <a:r>
              <a:rPr lang="en-US" sz="1050" i="1" dirty="0" err="1"/>
              <a:t>получ</a:t>
            </a:r>
            <a:r>
              <a:rPr lang="ru-RU" sz="1050" i="1" dirty="0"/>
              <a:t>е</a:t>
            </a:r>
            <a:r>
              <a:rPr lang="en-US" sz="1050" i="1" dirty="0"/>
              <a:t>н</a:t>
            </a:r>
            <a:r>
              <a:rPr lang="ru-RU" sz="1050" i="1" dirty="0"/>
              <a:t>и</a:t>
            </a:r>
            <a:r>
              <a:rPr lang="en-US" sz="1050" i="1" dirty="0"/>
              <a:t>я </a:t>
            </a:r>
            <a:r>
              <a:rPr lang="ru-RU" sz="1050" i="1" dirty="0"/>
              <a:t>и</a:t>
            </a:r>
            <a:r>
              <a:rPr lang="en-US" sz="1050" i="1" dirty="0"/>
              <a:t>н</a:t>
            </a:r>
            <a:r>
              <a:rPr lang="ru-RU" sz="1050" i="1" dirty="0"/>
              <a:t>ф</a:t>
            </a:r>
            <a:r>
              <a:rPr lang="en-US" sz="1050" i="1" dirty="0"/>
              <a:t>о</a:t>
            </a:r>
            <a:r>
              <a:rPr lang="ru-RU" sz="1050" i="1" dirty="0"/>
              <a:t>р</a:t>
            </a:r>
            <a:r>
              <a:rPr lang="en-US" sz="1050" i="1" dirty="0"/>
              <a:t>м</a:t>
            </a:r>
            <a:r>
              <a:rPr lang="ru-RU" sz="1050" i="1" dirty="0"/>
              <a:t>а</a:t>
            </a:r>
            <a:r>
              <a:rPr lang="en-US" sz="1050" i="1" dirty="0"/>
              <a:t>ц</a:t>
            </a:r>
            <a:r>
              <a:rPr lang="ru-RU" sz="1050" i="1" dirty="0"/>
              <a:t>и</a:t>
            </a:r>
            <a:r>
              <a:rPr lang="en-US" sz="1050" i="1" dirty="0"/>
              <a:t>и</a:t>
            </a:r>
            <a:r>
              <a:rPr lang="ru-RU" sz="1050" i="1" dirty="0"/>
              <a:t>: </a:t>
            </a:r>
            <a:r>
              <a:rPr lang="en-US" sz="1050" i="1" dirty="0" err="1"/>
              <a:t>сайт</a:t>
            </a:r>
            <a:r>
              <a:rPr lang="en-US" sz="1050" i="1" dirty="0"/>
              <a:t>”</a:t>
            </a:r>
            <a:r>
              <a:rPr lang="ru-RU" sz="1050" i="1" dirty="0"/>
              <a:t>О</a:t>
            </a:r>
            <a:r>
              <a:rPr lang="en-US" sz="1050" i="1" dirty="0"/>
              <a:t>т</a:t>
            </a:r>
            <a:r>
              <a:rPr lang="ru-RU" sz="1050" i="1" dirty="0"/>
              <a:t>к</a:t>
            </a:r>
            <a:r>
              <a:rPr lang="en-US" sz="1050" i="1" dirty="0"/>
              <a:t>р</a:t>
            </a:r>
            <a:r>
              <a:rPr lang="ru-RU" sz="1050" i="1" dirty="0"/>
              <a:t>ы</a:t>
            </a:r>
            <a:r>
              <a:rPr lang="en-US" sz="1050" i="1" dirty="0"/>
              <a:t>т</a:t>
            </a:r>
            <a:r>
              <a:rPr lang="ru-RU" sz="1050" i="1" dirty="0"/>
              <a:t>ы</a:t>
            </a:r>
            <a:r>
              <a:rPr lang="en-US" sz="1050" i="1" dirty="0"/>
              <a:t>й </a:t>
            </a:r>
            <a:r>
              <a:rPr lang="ru-RU" sz="1050" i="1" dirty="0"/>
              <a:t>б</a:t>
            </a:r>
            <a:r>
              <a:rPr lang="en-US" sz="1050" i="1" dirty="0"/>
              <a:t>ю</a:t>
            </a:r>
            <a:r>
              <a:rPr lang="ru-RU" sz="1050" i="1" dirty="0"/>
              <a:t>д</a:t>
            </a:r>
            <a:r>
              <a:rPr lang="en-US" sz="1050" i="1" dirty="0"/>
              <a:t>ж</a:t>
            </a:r>
            <a:r>
              <a:rPr lang="ru-RU" sz="1050" i="1" dirty="0"/>
              <a:t>е</a:t>
            </a:r>
            <a:r>
              <a:rPr lang="en-US" sz="1050" i="1" dirty="0"/>
              <a:t>т </a:t>
            </a:r>
            <a:r>
              <a:rPr lang="ru-RU" sz="1050" i="1" dirty="0"/>
              <a:t>М</a:t>
            </a:r>
            <a:r>
              <a:rPr lang="en-US" sz="1050" i="1" dirty="0"/>
              <a:t>о</a:t>
            </a:r>
            <a:r>
              <a:rPr lang="ru-RU" sz="1050" i="1" dirty="0"/>
              <a:t>с</a:t>
            </a:r>
            <a:r>
              <a:rPr lang="en-US" sz="1050" i="1" dirty="0"/>
              <a:t>к</a:t>
            </a:r>
            <a:r>
              <a:rPr lang="ru-RU" sz="1050" i="1" dirty="0"/>
              <a:t>о</a:t>
            </a:r>
            <a:r>
              <a:rPr lang="en-US" sz="1050" i="1" dirty="0"/>
              <a:t>в</a:t>
            </a:r>
            <a:r>
              <a:rPr lang="ru-RU" sz="1050" i="1" dirty="0"/>
              <a:t>с</a:t>
            </a:r>
            <a:r>
              <a:rPr lang="en-US" sz="1050" i="1" dirty="0"/>
              <a:t>к</a:t>
            </a:r>
            <a:r>
              <a:rPr lang="ru-RU" sz="1050" i="1" dirty="0"/>
              <a:t>о</a:t>
            </a:r>
            <a:r>
              <a:rPr lang="en-US" sz="1050" i="1" dirty="0"/>
              <a:t>й </a:t>
            </a:r>
            <a:r>
              <a:rPr lang="ru-RU" sz="1050" i="1" dirty="0"/>
              <a:t>о</a:t>
            </a:r>
            <a:r>
              <a:rPr lang="en-US" sz="1050" i="1" dirty="0"/>
              <a:t>б</a:t>
            </a:r>
            <a:r>
              <a:rPr lang="ru-RU" sz="1050" i="1" dirty="0"/>
              <a:t>л</a:t>
            </a:r>
            <a:r>
              <a:rPr lang="en-US" sz="1050" i="1" dirty="0"/>
              <a:t>а</a:t>
            </a:r>
            <a:r>
              <a:rPr lang="ru-RU" sz="1050" i="1" dirty="0"/>
              <a:t>с</a:t>
            </a:r>
            <a:r>
              <a:rPr lang="en-US" sz="1050" i="1" dirty="0"/>
              <a:t>т</a:t>
            </a:r>
            <a:r>
              <a:rPr lang="ru-RU" sz="1050" i="1" dirty="0"/>
              <a:t>и</a:t>
            </a:r>
            <a:r>
              <a:rPr lang="en-US" sz="1050" i="1" dirty="0"/>
              <a:t> </a:t>
            </a:r>
            <a:r>
              <a:rPr lang="ru-RU" sz="1050" i="1" dirty="0"/>
              <a:t>Г</a:t>
            </a:r>
            <a:r>
              <a:rPr lang="en-US" sz="1050" i="1" dirty="0"/>
              <a:t>И</a:t>
            </a:r>
            <a:r>
              <a:rPr lang="ru-RU" sz="1050" i="1" dirty="0"/>
              <a:t>С</a:t>
            </a:r>
            <a:r>
              <a:rPr lang="en-US" sz="1050" i="1" dirty="0"/>
              <a:t> “</a:t>
            </a:r>
            <a:r>
              <a:rPr lang="ru-RU" sz="1050" i="1" dirty="0"/>
              <a:t>Р</a:t>
            </a:r>
            <a:r>
              <a:rPr lang="en-US" sz="1050" i="1" dirty="0"/>
              <a:t>ЭБ МО” </a:t>
            </a:r>
          </a:p>
          <a:p>
            <a:r>
              <a:rPr lang="en-US" sz="1050" i="1" dirty="0"/>
              <a:t>https://budget.mosreg.ru/pasport-moskovskoj-oblasti/spisok-municipalnyx-obrazovanij/pasport-municipalnih-obrazovaniy/osnovnye-parametry-ispolneniya-byudzheta-municipalnogo-obrazovaniya/</a:t>
            </a:r>
            <a:r>
              <a:rPr lang="ru-RU" sz="1050" i="1" dirty="0"/>
              <a:t>)</a:t>
            </a:r>
          </a:p>
        </p:txBody>
      </p:sp>
    </p:spTree>
    <p:extLst>
      <p:ext uri="{BB962C8B-B14F-4D97-AF65-F5344CB8AC3E}">
        <p14:creationId xmlns:p14="http://schemas.microsoft.com/office/powerpoint/2010/main" val="15814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5AD4E9-D82F-4937-B966-75BB34EFA638}"/>
              </a:ext>
            </a:extLst>
          </p:cNvPr>
          <p:cNvSpPr>
            <a:spLocks noGrp="1"/>
          </p:cNvSpPr>
          <p:nvPr>
            <p:ph type="title"/>
          </p:nvPr>
        </p:nvSpPr>
        <p:spPr>
          <a:xfrm>
            <a:off x="895044" y="188913"/>
            <a:ext cx="11046130" cy="424732"/>
          </a:xfrm>
        </p:spPr>
        <p:txBody>
          <a:bodyPr vert="horz" lIns="91440" tIns="45720" rIns="91440" bIns="45720" rtlCol="0" anchor="ctr">
            <a:noAutofit/>
          </a:bodyPr>
          <a:lstStyle/>
          <a:p>
            <a:pPr algn="ctr"/>
            <a:r>
              <a:rPr lang="ru-RU" sz="2800" dirty="0"/>
              <a:t>Информация о ставках налогов</a:t>
            </a:r>
          </a:p>
        </p:txBody>
      </p:sp>
      <p:sp>
        <p:nvSpPr>
          <p:cNvPr id="3" name="Объект 2">
            <a:extLst>
              <a:ext uri="{FF2B5EF4-FFF2-40B4-BE49-F238E27FC236}">
                <a16:creationId xmlns:a16="http://schemas.microsoft.com/office/drawing/2014/main" id="{47BFFA3D-41E7-4407-98F1-9FCD13BCA982}"/>
              </a:ext>
            </a:extLst>
          </p:cNvPr>
          <p:cNvSpPr>
            <a:spLocks noGrp="1"/>
          </p:cNvSpPr>
          <p:nvPr>
            <p:ph sz="half" idx="1"/>
          </p:nvPr>
        </p:nvSpPr>
        <p:spPr>
          <a:xfrm>
            <a:off x="108644" y="729355"/>
            <a:ext cx="5872425" cy="6057995"/>
          </a:xfrm>
        </p:spPr>
        <p:txBody>
          <a:bodyPr>
            <a:noAutofit/>
          </a:bodyPr>
          <a:lstStyle/>
          <a:p>
            <a:pPr marL="0" indent="0" algn="ctr">
              <a:buNone/>
            </a:pPr>
            <a:r>
              <a:rPr lang="ru-RU" sz="1400" b="1" dirty="0"/>
              <a:t>Налог на имущество </a:t>
            </a:r>
          </a:p>
          <a:p>
            <a:pPr marL="0" indent="0">
              <a:buNone/>
            </a:pPr>
            <a:r>
              <a:rPr lang="ru-RU" sz="1100" dirty="0"/>
              <a:t>В соответствии с главой 32 Налогового кодекса Российской Федерации, решением Совета депутатов </a:t>
            </a:r>
            <a:r>
              <a:rPr lang="ru-RU" sz="1100" dirty="0" err="1"/>
              <a:t>г.Долгопрудного</a:t>
            </a:r>
            <a:r>
              <a:rPr lang="ru-RU" sz="1100" dirty="0"/>
              <a:t> от 19.11.2014 № 24-нр «О налоге на имущество физических лиц на территории городского округа Долгопрудный» определены </a:t>
            </a:r>
            <a:r>
              <a:rPr lang="ru-RU" sz="1100" b="1" dirty="0"/>
              <a:t>налоговые ставки в процентах от кадастровой стоимости:</a:t>
            </a:r>
          </a:p>
          <a:p>
            <a:r>
              <a:rPr lang="ru-RU" sz="1100" b="1" dirty="0"/>
              <a:t>Объектов налогообложения, кадастровая стоимость каждого из которых не превышает 300 млн. рублей:</a:t>
            </a:r>
          </a:p>
          <a:p>
            <a:pPr>
              <a:spcBef>
                <a:spcPts val="0"/>
              </a:spcBef>
              <a:buFont typeface="Wingdings" panose="05000000000000000000" pitchFamily="2" charset="2"/>
              <a:buChar char="Ø"/>
            </a:pPr>
            <a:r>
              <a:rPr lang="ru-RU" sz="1100" dirty="0"/>
              <a:t>Квартиры, части квартир, комнаты - 0,1 %.</a:t>
            </a:r>
          </a:p>
          <a:p>
            <a:pPr>
              <a:spcBef>
                <a:spcPts val="0"/>
              </a:spcBef>
              <a:buFont typeface="Wingdings" panose="05000000000000000000" pitchFamily="2" charset="2"/>
              <a:buChar char="Ø"/>
            </a:pPr>
            <a:r>
              <a:rPr lang="ru-RU" sz="1100" dirty="0"/>
              <a:t>Жилые дома, части жилых домов - 0,3 %.</a:t>
            </a:r>
          </a:p>
          <a:p>
            <a:pPr>
              <a:spcBef>
                <a:spcPts val="0"/>
              </a:spcBef>
              <a:buFont typeface="Wingdings" panose="05000000000000000000" pitchFamily="2" charset="2"/>
              <a:buChar char="Ø"/>
            </a:pPr>
            <a:r>
              <a:rPr lang="ru-RU" sz="1100" dirty="0"/>
              <a:t>Объекты незавершенного строительства в случае, если проектируемым назначением таких объектов является жилой дом, - 0,3 %.</a:t>
            </a:r>
          </a:p>
          <a:p>
            <a:pPr>
              <a:spcBef>
                <a:spcPts val="0"/>
              </a:spcBef>
              <a:buFont typeface="Wingdings" panose="05000000000000000000" pitchFamily="2" charset="2"/>
              <a:buChar char="Ø"/>
            </a:pPr>
            <a:r>
              <a:rPr lang="ru-RU" sz="1100" dirty="0"/>
              <a:t>Единые недвижимые комплексы, в состав которых входит хотя бы один жилой дом - 0,3 %.</a:t>
            </a:r>
          </a:p>
          <a:p>
            <a:pPr>
              <a:spcBef>
                <a:spcPts val="0"/>
              </a:spcBef>
              <a:buFont typeface="Wingdings" panose="05000000000000000000" pitchFamily="2" charset="2"/>
              <a:buChar char="Ø"/>
            </a:pPr>
            <a:r>
              <a:rPr lang="ru-RU" sz="1100" dirty="0"/>
              <a:t>Гаражи и </a:t>
            </a:r>
            <a:r>
              <a:rPr lang="ru-RU" sz="1100" dirty="0" err="1"/>
              <a:t>машино</a:t>
            </a:r>
            <a:r>
              <a:rPr lang="ru-RU" sz="1100" dirty="0"/>
              <a:t>-места, в том числе расположенные в объектах налогообложения, указанных в подпункте 2 пункта 2 статьи 406 Налогового кодекса Российской Федерации - 0,3 %.</a:t>
            </a:r>
          </a:p>
          <a:p>
            <a:pPr>
              <a:spcBef>
                <a:spcPts val="0"/>
              </a:spcBef>
              <a:buFont typeface="Wingdings" panose="05000000000000000000" pitchFamily="2" charset="2"/>
              <a:buChar char="Ø"/>
            </a:pPr>
            <a:r>
              <a:rPr lang="ru-RU" sz="1100" dirty="0"/>
              <a:t>Хозяйственные строения или сооружения, площадь каждого из которых не превышает 50 квадратных метров и которые расположены на земельных участках для ведения личного подсобного хозяйства, огородничества, садоводства или индивидуального жилищного строительства, - 0,3 %.</a:t>
            </a:r>
          </a:p>
          <a:p>
            <a:r>
              <a:rPr lang="ru-RU" sz="1100" b="1" dirty="0"/>
              <a:t>Объектов налогообложения, включенных в перечень, определяемый в соответствии с пунктом 7 статьи 378.2 Налогового кодекса Российской Федерации, в отношении объектов налогообложения, предусмотренных абзацем вторым пункта 10 статьи 378.2 Налогового кодекса Российской Федерации</a:t>
            </a:r>
            <a:r>
              <a:rPr lang="ru-RU" sz="1100" dirty="0"/>
              <a:t>, - в 2015 году - 1,5 %, в 2016 году - 2 %; в 2017 году - 1,5 %; в 2018 году и последующие годы - 2 %.</a:t>
            </a:r>
          </a:p>
          <a:p>
            <a:r>
              <a:rPr lang="ru-RU" sz="1100" b="1" dirty="0"/>
              <a:t>Объектов налогообложения, кадастровая стоимость каждого из которых превышает 300 млн. рублей, </a:t>
            </a:r>
            <a:r>
              <a:rPr lang="ru-RU" sz="1100" dirty="0"/>
              <a:t>- 2 %.</a:t>
            </a:r>
          </a:p>
          <a:p>
            <a:r>
              <a:rPr lang="ru-RU" sz="1100" b="1" dirty="0"/>
              <a:t>Прочих объектов налогообложения </a:t>
            </a:r>
            <a:r>
              <a:rPr lang="ru-RU" sz="1100" dirty="0"/>
              <a:t>- 0,5 %.</a:t>
            </a:r>
          </a:p>
          <a:p>
            <a:endParaRPr lang="ru-RU" sz="1150" dirty="0"/>
          </a:p>
        </p:txBody>
      </p:sp>
      <p:sp>
        <p:nvSpPr>
          <p:cNvPr id="4" name="Объект 3">
            <a:extLst>
              <a:ext uri="{FF2B5EF4-FFF2-40B4-BE49-F238E27FC236}">
                <a16:creationId xmlns:a16="http://schemas.microsoft.com/office/drawing/2014/main" id="{9666DD3F-5CFA-438A-AB0E-70A181A22CA5}"/>
              </a:ext>
            </a:extLst>
          </p:cNvPr>
          <p:cNvSpPr>
            <a:spLocks noGrp="1"/>
          </p:cNvSpPr>
          <p:nvPr>
            <p:ph sz="half" idx="2"/>
          </p:nvPr>
        </p:nvSpPr>
        <p:spPr>
          <a:xfrm>
            <a:off x="6210932" y="620713"/>
            <a:ext cx="5730242" cy="5872175"/>
          </a:xfrm>
        </p:spPr>
        <p:txBody>
          <a:bodyPr>
            <a:noAutofit/>
          </a:bodyPr>
          <a:lstStyle/>
          <a:p>
            <a:pPr marL="0" indent="0" algn="ctr">
              <a:buNone/>
            </a:pPr>
            <a:r>
              <a:rPr lang="ru-RU" sz="1400" b="1" dirty="0"/>
              <a:t>Земельный налог</a:t>
            </a:r>
          </a:p>
          <a:p>
            <a:pPr marL="0" indent="0">
              <a:buNone/>
            </a:pPr>
            <a:r>
              <a:rPr lang="ru-RU" sz="1050" dirty="0"/>
              <a:t>В соответствии с главой 31 Налогового кодекса Российской Федерации, решением Совета депутатов </a:t>
            </a:r>
            <a:r>
              <a:rPr lang="ru-RU" sz="1050" dirty="0" err="1"/>
              <a:t>г.Долгопрудного</a:t>
            </a:r>
            <a:r>
              <a:rPr lang="ru-RU" sz="1050" dirty="0"/>
              <a:t> от 22.06.2012 № 95-нр «О земельном налоге на территории городского округа Долгопрудный» определены </a:t>
            </a:r>
            <a:r>
              <a:rPr lang="ru-RU" sz="1050" b="1" dirty="0"/>
              <a:t>налоговые ставки в процентах от кадастровой стоимости земельных участков:</a:t>
            </a:r>
          </a:p>
          <a:p>
            <a:r>
              <a:rPr lang="ru-RU" sz="1050" b="1" dirty="0"/>
              <a:t>0,3 % в отношении земельных участков:</a:t>
            </a:r>
          </a:p>
          <a:p>
            <a:pPr>
              <a:buFont typeface="Wingdings" panose="05000000000000000000" pitchFamily="2" charset="2"/>
              <a:buChar char="Ø"/>
            </a:pPr>
            <a:r>
              <a:rPr lang="ru-RU" sz="1050" dirty="0"/>
              <a:t>отнесенных к землям сельскохозяйственного назначения или к землям в составе зон сельскохозяйственного использования в городском округе Долгопрудный и используемых для сельскохозяйственного производства;</a:t>
            </a:r>
          </a:p>
          <a:p>
            <a:pPr>
              <a:buFont typeface="Wingdings" panose="05000000000000000000" pitchFamily="2" charset="2"/>
              <a:buChar char="Ø"/>
            </a:pPr>
            <a:r>
              <a:rPr lang="ru-RU" sz="1050" dirty="0"/>
              <a:t>занятых жилищным фондом (за исключением земельных участков, занятых индивидуальными жилыми домами) и объектами инженерной инфраструктуры жилищно-коммунального комплекса (за исключением доли в праве на земельный участок, приходящейся на объект, не относящийся к жилищному фонду и объектам инженерной инфраструктуры жилищно-коммунального комплекса) или приобретенных (предоставленных) для жилищного строительства (за исключением приобретенных (предоставленных) для индивидуального жилищного строительства);</a:t>
            </a:r>
          </a:p>
          <a:p>
            <a:pPr>
              <a:buFont typeface="Wingdings" panose="05000000000000000000" pitchFamily="2" charset="2"/>
              <a:buChar char="Ø"/>
            </a:pPr>
            <a:r>
              <a:rPr lang="ru-RU" sz="1050" dirty="0"/>
              <a:t>ограниченных в обороте в соответствии с законодательством Российской Федерации, предоставленных для обеспечения обороны, безопасности и таможенных нужд.</a:t>
            </a:r>
          </a:p>
          <a:p>
            <a:r>
              <a:rPr lang="ru-RU" sz="1050" b="1" dirty="0"/>
              <a:t>0,2 % в отношении земельных участков:</a:t>
            </a:r>
          </a:p>
          <a:p>
            <a:pPr>
              <a:buFont typeface="Wingdings" panose="05000000000000000000" pitchFamily="2" charset="2"/>
              <a:buChar char="Ø"/>
            </a:pPr>
            <a:r>
              <a:rPr lang="ru-RU" sz="1050" dirty="0"/>
              <a:t>занятых индивидуальными жилыми домами или приобретенных (предоставленных) для индивидуального жилищного строительства и личного подсобного хозяйства (за исключением земельных участков, приобретенных (предоставленных) для индивидуального жилищного строительства, личного подсобного хозяйства, используемых в предпринимательской деятельности).</a:t>
            </a:r>
          </a:p>
          <a:p>
            <a:r>
              <a:rPr lang="ru-RU" sz="1050" b="1" dirty="0"/>
              <a:t>0,25 % в отношении земельных участков:</a:t>
            </a:r>
          </a:p>
          <a:p>
            <a:pPr>
              <a:buFont typeface="Wingdings" panose="05000000000000000000" pitchFamily="2" charset="2"/>
              <a:buChar char="Ø"/>
            </a:pPr>
            <a:r>
              <a:rPr lang="ru-RU" sz="1050" dirty="0"/>
              <a:t>не используемых в предпринимательской деятельности, приобретенных (предоставленных) для ведения садоводства или огородничества, а также земельных участков общего назначения, предусмотренных Федеральным законом от 29 июля 2017 года № 217-ФЗ «О ведении гражданами садоводства и огородничества для собственных нужд и о внесении изменений в отдельные законодательные акты Российской Федерации».</a:t>
            </a:r>
          </a:p>
          <a:p>
            <a:r>
              <a:rPr lang="ru-RU" sz="1050" b="1" dirty="0"/>
              <a:t>1,5 % в отношении прочих земельных участков.</a:t>
            </a:r>
          </a:p>
        </p:txBody>
      </p:sp>
      <p:sp>
        <p:nvSpPr>
          <p:cNvPr id="5" name="Номер слайда 4">
            <a:extLst>
              <a:ext uri="{FF2B5EF4-FFF2-40B4-BE49-F238E27FC236}">
                <a16:creationId xmlns:a16="http://schemas.microsoft.com/office/drawing/2014/main" id="{CFD87070-E5A5-427B-9BE8-DF26682B2B13}"/>
              </a:ext>
            </a:extLst>
          </p:cNvPr>
          <p:cNvSpPr>
            <a:spLocks noGrp="1"/>
          </p:cNvSpPr>
          <p:nvPr>
            <p:ph type="sldNum" sz="quarter" idx="12"/>
          </p:nvPr>
        </p:nvSpPr>
        <p:spPr/>
        <p:txBody>
          <a:bodyPr/>
          <a:lstStyle/>
          <a:p>
            <a:fld id="{E4EB6E89-BA87-4003-BD23-6BDF40F3EBED}" type="slidenum">
              <a:rPr lang="ru-RU" smtClean="0"/>
              <a:pPr/>
              <a:t>31</a:t>
            </a:fld>
            <a:endParaRPr lang="ru-RU"/>
          </a:p>
        </p:txBody>
      </p:sp>
      <p:pic>
        <p:nvPicPr>
          <p:cNvPr id="7" name="Объект 6">
            <a:extLst>
              <a:ext uri="{FF2B5EF4-FFF2-40B4-BE49-F238E27FC236}">
                <a16:creationId xmlns:a16="http://schemas.microsoft.com/office/drawing/2014/main" id="{65217EBB-E8F3-456D-80D3-533CF342F5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89767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C4886C-9325-4E7F-92C2-A52B991832F9}"/>
              </a:ext>
            </a:extLst>
          </p:cNvPr>
          <p:cNvSpPr>
            <a:spLocks noGrp="1"/>
          </p:cNvSpPr>
          <p:nvPr>
            <p:ph type="title"/>
          </p:nvPr>
        </p:nvSpPr>
        <p:spPr>
          <a:xfrm>
            <a:off x="904240" y="188913"/>
            <a:ext cx="11115040" cy="1015663"/>
          </a:xfrm>
        </p:spPr>
        <p:txBody>
          <a:bodyPr vert="horz" lIns="91440" tIns="45720" rIns="91440" bIns="45720" rtlCol="0" anchor="ctr">
            <a:normAutofit fontScale="90000"/>
          </a:bodyPr>
          <a:lstStyle/>
          <a:p>
            <a:pPr algn="ctr">
              <a:lnSpc>
                <a:spcPct val="90000"/>
              </a:lnSpc>
            </a:pPr>
            <a:r>
              <a:rPr lang="ru-RU" sz="2400" dirty="0">
                <a:solidFill>
                  <a:schemeClr val="tx1"/>
                </a:solidFill>
              </a:rPr>
              <a:t>Реестр налоговых льгот по земельному налогу,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22.06.2012  № 95-нр «О земельном налоге на территории городского округа Долгопрудный»</a:t>
            </a:r>
          </a:p>
        </p:txBody>
      </p:sp>
      <p:graphicFrame>
        <p:nvGraphicFramePr>
          <p:cNvPr id="5" name="Объект 4">
            <a:extLst>
              <a:ext uri="{FF2B5EF4-FFF2-40B4-BE49-F238E27FC236}">
                <a16:creationId xmlns:a16="http://schemas.microsoft.com/office/drawing/2014/main" id="{DB84A273-9F30-42D0-A9F6-17B7899F2011}"/>
              </a:ext>
            </a:extLst>
          </p:cNvPr>
          <p:cNvGraphicFramePr>
            <a:graphicFrameLocks noGrp="1"/>
          </p:cNvGraphicFramePr>
          <p:nvPr>
            <p:ph idx="1"/>
            <p:extLst>
              <p:ext uri="{D42A27DB-BD31-4B8C-83A1-F6EECF244321}">
                <p14:modId xmlns:p14="http://schemas.microsoft.com/office/powerpoint/2010/main" val="1660944727"/>
              </p:ext>
            </p:extLst>
          </p:nvPr>
        </p:nvGraphicFramePr>
        <p:xfrm>
          <a:off x="200025" y="1204576"/>
          <a:ext cx="11687174" cy="5210762"/>
        </p:xfrm>
        <a:graphic>
          <a:graphicData uri="http://schemas.openxmlformats.org/drawingml/2006/table">
            <a:tbl>
              <a:tblPr firstRow="1" firstCol="1" bandRow="1" bandCol="1">
                <a:tableStyleId>{5C22544A-7EE6-4342-B048-85BDC9FD1C3A}</a:tableStyleId>
              </a:tblPr>
              <a:tblGrid>
                <a:gridCol w="597691">
                  <a:extLst>
                    <a:ext uri="{9D8B030D-6E8A-4147-A177-3AD203B41FA5}">
                      <a16:colId xmlns:a16="http://schemas.microsoft.com/office/drawing/2014/main" val="1321127670"/>
                    </a:ext>
                  </a:extLst>
                </a:gridCol>
                <a:gridCol w="7212237">
                  <a:extLst>
                    <a:ext uri="{9D8B030D-6E8A-4147-A177-3AD203B41FA5}">
                      <a16:colId xmlns:a16="http://schemas.microsoft.com/office/drawing/2014/main" val="2385509948"/>
                    </a:ext>
                  </a:extLst>
                </a:gridCol>
                <a:gridCol w="1367671">
                  <a:extLst>
                    <a:ext uri="{9D8B030D-6E8A-4147-A177-3AD203B41FA5}">
                      <a16:colId xmlns:a16="http://schemas.microsoft.com/office/drawing/2014/main" val="1121755877"/>
                    </a:ext>
                  </a:extLst>
                </a:gridCol>
                <a:gridCol w="1217160">
                  <a:extLst>
                    <a:ext uri="{9D8B030D-6E8A-4147-A177-3AD203B41FA5}">
                      <a16:colId xmlns:a16="http://schemas.microsoft.com/office/drawing/2014/main" val="3781074616"/>
                    </a:ext>
                  </a:extLst>
                </a:gridCol>
                <a:gridCol w="1292415">
                  <a:extLst>
                    <a:ext uri="{9D8B030D-6E8A-4147-A177-3AD203B41FA5}">
                      <a16:colId xmlns:a16="http://schemas.microsoft.com/office/drawing/2014/main" val="2710870445"/>
                    </a:ext>
                  </a:extLst>
                </a:gridCol>
              </a:tblGrid>
              <a:tr h="719474">
                <a:tc rowSpan="2">
                  <a:txBody>
                    <a:bodyPr/>
                    <a:lstStyle/>
                    <a:p>
                      <a:pPr marL="0" marR="176530" algn="ctr" defTabSz="914400" rtl="0" eaLnBrk="1" latinLnBrk="0" hangingPunct="1">
                        <a:lnSpc>
                          <a:spcPct val="100000"/>
                        </a:lnSpc>
                        <a:spcAft>
                          <a:spcPts val="0"/>
                        </a:spcAft>
                      </a:pPr>
                      <a:r>
                        <a:rPr lang="ru-RU" sz="1600" b="1" kern="1200" dirty="0">
                          <a:solidFill>
                            <a:schemeClr val="accent3">
                              <a:lumMod val="50000"/>
                            </a:schemeClr>
                          </a:solidFill>
                          <a:effectLst/>
                          <a:latin typeface="+mn-lt"/>
                          <a:ea typeface="+mn-ea"/>
                          <a:cs typeface="+mn-cs"/>
                        </a:rPr>
                        <a:t> </a:t>
                      </a:r>
                      <a:r>
                        <a:rPr lang="ru-RU" sz="1600" b="1" kern="1200" dirty="0" smtClean="0">
                          <a:solidFill>
                            <a:schemeClr val="accent3">
                              <a:lumMod val="50000"/>
                            </a:schemeClr>
                          </a:solidFill>
                          <a:effectLst/>
                          <a:latin typeface="+mn-lt"/>
                          <a:ea typeface="+mn-ea"/>
                          <a:cs typeface="+mn-cs"/>
                        </a:rPr>
                        <a:t>№ п/п</a:t>
                      </a:r>
                      <a:endParaRPr lang="ru-RU" sz="1600" b="1" kern="1200" dirty="0">
                        <a:solidFill>
                          <a:schemeClr val="accent3">
                            <a:lumMod val="50000"/>
                          </a:schemeClr>
                        </a:solidFill>
                        <a:effectLst/>
                        <a:latin typeface="+mn-lt"/>
                        <a:ea typeface="+mn-ea"/>
                        <a:cs typeface="+mn-cs"/>
                      </a:endParaRPr>
                    </a:p>
                  </a:txBody>
                  <a:tcPr marL="31459" marR="31459" marT="0" marB="0" anchor="ctr">
                    <a:solidFill>
                      <a:srgbClr val="A9D8B7"/>
                    </a:solidFill>
                  </a:tcPr>
                </a:tc>
                <a:tc rowSpan="2">
                  <a:txBody>
                    <a:bodyPr/>
                    <a:lstStyle/>
                    <a:p>
                      <a:pPr marR="176530">
                        <a:lnSpc>
                          <a:spcPct val="150000"/>
                        </a:lnSpc>
                        <a:spcAft>
                          <a:spcPts val="0"/>
                        </a:spcAft>
                      </a:pPr>
                      <a:r>
                        <a:rPr lang="ru-RU" sz="1000" dirty="0">
                          <a:solidFill>
                            <a:schemeClr val="accent3">
                              <a:lumMod val="50000"/>
                            </a:schemeClr>
                          </a:solidFill>
                          <a:effectLst/>
                        </a:rPr>
                        <a:t> </a:t>
                      </a:r>
                      <a:endParaRPr lang="ru-RU" sz="1050" dirty="0">
                        <a:solidFill>
                          <a:schemeClr val="accent3">
                            <a:lumMod val="50000"/>
                          </a:schemeClr>
                        </a:solidFill>
                        <a:effectLst/>
                      </a:endParaRP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gn="ctr">
                        <a:lnSpc>
                          <a:spcPct val="114000"/>
                        </a:lnSpc>
                        <a:spcAft>
                          <a:spcPts val="0"/>
                        </a:spcAft>
                      </a:pPr>
                      <a:r>
                        <a:rPr lang="ru-RU" sz="1100" dirty="0">
                          <a:solidFill>
                            <a:schemeClr val="accent3">
                              <a:lumMod val="50000"/>
                            </a:schemeClr>
                          </a:solidFill>
                          <a:effectLst/>
                        </a:rPr>
                        <a:t>Установленный размер льготы</a:t>
                      </a:r>
                    </a:p>
                    <a:p>
                      <a:pPr marR="176530" algn="ctr">
                        <a:lnSpc>
                          <a:spcPct val="114000"/>
                        </a:lnSpc>
                        <a:spcAft>
                          <a:spcPts val="0"/>
                        </a:spcAft>
                      </a:pPr>
                      <a:r>
                        <a:rPr lang="ru-RU" sz="1100" dirty="0">
                          <a:solidFill>
                            <a:schemeClr val="accent3">
                              <a:lumMod val="50000"/>
                            </a:schemeClr>
                          </a:solidFill>
                          <a:effectLst/>
                        </a:rPr>
                        <a:t>(% освобождения от уплаты)</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gridSpan="2">
                  <a:txBody>
                    <a:bodyPr/>
                    <a:lstStyle/>
                    <a:p>
                      <a:pPr marL="0" marR="176530" algn="ctr" defTabSz="914400" rtl="0" eaLnBrk="1" latinLnBrk="0" hangingPunct="1">
                        <a:lnSpc>
                          <a:spcPct val="114000"/>
                        </a:lnSpc>
                        <a:spcAft>
                          <a:spcPts val="0"/>
                        </a:spcAft>
                      </a:pPr>
                      <a:r>
                        <a:rPr lang="ru-RU" sz="1100" b="1" kern="1200" dirty="0" smtClean="0">
                          <a:solidFill>
                            <a:schemeClr val="accent3">
                              <a:lumMod val="50000"/>
                            </a:schemeClr>
                          </a:solidFill>
                          <a:effectLst/>
                          <a:latin typeface="+mn-lt"/>
                          <a:ea typeface="+mn-ea"/>
                          <a:cs typeface="+mn-cs"/>
                        </a:rPr>
                        <a:t>Объем </a:t>
                      </a:r>
                      <a:r>
                        <a:rPr lang="ru-RU" sz="1100" b="1" kern="1200" dirty="0" smtClean="0">
                          <a:solidFill>
                            <a:schemeClr val="accent3">
                              <a:lumMod val="50000"/>
                            </a:schemeClr>
                          </a:solidFill>
                          <a:effectLst/>
                          <a:latin typeface="+mn-lt"/>
                          <a:ea typeface="+mn-ea"/>
                          <a:cs typeface="+mn-cs"/>
                        </a:rPr>
                        <a:t>налоговых расходов в связи </a:t>
                      </a:r>
                      <a:r>
                        <a:rPr lang="ru-RU" sz="1100" b="1" kern="1200" dirty="0" smtClean="0">
                          <a:solidFill>
                            <a:schemeClr val="accent3">
                              <a:lumMod val="50000"/>
                            </a:schemeClr>
                          </a:solidFill>
                          <a:effectLst/>
                          <a:latin typeface="+mn-lt"/>
                          <a:ea typeface="+mn-ea"/>
                          <a:cs typeface="+mn-cs"/>
                        </a:rPr>
                        <a:t>с</a:t>
                      </a:r>
                    </a:p>
                    <a:p>
                      <a:pPr marL="0" marR="176530" algn="ctr" defTabSz="914400" rtl="0" eaLnBrk="1" latinLnBrk="0" hangingPunct="1">
                        <a:lnSpc>
                          <a:spcPct val="114000"/>
                        </a:lnSpc>
                        <a:spcAft>
                          <a:spcPts val="0"/>
                        </a:spcAft>
                      </a:pPr>
                      <a:r>
                        <a:rPr lang="ru-RU" sz="1100" b="1" kern="1200" dirty="0" smtClean="0">
                          <a:solidFill>
                            <a:schemeClr val="accent3">
                              <a:lumMod val="50000"/>
                            </a:schemeClr>
                          </a:solidFill>
                          <a:effectLst/>
                          <a:latin typeface="+mn-lt"/>
                          <a:ea typeface="+mn-ea"/>
                          <a:cs typeface="+mn-cs"/>
                        </a:rPr>
                        <a:t>предоставлением налоговых льгот </a:t>
                      </a:r>
                      <a:endParaRPr lang="ru-RU" sz="1100" b="1" kern="1200" dirty="0">
                        <a:solidFill>
                          <a:schemeClr val="accent3">
                            <a:lumMod val="50000"/>
                          </a:schemeClr>
                        </a:solidFill>
                        <a:effectLst/>
                        <a:latin typeface="+mn-lt"/>
                        <a:ea typeface="+mn-ea"/>
                        <a:cs typeface="+mn-cs"/>
                      </a:endParaRPr>
                    </a:p>
                  </a:txBody>
                  <a:tcPr marL="31459" marR="31459" marT="0" marB="0" anchor="ctr">
                    <a:solidFill>
                      <a:schemeClr val="accent5">
                        <a:lumMod val="40000"/>
                        <a:lumOff val="60000"/>
                      </a:schemeClr>
                    </a:solidFill>
                  </a:tcPr>
                </a:tc>
                <a:tc hMerge="1">
                  <a:txBody>
                    <a:bodyPr/>
                    <a:lstStyle/>
                    <a:p>
                      <a:pPr marR="176530" algn="ctr">
                        <a:lnSpc>
                          <a:spcPct val="150000"/>
                        </a:lnSpc>
                        <a:spcAft>
                          <a:spcPts val="0"/>
                        </a:spcAft>
                      </a:pP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extLst>
                  <a:ext uri="{0D108BD9-81ED-4DB2-BD59-A6C34878D82A}">
                    <a16:rowId xmlns:a16="http://schemas.microsoft.com/office/drawing/2014/main" val="3363464494"/>
                  </a:ext>
                </a:extLst>
              </a:tr>
              <a:tr h="216123">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050" b="1" dirty="0" smtClean="0">
                          <a:effectLst/>
                        </a:rPr>
                        <a:t>2022 </a:t>
                      </a:r>
                      <a:r>
                        <a:rPr lang="ru-RU" sz="1050" b="1" dirty="0">
                          <a:effectLst/>
                        </a:rPr>
                        <a:t>г.</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2021 г.</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Оценка 2022</a:t>
                      </a:r>
                      <a:r>
                        <a:rPr lang="ru-RU" sz="1100" b="1" baseline="0" dirty="0" smtClean="0">
                          <a:effectLst/>
                          <a:latin typeface="Calibri" panose="020F0502020204030204" pitchFamily="34" charset="0"/>
                          <a:ea typeface="Calibri" panose="020F0502020204030204" pitchFamily="34" charset="0"/>
                          <a:cs typeface="Times New Roman" panose="02020603050405020304" pitchFamily="18" charset="0"/>
                        </a:rPr>
                        <a:t> г.</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967480096"/>
                  </a:ext>
                </a:extLst>
              </a:tr>
              <a:tr h="392952">
                <a:tc>
                  <a:txBody>
                    <a:bodyPr/>
                    <a:lstStyle/>
                    <a:p>
                      <a:pPr marR="176530" algn="ctr">
                        <a:lnSpc>
                          <a:spcPct val="100000"/>
                        </a:lnSpc>
                        <a:spcAft>
                          <a:spcPts val="0"/>
                        </a:spcAft>
                      </a:pPr>
                      <a:r>
                        <a:rPr lang="ru-RU" sz="1000" dirty="0">
                          <a:solidFill>
                            <a:schemeClr val="accent3">
                              <a:lumMod val="50000"/>
                            </a:schemeClr>
                          </a:solidFill>
                          <a:effectLst/>
                        </a:rPr>
                        <a:t>1</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Герои Советского Союза, Герои Российской Федерации, Герои Социалистического Труда и полные кавалеры орденов Славы, Трудовой Славы и «За службу Родине в Вооруженных Силах СССР»</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1825609417"/>
                  </a:ext>
                </a:extLst>
              </a:tr>
              <a:tr h="392952">
                <a:tc>
                  <a:txBody>
                    <a:bodyPr/>
                    <a:lstStyle/>
                    <a:p>
                      <a:pPr marR="176530" algn="ctr">
                        <a:lnSpc>
                          <a:spcPct val="100000"/>
                        </a:lnSpc>
                        <a:spcAft>
                          <a:spcPts val="0"/>
                        </a:spcAft>
                      </a:pPr>
                      <a:r>
                        <a:rPr lang="ru-RU" sz="1000" dirty="0">
                          <a:solidFill>
                            <a:schemeClr val="accent3">
                              <a:lumMod val="50000"/>
                            </a:schemeClr>
                          </a:solidFill>
                          <a:effectLst/>
                        </a:rPr>
                        <a:t>2</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Участники (в том числе инвалиды, ветераны) Великой Отечественной войны, а также граждане, на которых законодательством распространены социальные гарантии и льготы участников Великой Отечественной войны</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209,0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209,0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2358810388"/>
                  </a:ext>
                </a:extLst>
              </a:tr>
              <a:tr h="206300">
                <a:tc>
                  <a:txBody>
                    <a:bodyPr/>
                    <a:lstStyle/>
                    <a:p>
                      <a:pPr marR="176530" algn="ctr">
                        <a:lnSpc>
                          <a:spcPct val="100000"/>
                        </a:lnSpc>
                        <a:spcAft>
                          <a:spcPts val="0"/>
                        </a:spcAft>
                      </a:pPr>
                      <a:r>
                        <a:rPr lang="ru-RU" sz="1000" dirty="0">
                          <a:solidFill>
                            <a:schemeClr val="accent3">
                              <a:lumMod val="50000"/>
                            </a:schemeClr>
                          </a:solidFill>
                          <a:effectLst/>
                        </a:rPr>
                        <a:t>3</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Инвалиды 1 и 2 групп, инвалиды с детства</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2 184,0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2 184,0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932395290"/>
                  </a:ext>
                </a:extLst>
              </a:tr>
              <a:tr h="392952">
                <a:tc>
                  <a:txBody>
                    <a:bodyPr/>
                    <a:lstStyle/>
                    <a:p>
                      <a:pPr marR="176530" algn="ctr">
                        <a:lnSpc>
                          <a:spcPct val="100000"/>
                        </a:lnSpc>
                        <a:spcAft>
                          <a:spcPts val="0"/>
                        </a:spcAft>
                      </a:pPr>
                      <a:r>
                        <a:rPr lang="ru-RU" sz="1000" dirty="0">
                          <a:solidFill>
                            <a:schemeClr val="accent3">
                              <a:lumMod val="50000"/>
                            </a:schemeClr>
                          </a:solidFill>
                          <a:effectLst/>
                        </a:rPr>
                        <a:t>4</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Граждане, имеющие на иждивении трех и более несовершеннолетних детей, совокупный доход которых меньше прожиточного минимума</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14,0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14,0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3249617175"/>
                  </a:ext>
                </a:extLst>
              </a:tr>
              <a:tr h="206300">
                <a:tc>
                  <a:txBody>
                    <a:bodyPr/>
                    <a:lstStyle/>
                    <a:p>
                      <a:pPr marR="176530" algn="ctr">
                        <a:lnSpc>
                          <a:spcPct val="100000"/>
                        </a:lnSpc>
                        <a:spcAft>
                          <a:spcPts val="0"/>
                        </a:spcAft>
                      </a:pPr>
                      <a:r>
                        <a:rPr lang="ru-RU" sz="1000" dirty="0">
                          <a:solidFill>
                            <a:schemeClr val="accent3">
                              <a:lumMod val="50000"/>
                            </a:schemeClr>
                          </a:solidFill>
                          <a:effectLst/>
                        </a:rPr>
                        <a:t>5</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 Одинокие пенсионеры, полученные доходы которых меньше прожиточного минимума</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16,0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16,0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292616702"/>
                  </a:ext>
                </a:extLst>
              </a:tr>
              <a:tr h="206300">
                <a:tc>
                  <a:txBody>
                    <a:bodyPr/>
                    <a:lstStyle/>
                    <a:p>
                      <a:pPr marR="176530" algn="ctr">
                        <a:lnSpc>
                          <a:spcPct val="100000"/>
                        </a:lnSpc>
                        <a:spcAft>
                          <a:spcPts val="0"/>
                        </a:spcAft>
                      </a:pPr>
                      <a:r>
                        <a:rPr lang="ru-RU" sz="1000" dirty="0">
                          <a:solidFill>
                            <a:schemeClr val="accent3">
                              <a:lumMod val="50000"/>
                            </a:schemeClr>
                          </a:solidFill>
                          <a:effectLst/>
                        </a:rPr>
                        <a:t>6</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Родители детей-инвалидов, полученные доходы которых меньше прожиточного минимума</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578114460"/>
                  </a:ext>
                </a:extLst>
              </a:tr>
              <a:tr h="589427">
                <a:tc>
                  <a:txBody>
                    <a:bodyPr/>
                    <a:lstStyle/>
                    <a:p>
                      <a:pPr marR="176530" algn="ctr">
                        <a:lnSpc>
                          <a:spcPct val="100000"/>
                        </a:lnSpc>
                        <a:spcAft>
                          <a:spcPts val="0"/>
                        </a:spcAft>
                      </a:pPr>
                      <a:r>
                        <a:rPr lang="ru-RU" sz="1000" dirty="0">
                          <a:solidFill>
                            <a:schemeClr val="accent3">
                              <a:lumMod val="50000"/>
                            </a:schemeClr>
                          </a:solidFill>
                          <a:effectLst/>
                        </a:rPr>
                        <a:t>7</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 Дети-сироты и дети, оставшиеся без попечения родителей, на которых распространяется действие Федерального закона от 21.12.1996 N 159-ФЗ «О дополнительных гарантиях по социальной защите детей-сирот и детей, оставшихся без попечения родителей»</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3339061674"/>
                  </a:ext>
                </a:extLst>
              </a:tr>
              <a:tr h="589427">
                <a:tc>
                  <a:txBody>
                    <a:bodyPr/>
                    <a:lstStyle/>
                    <a:p>
                      <a:pPr marR="176530" algn="ctr">
                        <a:lnSpc>
                          <a:spcPct val="100000"/>
                        </a:lnSpc>
                        <a:spcAft>
                          <a:spcPts val="0"/>
                        </a:spcAft>
                      </a:pPr>
                      <a:r>
                        <a:rPr lang="ru-RU" sz="1000" dirty="0">
                          <a:solidFill>
                            <a:schemeClr val="accent3">
                              <a:lumMod val="50000"/>
                            </a:schemeClr>
                          </a:solidFill>
                          <a:effectLst/>
                        </a:rPr>
                        <a:t>8</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Граждане, подвергшиеся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 а также в результате испытаний, учений и иных работ, связанных с любыми видами ядерных установок, включая ядерное оружие и космическую технику</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415,0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415,0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3450268105"/>
                  </a:ext>
                </a:extLst>
              </a:tr>
              <a:tr h="392952">
                <a:tc>
                  <a:txBody>
                    <a:bodyPr/>
                    <a:lstStyle/>
                    <a:p>
                      <a:pPr marR="176530" algn="ctr">
                        <a:lnSpc>
                          <a:spcPct val="100000"/>
                        </a:lnSpc>
                        <a:spcAft>
                          <a:spcPts val="0"/>
                        </a:spcAft>
                      </a:pPr>
                      <a:r>
                        <a:rPr lang="ru-RU" sz="1000" dirty="0">
                          <a:solidFill>
                            <a:schemeClr val="accent3">
                              <a:lumMod val="50000"/>
                            </a:schemeClr>
                          </a:solidFill>
                          <a:effectLst/>
                        </a:rPr>
                        <a:t>9</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 Налогоплательщики - собственники жилых и нежилых помещений в отношении земельных участков, занятых многоквартирными жилыми домами</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0,0</a:t>
                      </a:r>
                    </a:p>
                  </a:txBody>
                  <a:tcPr marL="31459" marR="31459" marT="0" marB="0" anchor="ctr">
                    <a:solidFill>
                      <a:srgbClr val="CCE3F5"/>
                    </a:solidFill>
                  </a:tcPr>
                </a:tc>
                <a:tc>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728784310"/>
                  </a:ext>
                </a:extLst>
              </a:tr>
              <a:tr h="206300">
                <a:tc>
                  <a:txBody>
                    <a:bodyPr/>
                    <a:lstStyle/>
                    <a:p>
                      <a:pPr marR="176530" algn="ctr">
                        <a:lnSpc>
                          <a:spcPct val="100000"/>
                        </a:lnSpc>
                        <a:spcAft>
                          <a:spcPts val="0"/>
                        </a:spcAft>
                      </a:pPr>
                      <a:r>
                        <a:rPr lang="ru-RU" sz="1000" dirty="0">
                          <a:solidFill>
                            <a:schemeClr val="accent3">
                              <a:lumMod val="50000"/>
                            </a:schemeClr>
                          </a:solidFill>
                          <a:effectLst/>
                        </a:rPr>
                        <a:t>10</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smtClean="0">
                          <a:effectLst/>
                        </a:rPr>
                        <a:t>Земли  общего пользования муниципального образования</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rowSpan="4">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25 487,0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rowSpan="4">
                  <a:txBody>
                    <a:bodyPr/>
                    <a:lstStyle/>
                    <a:p>
                      <a:pPr marR="176530" algn="ctr">
                        <a:lnSpc>
                          <a:spcPct val="114000"/>
                        </a:lnSpc>
                        <a:spcAft>
                          <a:spcPts val="0"/>
                        </a:spcAft>
                      </a:pPr>
                      <a:r>
                        <a:rPr lang="ru-RU" sz="1050" dirty="0" smtClean="0">
                          <a:effectLst/>
                          <a:latin typeface="Calibri" panose="020F0502020204030204" pitchFamily="34" charset="0"/>
                          <a:ea typeface="Calibri" panose="020F0502020204030204" pitchFamily="34" charset="0"/>
                          <a:cs typeface="Times New Roman" panose="02020603050405020304" pitchFamily="18" charset="0"/>
                        </a:rPr>
                        <a:t>25 487,0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1193005910"/>
                  </a:ext>
                </a:extLst>
              </a:tr>
              <a:tr h="206300">
                <a:tc>
                  <a:txBody>
                    <a:bodyPr/>
                    <a:lstStyle/>
                    <a:p>
                      <a:pPr marR="176530" algn="ctr">
                        <a:lnSpc>
                          <a:spcPct val="100000"/>
                        </a:lnSpc>
                        <a:spcAft>
                          <a:spcPts val="0"/>
                        </a:spcAft>
                      </a:pPr>
                      <a:r>
                        <a:rPr lang="ru-RU" sz="1000" dirty="0">
                          <a:solidFill>
                            <a:schemeClr val="accent3">
                              <a:lumMod val="50000"/>
                            </a:schemeClr>
                          </a:solidFill>
                          <a:effectLst/>
                        </a:rPr>
                        <a:t>11</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smtClean="0">
                          <a:effectLst/>
                        </a:rPr>
                        <a:t>Земли, предоставляемые для обеспечения деятельности органов муниципальной власти и муниципального управления</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vMerge="1">
                  <a:txBody>
                    <a:bodyPr/>
                    <a:lstStyle/>
                    <a:p>
                      <a:pPr marR="176530" algn="ctr">
                        <a:lnSpc>
                          <a:spcPct val="114000"/>
                        </a:lnSpc>
                        <a:spcAft>
                          <a:spcPts val="0"/>
                        </a:spcAft>
                      </a:pP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vMerge="1">
                  <a:txBody>
                    <a:bodyPr/>
                    <a:lstStyle/>
                    <a:p>
                      <a:pPr marR="176530" algn="ctr">
                        <a:lnSpc>
                          <a:spcPct val="114000"/>
                        </a:lnSpc>
                        <a:spcAft>
                          <a:spcPts val="0"/>
                        </a:spcAft>
                      </a:pP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4190322513"/>
                  </a:ext>
                </a:extLst>
              </a:tr>
              <a:tr h="206300">
                <a:tc>
                  <a:txBody>
                    <a:bodyPr/>
                    <a:lstStyle/>
                    <a:p>
                      <a:pPr marR="176530" algn="ctr">
                        <a:lnSpc>
                          <a:spcPct val="100000"/>
                        </a:lnSpc>
                        <a:spcAft>
                          <a:spcPts val="0"/>
                        </a:spcAft>
                      </a:pPr>
                      <a:r>
                        <a:rPr lang="ru-RU" sz="1000" dirty="0">
                          <a:solidFill>
                            <a:schemeClr val="accent3">
                              <a:lumMod val="50000"/>
                            </a:schemeClr>
                          </a:solidFill>
                          <a:effectLst/>
                        </a:rPr>
                        <a:t>12</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Земли, находящиеся в собственности муниципального образования городской округ Долгопрудный Московской области</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vMerge="1">
                  <a:txBody>
                    <a:bodyPr/>
                    <a:lstStyle/>
                    <a:p>
                      <a:pPr marR="176530" algn="ctr">
                        <a:lnSpc>
                          <a:spcPct val="114000"/>
                        </a:lnSpc>
                        <a:spcAft>
                          <a:spcPts val="0"/>
                        </a:spcAft>
                      </a:pP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vMerge="1">
                  <a:txBody>
                    <a:bodyPr/>
                    <a:lstStyle/>
                    <a:p>
                      <a:pPr marR="176530" algn="ctr">
                        <a:lnSpc>
                          <a:spcPct val="114000"/>
                        </a:lnSpc>
                        <a:spcAft>
                          <a:spcPts val="0"/>
                        </a:spcAft>
                      </a:pP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1349852037"/>
                  </a:ext>
                </a:extLst>
              </a:tr>
              <a:tr h="206300">
                <a:tc>
                  <a:txBody>
                    <a:bodyPr/>
                    <a:lstStyle/>
                    <a:p>
                      <a:pPr marR="176530" algn="ctr">
                        <a:lnSpc>
                          <a:spcPct val="100000"/>
                        </a:lnSpc>
                        <a:spcAft>
                          <a:spcPts val="0"/>
                        </a:spcAft>
                      </a:pPr>
                      <a:r>
                        <a:rPr lang="ru-RU" sz="1000" dirty="0">
                          <a:solidFill>
                            <a:schemeClr val="accent3">
                              <a:lumMod val="50000"/>
                            </a:schemeClr>
                          </a:solidFill>
                          <a:effectLst/>
                        </a:rPr>
                        <a:t>13</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Земли, занятые муниципальным жилищным фондом</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tc>
                <a:tc>
                  <a:txBody>
                    <a:bodyPr/>
                    <a:lstStyle/>
                    <a:p>
                      <a:pPr marR="176530" algn="ctr">
                        <a:lnSpc>
                          <a:spcPct val="114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vMerge="1">
                  <a:txBody>
                    <a:bodyPr/>
                    <a:lstStyle/>
                    <a:p>
                      <a:pPr marR="176530" algn="ctr">
                        <a:lnSpc>
                          <a:spcPct val="114000"/>
                        </a:lnSpc>
                        <a:spcAft>
                          <a:spcPts val="0"/>
                        </a:spcAft>
                      </a:pP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tc vMerge="1">
                  <a:txBody>
                    <a:bodyPr/>
                    <a:lstStyle/>
                    <a:p>
                      <a:pPr marR="176530" algn="ctr">
                        <a:lnSpc>
                          <a:spcPct val="114000"/>
                        </a:lnSpc>
                        <a:spcAft>
                          <a:spcPts val="0"/>
                        </a:spcAft>
                      </a:pP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nchor="ctr">
                    <a:solidFill>
                      <a:srgbClr val="CCE3F5"/>
                    </a:solidFill>
                  </a:tcPr>
                </a:tc>
                <a:extLst>
                  <a:ext uri="{0D108BD9-81ED-4DB2-BD59-A6C34878D82A}">
                    <a16:rowId xmlns:a16="http://schemas.microsoft.com/office/drawing/2014/main" val="3685860859"/>
                  </a:ext>
                </a:extLst>
              </a:tr>
            </a:tbl>
          </a:graphicData>
        </a:graphic>
      </p:graphicFrame>
      <p:sp>
        <p:nvSpPr>
          <p:cNvPr id="3" name="Номер слайда 2">
            <a:extLst>
              <a:ext uri="{FF2B5EF4-FFF2-40B4-BE49-F238E27FC236}">
                <a16:creationId xmlns:a16="http://schemas.microsoft.com/office/drawing/2014/main" id="{5226E671-B45B-460B-B62C-7D2DD366391A}"/>
              </a:ext>
            </a:extLst>
          </p:cNvPr>
          <p:cNvSpPr>
            <a:spLocks noGrp="1"/>
          </p:cNvSpPr>
          <p:nvPr>
            <p:ph type="sldNum" sz="quarter" idx="12"/>
          </p:nvPr>
        </p:nvSpPr>
        <p:spPr>
          <a:xfrm>
            <a:off x="10879975" y="6486524"/>
            <a:ext cx="1312025" cy="365125"/>
          </a:xfrm>
        </p:spPr>
        <p:txBody>
          <a:bodyPr/>
          <a:lstStyle/>
          <a:p>
            <a:fld id="{F203300F-B5E5-4D9E-9381-383162CC59FB}" type="slidenum">
              <a:rPr lang="ru-RU" smtClean="0">
                <a:solidFill>
                  <a:schemeClr val="accent6">
                    <a:lumMod val="50000"/>
                  </a:schemeClr>
                </a:solidFill>
              </a:rPr>
              <a:t>32</a:t>
            </a:fld>
            <a:endParaRPr lang="ru-RU" dirty="0">
              <a:solidFill>
                <a:schemeClr val="accent6">
                  <a:lumMod val="50000"/>
                </a:schemeClr>
              </a:solidFill>
            </a:endParaRPr>
          </a:p>
        </p:txBody>
      </p:sp>
      <p:pic>
        <p:nvPicPr>
          <p:cNvPr id="7" name="Объект 6">
            <a:extLst>
              <a:ext uri="{FF2B5EF4-FFF2-40B4-BE49-F238E27FC236}">
                <a16:creationId xmlns:a16="http://schemas.microsoft.com/office/drawing/2014/main" id="{E2F56E4A-C71A-423D-A7C6-7412923911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275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B7CFA8-32C4-41D9-BF96-468E9587C916}"/>
              </a:ext>
            </a:extLst>
          </p:cNvPr>
          <p:cNvSpPr>
            <a:spLocks noGrp="1"/>
          </p:cNvSpPr>
          <p:nvPr>
            <p:ph type="title"/>
          </p:nvPr>
        </p:nvSpPr>
        <p:spPr>
          <a:xfrm>
            <a:off x="900854" y="188913"/>
            <a:ext cx="11123506" cy="1015663"/>
          </a:xfrm>
        </p:spPr>
        <p:txBody>
          <a:bodyPr vert="horz" lIns="91440" tIns="45720" rIns="91440" bIns="45720" rtlCol="0" anchor="ctr">
            <a:normAutofit fontScale="90000"/>
          </a:bodyPr>
          <a:lstStyle/>
          <a:p>
            <a:pPr algn="ctr">
              <a:lnSpc>
                <a:spcPct val="90000"/>
              </a:lnSpc>
            </a:pPr>
            <a:r>
              <a:rPr lang="ru-RU" sz="2400" dirty="0">
                <a:solidFill>
                  <a:schemeClr val="tx1"/>
                </a:solidFill>
              </a:rPr>
              <a:t>Реестр налоговых льгот по земельному налогу,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22.06.2012  № 95-нр «О земельном налоге на территории городского округа Долгопрудный»</a:t>
            </a:r>
          </a:p>
        </p:txBody>
      </p:sp>
      <p:graphicFrame>
        <p:nvGraphicFramePr>
          <p:cNvPr id="5" name="Объект 4">
            <a:extLst>
              <a:ext uri="{FF2B5EF4-FFF2-40B4-BE49-F238E27FC236}">
                <a16:creationId xmlns:a16="http://schemas.microsoft.com/office/drawing/2014/main" id="{CA10AA28-AAB4-481E-99F2-7AB1C7BCEB9D}"/>
              </a:ext>
            </a:extLst>
          </p:cNvPr>
          <p:cNvGraphicFramePr>
            <a:graphicFrameLocks noGrp="1"/>
          </p:cNvGraphicFramePr>
          <p:nvPr>
            <p:ph idx="1"/>
            <p:extLst>
              <p:ext uri="{D42A27DB-BD31-4B8C-83A1-F6EECF244321}">
                <p14:modId xmlns:p14="http://schemas.microsoft.com/office/powerpoint/2010/main" val="656295589"/>
              </p:ext>
            </p:extLst>
          </p:nvPr>
        </p:nvGraphicFramePr>
        <p:xfrm>
          <a:off x="250825" y="1204576"/>
          <a:ext cx="11545840" cy="5154471"/>
        </p:xfrm>
        <a:graphic>
          <a:graphicData uri="http://schemas.openxmlformats.org/drawingml/2006/table">
            <a:tbl>
              <a:tblPr firstRow="1" firstCol="1" bandRow="1" bandCol="1">
                <a:tableStyleId>{5C22544A-7EE6-4342-B048-85BDC9FD1C3A}</a:tableStyleId>
              </a:tblPr>
              <a:tblGrid>
                <a:gridCol w="539750">
                  <a:extLst>
                    <a:ext uri="{9D8B030D-6E8A-4147-A177-3AD203B41FA5}">
                      <a16:colId xmlns:a16="http://schemas.microsoft.com/office/drawing/2014/main" val="1178693567"/>
                    </a:ext>
                  </a:extLst>
                </a:gridCol>
                <a:gridCol w="7229475">
                  <a:extLst>
                    <a:ext uri="{9D8B030D-6E8A-4147-A177-3AD203B41FA5}">
                      <a16:colId xmlns:a16="http://schemas.microsoft.com/office/drawing/2014/main" val="476216144"/>
                    </a:ext>
                  </a:extLst>
                </a:gridCol>
                <a:gridCol w="1409700">
                  <a:extLst>
                    <a:ext uri="{9D8B030D-6E8A-4147-A177-3AD203B41FA5}">
                      <a16:colId xmlns:a16="http://schemas.microsoft.com/office/drawing/2014/main" val="67621715"/>
                    </a:ext>
                  </a:extLst>
                </a:gridCol>
                <a:gridCol w="1200150">
                  <a:extLst>
                    <a:ext uri="{9D8B030D-6E8A-4147-A177-3AD203B41FA5}">
                      <a16:colId xmlns:a16="http://schemas.microsoft.com/office/drawing/2014/main" val="2219677934"/>
                    </a:ext>
                  </a:extLst>
                </a:gridCol>
                <a:gridCol w="1166765">
                  <a:extLst>
                    <a:ext uri="{9D8B030D-6E8A-4147-A177-3AD203B41FA5}">
                      <a16:colId xmlns:a16="http://schemas.microsoft.com/office/drawing/2014/main" val="4148683423"/>
                    </a:ext>
                  </a:extLst>
                </a:gridCol>
              </a:tblGrid>
              <a:tr h="748049">
                <a:tc rowSpan="2">
                  <a:txBody>
                    <a:bodyPr/>
                    <a:lstStyle/>
                    <a:p>
                      <a:pPr marL="0" marR="176530" indent="0" algn="ctr" defTabSz="914400" rtl="0" eaLnBrk="1" fontAlgn="auto" latinLnBrk="0" hangingPunct="1">
                        <a:lnSpc>
                          <a:spcPct val="100000"/>
                        </a:lnSpc>
                        <a:spcBef>
                          <a:spcPts val="0"/>
                        </a:spcBef>
                        <a:spcAft>
                          <a:spcPts val="0"/>
                        </a:spcAft>
                        <a:buClrTx/>
                        <a:buSzTx/>
                        <a:buFontTx/>
                        <a:buNone/>
                        <a:tabLst/>
                        <a:defRPr/>
                      </a:pPr>
                      <a:r>
                        <a:rPr lang="ru-RU" sz="1000" dirty="0">
                          <a:effectLst/>
                        </a:rPr>
                        <a:t> </a:t>
                      </a:r>
                      <a:r>
                        <a:rPr lang="ru-RU" sz="1000" b="1" kern="1200" dirty="0" smtClean="0">
                          <a:solidFill>
                            <a:schemeClr val="accent3">
                              <a:lumMod val="50000"/>
                            </a:schemeClr>
                          </a:solidFill>
                          <a:effectLst/>
                          <a:latin typeface="+mn-lt"/>
                          <a:ea typeface="+mn-ea"/>
                          <a:cs typeface="+mn-cs"/>
                        </a:rPr>
                        <a:t> </a:t>
                      </a:r>
                      <a:r>
                        <a:rPr lang="ru-RU" sz="1600" b="1" kern="1200" dirty="0" smtClean="0">
                          <a:solidFill>
                            <a:schemeClr val="accent3">
                              <a:lumMod val="50000"/>
                            </a:schemeClr>
                          </a:solidFill>
                          <a:effectLst/>
                          <a:latin typeface="+mn-lt"/>
                          <a:ea typeface="+mn-ea"/>
                          <a:cs typeface="+mn-cs"/>
                        </a:rPr>
                        <a:t>№ п/п</a:t>
                      </a:r>
                      <a:endParaRPr lang="ru-RU" sz="1000" dirty="0">
                        <a:effectLst/>
                        <a:latin typeface="Calibri" panose="020F0502020204030204" pitchFamily="34" charset="0"/>
                        <a:ea typeface="+mn-ea"/>
                        <a:cs typeface="Times New Roman" panose="02020603050405020304" pitchFamily="18" charset="0"/>
                      </a:endParaRPr>
                    </a:p>
                  </a:txBody>
                  <a:tcPr marL="16680" marR="16680" marT="0" marB="0" anchor="ctr">
                    <a:solidFill>
                      <a:srgbClr val="A9D8B7"/>
                    </a:solidFill>
                  </a:tcPr>
                </a:tc>
                <a:tc rowSpan="2">
                  <a:txBody>
                    <a:bodyPr/>
                    <a:lstStyle/>
                    <a:p>
                      <a:pPr marR="176530">
                        <a:lnSpc>
                          <a:spcPct val="150000"/>
                        </a:lnSpc>
                        <a:spcAft>
                          <a:spcPts val="0"/>
                        </a:spcAft>
                      </a:pPr>
                      <a:r>
                        <a:rPr lang="ru-RU" sz="1000" dirty="0">
                          <a:solidFill>
                            <a:schemeClr val="accent3">
                              <a:lumMod val="50000"/>
                            </a:schemeClr>
                          </a:solidFill>
                          <a:effectLst/>
                        </a:rPr>
                        <a:t> </a:t>
                      </a: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60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rgbClr val="A9D8B7"/>
                    </a:solidFill>
                  </a:tcPr>
                </a:tc>
                <a:tc>
                  <a:txBody>
                    <a:bodyPr/>
                    <a:lstStyle/>
                    <a:p>
                      <a:pPr marR="176530" algn="ctr">
                        <a:lnSpc>
                          <a:spcPct val="114000"/>
                        </a:lnSpc>
                        <a:spcAft>
                          <a:spcPts val="0"/>
                        </a:spcAft>
                      </a:pPr>
                      <a:r>
                        <a:rPr lang="ru-RU" sz="1050" dirty="0">
                          <a:solidFill>
                            <a:schemeClr val="accent3">
                              <a:lumMod val="50000"/>
                            </a:schemeClr>
                          </a:solidFill>
                          <a:effectLst/>
                        </a:rPr>
                        <a:t>Установленный размер льготы </a:t>
                      </a:r>
                    </a:p>
                    <a:p>
                      <a:pPr marR="176530" algn="ctr">
                        <a:lnSpc>
                          <a:spcPct val="114000"/>
                        </a:lnSpc>
                        <a:spcAft>
                          <a:spcPts val="0"/>
                        </a:spcAft>
                      </a:pPr>
                      <a:r>
                        <a:rPr lang="ru-RU" sz="1050" dirty="0">
                          <a:solidFill>
                            <a:schemeClr val="accent3">
                              <a:lumMod val="50000"/>
                            </a:schemeClr>
                          </a:solidFill>
                          <a:effectLst/>
                        </a:rPr>
                        <a:t>(% освобождения от уплаты)</a:t>
                      </a:r>
                      <a:endParaRPr lang="ru-RU" sz="105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40000"/>
                        <a:lumOff val="60000"/>
                      </a:schemeClr>
                    </a:solidFill>
                  </a:tcPr>
                </a:tc>
                <a:tc gridSpan="2">
                  <a:txBody>
                    <a:bodyPr/>
                    <a:lstStyle/>
                    <a:p>
                      <a:pPr marL="0" marR="176530" algn="ctr" defTabSz="914400" rtl="0" eaLnBrk="1" latinLnBrk="0" hangingPunct="1">
                        <a:lnSpc>
                          <a:spcPct val="114000"/>
                        </a:lnSpc>
                        <a:spcAft>
                          <a:spcPts val="0"/>
                        </a:spcAft>
                      </a:pPr>
                      <a:r>
                        <a:rPr lang="ru-RU" sz="1050" b="1" kern="1200" dirty="0" smtClean="0">
                          <a:solidFill>
                            <a:schemeClr val="accent3">
                              <a:lumMod val="50000"/>
                            </a:schemeClr>
                          </a:solidFill>
                          <a:effectLst/>
                          <a:latin typeface="+mn-lt"/>
                          <a:ea typeface="+mn-ea"/>
                          <a:cs typeface="+mn-cs"/>
                        </a:rPr>
                        <a:t>Объем </a:t>
                      </a:r>
                      <a:r>
                        <a:rPr lang="ru-RU" sz="1050" b="1" kern="1200" dirty="0" smtClean="0">
                          <a:solidFill>
                            <a:schemeClr val="accent3">
                              <a:lumMod val="50000"/>
                            </a:schemeClr>
                          </a:solidFill>
                          <a:effectLst/>
                          <a:latin typeface="+mn-lt"/>
                          <a:ea typeface="+mn-ea"/>
                          <a:cs typeface="+mn-cs"/>
                        </a:rPr>
                        <a:t>налоговых расходов в </a:t>
                      </a:r>
                      <a:r>
                        <a:rPr lang="ru-RU" sz="1050" b="1" kern="1200" dirty="0" smtClean="0">
                          <a:solidFill>
                            <a:schemeClr val="accent3">
                              <a:lumMod val="50000"/>
                            </a:schemeClr>
                          </a:solidFill>
                          <a:effectLst/>
                          <a:latin typeface="+mn-lt"/>
                          <a:ea typeface="+mn-ea"/>
                          <a:cs typeface="+mn-cs"/>
                        </a:rPr>
                        <a:t>связи с</a:t>
                      </a:r>
                    </a:p>
                    <a:p>
                      <a:pPr marL="0" marR="176530" algn="ctr" defTabSz="914400" rtl="0" eaLnBrk="1" latinLnBrk="0" hangingPunct="1">
                        <a:lnSpc>
                          <a:spcPct val="114000"/>
                        </a:lnSpc>
                        <a:spcAft>
                          <a:spcPts val="0"/>
                        </a:spcAft>
                      </a:pPr>
                      <a:r>
                        <a:rPr lang="ru-RU" sz="1050" b="1" kern="1200" dirty="0" smtClean="0">
                          <a:solidFill>
                            <a:schemeClr val="accent3">
                              <a:lumMod val="50000"/>
                            </a:schemeClr>
                          </a:solidFill>
                          <a:effectLst/>
                          <a:latin typeface="+mn-lt"/>
                          <a:ea typeface="+mn-ea"/>
                          <a:cs typeface="+mn-cs"/>
                        </a:rPr>
                        <a:t>предоставлением налоговых льгот </a:t>
                      </a:r>
                    </a:p>
                    <a:p>
                      <a:pPr marR="176530" algn="ctr">
                        <a:lnSpc>
                          <a:spcPct val="114000"/>
                        </a:lnSpc>
                        <a:spcAft>
                          <a:spcPts val="0"/>
                        </a:spcAft>
                      </a:pPr>
                      <a:endParaRPr lang="ru-RU" sz="105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40000"/>
                        <a:lumOff val="60000"/>
                      </a:schemeClr>
                    </a:solidFill>
                  </a:tcPr>
                </a:tc>
                <a:tc hMerge="1">
                  <a:txBody>
                    <a:bodyPr/>
                    <a:lstStyle/>
                    <a:p>
                      <a:pPr marR="176530" algn="ctr">
                        <a:lnSpc>
                          <a:spcPct val="150000"/>
                        </a:lnSpc>
                        <a:spcAft>
                          <a:spcPts val="0"/>
                        </a:spcAft>
                      </a:pPr>
                      <a:endParaRPr lang="ru-RU" sz="105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40000"/>
                        <a:lumOff val="60000"/>
                      </a:schemeClr>
                    </a:solidFill>
                  </a:tcPr>
                </a:tc>
                <a:extLst>
                  <a:ext uri="{0D108BD9-81ED-4DB2-BD59-A6C34878D82A}">
                    <a16:rowId xmlns:a16="http://schemas.microsoft.com/office/drawing/2014/main" val="2438119487"/>
                  </a:ext>
                </a:extLst>
              </a:tr>
              <a:tr h="250118">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050" b="1" dirty="0" smtClean="0">
                          <a:effectLst/>
                        </a:rPr>
                        <a:t>2022 </a:t>
                      </a:r>
                      <a:r>
                        <a:rPr lang="ru-RU" sz="1050" b="1" dirty="0">
                          <a:effectLst/>
                        </a:rPr>
                        <a:t>г.</a:t>
                      </a:r>
                      <a:endParaRPr lang="ru-RU" sz="1050" b="1" dirty="0">
                        <a:effectLst/>
                        <a:latin typeface="Calibri" panose="020F0502020204030204" pitchFamily="34" charset="0"/>
                        <a:ea typeface="+mn-ea"/>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50" b="1" dirty="0" smtClean="0">
                          <a:effectLst/>
                          <a:latin typeface="Calibri" panose="020F0502020204030204" pitchFamily="34" charset="0"/>
                          <a:ea typeface="+mn-ea"/>
                          <a:cs typeface="Times New Roman" panose="02020603050405020304" pitchFamily="18" charset="0"/>
                        </a:rPr>
                        <a:t>2021 г.</a:t>
                      </a:r>
                      <a:endParaRPr lang="ru-RU" sz="1050" b="1" dirty="0">
                        <a:effectLst/>
                        <a:latin typeface="Calibri" panose="020F0502020204030204" pitchFamily="34" charset="0"/>
                        <a:ea typeface="+mn-ea"/>
                        <a:cs typeface="Times New Roman" panose="02020603050405020304" pitchFamily="18" charset="0"/>
                      </a:endParaRPr>
                    </a:p>
                  </a:txBody>
                  <a:tcPr marL="16680" marR="16680" marT="0" marB="0"/>
                </a:tc>
                <a:tc>
                  <a:txBody>
                    <a:bodyPr/>
                    <a:lstStyle/>
                    <a:p>
                      <a:pPr marL="0" marR="176530" indent="0" algn="ctr" defTabSz="914400" rtl="0" eaLnBrk="1" fontAlgn="auto" latinLnBrk="0" hangingPunct="1">
                        <a:lnSpc>
                          <a:spcPct val="150000"/>
                        </a:lnSpc>
                        <a:spcBef>
                          <a:spcPts val="0"/>
                        </a:spcBef>
                        <a:spcAft>
                          <a:spcPts val="0"/>
                        </a:spcAft>
                        <a:buClrTx/>
                        <a:buSzTx/>
                        <a:buFontTx/>
                        <a:buNone/>
                        <a:tabLst/>
                        <a:defRPr/>
                      </a:pPr>
                      <a:r>
                        <a:rPr lang="ru-RU" sz="1050" b="1" dirty="0" smtClean="0">
                          <a:effectLst/>
                          <a:latin typeface="Calibri" panose="020F0502020204030204" pitchFamily="34" charset="0"/>
                          <a:ea typeface="Calibri" panose="020F0502020204030204" pitchFamily="34" charset="0"/>
                          <a:cs typeface="Times New Roman" panose="02020603050405020304" pitchFamily="18" charset="0"/>
                        </a:rPr>
                        <a:t>Оценка 2022</a:t>
                      </a:r>
                      <a:r>
                        <a:rPr lang="ru-RU" sz="1050" b="1" baseline="0" dirty="0" smtClean="0">
                          <a:effectLst/>
                          <a:latin typeface="Calibri" panose="020F0502020204030204" pitchFamily="34" charset="0"/>
                          <a:ea typeface="Calibri" panose="020F0502020204030204" pitchFamily="34" charset="0"/>
                          <a:cs typeface="Times New Roman" panose="02020603050405020304" pitchFamily="18" charset="0"/>
                        </a:rPr>
                        <a:t> г.</a:t>
                      </a:r>
                      <a:endParaRPr lang="ru-RU" sz="105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1285983137"/>
                  </a:ext>
                </a:extLst>
              </a:tr>
              <a:tr h="1014812">
                <a:tc>
                  <a:txBody>
                    <a:bodyPr/>
                    <a:lstStyle/>
                    <a:p>
                      <a:pPr marR="176530" algn="ctr">
                        <a:lnSpc>
                          <a:spcPct val="100000"/>
                        </a:lnSpc>
                        <a:spcAft>
                          <a:spcPts val="0"/>
                        </a:spcAft>
                      </a:pPr>
                      <a:r>
                        <a:rPr lang="en-US" sz="1000" dirty="0" smtClean="0">
                          <a:solidFill>
                            <a:schemeClr val="accent3">
                              <a:lumMod val="50000"/>
                            </a:schemeClr>
                          </a:solidFill>
                          <a:effectLst/>
                        </a:rPr>
                        <a:t>14</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Военнослужащие, граждане, уволенные с военной службы по достижении предельного возраста пребывания на военной службе, состоянию здоровья или в связи с организационно-штатными мероприятиями и имеющие общую продолжительность военной службы двадцать лет и более, члены семей военнослужащих и сотрудников органов внутренних дел, сотрудников Государственной противопожарной службы, сотрудников учреждений и органов уголовно-исполнительной системы, потерявшие кормильца при исполнении им служебных обязанностей</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321,0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321,0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extLst>
                  <a:ext uri="{0D108BD9-81ED-4DB2-BD59-A6C34878D82A}">
                    <a16:rowId xmlns:a16="http://schemas.microsoft.com/office/drawing/2014/main" val="2705238927"/>
                  </a:ext>
                </a:extLst>
              </a:tr>
              <a:tr h="238208">
                <a:tc>
                  <a:txBody>
                    <a:bodyPr/>
                    <a:lstStyle/>
                    <a:p>
                      <a:pPr marR="176530" algn="ctr">
                        <a:lnSpc>
                          <a:spcPct val="100000"/>
                        </a:lnSpc>
                        <a:spcAft>
                          <a:spcPts val="0"/>
                        </a:spcAft>
                      </a:pPr>
                      <a:r>
                        <a:rPr lang="en-US" sz="1000" dirty="0" smtClean="0">
                          <a:solidFill>
                            <a:schemeClr val="accent3">
                              <a:lumMod val="50000"/>
                            </a:schemeClr>
                          </a:solidFill>
                          <a:effectLst/>
                        </a:rPr>
                        <a:t>15</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Жертвы политических репрессий</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tc>
                <a:tc>
                  <a:txBody>
                    <a:bodyPr/>
                    <a:lstStyle/>
                    <a:p>
                      <a:pPr marL="0" marR="176530" algn="ctr" defTabSz="914400" rtl="0" eaLnBrk="1" latinLnBrk="0" hangingPunct="1">
                        <a:lnSpc>
                          <a:spcPct val="150000"/>
                        </a:lnSpc>
                        <a:spcAft>
                          <a:spcPts val="0"/>
                        </a:spcAft>
                      </a:pPr>
                      <a:r>
                        <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0,0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0,0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extLst>
                  <a:ext uri="{0D108BD9-81ED-4DB2-BD59-A6C34878D82A}">
                    <a16:rowId xmlns:a16="http://schemas.microsoft.com/office/drawing/2014/main" val="2946140520"/>
                  </a:ext>
                </a:extLst>
              </a:tr>
              <a:tr h="238208">
                <a:tc>
                  <a:txBody>
                    <a:bodyPr/>
                    <a:lstStyle/>
                    <a:p>
                      <a:pPr marR="176530" algn="ctr">
                        <a:lnSpc>
                          <a:spcPct val="100000"/>
                        </a:lnSpc>
                        <a:spcAft>
                          <a:spcPts val="0"/>
                        </a:spcAft>
                      </a:pPr>
                      <a:r>
                        <a:rPr lang="en-US" sz="1000" dirty="0" smtClean="0">
                          <a:solidFill>
                            <a:schemeClr val="accent3">
                              <a:lumMod val="50000"/>
                            </a:schemeClr>
                          </a:solidFill>
                          <a:effectLst/>
                        </a:rPr>
                        <a:t>16</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Пенсионеры, не имеющие никакого иного дохода, кроме пенсии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tc>
                <a:tc>
                  <a:txBody>
                    <a:bodyPr/>
                    <a:lstStyle/>
                    <a:p>
                      <a:pPr marL="0" marR="176530" algn="ctr" defTabSz="914400" rtl="0" eaLnBrk="1" latinLnBrk="0" hangingPunct="1">
                        <a:lnSpc>
                          <a:spcPct val="150000"/>
                        </a:lnSpc>
                        <a:spcAft>
                          <a:spcPts val="0"/>
                        </a:spcAft>
                      </a:pPr>
                      <a:r>
                        <a:rPr lang="ru-RU" sz="10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1 846,0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1 846,0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extLst>
                  <a:ext uri="{0D108BD9-81ED-4DB2-BD59-A6C34878D82A}">
                    <a16:rowId xmlns:a16="http://schemas.microsoft.com/office/drawing/2014/main" val="3111334300"/>
                  </a:ext>
                </a:extLst>
              </a:tr>
              <a:tr h="1667454">
                <a:tc>
                  <a:txBody>
                    <a:bodyPr/>
                    <a:lstStyle/>
                    <a:p>
                      <a:pPr marR="176530" algn="ctr">
                        <a:lnSpc>
                          <a:spcPct val="100000"/>
                        </a:lnSpc>
                        <a:spcAft>
                          <a:spcPts val="0"/>
                        </a:spcAft>
                      </a:pPr>
                      <a:r>
                        <a:rPr lang="en-US" sz="1000" dirty="0" smtClean="0">
                          <a:solidFill>
                            <a:schemeClr val="accent3">
                              <a:lumMod val="50000"/>
                            </a:schemeClr>
                          </a:solidFill>
                          <a:effectLst/>
                        </a:rPr>
                        <a:t>17</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chemeClr val="accent5">
                        <a:lumMod val="40000"/>
                        <a:lumOff val="60000"/>
                      </a:schemeClr>
                    </a:solidFill>
                  </a:tcPr>
                </a:tc>
                <a:tc>
                  <a:txBody>
                    <a:bodyPr/>
                    <a:lstStyle/>
                    <a:p>
                      <a:pPr marR="176530" algn="just">
                        <a:lnSpc>
                          <a:spcPct val="114000"/>
                        </a:lnSpc>
                        <a:spcAft>
                          <a:spcPts val="0"/>
                        </a:spcAft>
                      </a:pPr>
                      <a:r>
                        <a:rPr lang="ru-RU" sz="1000" dirty="0">
                          <a:effectLst/>
                        </a:rPr>
                        <a:t>Льготы в виде уменьшения исчисленной суммы земельного налога на 50 процентов в отношении одного земельного участка на территории городского округа Долгопрудный Московской области по выбору налогоплательщика, предназначенного для индивидуального жилищного строительства, личного подсобного и дачного хозяйства (строительства), садоводства и огородничества.</a:t>
                      </a:r>
                    </a:p>
                    <a:p>
                      <a:pPr marR="176530" algn="just">
                        <a:lnSpc>
                          <a:spcPct val="114000"/>
                        </a:lnSpc>
                        <a:spcAft>
                          <a:spcPts val="0"/>
                        </a:spcAft>
                      </a:pPr>
                      <a:r>
                        <a:rPr lang="ru-RU" sz="1000" dirty="0">
                          <a:effectLst/>
                        </a:rPr>
                        <a:t>Налоговые льготы  предоставляются следующим категориям налогоплательщиков:</a:t>
                      </a:r>
                    </a:p>
                    <a:p>
                      <a:pPr marR="176530" algn="just">
                        <a:lnSpc>
                          <a:spcPct val="114000"/>
                        </a:lnSpc>
                        <a:spcAft>
                          <a:spcPts val="0"/>
                        </a:spcAft>
                      </a:pPr>
                      <a:r>
                        <a:rPr lang="ru-RU" sz="1000" dirty="0">
                          <a:effectLst/>
                        </a:rPr>
                        <a:t>-  малоимущим семьям и малоимущим одиноко проживающим гражданам, среднегодовой доход которых ниже величины прожиточного минимума, установленного в Московской области на душу населения, имеющим в собственности, постоянном (бессрочном) пользовании или пожизненном наследуемом владении вышеуказанные земельные участки. Налоговая льгота предоставляется одному из членов семьи по одному земельному участку.</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tc>
                <a:tc>
                  <a:txBody>
                    <a:bodyPr/>
                    <a:lstStyle/>
                    <a:p>
                      <a:pPr marL="0" marR="176530" algn="ctr" defTabSz="914400" rtl="0" eaLnBrk="1" latinLnBrk="0" hangingPunct="1">
                        <a:lnSpc>
                          <a:spcPct val="150000"/>
                        </a:lnSpc>
                        <a:spcAft>
                          <a:spcPts val="0"/>
                        </a:spcAft>
                      </a:pPr>
                      <a:r>
                        <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extLst>
                  <a:ext uri="{0D108BD9-81ED-4DB2-BD59-A6C34878D82A}">
                    <a16:rowId xmlns:a16="http://schemas.microsoft.com/office/drawing/2014/main" val="565528734"/>
                  </a:ext>
                </a:extLst>
              </a:tr>
              <a:tr h="496730">
                <a:tc>
                  <a:txBody>
                    <a:bodyPr/>
                    <a:lstStyle/>
                    <a:p>
                      <a:pPr marR="176530" algn="ctr">
                        <a:lnSpc>
                          <a:spcPct val="100000"/>
                        </a:lnSpc>
                        <a:spcAft>
                          <a:spcPts val="0"/>
                        </a:spcAft>
                      </a:pPr>
                      <a:r>
                        <a:rPr lang="en-US" sz="1000" dirty="0" smtClean="0">
                          <a:solidFill>
                            <a:schemeClr val="accent3">
                              <a:lumMod val="50000"/>
                            </a:schemeClr>
                          </a:solidFill>
                          <a:effectLst/>
                          <a:latin typeface="+mn-lt"/>
                          <a:ea typeface="+mn-ea"/>
                          <a:cs typeface="+mn-cs"/>
                        </a:rPr>
                        <a:t>18</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chemeClr val="accent5">
                        <a:lumMod val="40000"/>
                        <a:lumOff val="60000"/>
                      </a:schemeClr>
                    </a:solidFill>
                  </a:tcPr>
                </a:tc>
                <a:tc>
                  <a:txBody>
                    <a:bodyPr/>
                    <a:lstStyle/>
                    <a:p>
                      <a:pPr marR="176530">
                        <a:lnSpc>
                          <a:spcPct val="114000"/>
                        </a:lnSpc>
                        <a:spcAft>
                          <a:spcPts val="0"/>
                        </a:spcAft>
                      </a:pPr>
                      <a:r>
                        <a:rPr lang="ru-RU" sz="1000" dirty="0">
                          <a:effectLst/>
                        </a:rPr>
                        <a:t>Государственные и муниципальные учреждения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tc>
                <a:tc>
                  <a:txBody>
                    <a:bodyPr/>
                    <a:lstStyle/>
                    <a:p>
                      <a:pPr marL="0" marR="176530" algn="ctr" defTabSz="914400" rtl="0" eaLnBrk="1" latinLnBrk="0" hangingPunct="1">
                        <a:lnSpc>
                          <a:spcPct val="150000"/>
                        </a:lnSpc>
                        <a:spcAft>
                          <a:spcPts val="0"/>
                        </a:spcAft>
                      </a:pPr>
                      <a:r>
                        <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761,0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761,0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extLst>
                  <a:ext uri="{0D108BD9-81ED-4DB2-BD59-A6C34878D82A}">
                    <a16:rowId xmlns:a16="http://schemas.microsoft.com/office/drawing/2014/main" val="2087857390"/>
                  </a:ext>
                </a:extLst>
              </a:tr>
              <a:tr h="476414">
                <a:tc>
                  <a:txBody>
                    <a:bodyPr/>
                    <a:lstStyle/>
                    <a:p>
                      <a:pPr marR="176530" algn="ctr">
                        <a:lnSpc>
                          <a:spcPct val="100000"/>
                        </a:lnSpc>
                        <a:spcAft>
                          <a:spcPts val="0"/>
                        </a:spcAft>
                      </a:pPr>
                      <a:r>
                        <a:rPr lang="en-US" sz="1000" dirty="0" smtClean="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19</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chemeClr val="accent5">
                        <a:lumMod val="40000"/>
                        <a:lumOff val="60000"/>
                      </a:schemeClr>
                    </a:solidFill>
                  </a:tcPr>
                </a:tc>
                <a:tc>
                  <a:txBody>
                    <a:bodyPr/>
                    <a:lstStyle/>
                    <a:p>
                      <a:pPr algn="just">
                        <a:lnSpc>
                          <a:spcPct val="114000"/>
                        </a:lnSpc>
                        <a:spcAft>
                          <a:spcPts val="0"/>
                        </a:spcAft>
                      </a:pPr>
                      <a:r>
                        <a:rPr lang="ru-RU" sz="1000" dirty="0">
                          <a:effectLst/>
                        </a:rPr>
                        <a:t> Земельные участки под закрытыми для эксплуатации полигонами твердых бытовых отходов</a:t>
                      </a:r>
                      <a:r>
                        <a:rPr lang="ru-RU" sz="1000" dirty="0" smtClean="0">
                          <a:effectLst/>
                        </a:rPr>
                        <a:t>.</a:t>
                      </a:r>
                      <a:r>
                        <a:rPr lang="ru-RU" sz="10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tc>
                <a:tc>
                  <a:txBody>
                    <a:bodyPr/>
                    <a:lstStyle/>
                    <a:p>
                      <a:pPr marL="0" marR="176530" algn="ctr" defTabSz="914400" rtl="0" eaLnBrk="1" latinLnBrk="0" hangingPunct="1">
                        <a:lnSpc>
                          <a:spcPct val="150000"/>
                        </a:lnSpc>
                        <a:spcAft>
                          <a:spcPts val="0"/>
                        </a:spcAft>
                      </a:pPr>
                      <a:r>
                        <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2 383,0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2 383,0</a:t>
                      </a:r>
                      <a:endParaRPr lang="ru-RU"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nchor="ctr">
                    <a:solidFill>
                      <a:srgbClr val="CCE3F5"/>
                    </a:solidFill>
                  </a:tcPr>
                </a:tc>
                <a:extLst>
                  <a:ext uri="{0D108BD9-81ED-4DB2-BD59-A6C34878D82A}">
                    <a16:rowId xmlns:a16="http://schemas.microsoft.com/office/drawing/2014/main" val="3270360971"/>
                  </a:ext>
                </a:extLst>
              </a:tr>
            </a:tbl>
          </a:graphicData>
        </a:graphic>
      </p:graphicFrame>
      <p:sp>
        <p:nvSpPr>
          <p:cNvPr id="3" name="Номер слайда 2">
            <a:extLst>
              <a:ext uri="{FF2B5EF4-FFF2-40B4-BE49-F238E27FC236}">
                <a16:creationId xmlns:a16="http://schemas.microsoft.com/office/drawing/2014/main" id="{1B5B8DCF-B646-4FB5-AF22-02F336315B58}"/>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33</a:t>
            </a:fld>
            <a:endParaRPr lang="ru-RU" dirty="0">
              <a:solidFill>
                <a:schemeClr val="accent6">
                  <a:lumMod val="50000"/>
                </a:schemeClr>
              </a:solidFill>
            </a:endParaRPr>
          </a:p>
        </p:txBody>
      </p:sp>
      <p:pic>
        <p:nvPicPr>
          <p:cNvPr id="7" name="Объект 6">
            <a:extLst>
              <a:ext uri="{FF2B5EF4-FFF2-40B4-BE49-F238E27FC236}">
                <a16:creationId xmlns:a16="http://schemas.microsoft.com/office/drawing/2014/main" id="{7F709AEB-B33B-43EA-B695-1BA657D81FB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279694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03BF44-2851-4E9F-8FC6-1B620C0AF2F8}"/>
              </a:ext>
            </a:extLst>
          </p:cNvPr>
          <p:cNvSpPr>
            <a:spLocks noGrp="1"/>
          </p:cNvSpPr>
          <p:nvPr>
            <p:ph type="title"/>
          </p:nvPr>
        </p:nvSpPr>
        <p:spPr>
          <a:xfrm>
            <a:off x="853440" y="188913"/>
            <a:ext cx="11087735" cy="1123839"/>
          </a:xfrm>
        </p:spPr>
        <p:txBody>
          <a:bodyPr vert="horz" lIns="91440" tIns="45720" rIns="91440" bIns="45720" rtlCol="0" anchor="ctr">
            <a:normAutofit fontScale="90000"/>
          </a:bodyPr>
          <a:lstStyle/>
          <a:p>
            <a:pPr algn="ctr">
              <a:lnSpc>
                <a:spcPct val="90000"/>
              </a:lnSpc>
            </a:pPr>
            <a:r>
              <a:rPr lang="ru-RU" sz="2400" dirty="0">
                <a:solidFill>
                  <a:schemeClr val="tx1"/>
                </a:solidFill>
              </a:rPr>
              <a:t> Реестр налоговых льгот по налогу на имущество физических лиц,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19.11.2014  № 24-нр «О налоге на имущество физических лиц на территории городского округа Долгопрудный Московской области»</a:t>
            </a:r>
          </a:p>
        </p:txBody>
      </p:sp>
      <p:graphicFrame>
        <p:nvGraphicFramePr>
          <p:cNvPr id="5" name="Объект 4">
            <a:extLst>
              <a:ext uri="{FF2B5EF4-FFF2-40B4-BE49-F238E27FC236}">
                <a16:creationId xmlns:a16="http://schemas.microsoft.com/office/drawing/2014/main" id="{CFC9D265-B401-488C-BFD4-DF2E874EB8D3}"/>
              </a:ext>
            </a:extLst>
          </p:cNvPr>
          <p:cNvGraphicFramePr>
            <a:graphicFrameLocks noGrp="1"/>
          </p:cNvGraphicFramePr>
          <p:nvPr>
            <p:ph idx="1"/>
            <p:extLst>
              <p:ext uri="{D42A27DB-BD31-4B8C-83A1-F6EECF244321}">
                <p14:modId xmlns:p14="http://schemas.microsoft.com/office/powerpoint/2010/main" val="2837029911"/>
              </p:ext>
            </p:extLst>
          </p:nvPr>
        </p:nvGraphicFramePr>
        <p:xfrm>
          <a:off x="371192" y="1831435"/>
          <a:ext cx="11569983" cy="4160520"/>
        </p:xfrm>
        <a:graphic>
          <a:graphicData uri="http://schemas.openxmlformats.org/drawingml/2006/table">
            <a:tbl>
              <a:tblPr firstRow="1" firstCol="1" bandRow="1" bandCol="1">
                <a:tableStyleId>{5C22544A-7EE6-4342-B048-85BDC9FD1C3A}</a:tableStyleId>
              </a:tblPr>
              <a:tblGrid>
                <a:gridCol w="657508">
                  <a:extLst>
                    <a:ext uri="{9D8B030D-6E8A-4147-A177-3AD203B41FA5}">
                      <a16:colId xmlns:a16="http://schemas.microsoft.com/office/drawing/2014/main" val="1279463112"/>
                    </a:ext>
                  </a:extLst>
                </a:gridCol>
                <a:gridCol w="6428732">
                  <a:extLst>
                    <a:ext uri="{9D8B030D-6E8A-4147-A177-3AD203B41FA5}">
                      <a16:colId xmlns:a16="http://schemas.microsoft.com/office/drawing/2014/main" val="1843131260"/>
                    </a:ext>
                  </a:extLst>
                </a:gridCol>
                <a:gridCol w="1753243">
                  <a:extLst>
                    <a:ext uri="{9D8B030D-6E8A-4147-A177-3AD203B41FA5}">
                      <a16:colId xmlns:a16="http://schemas.microsoft.com/office/drawing/2014/main" val="4121513783"/>
                    </a:ext>
                  </a:extLst>
                </a:gridCol>
                <a:gridCol w="1295400">
                  <a:extLst>
                    <a:ext uri="{9D8B030D-6E8A-4147-A177-3AD203B41FA5}">
                      <a16:colId xmlns:a16="http://schemas.microsoft.com/office/drawing/2014/main" val="3898134642"/>
                    </a:ext>
                  </a:extLst>
                </a:gridCol>
                <a:gridCol w="1435100">
                  <a:extLst>
                    <a:ext uri="{9D8B030D-6E8A-4147-A177-3AD203B41FA5}">
                      <a16:colId xmlns:a16="http://schemas.microsoft.com/office/drawing/2014/main" val="4128236319"/>
                    </a:ext>
                  </a:extLst>
                </a:gridCol>
              </a:tblGrid>
              <a:tr h="1020730">
                <a:tc rowSpan="2">
                  <a:txBody>
                    <a:bodyPr/>
                    <a:lstStyle/>
                    <a:p>
                      <a:pPr marL="0" marR="176530" indent="0" algn="ctr" defTabSz="914400" rtl="0" eaLnBrk="1" fontAlgn="auto" latinLnBrk="0" hangingPunct="1">
                        <a:lnSpc>
                          <a:spcPct val="150000"/>
                        </a:lnSpc>
                        <a:spcBef>
                          <a:spcPts val="0"/>
                        </a:spcBef>
                        <a:spcAft>
                          <a:spcPts val="0"/>
                        </a:spcAft>
                        <a:buClrTx/>
                        <a:buSzTx/>
                        <a:buFontTx/>
                        <a:buNone/>
                        <a:tabLst/>
                        <a:defRPr/>
                      </a:pPr>
                      <a:r>
                        <a:rPr lang="ru-RU" sz="1400" b="1" kern="1200" dirty="0">
                          <a:solidFill>
                            <a:schemeClr val="accent3">
                              <a:lumMod val="50000"/>
                            </a:schemeClr>
                          </a:solidFill>
                          <a:effectLst/>
                          <a:latin typeface="+mn-lt"/>
                          <a:ea typeface="+mn-ea"/>
                          <a:cs typeface="+mn-cs"/>
                        </a:rPr>
                        <a:t> </a:t>
                      </a:r>
                      <a:r>
                        <a:rPr lang="ru-RU" sz="1400" b="1" kern="1200" dirty="0" smtClean="0">
                          <a:solidFill>
                            <a:schemeClr val="accent3">
                              <a:lumMod val="50000"/>
                            </a:schemeClr>
                          </a:solidFill>
                          <a:effectLst/>
                          <a:latin typeface="+mn-lt"/>
                          <a:ea typeface="+mn-ea"/>
                          <a:cs typeface="+mn-cs"/>
                        </a:rPr>
                        <a:t> № п/п</a:t>
                      </a:r>
                      <a:endParaRPr lang="ru-RU" sz="1400" b="1" kern="1200" dirty="0">
                        <a:solidFill>
                          <a:schemeClr val="accent3">
                            <a:lumMod val="50000"/>
                          </a:schemeClr>
                        </a:solidFill>
                        <a:effectLst/>
                        <a:latin typeface="+mn-lt"/>
                        <a:ea typeface="+mn-ea"/>
                        <a:cs typeface="+mn-cs"/>
                      </a:endParaRPr>
                    </a:p>
                  </a:txBody>
                  <a:tcPr marL="68580" marR="68580" marT="0" marB="0" anchor="ctr">
                    <a:solidFill>
                      <a:srgbClr val="A9D8B7"/>
                    </a:solidFill>
                  </a:tcPr>
                </a:tc>
                <a:tc rowSpan="2">
                  <a:txBody>
                    <a:bodyPr/>
                    <a:lstStyle/>
                    <a:p>
                      <a:pPr marL="0" marR="176530" algn="ctr" defTabSz="914400" rtl="0" eaLnBrk="1" latinLnBrk="0" hangingPunct="1">
                        <a:lnSpc>
                          <a:spcPct val="150000"/>
                        </a:lnSpc>
                        <a:spcAft>
                          <a:spcPts val="0"/>
                        </a:spcAft>
                      </a:pPr>
                      <a:r>
                        <a:rPr lang="ru-RU" sz="1400" b="1" kern="1200" dirty="0">
                          <a:solidFill>
                            <a:schemeClr val="accent3">
                              <a:lumMod val="50000"/>
                            </a:schemeClr>
                          </a:solidFill>
                          <a:effectLst/>
                          <a:latin typeface="+mn-lt"/>
                          <a:ea typeface="+mn-ea"/>
                          <a:cs typeface="+mn-cs"/>
                        </a:rPr>
                        <a:t> </a:t>
                      </a:r>
                    </a:p>
                    <a:p>
                      <a:pPr marL="0" marR="176530" algn="ctr" defTabSz="914400" rtl="0" eaLnBrk="1" latinLnBrk="0" hangingPunct="1">
                        <a:lnSpc>
                          <a:spcPct val="150000"/>
                        </a:lnSpc>
                        <a:spcAft>
                          <a:spcPts val="0"/>
                        </a:spcAft>
                      </a:pPr>
                      <a:r>
                        <a:rPr lang="ru-RU" sz="1400" b="1" kern="1200" dirty="0">
                          <a:solidFill>
                            <a:schemeClr val="accent3">
                              <a:lumMod val="50000"/>
                            </a:schemeClr>
                          </a:solidFill>
                          <a:effectLst/>
                          <a:latin typeface="+mn-lt"/>
                          <a:ea typeface="+mn-ea"/>
                          <a:cs typeface="+mn-cs"/>
                        </a:rPr>
                        <a:t>Наименование льготы</a:t>
                      </a:r>
                    </a:p>
                  </a:txBody>
                  <a:tcPr marL="68580" marR="68580" marT="0" marB="0" anchor="ctr">
                    <a:solidFill>
                      <a:schemeClr val="accent5">
                        <a:lumMod val="40000"/>
                        <a:lumOff val="60000"/>
                      </a:schemeClr>
                    </a:solidFill>
                  </a:tcPr>
                </a:tc>
                <a:tc>
                  <a:txBody>
                    <a:bodyPr/>
                    <a:lstStyle/>
                    <a:p>
                      <a:pPr marL="0" marR="176530" algn="ctr" defTabSz="914400" rtl="0" eaLnBrk="1" latinLnBrk="0" hangingPunct="1">
                        <a:lnSpc>
                          <a:spcPct val="150000"/>
                        </a:lnSpc>
                        <a:spcAft>
                          <a:spcPts val="0"/>
                        </a:spcAft>
                      </a:pPr>
                      <a:r>
                        <a:rPr lang="ru-RU" sz="1400" b="1" kern="1200" dirty="0">
                          <a:solidFill>
                            <a:schemeClr val="accent3">
                              <a:lumMod val="50000"/>
                            </a:schemeClr>
                          </a:solidFill>
                          <a:effectLst/>
                          <a:latin typeface="+mn-lt"/>
                          <a:ea typeface="+mn-ea"/>
                          <a:cs typeface="+mn-cs"/>
                        </a:rPr>
                        <a:t>Установленный размер льготы</a:t>
                      </a:r>
                    </a:p>
                    <a:p>
                      <a:pPr marL="0" marR="176530" algn="ctr" defTabSz="914400" rtl="0" eaLnBrk="1" latinLnBrk="0" hangingPunct="1">
                        <a:lnSpc>
                          <a:spcPct val="150000"/>
                        </a:lnSpc>
                        <a:spcAft>
                          <a:spcPts val="0"/>
                        </a:spcAft>
                      </a:pPr>
                      <a:r>
                        <a:rPr lang="ru-RU" sz="1400" b="1" kern="1200" dirty="0">
                          <a:solidFill>
                            <a:schemeClr val="accent3">
                              <a:lumMod val="50000"/>
                            </a:schemeClr>
                          </a:solidFill>
                          <a:effectLst/>
                          <a:latin typeface="+mn-lt"/>
                          <a:ea typeface="+mn-ea"/>
                          <a:cs typeface="+mn-cs"/>
                        </a:rPr>
                        <a:t>(% освобождения от уплаты)</a:t>
                      </a:r>
                    </a:p>
                  </a:txBody>
                  <a:tcPr marL="68580" marR="68580" marT="0" marB="0" anchor="ctr">
                    <a:solidFill>
                      <a:schemeClr val="accent5">
                        <a:lumMod val="40000"/>
                        <a:lumOff val="60000"/>
                      </a:schemeClr>
                    </a:solidFill>
                  </a:tcPr>
                </a:tc>
                <a:tc gridSpan="2">
                  <a:txBody>
                    <a:bodyPr/>
                    <a:lstStyle/>
                    <a:p>
                      <a:pPr marL="0" marR="176530" algn="ctr" defTabSz="914400" rtl="0" eaLnBrk="1" latinLnBrk="0" hangingPunct="1">
                        <a:lnSpc>
                          <a:spcPct val="150000"/>
                        </a:lnSpc>
                        <a:spcAft>
                          <a:spcPts val="0"/>
                        </a:spcAft>
                      </a:pPr>
                      <a:r>
                        <a:rPr lang="ru-RU" sz="1400" b="1" kern="1200" dirty="0" smtClean="0">
                          <a:solidFill>
                            <a:schemeClr val="accent3">
                              <a:lumMod val="50000"/>
                            </a:schemeClr>
                          </a:solidFill>
                          <a:effectLst/>
                          <a:latin typeface="+mn-lt"/>
                          <a:ea typeface="+mn-ea"/>
                          <a:cs typeface="+mn-cs"/>
                        </a:rPr>
                        <a:t>Объем </a:t>
                      </a:r>
                      <a:r>
                        <a:rPr lang="ru-RU" sz="1400" b="1" kern="1200" dirty="0" smtClean="0">
                          <a:solidFill>
                            <a:schemeClr val="accent3">
                              <a:lumMod val="50000"/>
                            </a:schemeClr>
                          </a:solidFill>
                          <a:effectLst/>
                          <a:latin typeface="+mn-lt"/>
                          <a:ea typeface="+mn-ea"/>
                          <a:cs typeface="+mn-cs"/>
                        </a:rPr>
                        <a:t>налоговых расходов в </a:t>
                      </a:r>
                      <a:r>
                        <a:rPr lang="ru-RU" sz="1400" b="1" kern="1200" dirty="0" smtClean="0">
                          <a:solidFill>
                            <a:schemeClr val="accent3">
                              <a:lumMod val="50000"/>
                            </a:schemeClr>
                          </a:solidFill>
                          <a:effectLst/>
                          <a:latin typeface="+mn-lt"/>
                          <a:ea typeface="+mn-ea"/>
                          <a:cs typeface="+mn-cs"/>
                        </a:rPr>
                        <a:t>связи с</a:t>
                      </a:r>
                    </a:p>
                    <a:p>
                      <a:pPr marL="0" marR="176530" algn="ctr" defTabSz="914400" rtl="0" eaLnBrk="1" latinLnBrk="0" hangingPunct="1">
                        <a:lnSpc>
                          <a:spcPct val="150000"/>
                        </a:lnSpc>
                        <a:spcAft>
                          <a:spcPts val="0"/>
                        </a:spcAft>
                      </a:pPr>
                      <a:r>
                        <a:rPr lang="ru-RU" sz="1400" b="1" kern="1200" dirty="0" smtClean="0">
                          <a:solidFill>
                            <a:schemeClr val="accent3">
                              <a:lumMod val="50000"/>
                            </a:schemeClr>
                          </a:solidFill>
                          <a:effectLst/>
                          <a:latin typeface="+mn-lt"/>
                          <a:ea typeface="+mn-ea"/>
                          <a:cs typeface="+mn-cs"/>
                        </a:rPr>
                        <a:t>предоставлением налоговых льгот </a:t>
                      </a:r>
                    </a:p>
                  </a:txBody>
                  <a:tcPr marL="16680" marR="16680" marT="0" marB="0" anchor="ctr">
                    <a:solidFill>
                      <a:schemeClr val="accent5">
                        <a:lumMod val="40000"/>
                        <a:lumOff val="60000"/>
                      </a:schemeClr>
                    </a:solidFill>
                  </a:tcPr>
                </a:tc>
                <a:tc hMerge="1">
                  <a:txBody>
                    <a:bodyPr/>
                    <a:lstStyle/>
                    <a:p>
                      <a:pPr marR="176530" algn="ctr">
                        <a:lnSpc>
                          <a:spcPct val="150000"/>
                        </a:lnSpc>
                        <a:spcAft>
                          <a:spcPts val="0"/>
                        </a:spcAft>
                      </a:pPr>
                      <a:endParaRPr lang="ru-RU" sz="105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40000"/>
                        <a:lumOff val="60000"/>
                      </a:schemeClr>
                    </a:solidFill>
                  </a:tcPr>
                </a:tc>
                <a:extLst>
                  <a:ext uri="{0D108BD9-81ED-4DB2-BD59-A6C34878D82A}">
                    <a16:rowId xmlns:a16="http://schemas.microsoft.com/office/drawing/2014/main" val="1526780116"/>
                  </a:ext>
                </a:extLst>
              </a:tr>
              <a:tr h="205574">
                <a:tc vMerge="1">
                  <a:txBody>
                    <a:bodyPr/>
                    <a:lstStyle/>
                    <a:p>
                      <a:endParaRPr lang="ru-RU"/>
                    </a:p>
                  </a:txBody>
                  <a:tcPr/>
                </a:tc>
                <a:tc vMerge="1">
                  <a:txBody>
                    <a:bodyPr/>
                    <a:lstStyle/>
                    <a:p>
                      <a:endParaRPr lang="ru-RU"/>
                    </a:p>
                  </a:txBody>
                  <a:tcPr/>
                </a:tc>
                <a:tc>
                  <a:txBody>
                    <a:bodyPr/>
                    <a:lstStyle/>
                    <a:p>
                      <a:pPr marL="0" marR="176530" algn="ctr" defTabSz="914400" rtl="0" eaLnBrk="1" latinLnBrk="0" hangingPunct="1">
                        <a:lnSpc>
                          <a:spcPct val="150000"/>
                        </a:lnSpc>
                        <a:spcAft>
                          <a:spcPts val="0"/>
                        </a:spcAft>
                      </a:pPr>
                      <a:r>
                        <a:rPr lang="ru-RU" sz="1400" b="1" kern="1200" dirty="0" smtClean="0">
                          <a:solidFill>
                            <a:schemeClr val="accent3">
                              <a:lumMod val="50000"/>
                            </a:schemeClr>
                          </a:solidFill>
                          <a:effectLst/>
                          <a:latin typeface="+mn-lt"/>
                          <a:ea typeface="+mn-ea"/>
                          <a:cs typeface="+mn-cs"/>
                        </a:rPr>
                        <a:t>2022 </a:t>
                      </a:r>
                      <a:r>
                        <a:rPr lang="ru-RU" sz="1400" b="1" kern="1200" dirty="0">
                          <a:solidFill>
                            <a:schemeClr val="accent3">
                              <a:lumMod val="50000"/>
                            </a:schemeClr>
                          </a:solidFill>
                          <a:effectLst/>
                          <a:latin typeface="+mn-lt"/>
                          <a:ea typeface="+mn-ea"/>
                          <a:cs typeface="+mn-cs"/>
                        </a:rPr>
                        <a:t>г.</a:t>
                      </a:r>
                    </a:p>
                  </a:txBody>
                  <a:tcPr marL="68580" marR="68580" marT="0" marB="0"/>
                </a:tc>
                <a:tc>
                  <a:txBody>
                    <a:bodyPr/>
                    <a:lstStyle/>
                    <a:p>
                      <a:pPr marL="0" marR="176530" algn="ctr" defTabSz="914400" rtl="0" eaLnBrk="1" latinLnBrk="0" hangingPunct="1">
                        <a:lnSpc>
                          <a:spcPct val="150000"/>
                        </a:lnSpc>
                        <a:spcAft>
                          <a:spcPts val="0"/>
                        </a:spcAft>
                      </a:pPr>
                      <a:r>
                        <a:rPr lang="ru-RU" sz="1400" b="1" kern="1200" dirty="0" smtClean="0">
                          <a:solidFill>
                            <a:schemeClr val="accent3">
                              <a:lumMod val="50000"/>
                            </a:schemeClr>
                          </a:solidFill>
                          <a:effectLst/>
                          <a:latin typeface="+mn-lt"/>
                          <a:ea typeface="+mn-ea"/>
                          <a:cs typeface="+mn-cs"/>
                        </a:rPr>
                        <a:t>2021 г.</a:t>
                      </a:r>
                      <a:endParaRPr lang="ru-RU" sz="1400" b="1" kern="1200" dirty="0">
                        <a:solidFill>
                          <a:schemeClr val="accent3">
                            <a:lumMod val="50000"/>
                          </a:schemeClr>
                        </a:solidFill>
                        <a:effectLst/>
                        <a:latin typeface="+mn-lt"/>
                        <a:ea typeface="+mn-ea"/>
                        <a:cs typeface="+mn-cs"/>
                      </a:endParaRPr>
                    </a:p>
                  </a:txBody>
                  <a:tcPr marL="16680" marR="16680" marT="0" marB="0"/>
                </a:tc>
                <a:tc>
                  <a:txBody>
                    <a:bodyPr/>
                    <a:lstStyle/>
                    <a:p>
                      <a:pPr marL="0" marR="176530" indent="0" algn="ctr" defTabSz="914400" rtl="0" eaLnBrk="1" fontAlgn="auto" latinLnBrk="0" hangingPunct="1">
                        <a:lnSpc>
                          <a:spcPct val="150000"/>
                        </a:lnSpc>
                        <a:spcBef>
                          <a:spcPts val="0"/>
                        </a:spcBef>
                        <a:spcAft>
                          <a:spcPts val="0"/>
                        </a:spcAft>
                        <a:buClrTx/>
                        <a:buSzTx/>
                        <a:buFontTx/>
                        <a:buNone/>
                        <a:tabLst/>
                        <a:defRPr/>
                      </a:pPr>
                      <a:r>
                        <a:rPr lang="ru-RU" sz="1400" b="1" kern="1200" dirty="0" smtClean="0">
                          <a:solidFill>
                            <a:schemeClr val="accent3">
                              <a:lumMod val="50000"/>
                            </a:schemeClr>
                          </a:solidFill>
                          <a:effectLst/>
                          <a:latin typeface="+mn-lt"/>
                          <a:ea typeface="+mn-ea"/>
                          <a:cs typeface="+mn-cs"/>
                        </a:rPr>
                        <a:t>Оценка 2022 г.</a:t>
                      </a:r>
                    </a:p>
                  </a:txBody>
                  <a:tcPr marL="16680" marR="16680" marT="0" marB="0"/>
                </a:tc>
                <a:extLst>
                  <a:ext uri="{0D108BD9-81ED-4DB2-BD59-A6C34878D82A}">
                    <a16:rowId xmlns:a16="http://schemas.microsoft.com/office/drawing/2014/main" val="3135003964"/>
                  </a:ext>
                </a:extLst>
              </a:tr>
              <a:tr h="1168821">
                <a:tc>
                  <a:txBody>
                    <a:bodyPr/>
                    <a:lstStyle/>
                    <a:p>
                      <a:pPr marL="0" marR="176530" algn="ctr" defTabSz="914400" rtl="0" eaLnBrk="1" latinLnBrk="0" hangingPunct="1">
                        <a:lnSpc>
                          <a:spcPct val="150000"/>
                        </a:lnSpc>
                        <a:spcAft>
                          <a:spcPts val="0"/>
                        </a:spcAft>
                      </a:pPr>
                      <a:r>
                        <a:rPr lang="ru-RU" sz="1400" b="1" kern="1200" dirty="0">
                          <a:solidFill>
                            <a:schemeClr val="accent3">
                              <a:lumMod val="50000"/>
                            </a:schemeClr>
                          </a:solidFill>
                          <a:effectLst/>
                          <a:latin typeface="+mn-lt"/>
                          <a:ea typeface="+mn-ea"/>
                          <a:cs typeface="+mn-cs"/>
                        </a:rPr>
                        <a:t>1</a:t>
                      </a:r>
                    </a:p>
                  </a:txBody>
                  <a:tcPr marL="68580" marR="68580" marT="0" marB="0" anchor="ctr">
                    <a:solidFill>
                      <a:schemeClr val="accent5">
                        <a:lumMod val="40000"/>
                        <a:lumOff val="60000"/>
                      </a:schemeClr>
                    </a:solidFill>
                  </a:tcPr>
                </a:tc>
                <a:tc>
                  <a:txBody>
                    <a:bodyPr/>
                    <a:lstStyle/>
                    <a:p>
                      <a:pPr marL="0" marR="176530" algn="ctr" defTabSz="914400" rtl="0" eaLnBrk="1" latinLnBrk="0" hangingPunct="1">
                        <a:lnSpc>
                          <a:spcPct val="150000"/>
                        </a:lnSpc>
                        <a:spcAft>
                          <a:spcPts val="0"/>
                        </a:spcAft>
                      </a:pPr>
                      <a:r>
                        <a:rPr lang="ru-RU" sz="1400" b="1" kern="1200" dirty="0">
                          <a:solidFill>
                            <a:schemeClr val="accent3">
                              <a:lumMod val="50000"/>
                            </a:schemeClr>
                          </a:solidFill>
                          <a:effectLst/>
                          <a:latin typeface="+mn-lt"/>
                          <a:ea typeface="+mn-ea"/>
                          <a:cs typeface="+mn-cs"/>
                        </a:rPr>
                        <a:t>Освобождается от уплаты налога на имущество физических лиц один из родителей в многодетной малоимущей семье,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в отношении одного объекта налогообложения жилого назначения по выбору налогоплательщика: комната, квартира, индивидуальный жилой дом.</a:t>
                      </a:r>
                    </a:p>
                    <a:p>
                      <a:pPr marL="0" marR="176530" algn="ctr" defTabSz="914400" rtl="0" eaLnBrk="1" latinLnBrk="0" hangingPunct="1">
                        <a:lnSpc>
                          <a:spcPct val="150000"/>
                        </a:lnSpc>
                        <a:spcAft>
                          <a:spcPts val="0"/>
                        </a:spcAft>
                      </a:pPr>
                      <a:r>
                        <a:rPr lang="ru-RU" sz="1400" b="1" kern="1200" dirty="0">
                          <a:solidFill>
                            <a:schemeClr val="accent3">
                              <a:lumMod val="50000"/>
                            </a:schemeClr>
                          </a:solidFill>
                          <a:effectLst/>
                          <a:latin typeface="+mn-lt"/>
                          <a:ea typeface="+mn-ea"/>
                          <a:cs typeface="+mn-cs"/>
                        </a:rPr>
                        <a:t> </a:t>
                      </a:r>
                    </a:p>
                  </a:txBody>
                  <a:tcPr marL="68580" marR="68580" marT="0" marB="0" anchor="ctr"/>
                </a:tc>
                <a:tc>
                  <a:txBody>
                    <a:bodyPr/>
                    <a:lstStyle/>
                    <a:p>
                      <a:pPr marL="0" marR="176530" algn="ctr" defTabSz="914400" rtl="0" eaLnBrk="1" latinLnBrk="0" hangingPunct="1">
                        <a:lnSpc>
                          <a:spcPct val="150000"/>
                        </a:lnSpc>
                        <a:spcAft>
                          <a:spcPts val="0"/>
                        </a:spcAft>
                      </a:pPr>
                      <a:r>
                        <a:rPr lang="ru-RU" sz="1400" b="1" kern="1200" dirty="0">
                          <a:solidFill>
                            <a:schemeClr val="accent3">
                              <a:lumMod val="50000"/>
                            </a:schemeClr>
                          </a:solidFill>
                          <a:effectLst/>
                          <a:latin typeface="+mn-lt"/>
                          <a:ea typeface="+mn-ea"/>
                          <a:cs typeface="+mn-cs"/>
                        </a:rPr>
                        <a:t>100</a:t>
                      </a:r>
                    </a:p>
                  </a:txBody>
                  <a:tcPr marL="68580" marR="685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400" b="1" kern="1200" dirty="0" smtClean="0">
                          <a:solidFill>
                            <a:schemeClr val="accent3">
                              <a:lumMod val="50000"/>
                            </a:schemeClr>
                          </a:solidFill>
                          <a:effectLst/>
                          <a:latin typeface="+mn-lt"/>
                          <a:ea typeface="+mn-ea"/>
                          <a:cs typeface="+mn-cs"/>
                        </a:rPr>
                        <a:t>0,0</a:t>
                      </a:r>
                      <a:endParaRPr lang="ru-RU" sz="1400" b="1" kern="1200" dirty="0">
                        <a:solidFill>
                          <a:schemeClr val="accent3">
                            <a:lumMod val="50000"/>
                          </a:schemeClr>
                        </a:solidFill>
                        <a:effectLst/>
                        <a:latin typeface="+mn-lt"/>
                        <a:ea typeface="+mn-ea"/>
                        <a:cs typeface="+mn-cs"/>
                      </a:endParaRPr>
                    </a:p>
                  </a:txBody>
                  <a:tcPr marL="68580" marR="68580" marT="0" marB="0" anchor="ctr">
                    <a:solidFill>
                      <a:srgbClr val="CCE3F5"/>
                    </a:solidFill>
                  </a:tcPr>
                </a:tc>
                <a:tc>
                  <a:txBody>
                    <a:bodyPr/>
                    <a:lstStyle/>
                    <a:p>
                      <a:pPr marL="0" marR="176530" algn="ctr" defTabSz="914400" rtl="0" eaLnBrk="1" latinLnBrk="0" hangingPunct="1">
                        <a:lnSpc>
                          <a:spcPct val="150000"/>
                        </a:lnSpc>
                        <a:spcAft>
                          <a:spcPts val="0"/>
                        </a:spcAft>
                      </a:pPr>
                      <a:r>
                        <a:rPr lang="ru-RU" sz="1400" b="1" kern="1200" dirty="0" smtClean="0">
                          <a:solidFill>
                            <a:schemeClr val="accent3">
                              <a:lumMod val="50000"/>
                            </a:schemeClr>
                          </a:solidFill>
                          <a:effectLst/>
                          <a:latin typeface="+mn-lt"/>
                          <a:ea typeface="+mn-ea"/>
                          <a:cs typeface="+mn-cs"/>
                        </a:rPr>
                        <a:t>0,0</a:t>
                      </a:r>
                      <a:endParaRPr lang="ru-RU" sz="1400" b="1" kern="1200" dirty="0">
                        <a:solidFill>
                          <a:schemeClr val="accent3">
                            <a:lumMod val="50000"/>
                          </a:schemeClr>
                        </a:solidFill>
                        <a:effectLst/>
                        <a:latin typeface="+mn-lt"/>
                        <a:ea typeface="+mn-ea"/>
                        <a:cs typeface="+mn-cs"/>
                      </a:endParaRPr>
                    </a:p>
                  </a:txBody>
                  <a:tcPr marL="68580" marR="68580" marT="0" marB="0" anchor="ctr">
                    <a:solidFill>
                      <a:srgbClr val="CCE3F5"/>
                    </a:solidFill>
                  </a:tcPr>
                </a:tc>
                <a:extLst>
                  <a:ext uri="{0D108BD9-81ED-4DB2-BD59-A6C34878D82A}">
                    <a16:rowId xmlns:a16="http://schemas.microsoft.com/office/drawing/2014/main" val="3550630834"/>
                  </a:ext>
                </a:extLst>
              </a:tr>
            </a:tbl>
          </a:graphicData>
        </a:graphic>
      </p:graphicFrame>
      <p:sp>
        <p:nvSpPr>
          <p:cNvPr id="3" name="Номер слайда 2">
            <a:extLst>
              <a:ext uri="{FF2B5EF4-FFF2-40B4-BE49-F238E27FC236}">
                <a16:creationId xmlns:a16="http://schemas.microsoft.com/office/drawing/2014/main" id="{EEE6F9DC-FD53-4708-8FF7-8249DB38DFC5}"/>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34</a:t>
            </a:fld>
            <a:endParaRPr lang="ru-RU">
              <a:solidFill>
                <a:schemeClr val="accent6">
                  <a:lumMod val="50000"/>
                </a:schemeClr>
              </a:solidFill>
            </a:endParaRPr>
          </a:p>
        </p:txBody>
      </p:sp>
      <p:pic>
        <p:nvPicPr>
          <p:cNvPr id="6" name="Объект 6">
            <a:extLst>
              <a:ext uri="{FF2B5EF4-FFF2-40B4-BE49-F238E27FC236}">
                <a16:creationId xmlns:a16="http://schemas.microsoft.com/office/drawing/2014/main" id="{29337CEB-888F-497E-8B08-EAC60DD2B9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94396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23019A0-E4EE-4D69-A9FD-5BE4AA019C48}"/>
              </a:ext>
            </a:extLst>
          </p:cNvPr>
          <p:cNvSpPr/>
          <p:nvPr/>
        </p:nvSpPr>
        <p:spPr>
          <a:xfrm>
            <a:off x="250824" y="1935718"/>
            <a:ext cx="11690349" cy="3323987"/>
          </a:xfrm>
          <a:prstGeom prst="rect">
            <a:avLst/>
          </a:prstGeom>
          <a:solidFill>
            <a:schemeClr val="accent1">
              <a:lumMod val="40000"/>
              <a:lumOff val="60000"/>
            </a:schemeClr>
          </a:solid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spcAft>
                <a:spcPts val="0"/>
              </a:spcAft>
            </a:pPr>
            <a:r>
              <a:rPr lang="ru-RU"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Земельный налог</a:t>
            </a:r>
          </a:p>
          <a:p>
            <a:pPr algn="ctr">
              <a:lnSpc>
                <a:spcPct val="150000"/>
              </a:lnSpc>
              <a:spcAft>
                <a:spcPts val="1000"/>
              </a:spcAft>
            </a:pPr>
            <a:r>
              <a:rPr lang="ru-RU" sz="2800" dirty="0">
                <a:ea typeface="Calibri" panose="020F0502020204030204" pitchFamily="34" charset="0"/>
                <a:cs typeface="Times New Roman" panose="02020603050405020304" pitchFamily="18" charset="0"/>
              </a:rPr>
              <a:t>Сумма льгот по земельному налогу юридическим лицам за </a:t>
            </a:r>
            <a:r>
              <a:rPr lang="ru-RU" sz="2800" dirty="0" smtClean="0">
                <a:ea typeface="Calibri" panose="020F0502020204030204" pitchFamily="34" charset="0"/>
                <a:cs typeface="Times New Roman" panose="02020603050405020304" pitchFamily="18" charset="0"/>
              </a:rPr>
              <a:t>2022 </a:t>
            </a:r>
            <a:r>
              <a:rPr lang="ru-RU" sz="2800" dirty="0">
                <a:ea typeface="Calibri" panose="020F0502020204030204" pitchFamily="34" charset="0"/>
                <a:cs typeface="Times New Roman" panose="02020603050405020304" pitchFamily="18" charset="0"/>
              </a:rPr>
              <a:t>год в соответствии с решением Совета депутатов </a:t>
            </a:r>
            <a:r>
              <a:rPr lang="ru-RU" sz="2800" dirty="0" err="1">
                <a:ea typeface="Calibri" panose="020F0502020204030204" pitchFamily="34" charset="0"/>
                <a:cs typeface="Times New Roman" panose="02020603050405020304" pitchFamily="18" charset="0"/>
              </a:rPr>
              <a:t>г.Долгопрудного</a:t>
            </a:r>
            <a:r>
              <a:rPr lang="ru-RU" sz="2800" dirty="0">
                <a:ea typeface="Calibri" panose="020F0502020204030204" pitchFamily="34" charset="0"/>
                <a:cs typeface="Times New Roman" panose="02020603050405020304" pitchFamily="18" charset="0"/>
              </a:rPr>
              <a:t> от 22.06.2012              № 95-нр « О земельном налоге на территории городского округа Долгопрудный» по оценке составила </a:t>
            </a:r>
            <a:r>
              <a:rPr lang="ru-RU" sz="2800" dirty="0" smtClean="0">
                <a:solidFill>
                  <a:schemeClr val="tx1"/>
                </a:solidFill>
              </a:rPr>
              <a:t>33 636,0 </a:t>
            </a:r>
            <a:r>
              <a:rPr lang="ru-RU" sz="2800" dirty="0" smtClean="0">
                <a:ea typeface="Calibri" panose="020F0502020204030204" pitchFamily="34" charset="0"/>
                <a:cs typeface="Times New Roman" panose="02020603050405020304" pitchFamily="18" charset="0"/>
              </a:rPr>
              <a:t>тыс</a:t>
            </a:r>
            <a:r>
              <a:rPr lang="ru-RU" sz="2800" dirty="0">
                <a:ea typeface="Calibri" panose="020F0502020204030204" pitchFamily="34" charset="0"/>
                <a:cs typeface="Times New Roman" panose="02020603050405020304" pitchFamily="18" charset="0"/>
              </a:rPr>
              <a:t>. руб.</a:t>
            </a:r>
          </a:p>
        </p:txBody>
      </p:sp>
      <p:sp>
        <p:nvSpPr>
          <p:cNvPr id="6" name="Заголовок 1">
            <a:extLst>
              <a:ext uri="{FF2B5EF4-FFF2-40B4-BE49-F238E27FC236}">
                <a16:creationId xmlns:a16="http://schemas.microsoft.com/office/drawing/2014/main" id="{5D4CF338-8510-4F77-A420-5A1700B93D2D}"/>
              </a:ext>
            </a:extLst>
          </p:cNvPr>
          <p:cNvSpPr txBox="1">
            <a:spLocks/>
          </p:cNvSpPr>
          <p:nvPr/>
        </p:nvSpPr>
        <p:spPr>
          <a:xfrm>
            <a:off x="914400" y="332508"/>
            <a:ext cx="11026773" cy="715029"/>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defRPr sz="1600">
                <a:latin typeface="Century Gothic" panose="020B0502020202020204" pitchFamily="34" charset="0"/>
                <a:ea typeface="+mj-ea"/>
                <a:cs typeface="+mj-cs"/>
              </a:defRPr>
            </a:lvl1pPr>
          </a:lstStyle>
          <a:p>
            <a:r>
              <a:rPr lang="ru-RU" sz="2400" dirty="0">
                <a:latin typeface="+mj-lt"/>
              </a:rPr>
              <a:t>Информация об объемах предоставленных льгот, установленных решением Совета депутатов городского округа Долгопрудный Московской области </a:t>
            </a:r>
          </a:p>
        </p:txBody>
      </p:sp>
      <p:sp>
        <p:nvSpPr>
          <p:cNvPr id="3" name="Номер слайда 2">
            <a:extLst>
              <a:ext uri="{FF2B5EF4-FFF2-40B4-BE49-F238E27FC236}">
                <a16:creationId xmlns:a16="http://schemas.microsoft.com/office/drawing/2014/main" id="{EAC13263-6CCE-4559-8F53-B08FDC5DB016}"/>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35</a:t>
            </a:fld>
            <a:endParaRPr lang="ru-RU" dirty="0"/>
          </a:p>
        </p:txBody>
      </p:sp>
      <p:pic>
        <p:nvPicPr>
          <p:cNvPr id="7" name="Объект 6">
            <a:extLst>
              <a:ext uri="{FF2B5EF4-FFF2-40B4-BE49-F238E27FC236}">
                <a16:creationId xmlns:a16="http://schemas.microsoft.com/office/drawing/2014/main" id="{F767EC5E-E39C-4529-AB94-81AD3A7B97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0186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23019A0-E4EE-4D69-A9FD-5BE4AA019C48}"/>
              </a:ext>
            </a:extLst>
          </p:cNvPr>
          <p:cNvSpPr/>
          <p:nvPr/>
        </p:nvSpPr>
        <p:spPr>
          <a:xfrm>
            <a:off x="250824" y="1935718"/>
            <a:ext cx="11690349" cy="3970318"/>
          </a:xfrm>
          <a:prstGeom prst="rect">
            <a:avLst/>
          </a:prstGeom>
          <a:solidFill>
            <a:schemeClr val="accent1">
              <a:lumMod val="40000"/>
              <a:lumOff val="60000"/>
            </a:schemeClr>
          </a:solid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ru-RU" sz="2800" b="1" dirty="0"/>
              <a:t>Налог на имущество физических лиц </a:t>
            </a:r>
          </a:p>
          <a:p>
            <a:pPr algn="ctr">
              <a:lnSpc>
                <a:spcPct val="150000"/>
              </a:lnSpc>
              <a:spcAft>
                <a:spcPts val="1000"/>
              </a:spcAft>
            </a:pPr>
            <a:r>
              <a:rPr lang="ru-RU" sz="2800" dirty="0">
                <a:ea typeface="Calibri" panose="020F0502020204030204" pitchFamily="34" charset="0"/>
                <a:cs typeface="Times New Roman" panose="02020603050405020304" pitchFamily="18" charset="0"/>
              </a:rPr>
              <a:t>Сумма льгот по </a:t>
            </a:r>
            <a:r>
              <a:rPr lang="ru-RU" sz="2800" dirty="0" smtClean="0">
                <a:ea typeface="Calibri" panose="020F0502020204030204" pitchFamily="34" charset="0"/>
                <a:cs typeface="Times New Roman" panose="02020603050405020304" pitchFamily="18" charset="0"/>
              </a:rPr>
              <a:t>налогу на имущество физических лиц за 2022 </a:t>
            </a:r>
            <a:r>
              <a:rPr lang="ru-RU" sz="2800" dirty="0">
                <a:ea typeface="Calibri" panose="020F0502020204030204" pitchFamily="34" charset="0"/>
                <a:cs typeface="Times New Roman" panose="02020603050405020304" pitchFamily="18" charset="0"/>
              </a:rPr>
              <a:t>год в соответствии с  р</a:t>
            </a:r>
            <a:r>
              <a:rPr lang="ru-RU" sz="2800" dirty="0"/>
              <a:t>ешением Совета депутатов </a:t>
            </a:r>
            <a:r>
              <a:rPr lang="ru-RU" sz="2800" dirty="0" err="1"/>
              <a:t>г.Долгопрудного</a:t>
            </a:r>
            <a:r>
              <a:rPr lang="ru-RU" sz="2800" dirty="0"/>
              <a:t> от 19.11.2014 № 24-нр «О налоге на имущество физических лиц на территории городского округа Долгопрудный Московской области» </a:t>
            </a:r>
            <a:r>
              <a:rPr lang="ru-RU" sz="2800" dirty="0">
                <a:ea typeface="Calibri" panose="020F0502020204030204" pitchFamily="34" charset="0"/>
                <a:cs typeface="Times New Roman" panose="02020603050405020304" pitchFamily="18" charset="0"/>
              </a:rPr>
              <a:t>Долгопрудный» по оценке составила </a:t>
            </a:r>
            <a:r>
              <a:rPr lang="ru-RU" sz="2800" dirty="0" smtClean="0">
                <a:solidFill>
                  <a:schemeClr val="tx1"/>
                </a:solidFill>
              </a:rPr>
              <a:t>0,0</a:t>
            </a:r>
            <a:r>
              <a:rPr lang="ru-RU" sz="2800" dirty="0" smtClean="0">
                <a:solidFill>
                  <a:schemeClr val="tx1"/>
                </a:solidFill>
                <a:cs typeface="Times New Roman" panose="02020603050405020304" pitchFamily="18" charset="0"/>
              </a:rPr>
              <a:t> </a:t>
            </a:r>
            <a:r>
              <a:rPr lang="ru-RU" sz="2800" dirty="0">
                <a:ea typeface="Calibri" panose="020F0502020204030204" pitchFamily="34" charset="0"/>
                <a:cs typeface="Times New Roman" panose="02020603050405020304" pitchFamily="18" charset="0"/>
              </a:rPr>
              <a:t>тыс. руб.</a:t>
            </a:r>
          </a:p>
        </p:txBody>
      </p:sp>
      <p:sp>
        <p:nvSpPr>
          <p:cNvPr id="6" name="Заголовок 1">
            <a:extLst>
              <a:ext uri="{FF2B5EF4-FFF2-40B4-BE49-F238E27FC236}">
                <a16:creationId xmlns:a16="http://schemas.microsoft.com/office/drawing/2014/main" id="{5D4CF338-8510-4F77-A420-5A1700B93D2D}"/>
              </a:ext>
            </a:extLst>
          </p:cNvPr>
          <p:cNvSpPr txBox="1">
            <a:spLocks/>
          </p:cNvSpPr>
          <p:nvPr/>
        </p:nvSpPr>
        <p:spPr>
          <a:xfrm>
            <a:off x="914399" y="64655"/>
            <a:ext cx="11026773" cy="1320800"/>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defRPr sz="1600">
                <a:latin typeface="Century Gothic" panose="020B0502020202020204" pitchFamily="34" charset="0"/>
                <a:ea typeface="+mj-ea"/>
                <a:cs typeface="+mj-cs"/>
              </a:defRPr>
            </a:lvl1pPr>
          </a:lstStyle>
          <a:p>
            <a:r>
              <a:rPr lang="ru-RU" sz="2400" dirty="0">
                <a:latin typeface="+mj-lt"/>
              </a:rPr>
              <a:t>Информация об объемах предоставленных льгот, установленных решением Совета депутатов городского округа Долгопрудный Московской области </a:t>
            </a:r>
          </a:p>
        </p:txBody>
      </p:sp>
      <p:sp>
        <p:nvSpPr>
          <p:cNvPr id="3" name="Номер слайда 2">
            <a:extLst>
              <a:ext uri="{FF2B5EF4-FFF2-40B4-BE49-F238E27FC236}">
                <a16:creationId xmlns:a16="http://schemas.microsoft.com/office/drawing/2014/main" id="{EAC13263-6CCE-4559-8F53-B08FDC5DB016}"/>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36</a:t>
            </a:fld>
            <a:endParaRPr lang="ru-RU" dirty="0"/>
          </a:p>
        </p:txBody>
      </p:sp>
      <p:pic>
        <p:nvPicPr>
          <p:cNvPr id="7" name="Объект 6">
            <a:extLst>
              <a:ext uri="{FF2B5EF4-FFF2-40B4-BE49-F238E27FC236}">
                <a16:creationId xmlns:a16="http://schemas.microsoft.com/office/drawing/2014/main" id="{F767EC5E-E39C-4529-AB94-81AD3A7B97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91358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1E82DD-7889-480E-BA8C-648A24AE5968}"/>
              </a:ext>
            </a:extLst>
          </p:cNvPr>
          <p:cNvSpPr>
            <a:spLocks noGrp="1"/>
          </p:cNvSpPr>
          <p:nvPr>
            <p:ph type="title"/>
          </p:nvPr>
        </p:nvSpPr>
        <p:spPr>
          <a:xfrm>
            <a:off x="1119447" y="170694"/>
            <a:ext cx="10515600" cy="729924"/>
          </a:xfrm>
        </p:spPr>
        <p:txBody>
          <a:bodyPr>
            <a:noAutofit/>
          </a:bodyPr>
          <a:lstStyle/>
          <a:p>
            <a:pPr algn="ctr"/>
            <a:r>
              <a:rPr lang="ru-RU" sz="3200" dirty="0"/>
              <a:t/>
            </a:r>
            <a:br>
              <a:rPr lang="ru-RU" sz="3200" dirty="0"/>
            </a:br>
            <a:r>
              <a:rPr lang="ru-RU" sz="3200" dirty="0"/>
              <a:t>Расходная часть бюджета городского округа </a:t>
            </a:r>
            <a:r>
              <a:rPr lang="ru-RU" sz="3200" dirty="0" smtClean="0"/>
              <a:t>Долгопрудный</a:t>
            </a:r>
            <a:endParaRPr lang="ru-RU" sz="3200" dirty="0"/>
          </a:p>
        </p:txBody>
      </p:sp>
      <p:sp>
        <p:nvSpPr>
          <p:cNvPr id="15" name="Номер слайда 14">
            <a:extLst>
              <a:ext uri="{FF2B5EF4-FFF2-40B4-BE49-F238E27FC236}">
                <a16:creationId xmlns:a16="http://schemas.microsoft.com/office/drawing/2014/main" id="{97AF2F63-039C-4579-9E32-57FA4E95BDC2}"/>
              </a:ext>
            </a:extLst>
          </p:cNvPr>
          <p:cNvSpPr>
            <a:spLocks noGrp="1"/>
          </p:cNvSpPr>
          <p:nvPr>
            <p:ph type="sldNum" sz="quarter" idx="12"/>
          </p:nvPr>
        </p:nvSpPr>
        <p:spPr>
          <a:xfrm>
            <a:off x="9448800" y="6492875"/>
            <a:ext cx="2743200" cy="365125"/>
          </a:xfrm>
        </p:spPr>
        <p:txBody>
          <a:bodyPr/>
          <a:lstStyle/>
          <a:p>
            <a:fld id="{F203300F-B5E5-4D9E-9381-383162CC59FB}" type="slidenum">
              <a:rPr lang="ru-RU" smtClean="0"/>
              <a:pPr/>
              <a:t>37</a:t>
            </a:fld>
            <a:endParaRPr lang="ru-RU" dirty="0"/>
          </a:p>
        </p:txBody>
      </p:sp>
      <p:graphicFrame>
        <p:nvGraphicFramePr>
          <p:cNvPr id="5" name="Таблица 4">
            <a:extLst>
              <a:ext uri="{FF2B5EF4-FFF2-40B4-BE49-F238E27FC236}">
                <a16:creationId xmlns:a16="http://schemas.microsoft.com/office/drawing/2014/main" id="{744531AB-A71B-475A-AD5A-A7875D3C2F73}"/>
              </a:ext>
            </a:extLst>
          </p:cNvPr>
          <p:cNvGraphicFramePr>
            <a:graphicFrameLocks noGrp="1"/>
          </p:cNvGraphicFramePr>
          <p:nvPr>
            <p:extLst/>
          </p:nvPr>
        </p:nvGraphicFramePr>
        <p:xfrm>
          <a:off x="271416" y="1208592"/>
          <a:ext cx="11649168" cy="1738803"/>
        </p:xfrm>
        <a:graphic>
          <a:graphicData uri="http://schemas.openxmlformats.org/drawingml/2006/table">
            <a:tbl>
              <a:tblPr firstRow="1" bandRow="1">
                <a:tableStyleId>{5C22544A-7EE6-4342-B048-85BDC9FD1C3A}</a:tableStyleId>
              </a:tblPr>
              <a:tblGrid>
                <a:gridCol w="1779453">
                  <a:extLst>
                    <a:ext uri="{9D8B030D-6E8A-4147-A177-3AD203B41FA5}">
                      <a16:colId xmlns:a16="http://schemas.microsoft.com/office/drawing/2014/main" val="950573341"/>
                    </a:ext>
                  </a:extLst>
                </a:gridCol>
                <a:gridCol w="2146005">
                  <a:extLst>
                    <a:ext uri="{9D8B030D-6E8A-4147-A177-3AD203B41FA5}">
                      <a16:colId xmlns:a16="http://schemas.microsoft.com/office/drawing/2014/main" val="1555336479"/>
                    </a:ext>
                  </a:extLst>
                </a:gridCol>
                <a:gridCol w="1561381">
                  <a:extLst>
                    <a:ext uri="{9D8B030D-6E8A-4147-A177-3AD203B41FA5}">
                      <a16:colId xmlns:a16="http://schemas.microsoft.com/office/drawing/2014/main" val="1228957567"/>
                    </a:ext>
                  </a:extLst>
                </a:gridCol>
                <a:gridCol w="1570008">
                  <a:extLst>
                    <a:ext uri="{9D8B030D-6E8A-4147-A177-3AD203B41FA5}">
                      <a16:colId xmlns:a16="http://schemas.microsoft.com/office/drawing/2014/main" val="3042444952"/>
                    </a:ext>
                  </a:extLst>
                </a:gridCol>
                <a:gridCol w="1521097">
                  <a:extLst>
                    <a:ext uri="{9D8B030D-6E8A-4147-A177-3AD203B41FA5}">
                      <a16:colId xmlns:a16="http://schemas.microsoft.com/office/drawing/2014/main" val="2685086755"/>
                    </a:ext>
                  </a:extLst>
                </a:gridCol>
                <a:gridCol w="937431">
                  <a:extLst>
                    <a:ext uri="{9D8B030D-6E8A-4147-A177-3AD203B41FA5}">
                      <a16:colId xmlns:a16="http://schemas.microsoft.com/office/drawing/2014/main" val="3611564006"/>
                    </a:ext>
                  </a:extLst>
                </a:gridCol>
                <a:gridCol w="1368889">
                  <a:extLst>
                    <a:ext uri="{9D8B030D-6E8A-4147-A177-3AD203B41FA5}">
                      <a16:colId xmlns:a16="http://schemas.microsoft.com/office/drawing/2014/main" val="1367309686"/>
                    </a:ext>
                  </a:extLst>
                </a:gridCol>
                <a:gridCol w="764904">
                  <a:extLst>
                    <a:ext uri="{9D8B030D-6E8A-4147-A177-3AD203B41FA5}">
                      <a16:colId xmlns:a16="http://schemas.microsoft.com/office/drawing/2014/main" val="3023132447"/>
                    </a:ext>
                  </a:extLst>
                </a:gridCol>
              </a:tblGrid>
              <a:tr h="233041">
                <a:tc rowSpan="3">
                  <a:txBody>
                    <a:bodyPr/>
                    <a:lstStyle/>
                    <a:p>
                      <a:pPr marL="0" algn="ctr" defTabSz="914400" rtl="0" eaLnBrk="1" fontAlgn="ctr" latinLnBrk="0" hangingPunct="1"/>
                      <a:r>
                        <a:rPr lang="ru-RU" sz="1500" b="1" i="0" u="none" strike="noStrike" kern="1200" dirty="0">
                          <a:solidFill>
                            <a:srgbClr val="000000"/>
                          </a:solidFill>
                          <a:effectLst/>
                          <a:latin typeface="Arial" panose="020B0604020202020204" pitchFamily="34" charset="0"/>
                          <a:ea typeface="+mn-ea"/>
                          <a:cs typeface="Arial" panose="020B0604020202020204" pitchFamily="34" charset="0"/>
                        </a:rPr>
                        <a:t>Параметры бюджета</a:t>
                      </a:r>
                    </a:p>
                  </a:txBody>
                  <a:tcPr marL="8313" marR="8313" marT="8313" marB="0" anchor="ctr">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tcPr>
                </a:tc>
                <a:tc gridSpan="2">
                  <a:txBody>
                    <a:bodyPr/>
                    <a:lstStyle/>
                    <a:p>
                      <a:pPr marL="0" algn="ctr" defTabSz="914400" rtl="0" eaLnBrk="1" fontAlgn="ctr" latinLnBrk="0" hangingPunct="1"/>
                      <a:r>
                        <a:rPr lang="ru-RU" sz="1500" b="1" i="0" u="none" strike="noStrike" kern="1200" dirty="0">
                          <a:solidFill>
                            <a:srgbClr val="000000"/>
                          </a:solidFill>
                          <a:effectLst/>
                          <a:latin typeface="Arial" panose="020B0604020202020204" pitchFamily="34" charset="0"/>
                          <a:ea typeface="+mn-ea"/>
                          <a:cs typeface="Arial" panose="020B0604020202020204" pitchFamily="34" charset="0"/>
                        </a:rPr>
                        <a:t>План</a:t>
                      </a:r>
                    </a:p>
                  </a:txBody>
                  <a:tcPr marL="8313" marR="8313" marT="8313" marB="0" anchor="ctr">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tcPr>
                </a:tc>
                <a:tc hMerge="1">
                  <a:txBody>
                    <a:bodyPr/>
                    <a:lstStyle/>
                    <a:p>
                      <a:endParaRPr lang="ru-RU"/>
                    </a:p>
                  </a:txBody>
                  <a:tcPr/>
                </a:tc>
                <a:tc rowSpan="3">
                  <a:txBody>
                    <a:bodyPr/>
                    <a:lstStyle/>
                    <a:p>
                      <a:pPr algn="ctr" fontAlgn="ctr"/>
                      <a:r>
                        <a:rPr lang="ru-RU" sz="1500" b="1" i="0" u="none" strike="noStrike" dirty="0">
                          <a:solidFill>
                            <a:srgbClr val="000000"/>
                          </a:solidFill>
                          <a:effectLst/>
                          <a:latin typeface="Arial" panose="020B0604020202020204" pitchFamily="34" charset="0"/>
                          <a:cs typeface="Arial" panose="020B0604020202020204" pitchFamily="34" charset="0"/>
                        </a:rPr>
                        <a:t>Исполнение бюджет</a:t>
                      </a:r>
                      <a:r>
                        <a:rPr lang="ru-RU" sz="1500" b="1" i="0" u="none" strike="noStrike" kern="1200" dirty="0">
                          <a:solidFill>
                            <a:srgbClr val="000000"/>
                          </a:solidFill>
                          <a:effectLst/>
                          <a:latin typeface="Arial" panose="020B0604020202020204" pitchFamily="34" charset="0"/>
                          <a:ea typeface="+mn-ea"/>
                          <a:cs typeface="Arial" panose="020B0604020202020204" pitchFamily="34" charset="0"/>
                        </a:rPr>
                        <a:t>а</a:t>
                      </a:r>
                    </a:p>
                  </a:txBody>
                  <a:tcPr marL="8313" marR="8313" marT="8313"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rowSpan="2" gridSpan="4">
                  <a:txBody>
                    <a:bodyPr/>
                    <a:lstStyle/>
                    <a:p>
                      <a:pPr algn="ctr" fontAlgn="ctr"/>
                      <a:r>
                        <a:rPr lang="ru-RU" sz="1500" b="1" i="0" u="none" strike="noStrike" dirty="0">
                          <a:solidFill>
                            <a:srgbClr val="000000"/>
                          </a:solidFill>
                          <a:effectLst/>
                          <a:latin typeface="Arial" panose="020B0604020202020204" pitchFamily="34" charset="0"/>
                          <a:cs typeface="Arial" panose="020B0604020202020204" pitchFamily="34" charset="0"/>
                        </a:rPr>
                        <a:t>Выполнение плановых назначений</a:t>
                      </a:r>
                    </a:p>
                  </a:txBody>
                  <a:tcPr marL="8313" marR="8313" marT="8313"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extLst>
                  <a:ext uri="{0D108BD9-81ED-4DB2-BD59-A6C34878D82A}">
                    <a16:rowId xmlns:a16="http://schemas.microsoft.com/office/drawing/2014/main" val="1972833492"/>
                  </a:ext>
                </a:extLst>
              </a:tr>
              <a:tr h="147448">
                <a:tc vMerge="1">
                  <a:txBody>
                    <a:bodyPr/>
                    <a:lstStyle/>
                    <a:p>
                      <a:endParaRPr lang="ru-RU"/>
                    </a:p>
                  </a:txBody>
                  <a:tcPr/>
                </a:tc>
                <a:tc rowSpan="2">
                  <a:txBody>
                    <a:bodyPr/>
                    <a:lstStyle/>
                    <a:p>
                      <a:pPr marL="0" algn="ctr" defTabSz="914400" rtl="0" eaLnBrk="1" fontAlgn="ctr" latinLnBrk="0" hangingPunct="1"/>
                      <a:r>
                        <a:rPr lang="ru-RU" sz="1600" b="0" i="0" u="none" strike="noStrike" kern="1200" dirty="0" smtClean="0">
                          <a:solidFill>
                            <a:srgbClr val="000000"/>
                          </a:solidFill>
                          <a:effectLst/>
                          <a:latin typeface="Arial" panose="020B0604020202020204" pitchFamily="34" charset="0"/>
                          <a:ea typeface="+mn-ea"/>
                          <a:cs typeface="Arial" panose="020B0604020202020204" pitchFamily="34" charset="0"/>
                        </a:rPr>
                        <a:t>Первоначальный бюджет</a:t>
                      </a:r>
                      <a:br>
                        <a:rPr lang="ru-RU" sz="1600" b="0" i="0" u="none" strike="noStrike" kern="1200" dirty="0" smtClean="0">
                          <a:solidFill>
                            <a:srgbClr val="000000"/>
                          </a:solidFill>
                          <a:effectLst/>
                          <a:latin typeface="Arial" panose="020B0604020202020204" pitchFamily="34" charset="0"/>
                          <a:ea typeface="+mn-ea"/>
                          <a:cs typeface="Arial" panose="020B0604020202020204" pitchFamily="34" charset="0"/>
                        </a:rPr>
                      </a:br>
                      <a:r>
                        <a:rPr lang="ru-RU" sz="1600" b="0" i="0" u="none" strike="noStrike" kern="1200" dirty="0" smtClean="0">
                          <a:solidFill>
                            <a:srgbClr val="000000"/>
                          </a:solidFill>
                          <a:effectLst/>
                          <a:latin typeface="Arial" panose="020B0604020202020204" pitchFamily="34" charset="0"/>
                          <a:ea typeface="+mn-ea"/>
                          <a:cs typeface="Arial" panose="020B0604020202020204" pitchFamily="34" charset="0"/>
                        </a:rPr>
                        <a:t> (№ 101-нр от 17.12.2021)</a:t>
                      </a:r>
                      <a:endParaRPr lang="ru-RU"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313" marR="8313" marT="8313" marB="0" anchor="ctr"/>
                </a:tc>
                <a:tc rowSpan="2">
                  <a:txBody>
                    <a:bodyPr/>
                    <a:lstStyle/>
                    <a:p>
                      <a:pPr marL="0" algn="ctr" defTabSz="914400" rtl="0" eaLnBrk="1" fontAlgn="ctr" latinLnBrk="0" hangingPunct="1"/>
                      <a:r>
                        <a:rPr lang="ru-RU" sz="1600" b="0" i="0" u="none" strike="noStrike" kern="1200" dirty="0">
                          <a:solidFill>
                            <a:srgbClr val="000000"/>
                          </a:solidFill>
                          <a:effectLst/>
                          <a:latin typeface="Arial" panose="020B0604020202020204" pitchFamily="34" charset="0"/>
                          <a:ea typeface="+mn-ea"/>
                          <a:cs typeface="Arial" panose="020B0604020202020204" pitchFamily="34" charset="0"/>
                        </a:rPr>
                        <a:t>Уточненный план </a:t>
                      </a:r>
                      <a:r>
                        <a:rPr lang="ru-RU" sz="1600" b="0" i="0" u="none" strike="noStrike" kern="1200" dirty="0" smtClean="0">
                          <a:solidFill>
                            <a:srgbClr val="000000"/>
                          </a:solidFill>
                          <a:effectLst/>
                          <a:latin typeface="Arial" panose="020B0604020202020204" pitchFamily="34" charset="0"/>
                          <a:ea typeface="+mn-ea"/>
                          <a:cs typeface="Arial" panose="020B0604020202020204" pitchFamily="34" charset="0"/>
                        </a:rPr>
                        <a:t>2022 </a:t>
                      </a:r>
                      <a:r>
                        <a:rPr lang="ru-RU" sz="1600" b="0" i="0" u="none" strike="noStrike" kern="1200" dirty="0">
                          <a:solidFill>
                            <a:srgbClr val="000000"/>
                          </a:solidFill>
                          <a:effectLst/>
                          <a:latin typeface="Arial" panose="020B0604020202020204" pitchFamily="34" charset="0"/>
                          <a:ea typeface="+mn-ea"/>
                          <a:cs typeface="Arial" panose="020B0604020202020204" pitchFamily="34" charset="0"/>
                        </a:rPr>
                        <a:t>года</a:t>
                      </a:r>
                    </a:p>
                  </a:txBody>
                  <a:tcPr marL="8313" marR="8313" marT="8313" marB="0" anchor="ctr"/>
                </a:tc>
                <a:tc vMerge="1">
                  <a:txBody>
                    <a:bodyPr/>
                    <a:lstStyle/>
                    <a:p>
                      <a:endParaRPr lang="ru-RU"/>
                    </a:p>
                  </a:txBody>
                  <a:tcPr/>
                </a:tc>
                <a:tc gridSpan="4" vMerge="1">
                  <a:txBody>
                    <a:bodyPr/>
                    <a:lstStyle/>
                    <a:p>
                      <a:pPr algn="ctr" fontAlgn="ctr"/>
                      <a:r>
                        <a:rPr lang="ru-RU" sz="1800" b="0" i="0" u="none" strike="noStrike" dirty="0">
                          <a:solidFill>
                            <a:srgbClr val="000000"/>
                          </a:solidFill>
                          <a:effectLst/>
                          <a:latin typeface="Arial" panose="020B0604020202020204" pitchFamily="34" charset="0"/>
                          <a:cs typeface="Arial" panose="020B0604020202020204" pitchFamily="34" charset="0"/>
                        </a:rPr>
                        <a:t>к первоначальному бюджету (№72-нр от 22.12.2016)</a:t>
                      </a:r>
                      <a:endParaRPr lang="ru-RU" sz="1800" b="1" i="0" u="none" strike="noStrike" dirty="0">
                        <a:solidFill>
                          <a:srgbClr val="000000"/>
                        </a:solidFill>
                        <a:effectLst/>
                        <a:latin typeface="Arial" panose="020B0604020202020204" pitchFamily="34" charset="0"/>
                        <a:cs typeface="Arial" panose="020B0604020202020204" pitchFamily="34" charset="0"/>
                      </a:endParaRPr>
                    </a:p>
                  </a:txBody>
                  <a:tcPr marL="8313" marR="8313" marT="8313" marB="0" anchor="ctr"/>
                </a:tc>
                <a:tc hMerge="1" vMerge="1">
                  <a:txBody>
                    <a:bodyPr/>
                    <a:lstStyle/>
                    <a:p>
                      <a:endParaRPr lang="ru-RU"/>
                    </a:p>
                  </a:txBody>
                  <a:tcPr/>
                </a:tc>
                <a:tc hMerge="1" vMerge="1">
                  <a:txBody>
                    <a:bodyPr/>
                    <a:lstStyle/>
                    <a:p>
                      <a:r>
                        <a:rPr lang="ru-RU" sz="1800" b="0" i="0" u="none" strike="noStrike" dirty="0">
                          <a:solidFill>
                            <a:srgbClr val="000000"/>
                          </a:solidFill>
                          <a:effectLst/>
                          <a:latin typeface="Arial" panose="020B0604020202020204" pitchFamily="34" charset="0"/>
                          <a:cs typeface="Arial" panose="020B0604020202020204" pitchFamily="34" charset="0"/>
                        </a:rPr>
                        <a:t>к уточненному плану за 2017 год</a:t>
                      </a:r>
                      <a:endParaRPr lang="ru-RU" dirty="0"/>
                    </a:p>
                  </a:txBody>
                  <a:tcPr marL="8313" marR="8313" marT="8313" marB="0" anchor="ctr"/>
                </a:tc>
                <a:tc hMerge="1" vMerge="1">
                  <a:txBody>
                    <a:bodyPr/>
                    <a:lstStyle/>
                    <a:p>
                      <a:endParaRPr lang="ru-RU"/>
                    </a:p>
                  </a:txBody>
                  <a:tcPr/>
                </a:tc>
                <a:extLst>
                  <a:ext uri="{0D108BD9-81ED-4DB2-BD59-A6C34878D82A}">
                    <a16:rowId xmlns:a16="http://schemas.microsoft.com/office/drawing/2014/main" val="216170741"/>
                  </a:ext>
                </a:extLst>
              </a:tr>
              <a:tr h="641502">
                <a:tc vMerge="1">
                  <a:txBody>
                    <a:bodyPr/>
                    <a:lstStyle/>
                    <a:p>
                      <a:pPr algn="ctr" fontAlgn="ctr"/>
                      <a:endParaRPr lang="ru-RU" sz="1800" b="1" i="0" u="none" strike="noStrike" dirty="0">
                        <a:solidFill>
                          <a:srgbClr val="000000"/>
                        </a:solidFill>
                        <a:effectLst/>
                        <a:latin typeface="Arial" panose="020B0604020202020204" pitchFamily="34" charset="0"/>
                        <a:cs typeface="Arial" panose="020B0604020202020204" pitchFamily="34" charset="0"/>
                      </a:endParaRPr>
                    </a:p>
                  </a:txBody>
                  <a:tcPr marL="8313" marR="8313" marT="8313" marB="0" anchor="ctr"/>
                </a:tc>
                <a:tc vMerge="1">
                  <a:txBody>
                    <a:bodyPr/>
                    <a:lstStyle/>
                    <a:p>
                      <a:pPr algn="ctr" fontAlgn="ctr"/>
                      <a:endParaRPr lang="ru-RU" sz="1800" b="1" i="0" u="none" strike="noStrike">
                        <a:solidFill>
                          <a:srgbClr val="000000"/>
                        </a:solidFill>
                        <a:effectLst/>
                        <a:latin typeface="Arial" panose="020B0604020202020204" pitchFamily="34" charset="0"/>
                        <a:cs typeface="Arial" panose="020B0604020202020204" pitchFamily="34" charset="0"/>
                      </a:endParaRPr>
                    </a:p>
                  </a:txBody>
                  <a:tcPr marL="8313" marR="8313" marT="8313" marB="0" anchor="ctr"/>
                </a:tc>
                <a:tc vMerge="1">
                  <a:txBody>
                    <a:bodyPr/>
                    <a:lstStyle/>
                    <a:p>
                      <a:endParaRPr lang="ru-RU" dirty="0"/>
                    </a:p>
                  </a:txBody>
                  <a:tcPr marL="8313" marR="8313" marT="8313" marB="0" anchor="ctr"/>
                </a:tc>
                <a:tc vMerge="1">
                  <a:txBody>
                    <a:bodyPr/>
                    <a:lstStyle/>
                    <a:p>
                      <a:pPr algn="ctr" fontAlgn="ctr"/>
                      <a:endParaRPr lang="ru-RU" sz="1800" b="0" i="0" u="none" strike="noStrike" dirty="0">
                        <a:solidFill>
                          <a:srgbClr val="000000"/>
                        </a:solidFill>
                        <a:effectLst/>
                        <a:latin typeface="Arial" panose="020B0604020202020204" pitchFamily="34" charset="0"/>
                        <a:cs typeface="Arial" panose="020B0604020202020204" pitchFamily="34" charset="0"/>
                      </a:endParaRPr>
                    </a:p>
                  </a:txBody>
                  <a:tcPr marL="8313" marR="8313" marT="8313" marB="0" anchor="ctr"/>
                </a:tc>
                <a:tc gridSpan="2">
                  <a:txBody>
                    <a:bodyPr/>
                    <a:lstStyle/>
                    <a:p>
                      <a:pPr algn="ctr" fontAlgn="ctr"/>
                      <a:r>
                        <a:rPr lang="ru-RU" sz="1600" b="0" i="0" u="none" strike="noStrike" dirty="0">
                          <a:solidFill>
                            <a:srgbClr val="000000"/>
                          </a:solidFill>
                          <a:effectLst/>
                          <a:latin typeface="Arial" panose="020B0604020202020204" pitchFamily="34" charset="0"/>
                          <a:cs typeface="Arial" panose="020B0604020202020204" pitchFamily="34" charset="0"/>
                        </a:rPr>
                        <a:t>к первоначальному бюджету </a:t>
                      </a:r>
                      <a:r>
                        <a:rPr lang="ru-RU" sz="1600" b="0" i="0" u="none" strike="noStrike" dirty="0" smtClean="0">
                          <a:solidFill>
                            <a:srgbClr val="000000"/>
                          </a:solidFill>
                          <a:effectLst/>
                          <a:latin typeface="Arial" panose="020B0604020202020204" pitchFamily="34" charset="0"/>
                          <a:cs typeface="Arial" panose="020B0604020202020204" pitchFamily="34" charset="0"/>
                        </a:rPr>
                        <a:t>(</a:t>
                      </a:r>
                      <a:r>
                        <a:rPr lang="ru-RU" sz="1600" b="0" i="0" u="none" strike="noStrike" kern="1200" dirty="0" smtClean="0">
                          <a:solidFill>
                            <a:srgbClr val="000000"/>
                          </a:solidFill>
                          <a:effectLst/>
                          <a:latin typeface="Arial" panose="020B0604020202020204" pitchFamily="34" charset="0"/>
                          <a:ea typeface="+mn-ea"/>
                          <a:cs typeface="Arial" panose="020B0604020202020204" pitchFamily="34" charset="0"/>
                        </a:rPr>
                        <a:t>№ 101-нр от 17.12.2021</a:t>
                      </a:r>
                      <a:r>
                        <a:rPr lang="ru-RU" sz="1600" b="0" i="0" u="none" strike="noStrike" dirty="0" smtClean="0">
                          <a:solidFill>
                            <a:srgbClr val="000000"/>
                          </a:solidFill>
                          <a:effectLst/>
                          <a:latin typeface="Arial" panose="020B0604020202020204" pitchFamily="34" charset="0"/>
                          <a:cs typeface="Arial" panose="020B0604020202020204" pitchFamily="34" charset="0"/>
                        </a:rPr>
                        <a:t>)</a:t>
                      </a:r>
                      <a:endParaRPr lang="ru-RU" sz="1600" b="1" i="0" u="none" strike="noStrike" dirty="0">
                        <a:solidFill>
                          <a:srgbClr val="000000"/>
                        </a:solidFill>
                        <a:effectLst/>
                        <a:latin typeface="Arial" panose="020B0604020202020204" pitchFamily="34" charset="0"/>
                        <a:cs typeface="Arial" panose="020B0604020202020204" pitchFamily="34" charset="0"/>
                      </a:endParaRPr>
                    </a:p>
                  </a:txBody>
                  <a:tcPr marL="8313" marR="8313" marT="8313" marB="0" anchor="ctr"/>
                </a:tc>
                <a:tc hMerge="1">
                  <a:txBody>
                    <a:bodyPr/>
                    <a:lstStyle/>
                    <a:p>
                      <a:endParaRPr lang="ru-RU"/>
                    </a:p>
                  </a:txBody>
                  <a:tcPr/>
                </a:tc>
                <a:tc gridSpan="2">
                  <a:txBody>
                    <a:bodyPr/>
                    <a:lstStyle/>
                    <a:p>
                      <a:pPr algn="ctr"/>
                      <a:r>
                        <a:rPr lang="ru-RU" sz="1600" b="0" i="0" u="none" strike="noStrike" dirty="0">
                          <a:solidFill>
                            <a:srgbClr val="000000"/>
                          </a:solidFill>
                          <a:effectLst/>
                          <a:latin typeface="Arial" panose="020B0604020202020204" pitchFamily="34" charset="0"/>
                          <a:cs typeface="Arial" panose="020B0604020202020204" pitchFamily="34" charset="0"/>
                        </a:rPr>
                        <a:t>к уточненному плану за </a:t>
                      </a:r>
                      <a:r>
                        <a:rPr lang="ru-RU" sz="1600" b="0" i="0" u="none" strike="noStrike" dirty="0" smtClean="0">
                          <a:solidFill>
                            <a:srgbClr val="000000"/>
                          </a:solidFill>
                          <a:effectLst/>
                          <a:latin typeface="Arial" panose="020B0604020202020204" pitchFamily="34" charset="0"/>
                          <a:cs typeface="Arial" panose="020B0604020202020204" pitchFamily="34" charset="0"/>
                        </a:rPr>
                        <a:t>2022 </a:t>
                      </a:r>
                      <a:r>
                        <a:rPr lang="ru-RU" sz="1600" b="0" i="0" u="none" strike="noStrike" dirty="0">
                          <a:solidFill>
                            <a:srgbClr val="000000"/>
                          </a:solidFill>
                          <a:effectLst/>
                          <a:latin typeface="Arial" panose="020B0604020202020204" pitchFamily="34" charset="0"/>
                          <a:cs typeface="Arial" panose="020B0604020202020204" pitchFamily="34" charset="0"/>
                        </a:rPr>
                        <a:t>год</a:t>
                      </a:r>
                      <a:endParaRPr lang="ru-RU" sz="1600" dirty="0">
                        <a:latin typeface="Arial" panose="020B0604020202020204" pitchFamily="34" charset="0"/>
                        <a:cs typeface="Arial" panose="020B0604020202020204" pitchFamily="34" charset="0"/>
                      </a:endParaRPr>
                    </a:p>
                  </a:txBody>
                  <a:tcPr marL="8313" marR="8313" marT="8313" marB="0" anchor="ctr"/>
                </a:tc>
                <a:tc hMerge="1">
                  <a:txBody>
                    <a:bodyPr/>
                    <a:lstStyle/>
                    <a:p>
                      <a:endParaRPr lang="ru-RU"/>
                    </a:p>
                  </a:txBody>
                  <a:tcPr/>
                </a:tc>
                <a:extLst>
                  <a:ext uri="{0D108BD9-81ED-4DB2-BD59-A6C34878D82A}">
                    <a16:rowId xmlns:a16="http://schemas.microsoft.com/office/drawing/2014/main" val="3553735489"/>
                  </a:ext>
                </a:extLst>
              </a:tr>
              <a:tr h="518217">
                <a:tc>
                  <a:txBody>
                    <a:bodyPr/>
                    <a:lstStyle/>
                    <a:p>
                      <a:pPr algn="ctr" fontAlgn="b"/>
                      <a:r>
                        <a:rPr lang="ru-RU" sz="1900" b="0" i="0" u="none" strike="noStrike" dirty="0">
                          <a:solidFill>
                            <a:srgbClr val="000000"/>
                          </a:solidFill>
                          <a:effectLst/>
                          <a:latin typeface="Arial" panose="020B0604020202020204" pitchFamily="34" charset="0"/>
                          <a:cs typeface="Arial" panose="020B0604020202020204" pitchFamily="34" charset="0"/>
                        </a:rPr>
                        <a:t>Расходы</a:t>
                      </a:r>
                    </a:p>
                  </a:txBody>
                  <a:tcPr marL="8313" marR="8313" marT="8313" marB="0" anchor="ctr"/>
                </a:tc>
                <a:tc>
                  <a:txBody>
                    <a:bodyPr/>
                    <a:lstStyle/>
                    <a:p>
                      <a:pPr algn="ctr" fontAlgn="ctr"/>
                      <a:r>
                        <a:rPr lang="en-US" sz="2000" b="0" i="0" u="none" strike="noStrike" kern="1200" dirty="0" smtClean="0">
                          <a:solidFill>
                            <a:schemeClr val="tx1"/>
                          </a:solidFill>
                          <a:effectLst/>
                          <a:latin typeface="+mn-lt"/>
                          <a:ea typeface="+mn-ea"/>
                          <a:cs typeface="Arial" panose="020B0604020202020204" pitchFamily="34" charset="0"/>
                        </a:rPr>
                        <a:t>5 697 256,0</a:t>
                      </a:r>
                      <a:endParaRPr lang="ru-RU" sz="2000" b="0" i="0" u="none" strike="noStrike" kern="1200" dirty="0">
                        <a:solidFill>
                          <a:schemeClr val="tx1"/>
                        </a:solidFill>
                        <a:effectLst/>
                        <a:latin typeface="+mn-lt"/>
                        <a:ea typeface="+mn-ea"/>
                        <a:cs typeface="Arial" panose="020B0604020202020204" pitchFamily="34" charset="0"/>
                      </a:endParaRPr>
                    </a:p>
                  </a:txBody>
                  <a:tcPr marL="8313" marR="8313" marT="8313" marB="0" anchor="ctr"/>
                </a:tc>
                <a:tc>
                  <a:txBody>
                    <a:bodyPr/>
                    <a:lstStyle/>
                    <a:p>
                      <a:pPr algn="ctr" fontAlgn="ctr"/>
                      <a:r>
                        <a:rPr lang="en-US" sz="1900" b="0" i="0" u="none" strike="noStrike" dirty="0" smtClean="0">
                          <a:solidFill>
                            <a:schemeClr val="tx1"/>
                          </a:solidFill>
                          <a:effectLst/>
                          <a:latin typeface="Arial" panose="020B0604020202020204" pitchFamily="34" charset="0"/>
                          <a:cs typeface="Arial" panose="020B0604020202020204" pitchFamily="34" charset="0"/>
                        </a:rPr>
                        <a:t>6 462 850,2</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8313" marR="8313" marT="8313" marB="0" anchor="ctr"/>
                </a:tc>
                <a:tc>
                  <a:txBody>
                    <a:bodyPr/>
                    <a:lstStyle/>
                    <a:p>
                      <a:pPr algn="ctr" fontAlgn="ctr"/>
                      <a:r>
                        <a:rPr lang="en-US" sz="1900" b="0" i="0" u="none" strike="noStrike" dirty="0" smtClean="0">
                          <a:solidFill>
                            <a:schemeClr val="tx1"/>
                          </a:solidFill>
                          <a:effectLst/>
                          <a:latin typeface="Arial" panose="020B0604020202020204" pitchFamily="34" charset="0"/>
                          <a:cs typeface="Arial" panose="020B0604020202020204" pitchFamily="34" charset="0"/>
                        </a:rPr>
                        <a:t>6 105 823,3</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8313" marR="8313" marT="8313" marB="0" anchor="ctr"/>
                </a:tc>
                <a:tc>
                  <a:txBody>
                    <a:bodyPr/>
                    <a:lstStyle/>
                    <a:p>
                      <a:pPr algn="ctr" rtl="0" fontAlgn="ctr"/>
                      <a:r>
                        <a:rPr lang="ru-RU" sz="1900" b="0" i="0" u="none" strike="noStrike">
                          <a:solidFill>
                            <a:srgbClr val="000000"/>
                          </a:solidFill>
                          <a:effectLst/>
                          <a:latin typeface="Arial" panose="020B0604020202020204" pitchFamily="34" charset="0"/>
                        </a:rPr>
                        <a:t>408 567,30</a:t>
                      </a:r>
                    </a:p>
                  </a:txBody>
                  <a:tcPr marL="9525" marR="9525" marT="9525" marB="0" anchor="ctr"/>
                </a:tc>
                <a:tc>
                  <a:txBody>
                    <a:bodyPr/>
                    <a:lstStyle/>
                    <a:p>
                      <a:pPr algn="ctr" rtl="0" fontAlgn="ctr"/>
                      <a:r>
                        <a:rPr lang="ru-RU" sz="1900" b="0" i="0" u="none" strike="noStrike">
                          <a:solidFill>
                            <a:srgbClr val="000000"/>
                          </a:solidFill>
                          <a:effectLst/>
                          <a:latin typeface="Arial" panose="020B0604020202020204" pitchFamily="34" charset="0"/>
                        </a:rPr>
                        <a:t>107,2%</a:t>
                      </a:r>
                    </a:p>
                  </a:txBody>
                  <a:tcPr marL="9525" marR="9525" marT="9525" marB="0" anchor="ctr"/>
                </a:tc>
                <a:tc>
                  <a:txBody>
                    <a:bodyPr/>
                    <a:lstStyle/>
                    <a:p>
                      <a:pPr algn="ctr" rtl="0" fontAlgn="ctr"/>
                      <a:r>
                        <a:rPr lang="ru-RU" sz="1900" b="0" i="0" u="none" strike="noStrike">
                          <a:solidFill>
                            <a:srgbClr val="000000"/>
                          </a:solidFill>
                          <a:effectLst/>
                          <a:latin typeface="Arial" panose="020B0604020202020204" pitchFamily="34" charset="0"/>
                        </a:rPr>
                        <a:t>-357 026,90</a:t>
                      </a:r>
                    </a:p>
                  </a:txBody>
                  <a:tcPr marL="9525" marR="9525" marT="9525" marB="0" anchor="ctr"/>
                </a:tc>
                <a:tc>
                  <a:txBody>
                    <a:bodyPr/>
                    <a:lstStyle/>
                    <a:p>
                      <a:pPr algn="ctr" rtl="0" fontAlgn="ctr"/>
                      <a:r>
                        <a:rPr lang="ru-RU" sz="1900" b="0" i="0" u="none" strike="noStrike" dirty="0">
                          <a:solidFill>
                            <a:srgbClr val="000000"/>
                          </a:solidFill>
                          <a:effectLst/>
                          <a:latin typeface="Arial" panose="020B0604020202020204" pitchFamily="34" charset="0"/>
                        </a:rPr>
                        <a:t>94,5%</a:t>
                      </a:r>
                    </a:p>
                  </a:txBody>
                  <a:tcPr marL="9525" marR="9525" marT="9525" marB="0" anchor="ctr"/>
                </a:tc>
                <a:extLst>
                  <a:ext uri="{0D108BD9-81ED-4DB2-BD59-A6C34878D82A}">
                    <a16:rowId xmlns:a16="http://schemas.microsoft.com/office/drawing/2014/main" val="373259577"/>
                  </a:ext>
                </a:extLst>
              </a:tr>
            </a:tbl>
          </a:graphicData>
        </a:graphic>
      </p:graphicFrame>
      <p:sp>
        <p:nvSpPr>
          <p:cNvPr id="13" name="Прямоугольник 7">
            <a:extLst>
              <a:ext uri="{FF2B5EF4-FFF2-40B4-BE49-F238E27FC236}">
                <a16:creationId xmlns:a16="http://schemas.microsoft.com/office/drawing/2014/main" id="{531D588F-8D7F-4B0B-933A-D605238D61BC}"/>
              </a:ext>
            </a:extLst>
          </p:cNvPr>
          <p:cNvSpPr>
            <a:spLocks noChangeArrowheads="1"/>
          </p:cNvSpPr>
          <p:nvPr/>
        </p:nvSpPr>
        <p:spPr bwMode="auto">
          <a:xfrm>
            <a:off x="7666182" y="900617"/>
            <a:ext cx="4274993" cy="338554"/>
          </a:xfrm>
          <a:prstGeom prst="rect">
            <a:avLst/>
          </a:prstGeom>
          <a:noFill/>
          <a:ln w="9525">
            <a:noFill/>
            <a:miter lim="800000"/>
            <a:headEnd/>
            <a:tailEnd/>
          </a:ln>
        </p:spPr>
        <p:txBody>
          <a:bodyPr wrap="square">
            <a:spAutoFit/>
          </a:bodyPr>
          <a:lstStyle/>
          <a:p>
            <a:pPr algn="r"/>
            <a:r>
              <a:rPr lang="ru-RU" sz="1600" dirty="0">
                <a:cs typeface="Times New Roman" pitchFamily="18" charset="0"/>
              </a:rPr>
              <a:t>Данные в таблице представлены в </a:t>
            </a:r>
            <a:r>
              <a:rPr lang="ru-RU" sz="1600" b="1" dirty="0">
                <a:cs typeface="Times New Roman" pitchFamily="18" charset="0"/>
              </a:rPr>
              <a:t>тыс. рублей</a:t>
            </a:r>
            <a:endParaRPr lang="ru-RU" sz="1600" b="1" dirty="0">
              <a:latin typeface="Calibri" pitchFamily="34" charset="0"/>
            </a:endParaRPr>
          </a:p>
        </p:txBody>
      </p:sp>
      <p:pic>
        <p:nvPicPr>
          <p:cNvPr id="10" name="Объект 6">
            <a:extLst>
              <a:ext uri="{FF2B5EF4-FFF2-40B4-BE49-F238E27FC236}">
                <a16:creationId xmlns:a16="http://schemas.microsoft.com/office/drawing/2014/main" id="{C1F932CA-88B1-44A8-A049-0B0B6B1069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14" name="Диаграмма 13"/>
          <p:cNvGraphicFramePr>
            <a:graphicFrameLocks/>
          </p:cNvGraphicFramePr>
          <p:nvPr>
            <p:extLst/>
          </p:nvPr>
        </p:nvGraphicFramePr>
        <p:xfrm>
          <a:off x="351703" y="3220738"/>
          <a:ext cx="5133976" cy="3524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a:graphicFrameLocks/>
          </p:cNvGraphicFramePr>
          <p:nvPr>
            <p:extLst/>
          </p:nvPr>
        </p:nvGraphicFramePr>
        <p:xfrm>
          <a:off x="6008254" y="3220737"/>
          <a:ext cx="5832763" cy="34479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5336062"/>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C3EAB-6A21-4E1B-9CFE-53580E209EC4}"/>
              </a:ext>
            </a:extLst>
          </p:cNvPr>
          <p:cNvSpPr>
            <a:spLocks noGrp="1"/>
          </p:cNvSpPr>
          <p:nvPr>
            <p:ph type="title"/>
          </p:nvPr>
        </p:nvSpPr>
        <p:spPr>
          <a:xfrm>
            <a:off x="1179871" y="147509"/>
            <a:ext cx="10404376" cy="463967"/>
          </a:xfrm>
        </p:spPr>
        <p:txBody>
          <a:bodyPr>
            <a:noAutofit/>
          </a:bodyPr>
          <a:lstStyle/>
          <a:p>
            <a:pPr algn="ctr"/>
            <a:r>
              <a:rPr lang="ru-RU" sz="3200" dirty="0"/>
              <a:t>Финансирование муниципальных </a:t>
            </a:r>
            <a:r>
              <a:rPr lang="ru-RU" sz="3200" dirty="0" smtClean="0"/>
              <a:t>программ</a:t>
            </a:r>
            <a:endParaRPr lang="ru-RU" sz="3200" dirty="0"/>
          </a:p>
        </p:txBody>
      </p:sp>
      <p:sp>
        <p:nvSpPr>
          <p:cNvPr id="8" name="Номер слайда 7">
            <a:extLst>
              <a:ext uri="{FF2B5EF4-FFF2-40B4-BE49-F238E27FC236}">
                <a16:creationId xmlns:a16="http://schemas.microsoft.com/office/drawing/2014/main" id="{B2031D7E-CC26-47C2-9A4E-4A7BECB86814}"/>
              </a:ext>
            </a:extLst>
          </p:cNvPr>
          <p:cNvSpPr>
            <a:spLocks noGrp="1"/>
          </p:cNvSpPr>
          <p:nvPr>
            <p:ph type="sldNum" sz="quarter" idx="12"/>
          </p:nvPr>
        </p:nvSpPr>
        <p:spPr>
          <a:xfrm>
            <a:off x="9448800" y="6464302"/>
            <a:ext cx="2743200" cy="365125"/>
          </a:xfrm>
        </p:spPr>
        <p:txBody>
          <a:bodyPr/>
          <a:lstStyle/>
          <a:p>
            <a:fld id="{F203300F-B5E5-4D9E-9381-383162CC59FB}" type="slidenum">
              <a:rPr lang="ru-RU" smtClean="0"/>
              <a:pPr/>
              <a:t>38</a:t>
            </a:fld>
            <a:endParaRPr lang="ru-RU" dirty="0"/>
          </a:p>
        </p:txBody>
      </p:sp>
      <p:sp>
        <p:nvSpPr>
          <p:cNvPr id="6" name="Прямоугольник 7">
            <a:extLst>
              <a:ext uri="{FF2B5EF4-FFF2-40B4-BE49-F238E27FC236}">
                <a16:creationId xmlns:a16="http://schemas.microsoft.com/office/drawing/2014/main" id="{91B3EF9A-2599-46DD-82A8-E0E8E1D765B1}"/>
              </a:ext>
            </a:extLst>
          </p:cNvPr>
          <p:cNvSpPr>
            <a:spLocks noChangeArrowheads="1"/>
          </p:cNvSpPr>
          <p:nvPr/>
        </p:nvSpPr>
        <p:spPr bwMode="auto">
          <a:xfrm>
            <a:off x="5997909" y="664514"/>
            <a:ext cx="5899355" cy="307777"/>
          </a:xfrm>
          <a:prstGeom prst="rect">
            <a:avLst/>
          </a:prstGeom>
          <a:noFill/>
          <a:ln w="9525">
            <a:noFill/>
            <a:miter lim="800000"/>
            <a:headEnd/>
            <a:tailEnd/>
          </a:ln>
        </p:spPr>
        <p:txBody>
          <a:bodyPr wrap="square">
            <a:spAutoFit/>
          </a:bodyPr>
          <a:lstStyle/>
          <a:p>
            <a:pPr algn="r"/>
            <a:r>
              <a:rPr lang="ru-RU" sz="1400" dirty="0">
                <a:cs typeface="Times New Roman" pitchFamily="18" charset="0"/>
              </a:rPr>
              <a:t>Данные в таблице представлены в </a:t>
            </a:r>
            <a:r>
              <a:rPr lang="ru-RU" sz="1400" b="1" dirty="0">
                <a:cs typeface="Times New Roman" pitchFamily="18" charset="0"/>
              </a:rPr>
              <a:t>тыс. рублей</a:t>
            </a:r>
            <a:endParaRPr lang="ru-RU" sz="1400" b="1" dirty="0">
              <a:latin typeface="Calibri" pitchFamily="34" charset="0"/>
            </a:endParaRPr>
          </a:p>
        </p:txBody>
      </p:sp>
      <p:graphicFrame>
        <p:nvGraphicFramePr>
          <p:cNvPr id="7" name="Таблица 6">
            <a:extLst>
              <a:ext uri="{FF2B5EF4-FFF2-40B4-BE49-F238E27FC236}">
                <a16:creationId xmlns:a16="http://schemas.microsoft.com/office/drawing/2014/main" id="{FEE8D1B7-D208-491A-BD7B-199A6A611AAB}"/>
              </a:ext>
            </a:extLst>
          </p:cNvPr>
          <p:cNvGraphicFramePr>
            <a:graphicFrameLocks noGrp="1"/>
          </p:cNvGraphicFramePr>
          <p:nvPr>
            <p:extLst>
              <p:ext uri="{D42A27DB-BD31-4B8C-83A1-F6EECF244321}">
                <p14:modId xmlns:p14="http://schemas.microsoft.com/office/powerpoint/2010/main" val="2970331345"/>
              </p:ext>
            </p:extLst>
          </p:nvPr>
        </p:nvGraphicFramePr>
        <p:xfrm>
          <a:off x="244443" y="956471"/>
          <a:ext cx="11652821" cy="5758008"/>
        </p:xfrm>
        <a:graphic>
          <a:graphicData uri="http://schemas.openxmlformats.org/drawingml/2006/table">
            <a:tbl>
              <a:tblPr>
                <a:tableStyleId>{93296810-A885-4BE3-A3E7-6D5BEEA58F35}</a:tableStyleId>
              </a:tblPr>
              <a:tblGrid>
                <a:gridCol w="495521">
                  <a:extLst>
                    <a:ext uri="{9D8B030D-6E8A-4147-A177-3AD203B41FA5}">
                      <a16:colId xmlns:a16="http://schemas.microsoft.com/office/drawing/2014/main" val="545505490"/>
                    </a:ext>
                  </a:extLst>
                </a:gridCol>
                <a:gridCol w="5425049">
                  <a:extLst>
                    <a:ext uri="{9D8B030D-6E8A-4147-A177-3AD203B41FA5}">
                      <a16:colId xmlns:a16="http://schemas.microsoft.com/office/drawing/2014/main" val="2298003161"/>
                    </a:ext>
                  </a:extLst>
                </a:gridCol>
                <a:gridCol w="2082899">
                  <a:extLst>
                    <a:ext uri="{9D8B030D-6E8A-4147-A177-3AD203B41FA5}">
                      <a16:colId xmlns:a16="http://schemas.microsoft.com/office/drawing/2014/main" val="4260154944"/>
                    </a:ext>
                  </a:extLst>
                </a:gridCol>
                <a:gridCol w="1804001">
                  <a:extLst>
                    <a:ext uri="{9D8B030D-6E8A-4147-A177-3AD203B41FA5}">
                      <a16:colId xmlns:a16="http://schemas.microsoft.com/office/drawing/2014/main" val="1416304530"/>
                    </a:ext>
                  </a:extLst>
                </a:gridCol>
                <a:gridCol w="1845351">
                  <a:extLst>
                    <a:ext uri="{9D8B030D-6E8A-4147-A177-3AD203B41FA5}">
                      <a16:colId xmlns:a16="http://schemas.microsoft.com/office/drawing/2014/main" val="1691386196"/>
                    </a:ext>
                  </a:extLst>
                </a:gridCol>
              </a:tblGrid>
              <a:tr h="625935">
                <a:tc>
                  <a:txBody>
                    <a:bodyPr/>
                    <a:lstStyle/>
                    <a:p>
                      <a:pPr marL="179705" algn="ctr">
                        <a:spcAft>
                          <a:spcPts val="600"/>
                        </a:spcAft>
                      </a:pPr>
                      <a:r>
                        <a:rPr lang="ru-RU" sz="1200" dirty="0">
                          <a:effectLst/>
                          <a:latin typeface="+mj-lt"/>
                          <a:cs typeface="Arial" panose="020B0604020202020204" pitchFamily="34" charset="0"/>
                        </a:rPr>
                        <a:t> </a:t>
                      </a:r>
                      <a:r>
                        <a:rPr lang="ru-RU" sz="1200" b="1" dirty="0">
                          <a:effectLst/>
                          <a:latin typeface="+mj-lt"/>
                          <a:cs typeface="Arial" panose="020B0604020202020204" pitchFamily="34" charset="0"/>
                        </a:rPr>
                        <a:t>№</a:t>
                      </a:r>
                      <a:endParaRPr lang="ru-RU" sz="1200" b="1" dirty="0">
                        <a:effectLst/>
                        <a:latin typeface="+mj-lt"/>
                        <a:ea typeface="Times New Roman" panose="02020603050405020304" pitchFamily="18" charset="0"/>
                        <a:cs typeface="Arial" panose="020B0604020202020204" pitchFamily="34" charset="0"/>
                      </a:endParaRPr>
                    </a:p>
                  </a:txBody>
                  <a:tcPr marL="26713" marR="26713" marT="0" marB="0" anchor="ctr">
                    <a:solidFill>
                      <a:schemeClr val="accent1">
                        <a:lumMod val="60000"/>
                        <a:lumOff val="40000"/>
                      </a:schemeClr>
                    </a:solidFill>
                  </a:tcPr>
                </a:tc>
                <a:tc>
                  <a:txBody>
                    <a:bodyPr/>
                    <a:lstStyle/>
                    <a:p>
                      <a:pPr marL="179705" algn="ctr">
                        <a:spcAft>
                          <a:spcPts val="600"/>
                        </a:spcAft>
                      </a:pPr>
                      <a:r>
                        <a:rPr lang="ru-RU" sz="1800" b="1" dirty="0">
                          <a:effectLst/>
                          <a:latin typeface="+mj-lt"/>
                          <a:cs typeface="Arial" panose="020B0604020202020204" pitchFamily="34" charset="0"/>
                        </a:rPr>
                        <a:t>Наименование муниципальных программ</a:t>
                      </a:r>
                      <a:endParaRPr lang="ru-RU" sz="1800" b="1" dirty="0">
                        <a:effectLst/>
                        <a:latin typeface="+mj-lt"/>
                        <a:ea typeface="Times New Roman" panose="02020603050405020304" pitchFamily="18" charset="0"/>
                        <a:cs typeface="Arial" panose="020B0604020202020204" pitchFamily="34" charset="0"/>
                      </a:endParaRPr>
                    </a:p>
                  </a:txBody>
                  <a:tcPr marL="26713" marR="26713" marT="0" marB="0" anchor="ctr">
                    <a:solidFill>
                      <a:schemeClr val="accent1">
                        <a:lumMod val="60000"/>
                        <a:lumOff val="40000"/>
                      </a:schemeClr>
                    </a:solidFill>
                  </a:tcPr>
                </a:tc>
                <a:tc>
                  <a:txBody>
                    <a:bodyPr/>
                    <a:lstStyle/>
                    <a:p>
                      <a:pPr algn="ctr">
                        <a:spcAft>
                          <a:spcPts val="0"/>
                        </a:spcAft>
                      </a:pPr>
                      <a:r>
                        <a:rPr lang="ru-RU" sz="1400" b="1" dirty="0">
                          <a:effectLst/>
                          <a:latin typeface="+mj-lt"/>
                          <a:cs typeface="Arial" panose="020B0604020202020204" pitchFamily="34" charset="0"/>
                        </a:rPr>
                        <a:t>Уточненный план </a:t>
                      </a:r>
                    </a:p>
                    <a:p>
                      <a:pPr algn="ctr">
                        <a:spcAft>
                          <a:spcPts val="0"/>
                        </a:spcAft>
                      </a:pPr>
                      <a:r>
                        <a:rPr lang="ru-RU" sz="1400" b="1" dirty="0">
                          <a:effectLst/>
                          <a:latin typeface="+mj-lt"/>
                          <a:cs typeface="Arial" panose="020B0604020202020204" pitchFamily="34" charset="0"/>
                        </a:rPr>
                        <a:t>на </a:t>
                      </a:r>
                      <a:r>
                        <a:rPr lang="ru-RU" sz="1400" b="1" dirty="0" smtClean="0">
                          <a:effectLst/>
                          <a:latin typeface="+mj-lt"/>
                          <a:cs typeface="Arial" panose="020B0604020202020204" pitchFamily="34" charset="0"/>
                        </a:rPr>
                        <a:t>2022 </a:t>
                      </a:r>
                      <a:r>
                        <a:rPr lang="ru-RU" sz="1400" b="1" dirty="0">
                          <a:effectLst/>
                          <a:latin typeface="+mj-lt"/>
                          <a:cs typeface="Arial" panose="020B0604020202020204" pitchFamily="34" charset="0"/>
                        </a:rPr>
                        <a:t>год, </a:t>
                      </a:r>
                    </a:p>
                    <a:p>
                      <a:pPr algn="ctr">
                        <a:spcAft>
                          <a:spcPts val="0"/>
                        </a:spcAft>
                      </a:pPr>
                      <a:r>
                        <a:rPr lang="ru-RU" sz="1400" b="1" dirty="0">
                          <a:effectLst/>
                          <a:latin typeface="+mj-lt"/>
                          <a:cs typeface="Arial" panose="020B0604020202020204" pitchFamily="34" charset="0"/>
                        </a:rPr>
                        <a:t>тыс. рублей</a:t>
                      </a:r>
                      <a:endParaRPr lang="ru-RU" sz="1400" b="1" dirty="0">
                        <a:effectLst/>
                        <a:latin typeface="+mj-lt"/>
                        <a:ea typeface="Times New Roman" panose="02020603050405020304" pitchFamily="18" charset="0"/>
                        <a:cs typeface="Arial" panose="020B0604020202020204" pitchFamily="34" charset="0"/>
                      </a:endParaRPr>
                    </a:p>
                  </a:txBody>
                  <a:tcPr marL="26713" marR="26713" marT="0" marB="0" anchor="ctr">
                    <a:solidFill>
                      <a:schemeClr val="accent1">
                        <a:lumMod val="60000"/>
                        <a:lumOff val="40000"/>
                      </a:schemeClr>
                    </a:solidFill>
                  </a:tcPr>
                </a:tc>
                <a:tc>
                  <a:txBody>
                    <a:bodyPr/>
                    <a:lstStyle/>
                    <a:p>
                      <a:pPr marL="21590" indent="-21590" algn="ctr">
                        <a:spcAft>
                          <a:spcPts val="0"/>
                        </a:spcAft>
                      </a:pPr>
                      <a:r>
                        <a:rPr lang="ru-RU" sz="1400" b="1" dirty="0">
                          <a:effectLst/>
                          <a:latin typeface="+mj-lt"/>
                          <a:cs typeface="Arial" panose="020B0604020202020204" pitchFamily="34" charset="0"/>
                        </a:rPr>
                        <a:t>Исполнение</a:t>
                      </a:r>
                    </a:p>
                    <a:p>
                      <a:pPr marL="21590" indent="-21590" algn="ctr">
                        <a:spcAft>
                          <a:spcPts val="0"/>
                        </a:spcAft>
                      </a:pPr>
                      <a:r>
                        <a:rPr lang="ru-RU" sz="1400" b="1" dirty="0">
                          <a:effectLst/>
                          <a:latin typeface="+mj-lt"/>
                          <a:cs typeface="Arial" panose="020B0604020202020204" pitchFamily="34" charset="0"/>
                        </a:rPr>
                        <a:t>за </a:t>
                      </a:r>
                      <a:r>
                        <a:rPr lang="ru-RU" sz="1400" b="1" dirty="0" smtClean="0">
                          <a:effectLst/>
                          <a:latin typeface="+mj-lt"/>
                          <a:cs typeface="Arial" panose="020B0604020202020204" pitchFamily="34" charset="0"/>
                        </a:rPr>
                        <a:t>2022 </a:t>
                      </a:r>
                      <a:r>
                        <a:rPr lang="ru-RU" sz="1400" b="1" dirty="0">
                          <a:effectLst/>
                          <a:latin typeface="+mj-lt"/>
                          <a:cs typeface="Arial" panose="020B0604020202020204" pitchFamily="34" charset="0"/>
                        </a:rPr>
                        <a:t>год, </a:t>
                      </a:r>
                    </a:p>
                    <a:p>
                      <a:pPr marL="21590" indent="-21590" algn="ctr">
                        <a:spcAft>
                          <a:spcPts val="0"/>
                        </a:spcAft>
                      </a:pPr>
                      <a:r>
                        <a:rPr lang="ru-RU" sz="1400" b="1" dirty="0">
                          <a:effectLst/>
                          <a:latin typeface="+mj-lt"/>
                          <a:cs typeface="Arial" panose="020B0604020202020204" pitchFamily="34" charset="0"/>
                        </a:rPr>
                        <a:t>тыс. рублей</a:t>
                      </a:r>
                      <a:endParaRPr lang="ru-RU" sz="1400" b="1" dirty="0">
                        <a:effectLst/>
                        <a:latin typeface="+mj-lt"/>
                        <a:ea typeface="Times New Roman" panose="02020603050405020304" pitchFamily="18" charset="0"/>
                        <a:cs typeface="Arial" panose="020B0604020202020204" pitchFamily="34" charset="0"/>
                      </a:endParaRPr>
                    </a:p>
                  </a:txBody>
                  <a:tcPr marL="26713" marR="26713" marT="0" marB="0" anchor="ctr">
                    <a:solidFill>
                      <a:schemeClr val="accent1">
                        <a:lumMod val="60000"/>
                        <a:lumOff val="40000"/>
                      </a:schemeClr>
                    </a:solidFill>
                  </a:tcPr>
                </a:tc>
                <a:tc>
                  <a:txBody>
                    <a:bodyPr/>
                    <a:lstStyle/>
                    <a:p>
                      <a:pPr marL="21590" indent="-21590" algn="ctr">
                        <a:spcAft>
                          <a:spcPts val="0"/>
                        </a:spcAft>
                      </a:pPr>
                      <a:r>
                        <a:rPr lang="ru-RU" sz="1400" b="1" dirty="0">
                          <a:effectLst/>
                          <a:latin typeface="+mj-lt"/>
                          <a:cs typeface="Arial" panose="020B0604020202020204" pitchFamily="34" charset="0"/>
                        </a:rPr>
                        <a:t>Исполнение к уточненному</a:t>
                      </a:r>
                    </a:p>
                    <a:p>
                      <a:pPr marL="201295" indent="-201295" algn="ctr">
                        <a:spcAft>
                          <a:spcPts val="0"/>
                        </a:spcAft>
                      </a:pPr>
                      <a:r>
                        <a:rPr lang="ru-RU" sz="1400" b="1" dirty="0">
                          <a:effectLst/>
                          <a:latin typeface="+mj-lt"/>
                          <a:cs typeface="Arial" panose="020B0604020202020204" pitchFamily="34" charset="0"/>
                        </a:rPr>
                        <a:t>  плану, %</a:t>
                      </a:r>
                      <a:endParaRPr lang="ru-RU" sz="1400" b="1" dirty="0">
                        <a:effectLst/>
                        <a:latin typeface="+mj-lt"/>
                        <a:ea typeface="Times New Roman" panose="02020603050405020304" pitchFamily="18" charset="0"/>
                        <a:cs typeface="Arial" panose="020B0604020202020204" pitchFamily="34" charset="0"/>
                      </a:endParaRPr>
                    </a:p>
                  </a:txBody>
                  <a:tcPr marL="26713" marR="26713" marT="0" marB="0" anchor="ctr">
                    <a:solidFill>
                      <a:schemeClr val="accent1">
                        <a:lumMod val="60000"/>
                        <a:lumOff val="40000"/>
                      </a:schemeClr>
                    </a:solidFill>
                  </a:tcPr>
                </a:tc>
                <a:extLst>
                  <a:ext uri="{0D108BD9-81ED-4DB2-BD59-A6C34878D82A}">
                    <a16:rowId xmlns:a16="http://schemas.microsoft.com/office/drawing/2014/main" val="4152238313"/>
                  </a:ext>
                </a:extLst>
              </a:tr>
              <a:tr h="222803">
                <a:tc>
                  <a:txBody>
                    <a:bodyPr/>
                    <a:lstStyle/>
                    <a:p>
                      <a:pPr marL="179705" algn="ctr">
                        <a:spcAft>
                          <a:spcPts val="600"/>
                        </a:spcAft>
                      </a:pPr>
                      <a:r>
                        <a:rPr lang="ru-RU" sz="1400" b="0" dirty="0">
                          <a:effectLst/>
                          <a:latin typeface="+mn-lt"/>
                          <a:cs typeface="Arial" panose="020B0604020202020204" pitchFamily="34" charset="0"/>
                        </a:rPr>
                        <a:t>1</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«Здравоохранение»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7 078,8</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6 678,4</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94,3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763846369"/>
                  </a:ext>
                </a:extLst>
              </a:tr>
              <a:tr h="222803">
                <a:tc>
                  <a:txBody>
                    <a:bodyPr/>
                    <a:lstStyle/>
                    <a:p>
                      <a:pPr marL="179705" algn="ctr">
                        <a:spcAft>
                          <a:spcPts val="600"/>
                        </a:spcAft>
                      </a:pPr>
                      <a:r>
                        <a:rPr lang="ru-RU" sz="1400" b="0" dirty="0">
                          <a:effectLst/>
                          <a:latin typeface="+mn-lt"/>
                          <a:cs typeface="Arial" panose="020B0604020202020204" pitchFamily="34" charset="0"/>
                        </a:rPr>
                        <a:t>2</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«Культура»</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301 880,4</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298 504,9</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98,9</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744786695"/>
                  </a:ext>
                </a:extLst>
              </a:tr>
              <a:tr h="222803">
                <a:tc>
                  <a:txBody>
                    <a:bodyPr/>
                    <a:lstStyle/>
                    <a:p>
                      <a:pPr marL="179705" algn="ctr">
                        <a:spcAft>
                          <a:spcPts val="600"/>
                        </a:spcAft>
                      </a:pPr>
                      <a:r>
                        <a:rPr lang="ru-RU" sz="1400" b="0" dirty="0">
                          <a:effectLst/>
                          <a:latin typeface="+mn-lt"/>
                          <a:cs typeface="Arial" panose="020B0604020202020204" pitchFamily="34" charset="0"/>
                        </a:rPr>
                        <a:t>3</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«Образование»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3 848 695,0</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3 627 726,5</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94,3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556783534"/>
                  </a:ext>
                </a:extLst>
              </a:tr>
              <a:tr h="222803">
                <a:tc>
                  <a:txBody>
                    <a:bodyPr/>
                    <a:lstStyle/>
                    <a:p>
                      <a:pPr marL="179705" algn="ctr">
                        <a:spcAft>
                          <a:spcPts val="600"/>
                        </a:spcAft>
                      </a:pPr>
                      <a:r>
                        <a:rPr lang="ru-RU" sz="1400" b="0" dirty="0">
                          <a:effectLst/>
                          <a:latin typeface="+mn-lt"/>
                          <a:cs typeface="Arial" panose="020B0604020202020204" pitchFamily="34" charset="0"/>
                        </a:rPr>
                        <a:t>4</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«Социальная защита населения»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62 182,5</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60 054,8</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96,6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23724203"/>
                  </a:ext>
                </a:extLst>
              </a:tr>
              <a:tr h="222803">
                <a:tc>
                  <a:txBody>
                    <a:bodyPr/>
                    <a:lstStyle/>
                    <a:p>
                      <a:pPr marL="179705" algn="ctr">
                        <a:spcAft>
                          <a:spcPts val="600"/>
                        </a:spcAft>
                        <a:tabLst>
                          <a:tab pos="457200" algn="l"/>
                        </a:tabLst>
                      </a:pPr>
                      <a:r>
                        <a:rPr lang="ru-RU" sz="1400" b="0" dirty="0">
                          <a:effectLst/>
                          <a:latin typeface="+mn-lt"/>
                          <a:cs typeface="Arial" panose="020B0604020202020204" pitchFamily="34" charset="0"/>
                        </a:rPr>
                        <a:t>5</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«Спорт»</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120 740,7</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120 725,8</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867812130"/>
                  </a:ext>
                </a:extLst>
              </a:tr>
              <a:tr h="222803">
                <a:tc>
                  <a:txBody>
                    <a:bodyPr/>
                    <a:lstStyle/>
                    <a:p>
                      <a:pPr marL="179705" algn="ctr">
                        <a:spcAft>
                          <a:spcPts val="600"/>
                        </a:spcAft>
                      </a:pPr>
                      <a:r>
                        <a:rPr lang="ru-RU" sz="1400" b="0" dirty="0">
                          <a:effectLst/>
                          <a:latin typeface="+mn-lt"/>
                          <a:cs typeface="Arial" panose="020B0604020202020204" pitchFamily="34" charset="0"/>
                        </a:rPr>
                        <a:t>6</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«Развитие сельского хозяйства»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2 213,0</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2 212,8</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190870179"/>
                  </a:ext>
                </a:extLst>
              </a:tr>
              <a:tr h="222803">
                <a:tc>
                  <a:txBody>
                    <a:bodyPr/>
                    <a:lstStyle/>
                    <a:p>
                      <a:pPr marL="179705" algn="ctr">
                        <a:spcAft>
                          <a:spcPts val="600"/>
                        </a:spcAft>
                      </a:pPr>
                      <a:r>
                        <a:rPr lang="ru-RU" sz="1400" b="0" dirty="0">
                          <a:effectLst/>
                          <a:latin typeface="+mn-lt"/>
                          <a:cs typeface="Arial" panose="020B0604020202020204" pitchFamily="34" charset="0"/>
                        </a:rPr>
                        <a:t>7</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«Экология и окружающая среда»</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100,0</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87,9</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87,9</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772758864"/>
                  </a:ext>
                </a:extLst>
              </a:tr>
              <a:tr h="445606">
                <a:tc>
                  <a:txBody>
                    <a:bodyPr/>
                    <a:lstStyle/>
                    <a:p>
                      <a:pPr marL="179705" algn="ctr">
                        <a:spcAft>
                          <a:spcPts val="600"/>
                        </a:spcAft>
                      </a:pPr>
                      <a:r>
                        <a:rPr lang="ru-RU" sz="1400" b="0" dirty="0">
                          <a:effectLst/>
                          <a:latin typeface="+mn-lt"/>
                          <a:cs typeface="Arial" panose="020B0604020202020204" pitchFamily="34" charset="0"/>
                        </a:rPr>
                        <a:t>8</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«Безопасность и обеспечение безопасности жизнедеятельности населения»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57 389,9</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54 885,1</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95,6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907116216"/>
                  </a:ext>
                </a:extLst>
              </a:tr>
              <a:tr h="222803">
                <a:tc>
                  <a:txBody>
                    <a:bodyPr/>
                    <a:lstStyle/>
                    <a:p>
                      <a:pPr marL="179705" algn="ctr">
                        <a:spcAft>
                          <a:spcPts val="600"/>
                        </a:spcAft>
                      </a:pPr>
                      <a:r>
                        <a:rPr lang="ru-RU" sz="1400" b="0" dirty="0">
                          <a:effectLst/>
                          <a:latin typeface="+mn-lt"/>
                          <a:cs typeface="Arial" panose="020B0604020202020204" pitchFamily="34" charset="0"/>
                        </a:rPr>
                        <a:t>9</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«Жилище»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86 220,1</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77 392,8</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89,8</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266301941"/>
                  </a:ext>
                </a:extLst>
              </a:tr>
              <a:tr h="222803">
                <a:tc>
                  <a:txBody>
                    <a:bodyPr/>
                    <a:lstStyle/>
                    <a:p>
                      <a:pPr marL="179705" algn="ctr">
                        <a:spcAft>
                          <a:spcPts val="600"/>
                        </a:spcAft>
                      </a:pPr>
                      <a:r>
                        <a:rPr lang="ru-RU" sz="1400" b="0" dirty="0">
                          <a:effectLst/>
                          <a:latin typeface="+mn-lt"/>
                          <a:cs typeface="Arial" panose="020B0604020202020204" pitchFamily="34" charset="0"/>
                        </a:rPr>
                        <a:t>10</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«Развитие инженерной инфраструктуры и энергоэффективности»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139 916,5</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126 068,0</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90,1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887713472"/>
                  </a:ext>
                </a:extLst>
              </a:tr>
              <a:tr h="222803">
                <a:tc>
                  <a:txBody>
                    <a:bodyPr/>
                    <a:lstStyle/>
                    <a:p>
                      <a:pPr marL="179705" algn="ctr">
                        <a:spcAft>
                          <a:spcPts val="600"/>
                        </a:spcAft>
                      </a:pPr>
                      <a:r>
                        <a:rPr lang="ru-RU" sz="1400" b="0" dirty="0">
                          <a:effectLst/>
                          <a:latin typeface="+mn-lt"/>
                          <a:cs typeface="Arial" panose="020B0604020202020204" pitchFamily="34" charset="0"/>
                        </a:rPr>
                        <a:t>11</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«Предпринимательство»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6 972,7</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6 972,7</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073921469"/>
                  </a:ext>
                </a:extLst>
              </a:tr>
              <a:tr h="222803">
                <a:tc>
                  <a:txBody>
                    <a:bodyPr/>
                    <a:lstStyle/>
                    <a:p>
                      <a:pPr marL="179705" algn="ctr">
                        <a:spcAft>
                          <a:spcPts val="600"/>
                        </a:spcAft>
                      </a:pPr>
                      <a:r>
                        <a:rPr lang="ru-RU" sz="1400" b="0" dirty="0">
                          <a:effectLst/>
                          <a:latin typeface="+mn-lt"/>
                          <a:cs typeface="Arial" panose="020B0604020202020204" pitchFamily="34" charset="0"/>
                        </a:rPr>
                        <a:t>12</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«Управление имуществом и муниципальными финансами»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571 705,3</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522 730,4</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91,4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805129316"/>
                  </a:ext>
                </a:extLst>
              </a:tr>
              <a:tr h="654202">
                <a:tc>
                  <a:txBody>
                    <a:bodyPr/>
                    <a:lstStyle/>
                    <a:p>
                      <a:pPr marL="179705" algn="ctr">
                        <a:spcAft>
                          <a:spcPts val="600"/>
                        </a:spcAft>
                      </a:pPr>
                      <a:r>
                        <a:rPr lang="ru-RU" sz="1400" b="0" dirty="0">
                          <a:effectLst/>
                          <a:latin typeface="+mn-lt"/>
                          <a:cs typeface="Arial" panose="020B0604020202020204" pitchFamily="34" charset="0"/>
                        </a:rPr>
                        <a:t>13</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«Развитие институтов гражданского общества, повышение эффективности местного самоуправления и реализации молодежной политики»</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89 840,0</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87 532,5</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97,4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904819997"/>
                  </a:ext>
                </a:extLst>
              </a:tr>
              <a:tr h="222803">
                <a:tc>
                  <a:txBody>
                    <a:bodyPr/>
                    <a:lstStyle/>
                    <a:p>
                      <a:pPr marL="179705" algn="ctr">
                        <a:spcAft>
                          <a:spcPts val="600"/>
                        </a:spcAft>
                      </a:pPr>
                      <a:r>
                        <a:rPr lang="ru-RU" sz="1400" b="0" dirty="0">
                          <a:effectLst/>
                          <a:latin typeface="+mn-lt"/>
                          <a:cs typeface="Arial" panose="020B0604020202020204" pitchFamily="34" charset="0"/>
                        </a:rPr>
                        <a:t>14</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«Развитие и функционирование дорожно-транспортного комплекса»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205 963,9</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199 314,3</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96,8</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523597541"/>
                  </a:ext>
                </a:extLst>
              </a:tr>
              <a:tr h="222803">
                <a:tc>
                  <a:txBody>
                    <a:bodyPr/>
                    <a:lstStyle/>
                    <a:p>
                      <a:pPr marL="179705" algn="ctr">
                        <a:spcAft>
                          <a:spcPts val="600"/>
                        </a:spcAft>
                      </a:pPr>
                      <a:r>
                        <a:rPr lang="ru-RU" sz="1400" b="0" dirty="0">
                          <a:effectLst/>
                          <a:latin typeface="+mn-lt"/>
                          <a:cs typeface="Arial" panose="020B0604020202020204" pitchFamily="34" charset="0"/>
                        </a:rPr>
                        <a:t>15</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«Цифровое муниципальное образование»     </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138 308,5</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131 197,2</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94,9</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620925906"/>
                  </a:ext>
                </a:extLst>
              </a:tr>
              <a:tr h="222803">
                <a:tc>
                  <a:txBody>
                    <a:bodyPr/>
                    <a:lstStyle/>
                    <a:p>
                      <a:pPr marL="179705" algn="ctr">
                        <a:spcAft>
                          <a:spcPts val="600"/>
                        </a:spcAft>
                      </a:pPr>
                      <a:r>
                        <a:rPr lang="ru-RU" sz="1400" b="0" dirty="0">
                          <a:effectLst/>
                          <a:latin typeface="+mn-lt"/>
                          <a:cs typeface="Arial" panose="020B0604020202020204" pitchFamily="34" charset="0"/>
                        </a:rPr>
                        <a:t>16</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«Архитектура и градостроительство»</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2 094,0</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712,3</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34,0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286180599"/>
                  </a:ext>
                </a:extLst>
              </a:tr>
              <a:tr h="222803">
                <a:tc>
                  <a:txBody>
                    <a:bodyPr/>
                    <a:lstStyle/>
                    <a:p>
                      <a:pPr marL="179705" algn="ctr">
                        <a:spcAft>
                          <a:spcPts val="600"/>
                        </a:spcAft>
                      </a:pPr>
                      <a:r>
                        <a:rPr lang="ru-RU" sz="1400" b="0" dirty="0">
                          <a:effectLst/>
                          <a:latin typeface="+mn-lt"/>
                          <a:cs typeface="Arial" panose="020B0604020202020204" pitchFamily="34" charset="0"/>
                        </a:rPr>
                        <a:t>17</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«Формирование современной комфортной городской среды»</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a:solidFill>
                            <a:schemeClr val="dk1"/>
                          </a:solidFill>
                          <a:effectLst/>
                          <a:latin typeface="+mn-lt"/>
                          <a:ea typeface="Times New Roman" panose="02020603050405020304" pitchFamily="18" charset="0"/>
                          <a:cs typeface="+mn-cs"/>
                        </a:rPr>
                        <a:t>504 722,8</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482 623,1</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95,6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560682639"/>
                  </a:ext>
                </a:extLst>
              </a:tr>
              <a:tr h="222803">
                <a:tc>
                  <a:txBody>
                    <a:bodyPr/>
                    <a:lstStyle/>
                    <a:p>
                      <a:pPr marL="179705" algn="ctr">
                        <a:spcAft>
                          <a:spcPts val="600"/>
                        </a:spcAft>
                      </a:pPr>
                      <a:r>
                        <a:rPr lang="ru-RU" sz="1400" b="0" dirty="0">
                          <a:effectLst/>
                          <a:latin typeface="+mn-lt"/>
                          <a:cs typeface="Arial" panose="020B0604020202020204" pitchFamily="34" charset="0"/>
                        </a:rPr>
                        <a:t>18</a:t>
                      </a:r>
                      <a:endParaRPr lang="ru-RU" sz="1400" b="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algn="l">
                        <a:lnSpc>
                          <a:spcPct val="115000"/>
                        </a:lnSpc>
                        <a:spcAft>
                          <a:spcPts val="0"/>
                        </a:spcAft>
                      </a:pPr>
                      <a:r>
                        <a:rPr lang="ru-RU" sz="1300" dirty="0">
                          <a:effectLst/>
                          <a:latin typeface="+mn-lt"/>
                          <a:cs typeface="Arial" panose="020B0604020202020204" pitchFamily="34" charset="0"/>
                        </a:rPr>
                        <a:t>«Строительство объектов социальной инфраструктуры»</a:t>
                      </a:r>
                      <a:endParaRPr lang="ru-RU" sz="1300"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281 626,7</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276 931,8</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300" kern="1200" dirty="0">
                          <a:solidFill>
                            <a:schemeClr val="dk1"/>
                          </a:solidFill>
                          <a:effectLst/>
                          <a:latin typeface="+mn-lt"/>
                          <a:ea typeface="Times New Roman" panose="02020603050405020304" pitchFamily="18" charset="0"/>
                          <a:cs typeface="+mn-cs"/>
                        </a:rPr>
                        <a:t>98,3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748788104"/>
                  </a:ext>
                </a:extLst>
              </a:tr>
              <a:tr h="453272">
                <a:tc gridSpan="2">
                  <a:txBody>
                    <a:bodyPr/>
                    <a:lstStyle/>
                    <a:p>
                      <a:pPr marL="179705" algn="ctr">
                        <a:spcAft>
                          <a:spcPts val="600"/>
                        </a:spcAft>
                      </a:pPr>
                      <a:r>
                        <a:rPr lang="ru-RU" sz="1400" b="1" dirty="0">
                          <a:effectLst/>
                          <a:latin typeface="+mn-lt"/>
                          <a:cs typeface="Arial" panose="020B0604020202020204" pitchFamily="34" charset="0"/>
                        </a:rPr>
                        <a:t> ВСЕГО</a:t>
                      </a:r>
                      <a:endParaRPr lang="ru-RU" sz="1400" b="1" dirty="0">
                        <a:effectLst/>
                        <a:latin typeface="+mn-lt"/>
                        <a:ea typeface="Times New Roman" panose="02020603050405020304" pitchFamily="18" charset="0"/>
                        <a:cs typeface="Arial" panose="020B0604020202020204" pitchFamily="34" charset="0"/>
                      </a:endParaRPr>
                    </a:p>
                  </a:txBody>
                  <a:tcPr marL="26713" marR="26713" marT="0" marB="0" anchor="ctr">
                    <a:solidFill>
                      <a:schemeClr val="accent1">
                        <a:lumMod val="60000"/>
                        <a:lumOff val="40000"/>
                      </a:schemeClr>
                    </a:solidFill>
                  </a:tcPr>
                </a:tc>
                <a:tc hMerge="1">
                  <a:txBody>
                    <a:bodyPr/>
                    <a:lstStyle/>
                    <a:p>
                      <a:endParaRPr lang="ru-RU"/>
                    </a:p>
                  </a:txBody>
                  <a:tcPr/>
                </a:tc>
                <a:tc>
                  <a:txBody>
                    <a:bodyPr/>
                    <a:lstStyle/>
                    <a:p>
                      <a:pPr marL="179705" algn="ctr">
                        <a:spcAft>
                          <a:spcPts val="600"/>
                        </a:spcAft>
                      </a:pPr>
                      <a:r>
                        <a:rPr lang="ru-RU" sz="1400" b="1" dirty="0" smtClean="0">
                          <a:effectLst/>
                          <a:latin typeface="+mn-lt"/>
                          <a:ea typeface="Times New Roman" panose="02020603050405020304" pitchFamily="18" charset="0"/>
                        </a:rPr>
                        <a:t>6 427</a:t>
                      </a:r>
                      <a:r>
                        <a:rPr lang="ru-RU" sz="1400" b="1" baseline="0" dirty="0" smtClean="0">
                          <a:effectLst/>
                          <a:latin typeface="+mn-lt"/>
                          <a:ea typeface="Times New Roman" panose="02020603050405020304" pitchFamily="18" charset="0"/>
                        </a:rPr>
                        <a:t> 650,7</a:t>
                      </a:r>
                      <a:endParaRPr lang="ru-RU" sz="1400" dirty="0">
                        <a:effectLst/>
                        <a:latin typeface="+mn-lt"/>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179705" algn="ctr">
                        <a:spcAft>
                          <a:spcPts val="600"/>
                        </a:spcAft>
                      </a:pPr>
                      <a:r>
                        <a:rPr lang="ru-RU" sz="1400" b="1" dirty="0" smtClean="0">
                          <a:effectLst/>
                          <a:latin typeface="+mn-lt"/>
                          <a:ea typeface="Times New Roman" panose="02020603050405020304" pitchFamily="18" charset="0"/>
                        </a:rPr>
                        <a:t>6 082 351,3</a:t>
                      </a:r>
                      <a:endParaRPr lang="ru-RU" sz="1400" dirty="0">
                        <a:effectLst/>
                        <a:latin typeface="+mn-lt"/>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179705" algn="ctr">
                        <a:spcAft>
                          <a:spcPts val="600"/>
                        </a:spcAft>
                      </a:pPr>
                      <a:r>
                        <a:rPr lang="ru-RU" sz="1400" b="1" dirty="0" smtClean="0">
                          <a:effectLst/>
                          <a:latin typeface="+mn-lt"/>
                          <a:ea typeface="Times New Roman" panose="02020603050405020304" pitchFamily="18" charset="0"/>
                        </a:rPr>
                        <a:t>94,6</a:t>
                      </a:r>
                      <a:endParaRPr lang="ru-RU" sz="1400" dirty="0">
                        <a:effectLst/>
                        <a:latin typeface="+mn-lt"/>
                        <a:ea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039934097"/>
                  </a:ext>
                </a:extLst>
              </a:tr>
            </a:tbl>
          </a:graphicData>
        </a:graphic>
      </p:graphicFrame>
      <p:pic>
        <p:nvPicPr>
          <p:cNvPr id="10" name="Объект 6">
            <a:extLst>
              <a:ext uri="{FF2B5EF4-FFF2-40B4-BE49-F238E27FC236}">
                <a16:creationId xmlns:a16="http://schemas.microsoft.com/office/drawing/2014/main" id="{982ECB5C-6AA9-4688-850F-9AEE645060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2876470325"/>
      </p:ext>
    </p:extLst>
  </p:cSld>
  <p:clrMapOvr>
    <a:masterClrMapping/>
  </p:clrMapOvr>
  <p:transition spd="slow">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670ABAC-3B06-423B-AD55-FFD4D84CFDCB}"/>
              </a:ext>
            </a:extLst>
          </p:cNvPr>
          <p:cNvPicPr>
            <a:picLocks noChangeAspect="1"/>
          </p:cNvPicPr>
          <p:nvPr/>
        </p:nvPicPr>
        <p:blipFill>
          <a:blip r:embed="rId2"/>
          <a:stretch>
            <a:fillRect/>
          </a:stretch>
        </p:blipFill>
        <p:spPr>
          <a:xfrm flipH="1">
            <a:off x="-1" y="1"/>
            <a:ext cx="12192000" cy="7043566"/>
          </a:xfrm>
          <a:prstGeom prst="rect">
            <a:avLst/>
          </a:prstGeom>
        </p:spPr>
      </p:pic>
      <p:sp>
        <p:nvSpPr>
          <p:cNvPr id="2" name="Заголовок 1">
            <a:extLst>
              <a:ext uri="{FF2B5EF4-FFF2-40B4-BE49-F238E27FC236}">
                <a16:creationId xmlns:a16="http://schemas.microsoft.com/office/drawing/2014/main" id="{D5088250-0F19-4338-B86B-F3BF7CE459AC}"/>
              </a:ext>
            </a:extLst>
          </p:cNvPr>
          <p:cNvSpPr>
            <a:spLocks noGrp="1"/>
          </p:cNvSpPr>
          <p:nvPr>
            <p:ph type="title"/>
          </p:nvPr>
        </p:nvSpPr>
        <p:spPr>
          <a:xfrm>
            <a:off x="1227238" y="188913"/>
            <a:ext cx="10189182" cy="863600"/>
          </a:xfrm>
        </p:spPr>
        <p:txBody>
          <a:bodyPr>
            <a:normAutofit fontScale="90000"/>
          </a:bodyPr>
          <a:lstStyle/>
          <a:p>
            <a:pPr algn="ctr"/>
            <a:r>
              <a:rPr lang="ru-RU" dirty="0"/>
              <a:t>Непрограммные расходы бюджета городского округа </a:t>
            </a:r>
            <a:r>
              <a:rPr lang="ru-RU" dirty="0" smtClean="0"/>
              <a:t>Долгопрудный</a:t>
            </a:r>
            <a:endParaRPr lang="ru-RU" dirty="0"/>
          </a:p>
        </p:txBody>
      </p:sp>
      <p:sp>
        <p:nvSpPr>
          <p:cNvPr id="8" name="Rectangle 9">
            <a:extLst>
              <a:ext uri="{FF2B5EF4-FFF2-40B4-BE49-F238E27FC236}">
                <a16:creationId xmlns:a16="http://schemas.microsoft.com/office/drawing/2014/main" id="{16981294-556C-4D09-B9BE-C12949814B06}"/>
              </a:ext>
            </a:extLst>
          </p:cNvPr>
          <p:cNvSpPr>
            <a:spLocks noChangeArrowheads="1"/>
          </p:cNvSpPr>
          <p:nvPr/>
        </p:nvSpPr>
        <p:spPr bwMode="auto">
          <a:xfrm>
            <a:off x="250825" y="2183308"/>
            <a:ext cx="3540354" cy="147732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a:ln w="0"/>
                <a:solidFill>
                  <a:srgbClr val="002060"/>
                </a:solidFill>
                <a:effectLst>
                  <a:outerShdw blurRad="38100" dist="25400" dir="5400000" algn="ctr" rotWithShape="0">
                    <a:srgbClr val="6E747A">
                      <a:alpha val="43000"/>
                    </a:srgbClr>
                  </a:outerShdw>
                </a:effectLst>
              </a:rPr>
              <a:t>руководство и управление в сфере установленных функций органов местного самоуправления</a:t>
            </a:r>
          </a:p>
          <a:p>
            <a:pPr algn="ctr"/>
            <a:r>
              <a:rPr lang="ru-RU" dirty="0">
                <a:ln w="0"/>
                <a:solidFill>
                  <a:srgbClr val="002060"/>
                </a:solidFill>
                <a:effectLst>
                  <a:outerShdw blurRad="38100" dist="25400" dir="5400000" algn="ctr" rotWithShape="0">
                    <a:srgbClr val="6E747A">
                      <a:alpha val="43000"/>
                    </a:srgbClr>
                  </a:outerShdw>
                </a:effectLst>
              </a:rPr>
              <a:t>(16 </a:t>
            </a:r>
            <a:r>
              <a:rPr lang="ru-RU" dirty="0" smtClean="0">
                <a:ln w="0"/>
                <a:solidFill>
                  <a:srgbClr val="002060"/>
                </a:solidFill>
                <a:effectLst>
                  <a:outerShdw blurRad="38100" dist="25400" dir="5400000" algn="ctr" rotWithShape="0">
                    <a:srgbClr val="6E747A">
                      <a:alpha val="43000"/>
                    </a:srgbClr>
                  </a:outerShdw>
                </a:effectLst>
              </a:rPr>
              <a:t>830,3 </a:t>
            </a:r>
            <a:r>
              <a:rPr lang="ru-RU" dirty="0">
                <a:ln w="0"/>
                <a:solidFill>
                  <a:srgbClr val="002060"/>
                </a:solidFill>
                <a:effectLst>
                  <a:outerShdw blurRad="38100" dist="25400" dir="5400000" algn="ctr" rotWithShape="0">
                    <a:srgbClr val="6E747A">
                      <a:alpha val="43000"/>
                    </a:srgbClr>
                  </a:outerShdw>
                </a:effectLst>
              </a:rPr>
              <a:t>тыс. рублей)</a:t>
            </a:r>
          </a:p>
        </p:txBody>
      </p:sp>
      <p:sp>
        <p:nvSpPr>
          <p:cNvPr id="10" name="Rectangle 12">
            <a:extLst>
              <a:ext uri="{FF2B5EF4-FFF2-40B4-BE49-F238E27FC236}">
                <a16:creationId xmlns:a16="http://schemas.microsoft.com/office/drawing/2014/main" id="{991513C5-7DC5-41FE-A515-B1B9CB4F7484}"/>
              </a:ext>
            </a:extLst>
          </p:cNvPr>
          <p:cNvSpPr>
            <a:spLocks noChangeArrowheads="1"/>
          </p:cNvSpPr>
          <p:nvPr/>
        </p:nvSpPr>
        <p:spPr bwMode="auto">
          <a:xfrm>
            <a:off x="613583" y="4060176"/>
            <a:ext cx="3177596" cy="584775"/>
          </a:xfrm>
          <a:prstGeom prst="rect">
            <a:avLst/>
          </a:prstGeom>
          <a:gradFill rotWithShape="1">
            <a:gsLst>
              <a:gs pos="0">
                <a:srgbClr val="DAF7FE">
                  <a:alpha val="64000"/>
                </a:srgbClr>
              </a:gs>
              <a:gs pos="100000">
                <a:srgbClr val="D1D1D1"/>
              </a:gs>
            </a:gsLst>
            <a:lin ang="5400000" scaled="1"/>
          </a:gradFill>
          <a:ln w="12700" algn="ctr">
            <a:solidFill>
              <a:srgbClr val="0000CC"/>
            </a:solidFill>
            <a:miter lim="800000"/>
          </a:ln>
          <a:effectLst/>
        </p:spPr>
        <p:txBody>
          <a:bodyPr wrap="square" anchor="ctr">
            <a:spAutoFit/>
          </a:bodyPr>
          <a:lstStyle/>
          <a:p>
            <a:pPr algn="ctr" fontAlgn="base">
              <a:spcBef>
                <a:spcPct val="0"/>
              </a:spcBef>
              <a:spcAft>
                <a:spcPct val="0"/>
              </a:spcAft>
              <a:defRPr/>
            </a:pPr>
            <a:r>
              <a:rPr lang="ru-RU" sz="1600" i="1" dirty="0">
                <a:solidFill>
                  <a:srgbClr val="000000"/>
                </a:solidFill>
                <a:effectLst>
                  <a:outerShdw blurRad="38100" dist="38100" dir="2700000" algn="tl">
                    <a:srgbClr val="FFFFFF"/>
                  </a:outerShdw>
                </a:effectLst>
                <a:cs typeface="Arial" charset="0"/>
              </a:rPr>
              <a:t>Обеспечение деятельности Совета депутатов</a:t>
            </a:r>
            <a:endParaRPr lang="ru-RU" sz="1600" dirty="0">
              <a:solidFill>
                <a:srgbClr val="000000"/>
              </a:solidFill>
              <a:cs typeface="Arial" charset="0"/>
            </a:endParaRPr>
          </a:p>
        </p:txBody>
      </p:sp>
      <p:sp>
        <p:nvSpPr>
          <p:cNvPr id="11" name="Rectangle 12">
            <a:extLst>
              <a:ext uri="{FF2B5EF4-FFF2-40B4-BE49-F238E27FC236}">
                <a16:creationId xmlns:a16="http://schemas.microsoft.com/office/drawing/2014/main" id="{9163FFFD-BD13-493D-872D-63462E953659}"/>
              </a:ext>
            </a:extLst>
          </p:cNvPr>
          <p:cNvSpPr>
            <a:spLocks noChangeArrowheads="1"/>
          </p:cNvSpPr>
          <p:nvPr/>
        </p:nvSpPr>
        <p:spPr bwMode="auto">
          <a:xfrm>
            <a:off x="613583" y="4920556"/>
            <a:ext cx="3177596" cy="830997"/>
          </a:xfrm>
          <a:prstGeom prst="rect">
            <a:avLst/>
          </a:prstGeom>
          <a:gradFill rotWithShape="1">
            <a:gsLst>
              <a:gs pos="0">
                <a:srgbClr val="DAF7FE">
                  <a:alpha val="64000"/>
                </a:srgbClr>
              </a:gs>
              <a:gs pos="100000">
                <a:srgbClr val="D1D1D1"/>
              </a:gs>
            </a:gsLst>
            <a:lin ang="5400000" scaled="1"/>
          </a:gradFill>
          <a:ln w="12700" algn="ctr">
            <a:solidFill>
              <a:srgbClr val="0000CC"/>
            </a:solidFill>
            <a:miter lim="800000"/>
          </a:ln>
          <a:effectLst/>
        </p:spPr>
        <p:txBody>
          <a:bodyPr wrap="square" anchor="ctr">
            <a:spAutoFit/>
          </a:bodyPr>
          <a:lstStyle/>
          <a:p>
            <a:pPr algn="ctr" fontAlgn="base">
              <a:spcBef>
                <a:spcPct val="0"/>
              </a:spcBef>
              <a:spcAft>
                <a:spcPct val="0"/>
              </a:spcAft>
              <a:defRPr/>
            </a:pPr>
            <a:r>
              <a:rPr lang="ru-RU" sz="1600" i="1" dirty="0">
                <a:solidFill>
                  <a:srgbClr val="000000"/>
                </a:solidFill>
                <a:effectLst>
                  <a:outerShdw blurRad="38100" dist="38100" dir="2700000" algn="tl">
                    <a:srgbClr val="FFFFFF"/>
                  </a:outerShdw>
                </a:effectLst>
                <a:cs typeface="Arial" charset="0"/>
              </a:rPr>
              <a:t>Обеспечение деятельности Контрольно-ревизионной комиссии</a:t>
            </a:r>
            <a:endParaRPr lang="ru-RU" sz="1600" dirty="0">
              <a:solidFill>
                <a:srgbClr val="000000"/>
              </a:solidFill>
              <a:cs typeface="Arial" charset="0"/>
            </a:endParaRPr>
          </a:p>
        </p:txBody>
      </p:sp>
      <p:sp>
        <p:nvSpPr>
          <p:cNvPr id="15" name="Прямоугольник 14">
            <a:extLst>
              <a:ext uri="{FF2B5EF4-FFF2-40B4-BE49-F238E27FC236}">
                <a16:creationId xmlns:a16="http://schemas.microsoft.com/office/drawing/2014/main" id="{0C9188E0-13BD-4EBF-81AC-BD855AF281FD}"/>
              </a:ext>
            </a:extLst>
          </p:cNvPr>
          <p:cNvSpPr/>
          <p:nvPr/>
        </p:nvSpPr>
        <p:spPr>
          <a:xfrm>
            <a:off x="4039367" y="2183308"/>
            <a:ext cx="3808053" cy="92333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a:ln w="0"/>
                <a:solidFill>
                  <a:srgbClr val="002060"/>
                </a:solidFill>
                <a:effectLst>
                  <a:outerShdw blurRad="38100" dist="25400" dir="5400000" algn="ctr" rotWithShape="0">
                    <a:srgbClr val="6E747A">
                      <a:alpha val="43000"/>
                    </a:srgbClr>
                  </a:outerShdw>
                </a:effectLst>
              </a:rPr>
              <a:t>ежемесячные денежные выплаты Почетным гражданам</a:t>
            </a:r>
          </a:p>
          <a:p>
            <a:pPr algn="ctr"/>
            <a:r>
              <a:rPr lang="ru-RU" dirty="0">
                <a:ln w="0"/>
                <a:solidFill>
                  <a:srgbClr val="002060"/>
                </a:solidFill>
                <a:effectLst>
                  <a:outerShdw blurRad="38100" dist="25400" dir="5400000" algn="ctr" rotWithShape="0">
                    <a:srgbClr val="6E747A">
                      <a:alpha val="43000"/>
                    </a:srgbClr>
                  </a:outerShdw>
                </a:effectLst>
              </a:rPr>
              <a:t> (1 </a:t>
            </a:r>
            <a:r>
              <a:rPr lang="ru-RU" dirty="0" smtClean="0">
                <a:ln w="0"/>
                <a:solidFill>
                  <a:srgbClr val="002060"/>
                </a:solidFill>
                <a:effectLst>
                  <a:outerShdw blurRad="38100" dist="25400" dir="5400000" algn="ctr" rotWithShape="0">
                    <a:srgbClr val="6E747A">
                      <a:alpha val="43000"/>
                    </a:srgbClr>
                  </a:outerShdw>
                </a:effectLst>
              </a:rPr>
              <a:t>810,6 </a:t>
            </a:r>
            <a:r>
              <a:rPr lang="ru-RU" dirty="0">
                <a:ln w="0"/>
                <a:solidFill>
                  <a:srgbClr val="002060"/>
                </a:solidFill>
                <a:effectLst>
                  <a:outerShdw blurRad="38100" dist="25400" dir="5400000" algn="ctr" rotWithShape="0">
                    <a:srgbClr val="6E747A">
                      <a:alpha val="43000"/>
                    </a:srgbClr>
                  </a:outerShdw>
                </a:effectLst>
              </a:rPr>
              <a:t>тыс. руб.)</a:t>
            </a:r>
          </a:p>
        </p:txBody>
      </p:sp>
      <p:sp>
        <p:nvSpPr>
          <p:cNvPr id="17" name="Прямоугольник 16">
            <a:extLst>
              <a:ext uri="{FF2B5EF4-FFF2-40B4-BE49-F238E27FC236}">
                <a16:creationId xmlns:a16="http://schemas.microsoft.com/office/drawing/2014/main" id="{52B0897A-DE33-4B77-9B5F-481D2458AA89}"/>
              </a:ext>
            </a:extLst>
          </p:cNvPr>
          <p:cNvSpPr/>
          <p:nvPr/>
        </p:nvSpPr>
        <p:spPr>
          <a:xfrm>
            <a:off x="0" y="1294745"/>
            <a:ext cx="12191999" cy="83099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ru-RU" sz="2400" b="1" dirty="0">
                <a:ln w="6600">
                  <a:solidFill>
                    <a:schemeClr val="accent2"/>
                  </a:solidFill>
                  <a:prstDash val="solid"/>
                </a:ln>
                <a:solidFill>
                  <a:srgbClr val="FFFFFF"/>
                </a:solidFill>
                <a:effectLst>
                  <a:outerShdw dist="38100" dir="2700000" algn="tl" rotWithShape="0">
                    <a:schemeClr val="accent2"/>
                  </a:outerShdw>
                </a:effectLst>
              </a:rPr>
              <a:t>Расходы на непрограммную часть бюджета городского округа Долгопрудный составили </a:t>
            </a:r>
            <a:r>
              <a:rPr lang="ru-RU" sz="2400" b="1" dirty="0" smtClean="0">
                <a:ln w="6600">
                  <a:solidFill>
                    <a:schemeClr val="accent2"/>
                  </a:solidFill>
                  <a:prstDash val="solid"/>
                </a:ln>
                <a:solidFill>
                  <a:srgbClr val="FFFFFF"/>
                </a:solidFill>
                <a:effectLst>
                  <a:outerShdw dist="38100" dir="2700000" algn="tl" rotWithShape="0">
                    <a:schemeClr val="accent2"/>
                  </a:outerShdw>
                </a:effectLst>
              </a:rPr>
              <a:t> 23 471,9 тыс</a:t>
            </a:r>
            <a:r>
              <a:rPr lang="ru-RU" sz="2400" b="1" dirty="0">
                <a:ln w="6600">
                  <a:solidFill>
                    <a:schemeClr val="accent2"/>
                  </a:solidFill>
                  <a:prstDash val="solid"/>
                </a:ln>
                <a:solidFill>
                  <a:srgbClr val="FFFFFF"/>
                </a:solidFill>
                <a:effectLst>
                  <a:outerShdw dist="38100" dir="2700000" algn="tl" rotWithShape="0">
                    <a:schemeClr val="accent2"/>
                  </a:outerShdw>
                </a:effectLst>
              </a:rPr>
              <a:t>. руб. и включают следующие направления:</a:t>
            </a:r>
          </a:p>
        </p:txBody>
      </p:sp>
      <p:cxnSp>
        <p:nvCxnSpPr>
          <p:cNvPr id="23" name="Прямая соединительная линия 22">
            <a:extLst>
              <a:ext uri="{FF2B5EF4-FFF2-40B4-BE49-F238E27FC236}">
                <a16:creationId xmlns:a16="http://schemas.microsoft.com/office/drawing/2014/main" id="{E6B1FB36-5E20-4F95-898A-176D61612BBE}"/>
              </a:ext>
            </a:extLst>
          </p:cNvPr>
          <p:cNvCxnSpPr>
            <a:cxnSpLocks/>
          </p:cNvCxnSpPr>
          <p:nvPr/>
        </p:nvCxnSpPr>
        <p:spPr>
          <a:xfrm>
            <a:off x="335280" y="3660636"/>
            <a:ext cx="0" cy="1588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918B3335-3C55-4FA7-AE1D-B5890A5B57A4}"/>
              </a:ext>
            </a:extLst>
          </p:cNvPr>
          <p:cNvCxnSpPr>
            <a:cxnSpLocks/>
          </p:cNvCxnSpPr>
          <p:nvPr/>
        </p:nvCxnSpPr>
        <p:spPr>
          <a:xfrm>
            <a:off x="335280" y="5248879"/>
            <a:ext cx="268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A999DACD-65F8-49B3-8245-D5731B19DE4A}"/>
              </a:ext>
            </a:extLst>
          </p:cNvPr>
          <p:cNvCxnSpPr>
            <a:cxnSpLocks/>
          </p:cNvCxnSpPr>
          <p:nvPr/>
        </p:nvCxnSpPr>
        <p:spPr>
          <a:xfrm>
            <a:off x="335280" y="4352564"/>
            <a:ext cx="2687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Номер слайда 38">
            <a:extLst>
              <a:ext uri="{FF2B5EF4-FFF2-40B4-BE49-F238E27FC236}">
                <a16:creationId xmlns:a16="http://schemas.microsoft.com/office/drawing/2014/main" id="{2F6F0058-305B-4026-8C2B-28BBAE433B9B}"/>
              </a:ext>
            </a:extLst>
          </p:cNvPr>
          <p:cNvSpPr>
            <a:spLocks noGrp="1"/>
          </p:cNvSpPr>
          <p:nvPr>
            <p:ph type="sldNum" sz="quarter" idx="12"/>
          </p:nvPr>
        </p:nvSpPr>
        <p:spPr>
          <a:xfrm>
            <a:off x="9448800" y="6494432"/>
            <a:ext cx="2743200" cy="365125"/>
          </a:xfrm>
        </p:spPr>
        <p:txBody>
          <a:bodyPr/>
          <a:lstStyle/>
          <a:p>
            <a:fld id="{F203300F-B5E5-4D9E-9381-383162CC59FB}" type="slidenum">
              <a:rPr lang="ru-RU" smtClean="0"/>
              <a:pPr/>
              <a:t>39</a:t>
            </a:fld>
            <a:endParaRPr lang="ru-RU" dirty="0"/>
          </a:p>
        </p:txBody>
      </p:sp>
      <p:sp>
        <p:nvSpPr>
          <p:cNvPr id="20" name="Прямоугольник 19">
            <a:extLst>
              <a:ext uri="{FF2B5EF4-FFF2-40B4-BE49-F238E27FC236}">
                <a16:creationId xmlns:a16="http://schemas.microsoft.com/office/drawing/2014/main" id="{BDB30BCB-D1C5-4442-A16A-B8DDEEBE64F3}"/>
              </a:ext>
            </a:extLst>
          </p:cNvPr>
          <p:cNvSpPr/>
          <p:nvPr/>
        </p:nvSpPr>
        <p:spPr>
          <a:xfrm>
            <a:off x="8037576" y="2185591"/>
            <a:ext cx="3721886" cy="203132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a:ln w="0"/>
                <a:solidFill>
                  <a:srgbClr val="002060"/>
                </a:solidFill>
                <a:effectLst>
                  <a:outerShdw blurRad="38100" dist="25400" dir="5400000" algn="ctr" rotWithShape="0">
                    <a:srgbClr val="6E747A">
                      <a:alpha val="43000"/>
                    </a:srgbClr>
                  </a:outerShdw>
                </a:effectLst>
              </a:rPr>
              <a:t>достижение показателей деятельности органов исполнительной власти субъектов Российской Федерации (поощрение муниципальных управленческих команд)</a:t>
            </a:r>
          </a:p>
          <a:p>
            <a:pPr algn="ctr"/>
            <a:r>
              <a:rPr lang="ru-RU" dirty="0" smtClean="0">
                <a:ln w="0"/>
                <a:solidFill>
                  <a:srgbClr val="002060"/>
                </a:solidFill>
                <a:effectLst>
                  <a:outerShdw blurRad="38100" dist="25400" dir="5400000" algn="ctr" rotWithShape="0">
                    <a:srgbClr val="6E747A">
                      <a:alpha val="43000"/>
                    </a:srgbClr>
                  </a:outerShdw>
                </a:effectLst>
              </a:rPr>
              <a:t>(4 783,3 тыс</a:t>
            </a:r>
            <a:r>
              <a:rPr lang="ru-RU" dirty="0">
                <a:ln w="0"/>
                <a:solidFill>
                  <a:srgbClr val="002060"/>
                </a:solidFill>
                <a:effectLst>
                  <a:outerShdw blurRad="38100" dist="25400" dir="5400000" algn="ctr" rotWithShape="0">
                    <a:srgbClr val="6E747A">
                      <a:alpha val="43000"/>
                    </a:srgbClr>
                  </a:outerShdw>
                </a:effectLst>
              </a:rPr>
              <a:t>. рублей)</a:t>
            </a:r>
          </a:p>
        </p:txBody>
      </p:sp>
      <p:pic>
        <p:nvPicPr>
          <p:cNvPr id="22" name="Рисунок 21">
            <a:extLst>
              <a:ext uri="{FF2B5EF4-FFF2-40B4-BE49-F238E27FC236}">
                <a16:creationId xmlns:a16="http://schemas.microsoft.com/office/drawing/2014/main" id="{A51845ED-E008-4AAA-9202-478EBDCBD73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8333" y="158436"/>
            <a:ext cx="930124" cy="418296"/>
          </a:xfrm>
          <a:prstGeom prst="rect">
            <a:avLst/>
          </a:prstGeom>
        </p:spPr>
      </p:pic>
      <p:pic>
        <p:nvPicPr>
          <p:cNvPr id="7" name="Рисунок 6">
            <a:extLst>
              <a:ext uri="{FF2B5EF4-FFF2-40B4-BE49-F238E27FC236}">
                <a16:creationId xmlns:a16="http://schemas.microsoft.com/office/drawing/2014/main" id="{7674B06A-D2B7-4250-8FA6-74556196416D}"/>
              </a:ext>
            </a:extLst>
          </p:cNvPr>
          <p:cNvPicPr>
            <a:picLocks noChangeAspect="1"/>
          </p:cNvPicPr>
          <p:nvPr/>
        </p:nvPicPr>
        <p:blipFill>
          <a:blip r:embed="rId4"/>
          <a:stretch>
            <a:fillRect/>
          </a:stretch>
        </p:blipFill>
        <p:spPr>
          <a:xfrm>
            <a:off x="8309721" y="4375325"/>
            <a:ext cx="3177596" cy="2383196"/>
          </a:xfrm>
          <a:prstGeom prst="rect">
            <a:avLst/>
          </a:prstGeom>
          <a:ln>
            <a:noFill/>
          </a:ln>
          <a:effectLst>
            <a:softEdge rad="317500"/>
          </a:effectLst>
        </p:spPr>
      </p:pic>
      <p:sp>
        <p:nvSpPr>
          <p:cNvPr id="16" name="Прямоугольник 15">
            <a:extLst>
              <a:ext uri="{FF2B5EF4-FFF2-40B4-BE49-F238E27FC236}">
                <a16:creationId xmlns:a16="http://schemas.microsoft.com/office/drawing/2014/main" id="{0C9188E0-13BD-4EBF-81AC-BD855AF281FD}"/>
              </a:ext>
            </a:extLst>
          </p:cNvPr>
          <p:cNvSpPr/>
          <p:nvPr/>
        </p:nvSpPr>
        <p:spPr>
          <a:xfrm>
            <a:off x="4039366" y="3280859"/>
            <a:ext cx="3808053"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smtClean="0">
                <a:ln w="0"/>
                <a:solidFill>
                  <a:srgbClr val="002060"/>
                </a:solidFill>
                <a:effectLst>
                  <a:outerShdw blurRad="38100" dist="25400" dir="5400000" algn="ctr" rotWithShape="0">
                    <a:srgbClr val="6E747A">
                      <a:alpha val="43000"/>
                    </a:srgbClr>
                  </a:outerShdw>
                </a:effectLst>
              </a:rPr>
              <a:t>Оплата исполнительных листов, судебных издержек (</a:t>
            </a:r>
            <a:r>
              <a:rPr lang="ru-RU" dirty="0">
                <a:ln w="0"/>
                <a:solidFill>
                  <a:srgbClr val="002060"/>
                </a:solidFill>
                <a:effectLst>
                  <a:outerShdw blurRad="38100" dist="25400" dir="5400000" algn="ctr" rotWithShape="0">
                    <a:srgbClr val="6E747A">
                      <a:alpha val="43000"/>
                    </a:srgbClr>
                  </a:outerShdw>
                </a:effectLst>
              </a:rPr>
              <a:t>47,7 тыс. руб.)</a:t>
            </a:r>
          </a:p>
        </p:txBody>
      </p:sp>
    </p:spTree>
    <p:extLst>
      <p:ext uri="{BB962C8B-B14F-4D97-AF65-F5344CB8AC3E}">
        <p14:creationId xmlns:p14="http://schemas.microsoft.com/office/powerpoint/2010/main" val="3168368597"/>
      </p:ext>
    </p:extLst>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D00511-6621-40FA-9ACF-AD2898F42479}"/>
              </a:ext>
            </a:extLst>
          </p:cNvPr>
          <p:cNvSpPr>
            <a:spLocks noGrp="1"/>
          </p:cNvSpPr>
          <p:nvPr>
            <p:ph type="title"/>
          </p:nvPr>
        </p:nvSpPr>
        <p:spPr>
          <a:xfrm>
            <a:off x="1062181" y="136525"/>
            <a:ext cx="10298545" cy="731693"/>
          </a:xfrm>
        </p:spPr>
        <p:txBody>
          <a:bodyPr>
            <a:normAutofit fontScale="90000"/>
          </a:bodyPr>
          <a:lstStyle/>
          <a:p>
            <a:pPr algn="ctr"/>
            <a:r>
              <a:rPr lang="ru-RU" sz="2000" b="1" dirty="0"/>
              <a:t/>
            </a:r>
            <a:br>
              <a:rPr lang="ru-RU" sz="2000" b="1" dirty="0"/>
            </a:br>
            <a:r>
              <a:rPr lang="ru-RU" sz="2000" b="1" dirty="0"/>
              <a:t/>
            </a:r>
            <a:br>
              <a:rPr lang="ru-RU" sz="2000" b="1" dirty="0"/>
            </a:br>
            <a:r>
              <a:rPr lang="ru-RU" sz="2000" b="1" dirty="0"/>
              <a:t/>
            </a:r>
            <a:br>
              <a:rPr lang="ru-RU" sz="2000" b="1" dirty="0"/>
            </a:br>
            <a:r>
              <a:rPr lang="ru-RU" sz="2000" b="1" dirty="0"/>
              <a:t>              </a:t>
            </a:r>
            <a:r>
              <a:rPr lang="ru-RU" sz="2700" dirty="0"/>
              <a:t>Описание административно-территориального образования города       Долгопрудный</a:t>
            </a:r>
            <a:r>
              <a:rPr lang="ru-RU" b="1" dirty="0"/>
              <a:t/>
            </a:r>
            <a:br>
              <a:rPr lang="ru-RU" b="1" dirty="0"/>
            </a:br>
            <a:endParaRPr lang="ru-RU" b="1" dirty="0"/>
          </a:p>
        </p:txBody>
      </p:sp>
      <p:sp>
        <p:nvSpPr>
          <p:cNvPr id="3" name="Объект 2">
            <a:extLst>
              <a:ext uri="{FF2B5EF4-FFF2-40B4-BE49-F238E27FC236}">
                <a16:creationId xmlns:a16="http://schemas.microsoft.com/office/drawing/2014/main" id="{2AF8B959-9FE1-4011-8147-30E57DAB1228}"/>
              </a:ext>
            </a:extLst>
          </p:cNvPr>
          <p:cNvSpPr>
            <a:spLocks noGrp="1"/>
          </p:cNvSpPr>
          <p:nvPr>
            <p:ph idx="1"/>
          </p:nvPr>
        </p:nvSpPr>
        <p:spPr>
          <a:xfrm>
            <a:off x="411494" y="1043901"/>
            <a:ext cx="10515600" cy="5321876"/>
          </a:xfrm>
        </p:spPr>
        <p:txBody>
          <a:bodyPr>
            <a:noAutofit/>
          </a:bodyPr>
          <a:lstStyle/>
          <a:p>
            <a:pPr marL="0" indent="0">
              <a:lnSpc>
                <a:spcPct val="170000"/>
              </a:lnSpc>
              <a:buNone/>
            </a:pPr>
            <a:r>
              <a:rPr lang="ru-RU" sz="1200" dirty="0">
                <a:effectLst>
                  <a:outerShdw blurRad="38100" dist="38100" dir="2700000" algn="tl">
                    <a:srgbClr val="000000">
                      <a:alpha val="43137"/>
                    </a:srgbClr>
                  </a:outerShdw>
                </a:effectLst>
              </a:rPr>
              <a:t>Город Долгопрудный — муниципальное образование областного значения. Статус города Долгопрудный обрел в 1957 году. Площадь города — 3052 гектар. Своими южными границами он примыкает по Дмитровскому шоссе к МКАД и расположен в 8 километрах от аэропорта Шереметьево. С запада город граничит с каналом имени Москвы, на севере с городским округом Мытищи, с ним же город граничит и на востоке, здесь же проходит граница с Москвой.</a:t>
            </a:r>
          </a:p>
          <a:p>
            <a:pPr marL="0" indent="0">
              <a:buNone/>
            </a:pPr>
            <a:r>
              <a:rPr lang="ru-RU" sz="1200" dirty="0">
                <a:effectLst>
                  <a:outerShdw blurRad="38100" dist="38100" dir="2700000" algn="tl">
                    <a:srgbClr val="000000">
                      <a:alpha val="43137"/>
                    </a:srgbClr>
                  </a:outerShdw>
                </a:effectLst>
              </a:rPr>
              <a:t>В состав города были в разное время включены:</a:t>
            </a:r>
          </a:p>
          <a:p>
            <a:r>
              <a:rPr lang="ru-RU" sz="1200" dirty="0">
                <a:effectLst>
                  <a:outerShdw blurRad="38100" dist="38100" dir="2700000" algn="tl">
                    <a:srgbClr val="000000">
                      <a:alpha val="43137"/>
                    </a:srgbClr>
                  </a:outerShdw>
                </a:effectLst>
              </a:rPr>
              <a:t>посёлок </a:t>
            </a:r>
            <a:r>
              <a:rPr lang="ru-RU" sz="1200" dirty="0">
                <a:effectLst>
                  <a:outerShdw blurRad="38100" dist="38100" dir="2700000" algn="tl">
                    <a:srgbClr val="000000">
                      <a:alpha val="43137"/>
                    </a:srgbClr>
                  </a:outerShdw>
                </a:effectLst>
                <a:hlinkClick r:id="rId2" tooltip="Хлебниково (микрорайон Долгопрудного)">
                  <a:extLst>
                    <a:ext uri="{A12FA001-AC4F-418D-AE19-62706E023703}">
                      <ahyp:hlinkClr xmlns="" xmlns:ahyp="http://schemas.microsoft.com/office/drawing/2018/hyperlinkcolor" val="tx"/>
                    </a:ext>
                  </a:extLst>
                </a:hlinkClick>
              </a:rPr>
              <a:t>Хлебниково</a:t>
            </a:r>
            <a:r>
              <a:rPr lang="ru-RU" sz="1200" dirty="0">
                <a:effectLst>
                  <a:outerShdw blurRad="38100" dist="38100" dir="2700000" algn="tl">
                    <a:srgbClr val="000000">
                      <a:alpha val="43137"/>
                    </a:srgbClr>
                  </a:outerShdw>
                </a:effectLst>
              </a:rPr>
              <a:t>,</a:t>
            </a:r>
          </a:p>
          <a:p>
            <a:r>
              <a:rPr lang="ru-RU" sz="1200" dirty="0">
                <a:effectLst>
                  <a:outerShdw blurRad="38100" dist="38100" dir="2700000" algn="tl">
                    <a:srgbClr val="000000">
                      <a:alpha val="43137"/>
                    </a:srgbClr>
                  </a:outerShdw>
                </a:effectLst>
              </a:rPr>
              <a:t>село </a:t>
            </a:r>
            <a:r>
              <a:rPr lang="ru-RU" sz="1200" dirty="0" err="1">
                <a:effectLst>
                  <a:outerShdw blurRad="38100" dist="38100" dir="2700000" algn="tl">
                    <a:srgbClr val="000000">
                      <a:alpha val="43137"/>
                    </a:srgbClr>
                  </a:outerShdw>
                </a:effectLst>
                <a:hlinkClick r:id="rId3" tooltip="Павельцево (микрорайон Долгопрудного)">
                  <a:extLst>
                    <a:ext uri="{A12FA001-AC4F-418D-AE19-62706E023703}">
                      <ahyp:hlinkClr xmlns="" xmlns:ahyp="http://schemas.microsoft.com/office/drawing/2018/hyperlinkcolor" val="tx"/>
                    </a:ext>
                  </a:extLst>
                </a:hlinkClick>
              </a:rPr>
              <a:t>Павельцево</a:t>
            </a:r>
            <a:r>
              <a:rPr lang="ru-RU" sz="1200" dirty="0">
                <a:effectLst>
                  <a:outerShdw blurRad="38100" dist="38100" dir="2700000" algn="tl">
                    <a:srgbClr val="000000">
                      <a:alpha val="43137"/>
                    </a:srgbClr>
                  </a:outerShdw>
                </a:effectLst>
              </a:rPr>
              <a:t>,</a:t>
            </a:r>
          </a:p>
          <a:p>
            <a:r>
              <a:rPr lang="ru-RU" sz="1200" dirty="0">
                <a:effectLst>
                  <a:outerShdw blurRad="38100" dist="38100" dir="2700000" algn="tl">
                    <a:srgbClr val="000000">
                      <a:alpha val="43137"/>
                    </a:srgbClr>
                  </a:outerShdw>
                </a:effectLst>
              </a:rPr>
              <a:t>рабочий посёлок </a:t>
            </a:r>
            <a:r>
              <a:rPr lang="ru-RU" sz="1200" dirty="0">
                <a:effectLst>
                  <a:outerShdw blurRad="38100" dist="38100" dir="2700000" algn="tl">
                    <a:srgbClr val="000000">
                      <a:alpha val="43137"/>
                    </a:srgbClr>
                  </a:outerShdw>
                </a:effectLst>
                <a:hlinkClick r:id="rId4" tooltip="Шереметьевский (микрорайон Долгопрудного)">
                  <a:extLst>
                    <a:ext uri="{A12FA001-AC4F-418D-AE19-62706E023703}">
                      <ahyp:hlinkClr xmlns="" xmlns:ahyp="http://schemas.microsoft.com/office/drawing/2018/hyperlinkcolor" val="tx"/>
                    </a:ext>
                  </a:extLst>
                </a:hlinkClick>
              </a:rPr>
              <a:t>Шереметьевский</a:t>
            </a:r>
            <a:r>
              <a:rPr lang="ru-RU" sz="1200" dirty="0">
                <a:effectLst>
                  <a:outerShdw blurRad="38100" dist="38100" dir="2700000" algn="tl">
                    <a:srgbClr val="000000">
                      <a:alpha val="43137"/>
                    </a:srgbClr>
                  </a:outerShdw>
                </a:effectLst>
              </a:rPr>
              <a:t>, находящиеся на севере за каналом</a:t>
            </a:r>
          </a:p>
          <a:p>
            <a:pPr marL="0" indent="0">
              <a:buNone/>
            </a:pPr>
            <a:r>
              <a:rPr lang="ru-RU" sz="1200" dirty="0">
                <a:effectLst>
                  <a:outerShdw blurRad="38100" dist="38100" dir="2700000" algn="tl">
                    <a:srgbClr val="000000">
                      <a:alpha val="43137"/>
                    </a:srgbClr>
                  </a:outerShdw>
                </a:effectLst>
              </a:rPr>
              <a:t> имени Москвы.</a:t>
            </a:r>
          </a:p>
          <a:p>
            <a:pPr marL="0" indent="0">
              <a:lnSpc>
                <a:spcPct val="120000"/>
              </a:lnSpc>
              <a:buNone/>
            </a:pPr>
            <a:r>
              <a:rPr lang="ru-RU" sz="1200" dirty="0">
                <a:effectLst>
                  <a:outerShdw blurRad="38100" dist="38100" dir="2700000" algn="tl">
                    <a:srgbClr val="000000">
                      <a:alpha val="43137"/>
                    </a:srgbClr>
                  </a:outerShdw>
                </a:effectLst>
              </a:rPr>
              <a:t>Основная отличительная черта современного Долгопрудного — огромный </a:t>
            </a:r>
          </a:p>
          <a:p>
            <a:pPr marL="0" indent="0">
              <a:lnSpc>
                <a:spcPct val="120000"/>
              </a:lnSpc>
              <a:buNone/>
            </a:pPr>
            <a:r>
              <a:rPr lang="ru-RU" sz="1200" dirty="0">
                <a:effectLst>
                  <a:outerShdw blurRad="38100" dist="38100" dir="2700000" algn="tl">
                    <a:srgbClr val="000000">
                      <a:alpha val="43137"/>
                    </a:srgbClr>
                  </a:outerShdw>
                </a:effectLst>
              </a:rPr>
              <a:t>научный и производственный потенциал, в настоящее время в </a:t>
            </a:r>
          </a:p>
          <a:p>
            <a:pPr marL="0" indent="0">
              <a:lnSpc>
                <a:spcPct val="120000"/>
              </a:lnSpc>
              <a:buNone/>
            </a:pPr>
            <a:r>
              <a:rPr lang="ru-RU" sz="1200" dirty="0">
                <a:effectLst>
                  <a:outerShdw blurRad="38100" dist="38100" dir="2700000" algn="tl">
                    <a:srgbClr val="000000">
                      <a:alpha val="43137"/>
                    </a:srgbClr>
                  </a:outerShdw>
                </a:effectLst>
              </a:rPr>
              <a:t>городе широко развита образовательная,  научно-исследовательская сфера. </a:t>
            </a:r>
          </a:p>
          <a:p>
            <a:pPr marL="0" indent="0">
              <a:lnSpc>
                <a:spcPct val="120000"/>
              </a:lnSpc>
              <a:buNone/>
            </a:pPr>
            <a:r>
              <a:rPr lang="ru-RU" sz="1200" dirty="0">
                <a:effectLst>
                  <a:outerShdw blurRad="38100" dist="38100" dir="2700000" algn="tl">
                    <a:srgbClr val="000000">
                      <a:alpha val="43137"/>
                    </a:srgbClr>
                  </a:outerShdw>
                </a:effectLst>
              </a:rPr>
              <a:t>Власти города весьма озабочены благоустройством улиц, парков и домов </a:t>
            </a:r>
          </a:p>
          <a:p>
            <a:pPr marL="0" indent="0">
              <a:lnSpc>
                <a:spcPct val="120000"/>
              </a:lnSpc>
              <a:buNone/>
            </a:pPr>
            <a:r>
              <a:rPr lang="ru-RU" sz="1200" dirty="0">
                <a:effectLst>
                  <a:outerShdw blurRad="38100" dist="38100" dir="2700000" algn="tl">
                    <a:srgbClr val="000000">
                      <a:alpha val="43137"/>
                    </a:srgbClr>
                  </a:outerShdw>
                </a:effectLst>
              </a:rPr>
              <a:t>(постоянно идет реорганизация Долгопрудного: снос ветхого жилищного </a:t>
            </a:r>
          </a:p>
          <a:p>
            <a:pPr marL="0" indent="0">
              <a:lnSpc>
                <a:spcPct val="120000"/>
              </a:lnSpc>
              <a:buNone/>
            </a:pPr>
            <a:r>
              <a:rPr lang="ru-RU" sz="1200" dirty="0">
                <a:effectLst>
                  <a:outerShdw blurRad="38100" dist="38100" dir="2700000" algn="tl">
                    <a:srgbClr val="000000">
                      <a:alpha val="43137"/>
                    </a:srgbClr>
                  </a:outerShdw>
                </a:effectLst>
              </a:rPr>
              <a:t>фонда, строительство современных зданий и объектов культуры)</a:t>
            </a:r>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r>
              <a:rPr lang="ru-RU" sz="1200" dirty="0"/>
              <a:t>). </a:t>
            </a:r>
          </a:p>
        </p:txBody>
      </p:sp>
      <p:sp>
        <p:nvSpPr>
          <p:cNvPr id="4" name="Номер слайда 3">
            <a:extLst>
              <a:ext uri="{FF2B5EF4-FFF2-40B4-BE49-F238E27FC236}">
                <a16:creationId xmlns:a16="http://schemas.microsoft.com/office/drawing/2014/main" id="{C5890A83-8278-4AF4-86F0-6E8977872DB7}"/>
              </a:ext>
            </a:extLst>
          </p:cNvPr>
          <p:cNvSpPr>
            <a:spLocks noGrp="1"/>
          </p:cNvSpPr>
          <p:nvPr>
            <p:ph type="sldNum" sz="quarter" idx="12"/>
          </p:nvPr>
        </p:nvSpPr>
        <p:spPr>
          <a:xfrm>
            <a:off x="11444748" y="6532439"/>
            <a:ext cx="387926" cy="198869"/>
          </a:xfrm>
        </p:spPr>
        <p:txBody>
          <a:bodyPr/>
          <a:lstStyle/>
          <a:p>
            <a:fld id="{5C57661F-B2B1-4F5C-A5BA-3FA02C8F7456}" type="slidenum">
              <a:rPr lang="ru-RU" smtClean="0"/>
              <a:t>4</a:t>
            </a:fld>
            <a:endParaRPr lang="ru-RU" dirty="0"/>
          </a:p>
        </p:txBody>
      </p:sp>
      <p:pic>
        <p:nvPicPr>
          <p:cNvPr id="5" name="Объект 6">
            <a:extLst>
              <a:ext uri="{FF2B5EF4-FFF2-40B4-BE49-F238E27FC236}">
                <a16:creationId xmlns:a16="http://schemas.microsoft.com/office/drawing/2014/main" id="{7DA1789F-2D6D-4709-9EA4-589F6773ACE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pic>
        <p:nvPicPr>
          <p:cNvPr id="12" name="Рисунок 11">
            <a:extLst>
              <a:ext uri="{FF2B5EF4-FFF2-40B4-BE49-F238E27FC236}">
                <a16:creationId xmlns:a16="http://schemas.microsoft.com/office/drawing/2014/main" id="{D7FD6AB4-06C1-4B8A-9485-01CB7C392A45}"/>
              </a:ext>
            </a:extLst>
          </p:cNvPr>
          <p:cNvPicPr>
            <a:picLocks noChangeAspect="1"/>
          </p:cNvPicPr>
          <p:nvPr/>
        </p:nvPicPr>
        <p:blipFill rotWithShape="1">
          <a:blip r:embed="rId6">
            <a:extLst>
              <a:ext uri="{28A0092B-C50C-407E-A947-70E740481C1C}">
                <a14:useLocalDpi xmlns:a14="http://schemas.microsoft.com/office/drawing/2010/main" val="0"/>
              </a:ext>
            </a:extLst>
          </a:blip>
          <a:srcRect t="1381"/>
          <a:stretch/>
        </p:blipFill>
        <p:spPr>
          <a:xfrm>
            <a:off x="5552389" y="2130458"/>
            <a:ext cx="6353665" cy="4309036"/>
          </a:xfrm>
          <a:prstGeom prst="rect">
            <a:avLst/>
          </a:prstGeom>
        </p:spPr>
      </p:pic>
    </p:spTree>
    <p:extLst>
      <p:ext uri="{BB962C8B-B14F-4D97-AF65-F5344CB8AC3E}">
        <p14:creationId xmlns:p14="http://schemas.microsoft.com/office/powerpoint/2010/main" val="1319093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365760"/>
            <a:ext cx="10515600" cy="576349"/>
          </a:xfrm>
        </p:spPr>
        <p:txBody>
          <a:bodyPr>
            <a:normAutofit fontScale="90000"/>
          </a:bodyPr>
          <a:lstStyle/>
          <a:p>
            <a:pPr algn="ctr"/>
            <a:r>
              <a:rPr lang="ru-RU" sz="3200" dirty="0"/>
              <a:t>Реализация национальных проектов в рамках муниципальных </a:t>
            </a:r>
            <a:r>
              <a:rPr lang="ru-RU" sz="3200" dirty="0" smtClean="0"/>
              <a:t>программ</a:t>
            </a:r>
            <a:endParaRPr lang="ru-RU" sz="3200"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939421573"/>
              </p:ext>
            </p:extLst>
          </p:nvPr>
        </p:nvGraphicFramePr>
        <p:xfrm>
          <a:off x="327514" y="1686611"/>
          <a:ext cx="11457710" cy="3078480"/>
        </p:xfrm>
        <a:graphic>
          <a:graphicData uri="http://schemas.openxmlformats.org/drawingml/2006/table">
            <a:tbl>
              <a:tblPr firstRow="1" bandRow="1">
                <a:tableStyleId>{BC89EF96-8CEA-46FF-86C4-4CE0E7609802}</a:tableStyleId>
              </a:tblPr>
              <a:tblGrid>
                <a:gridCol w="3796147">
                  <a:extLst>
                    <a:ext uri="{9D8B030D-6E8A-4147-A177-3AD203B41FA5}">
                      <a16:colId xmlns:a16="http://schemas.microsoft.com/office/drawing/2014/main" val="20000"/>
                    </a:ext>
                  </a:extLst>
                </a:gridCol>
                <a:gridCol w="1638969">
                  <a:extLst>
                    <a:ext uri="{9D8B030D-6E8A-4147-A177-3AD203B41FA5}">
                      <a16:colId xmlns:a16="http://schemas.microsoft.com/office/drawing/2014/main" val="20001"/>
                    </a:ext>
                  </a:extLst>
                </a:gridCol>
                <a:gridCol w="1871878">
                  <a:extLst>
                    <a:ext uri="{9D8B030D-6E8A-4147-A177-3AD203B41FA5}">
                      <a16:colId xmlns:a16="http://schemas.microsoft.com/office/drawing/2014/main" val="20002"/>
                    </a:ext>
                  </a:extLst>
                </a:gridCol>
                <a:gridCol w="1859174">
                  <a:extLst>
                    <a:ext uri="{9D8B030D-6E8A-4147-A177-3AD203B41FA5}">
                      <a16:colId xmlns:a16="http://schemas.microsoft.com/office/drawing/2014/main" val="20003"/>
                    </a:ext>
                  </a:extLst>
                </a:gridCol>
                <a:gridCol w="2291542">
                  <a:extLst>
                    <a:ext uri="{9D8B030D-6E8A-4147-A177-3AD203B41FA5}">
                      <a16:colId xmlns:a16="http://schemas.microsoft.com/office/drawing/2014/main" val="20004"/>
                    </a:ext>
                  </a:extLst>
                </a:gridCol>
              </a:tblGrid>
              <a:tr h="457057">
                <a:tc>
                  <a:txBody>
                    <a:bodyPr/>
                    <a:lstStyle/>
                    <a:p>
                      <a:pPr algn="ctr"/>
                      <a:r>
                        <a:rPr lang="ru-RU" sz="2400" dirty="0">
                          <a:latin typeface="+mn-lt"/>
                          <a:cs typeface="Arial" pitchFamily="34" charset="0"/>
                        </a:rPr>
                        <a:t>Наименование проекта</a:t>
                      </a:r>
                    </a:p>
                  </a:txBody>
                  <a:tcPr anchor="ctr">
                    <a:solidFill>
                      <a:schemeClr val="accent1">
                        <a:lumMod val="40000"/>
                        <a:lumOff val="60000"/>
                      </a:schemeClr>
                    </a:solidFill>
                  </a:tcPr>
                </a:tc>
                <a:tc>
                  <a:txBody>
                    <a:bodyPr/>
                    <a:lstStyle/>
                    <a:p>
                      <a:pPr algn="ctr"/>
                      <a:r>
                        <a:rPr lang="ru-RU" sz="2400" dirty="0">
                          <a:latin typeface="+mn-lt"/>
                          <a:cs typeface="Arial" pitchFamily="34" charset="0"/>
                        </a:rPr>
                        <a:t>Код проекта</a:t>
                      </a:r>
                    </a:p>
                  </a:txBody>
                  <a:tcPr anchor="ctr">
                    <a:solidFill>
                      <a:schemeClr val="accent1">
                        <a:lumMod val="40000"/>
                        <a:lumOff val="60000"/>
                      </a:schemeClr>
                    </a:solidFill>
                  </a:tcPr>
                </a:tc>
                <a:tc>
                  <a:txBody>
                    <a:bodyPr/>
                    <a:lstStyle/>
                    <a:p>
                      <a:pPr algn="ctr">
                        <a:lnSpc>
                          <a:spcPct val="107000"/>
                        </a:lnSpc>
                        <a:spcAft>
                          <a:spcPts val="0"/>
                        </a:spcAft>
                      </a:pPr>
                      <a:r>
                        <a:rPr lang="ru-RU" sz="2400" dirty="0">
                          <a:effectLst/>
                          <a:latin typeface="+mn-lt"/>
                          <a:cs typeface="Arial" pitchFamily="34" charset="0"/>
                        </a:rPr>
                        <a:t> План на </a:t>
                      </a:r>
                      <a:r>
                        <a:rPr lang="ru-RU" sz="2400" dirty="0" smtClean="0">
                          <a:effectLst/>
                          <a:latin typeface="+mn-lt"/>
                          <a:cs typeface="Arial" pitchFamily="34" charset="0"/>
                        </a:rPr>
                        <a:t>2022 </a:t>
                      </a:r>
                      <a:r>
                        <a:rPr lang="ru-RU" sz="2400" dirty="0">
                          <a:effectLst/>
                          <a:latin typeface="+mn-lt"/>
                          <a:cs typeface="Arial" pitchFamily="34" charset="0"/>
                        </a:rPr>
                        <a:t>г. </a:t>
                      </a:r>
                      <a:endParaRPr lang="ru-RU" sz="2400" dirty="0">
                        <a:effectLst/>
                        <a:latin typeface="+mn-lt"/>
                        <a:ea typeface="Calibri" panose="020F0502020204030204" pitchFamily="34" charset="0"/>
                        <a:cs typeface="Arial" pitchFamily="34"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ru-RU" sz="2400" dirty="0">
                          <a:effectLst/>
                          <a:latin typeface="+mn-lt"/>
                          <a:cs typeface="Arial" pitchFamily="34" charset="0"/>
                        </a:rPr>
                        <a:t> Исполнено</a:t>
                      </a:r>
                    </a:p>
                    <a:p>
                      <a:pPr algn="ctr">
                        <a:lnSpc>
                          <a:spcPct val="107000"/>
                        </a:lnSpc>
                        <a:spcAft>
                          <a:spcPts val="0"/>
                        </a:spcAft>
                      </a:pPr>
                      <a:r>
                        <a:rPr lang="ru-RU" sz="2400" dirty="0">
                          <a:effectLst/>
                          <a:latin typeface="+mn-lt"/>
                          <a:cs typeface="Arial" pitchFamily="34" charset="0"/>
                        </a:rPr>
                        <a:t> за </a:t>
                      </a:r>
                      <a:r>
                        <a:rPr lang="ru-RU" sz="2400" dirty="0" smtClean="0">
                          <a:effectLst/>
                          <a:latin typeface="+mn-lt"/>
                          <a:cs typeface="Arial" pitchFamily="34" charset="0"/>
                        </a:rPr>
                        <a:t>2022 </a:t>
                      </a:r>
                      <a:r>
                        <a:rPr lang="ru-RU" sz="2400" dirty="0">
                          <a:effectLst/>
                          <a:latin typeface="+mn-lt"/>
                          <a:cs typeface="Arial" pitchFamily="34" charset="0"/>
                        </a:rPr>
                        <a:t>год </a:t>
                      </a:r>
                      <a:endParaRPr lang="ru-RU" sz="2400" dirty="0">
                        <a:effectLst/>
                        <a:latin typeface="+mn-lt"/>
                        <a:ea typeface="Calibri" panose="020F0502020204030204" pitchFamily="34" charset="0"/>
                        <a:cs typeface="Arial" pitchFamily="34"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ru-RU" sz="2400" dirty="0">
                          <a:effectLst/>
                          <a:latin typeface="+mn-lt"/>
                          <a:cs typeface="Arial" pitchFamily="34" charset="0"/>
                        </a:rPr>
                        <a:t> % исполнения </a:t>
                      </a:r>
                      <a:endParaRPr lang="ru-RU" sz="2400" dirty="0">
                        <a:effectLst/>
                        <a:latin typeface="+mn-lt"/>
                        <a:ea typeface="Calibri" panose="020F0502020204030204" pitchFamily="34" charset="0"/>
                        <a:cs typeface="Arial"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599440">
                <a:tc>
                  <a:txBody>
                    <a:bodyPr/>
                    <a:lstStyle/>
                    <a:p>
                      <a:pPr algn="l" rtl="0" fontAlgn="t"/>
                      <a:r>
                        <a:rPr lang="ru-RU" sz="1800" b="1" i="0" u="none" strike="noStrike" dirty="0">
                          <a:solidFill>
                            <a:srgbClr val="000000"/>
                          </a:solidFill>
                          <a:effectLst>
                            <a:outerShdw blurRad="38100" dist="38100" dir="2700000" algn="tl">
                              <a:srgbClr val="000000">
                                <a:alpha val="43137"/>
                              </a:srgbClr>
                            </a:outerShdw>
                          </a:effectLst>
                          <a:latin typeface="+mn-lt"/>
                          <a:cs typeface="Arial" pitchFamily="34" charset="0"/>
                        </a:rPr>
                        <a:t>Национальный проект «Демография»</a:t>
                      </a:r>
                    </a:p>
                  </a:txBody>
                  <a:tcPr marL="9525" marR="9525" marT="9525" marB="0" anchor="ctr">
                    <a:solidFill>
                      <a:schemeClr val="accent1">
                        <a:lumMod val="40000"/>
                        <a:lumOff val="60000"/>
                      </a:schemeClr>
                    </a:solidFill>
                  </a:tcPr>
                </a:tc>
                <a:tc>
                  <a:txBody>
                    <a:bodyPr/>
                    <a:lstStyle/>
                    <a:p>
                      <a:pPr algn="ctr" rtl="0" fontAlgn="t"/>
                      <a:r>
                        <a:rPr lang="ru-RU" sz="1800" b="1" i="0" u="none" strike="noStrike" dirty="0">
                          <a:solidFill>
                            <a:srgbClr val="000000"/>
                          </a:solidFill>
                          <a:effectLst>
                            <a:outerShdw blurRad="38100" dist="38100" dir="2700000" algn="tl">
                              <a:srgbClr val="000000">
                                <a:alpha val="43137"/>
                              </a:srgbClr>
                            </a:outerShdw>
                          </a:effectLst>
                          <a:latin typeface="+mn-lt"/>
                          <a:cs typeface="Arial" pitchFamily="34" charset="0"/>
                        </a:rPr>
                        <a:t>Р</a:t>
                      </a:r>
                      <a:r>
                        <a:rPr lang="en-US" sz="1800" b="1" i="0" u="none" strike="noStrike" dirty="0">
                          <a:solidFill>
                            <a:srgbClr val="000000"/>
                          </a:solidFill>
                          <a:effectLst>
                            <a:outerShdw blurRad="38100" dist="38100" dir="2700000" algn="tl">
                              <a:srgbClr val="000000">
                                <a:alpha val="43137"/>
                              </a:srgbClr>
                            </a:outerShdw>
                          </a:effectLst>
                          <a:latin typeface="+mn-lt"/>
                          <a:cs typeface="Arial" pitchFamily="34" charset="0"/>
                        </a:rPr>
                        <a:t> </a:t>
                      </a:r>
                    </a:p>
                  </a:txBody>
                  <a:tcPr marL="9525" marR="9525" marT="9525" marB="0" anchor="ctr">
                    <a:solidFill>
                      <a:schemeClr val="accent1">
                        <a:lumMod val="40000"/>
                        <a:lumOff val="60000"/>
                      </a:schemeClr>
                    </a:solidFill>
                  </a:tcPr>
                </a:tc>
                <a:tc>
                  <a:txBody>
                    <a:bodyPr/>
                    <a:lstStyle/>
                    <a:p>
                      <a:pPr algn="ctr">
                        <a:spcAft>
                          <a:spcPts val="0"/>
                        </a:spcAft>
                      </a:pPr>
                      <a:r>
                        <a:rPr lang="ru-RU" sz="18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62 745,0</a:t>
                      </a:r>
                      <a:endParaRPr lang="ru-RU" sz="1800" b="1"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58 032,9</a:t>
                      </a:r>
                      <a:endParaRPr lang="ru-RU" sz="1800" b="1"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92,5</a:t>
                      </a:r>
                      <a:endParaRPr lang="ru-RU" sz="1800" b="1"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4"/>
                  </a:ext>
                </a:extLst>
              </a:tr>
              <a:tr h="599440">
                <a:tc>
                  <a:txBody>
                    <a:bodyPr/>
                    <a:lstStyle/>
                    <a:p>
                      <a:pPr algn="l" rtl="0" fontAlgn="t"/>
                      <a:r>
                        <a:rPr lang="ru-RU" sz="1800" b="1" i="0" u="none" strike="noStrike" dirty="0">
                          <a:solidFill>
                            <a:srgbClr val="000000"/>
                          </a:solidFill>
                          <a:effectLst>
                            <a:outerShdw blurRad="38100" dist="38100" dir="2700000" algn="tl">
                              <a:srgbClr val="000000">
                                <a:alpha val="43137"/>
                              </a:srgbClr>
                            </a:outerShdw>
                          </a:effectLst>
                          <a:latin typeface="+mn-lt"/>
                          <a:cs typeface="Arial" pitchFamily="34" charset="0"/>
                        </a:rPr>
                        <a:t>Национальный проект «Образование»</a:t>
                      </a:r>
                    </a:p>
                  </a:txBody>
                  <a:tcPr marL="9525" marR="9525" marT="9525" marB="0" anchor="ctr">
                    <a:solidFill>
                      <a:schemeClr val="accent1">
                        <a:lumMod val="40000"/>
                        <a:lumOff val="60000"/>
                      </a:schemeClr>
                    </a:solidFill>
                  </a:tcPr>
                </a:tc>
                <a:tc>
                  <a:txBody>
                    <a:bodyPr/>
                    <a:lstStyle/>
                    <a:p>
                      <a:pPr algn="ctr" rtl="0" fontAlgn="t"/>
                      <a:r>
                        <a:rPr lang="ru-RU" sz="1800" b="1" i="0" u="none" strike="noStrike" dirty="0">
                          <a:solidFill>
                            <a:srgbClr val="000000"/>
                          </a:solidFill>
                          <a:effectLst>
                            <a:outerShdw blurRad="38100" dist="38100" dir="2700000" algn="tl">
                              <a:srgbClr val="000000">
                                <a:alpha val="43137"/>
                              </a:srgbClr>
                            </a:outerShdw>
                          </a:effectLst>
                          <a:latin typeface="+mn-lt"/>
                          <a:cs typeface="Arial" pitchFamily="34" charset="0"/>
                        </a:rPr>
                        <a:t>Е</a:t>
                      </a:r>
                      <a:r>
                        <a:rPr lang="en-US" sz="1800" b="1" i="0" u="none" strike="noStrike" dirty="0">
                          <a:solidFill>
                            <a:srgbClr val="000000"/>
                          </a:solidFill>
                          <a:effectLst>
                            <a:outerShdw blurRad="38100" dist="38100" dir="2700000" algn="tl">
                              <a:srgbClr val="000000">
                                <a:alpha val="43137"/>
                              </a:srgbClr>
                            </a:outerShdw>
                          </a:effectLst>
                          <a:latin typeface="+mn-lt"/>
                          <a:cs typeface="Arial" pitchFamily="34" charset="0"/>
                        </a:rPr>
                        <a:t> </a:t>
                      </a:r>
                    </a:p>
                  </a:txBody>
                  <a:tcPr marL="9525" marR="9525" marT="9525" marB="0" anchor="ctr">
                    <a:solidFill>
                      <a:schemeClr val="accent1">
                        <a:lumMod val="40000"/>
                        <a:lumOff val="60000"/>
                      </a:schemeClr>
                    </a:solidFill>
                  </a:tcPr>
                </a:tc>
                <a:tc>
                  <a:txBody>
                    <a:bodyPr/>
                    <a:lstStyle/>
                    <a:p>
                      <a:pPr algn="ctr">
                        <a:spcAft>
                          <a:spcPts val="0"/>
                        </a:spcAft>
                      </a:pPr>
                      <a:r>
                        <a:rPr lang="ru-RU" sz="18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14 258,3</a:t>
                      </a:r>
                      <a:endParaRPr lang="ru-RU" sz="1800" b="1"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14 062,2</a:t>
                      </a:r>
                      <a:endParaRPr lang="ru-RU" sz="1800" b="1"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98,6</a:t>
                      </a:r>
                      <a:endParaRPr lang="ru-RU" sz="1800" b="1"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240125977"/>
                  </a:ext>
                </a:extLst>
              </a:tr>
              <a:tr h="599440">
                <a:tc>
                  <a:txBody>
                    <a:bodyPr/>
                    <a:lstStyle/>
                    <a:p>
                      <a:pPr algn="l" rtl="0" fontAlgn="t"/>
                      <a:r>
                        <a:rPr lang="ru-RU" sz="1800" b="1" i="0" u="none" strike="noStrike" dirty="0">
                          <a:solidFill>
                            <a:srgbClr val="000000"/>
                          </a:solidFill>
                          <a:effectLst>
                            <a:outerShdw blurRad="38100" dist="38100" dir="2700000" algn="tl">
                              <a:srgbClr val="000000">
                                <a:alpha val="43137"/>
                              </a:srgbClr>
                            </a:outerShdw>
                          </a:effectLst>
                          <a:latin typeface="+mn-lt"/>
                          <a:cs typeface="Arial" pitchFamily="34" charset="0"/>
                        </a:rPr>
                        <a:t>Национальный проект</a:t>
                      </a:r>
                    </a:p>
                    <a:p>
                      <a:pPr algn="l" rtl="0" fontAlgn="t"/>
                      <a:r>
                        <a:rPr lang="ru-RU" sz="1800" b="1" i="0" u="none" strike="noStrike" dirty="0">
                          <a:solidFill>
                            <a:srgbClr val="000000"/>
                          </a:solidFill>
                          <a:effectLst>
                            <a:outerShdw blurRad="38100" dist="38100" dir="2700000" algn="tl">
                              <a:srgbClr val="000000">
                                <a:alpha val="43137"/>
                              </a:srgbClr>
                            </a:outerShdw>
                          </a:effectLst>
                          <a:latin typeface="+mn-lt"/>
                          <a:cs typeface="Arial" pitchFamily="34" charset="0"/>
                        </a:rPr>
                        <a:t>«Жилье и городская среда»</a:t>
                      </a:r>
                    </a:p>
                  </a:txBody>
                  <a:tcPr marL="9525" marR="9525" marT="9525" marB="0" anchor="ctr">
                    <a:solidFill>
                      <a:schemeClr val="accent1">
                        <a:lumMod val="40000"/>
                        <a:lumOff val="60000"/>
                      </a:schemeClr>
                    </a:solidFill>
                  </a:tcPr>
                </a:tc>
                <a:tc>
                  <a:txBody>
                    <a:bodyPr/>
                    <a:lstStyle/>
                    <a:p>
                      <a:pPr algn="ctr" rtl="0" fontAlgn="t"/>
                      <a:r>
                        <a:rPr lang="en-US" sz="1800" b="1" i="0" u="none" strike="noStrike" dirty="0">
                          <a:solidFill>
                            <a:srgbClr val="000000"/>
                          </a:solidFill>
                          <a:effectLst>
                            <a:outerShdw blurRad="38100" dist="38100" dir="2700000" algn="tl">
                              <a:srgbClr val="000000">
                                <a:alpha val="43137"/>
                              </a:srgbClr>
                            </a:outerShdw>
                          </a:effectLst>
                          <a:latin typeface="+mn-lt"/>
                          <a:cs typeface="Arial" pitchFamily="34" charset="0"/>
                        </a:rPr>
                        <a:t>F</a:t>
                      </a:r>
                    </a:p>
                  </a:txBody>
                  <a:tcPr marL="9525" marR="9525" marT="9525" marB="0" anchor="ctr">
                    <a:solidFill>
                      <a:schemeClr val="accent1">
                        <a:lumMod val="40000"/>
                        <a:lumOff val="60000"/>
                      </a:schemeClr>
                    </a:solidFill>
                  </a:tcPr>
                </a:tc>
                <a:tc>
                  <a:txBody>
                    <a:bodyPr/>
                    <a:lstStyle/>
                    <a:p>
                      <a:pPr algn="ctr">
                        <a:spcAft>
                          <a:spcPts val="0"/>
                        </a:spcAft>
                      </a:pPr>
                      <a:r>
                        <a:rPr lang="ru-RU" sz="18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67 521,0</a:t>
                      </a:r>
                      <a:endParaRPr lang="ru-RU" sz="1800" b="1"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66 834,1</a:t>
                      </a:r>
                      <a:endParaRPr lang="ru-RU" sz="1800" b="1"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99,0</a:t>
                      </a:r>
                      <a:endParaRPr lang="ru-RU" sz="1800" b="1"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604058752"/>
                  </a:ext>
                </a:extLst>
              </a:tr>
              <a:tr h="322445">
                <a:tc gridSpan="2">
                  <a:txBody>
                    <a:bodyPr/>
                    <a:lstStyle/>
                    <a:p>
                      <a:r>
                        <a:rPr lang="ru-RU" sz="2400" b="1" u="none" dirty="0">
                          <a:effectLst>
                            <a:outerShdw blurRad="38100" dist="38100" dir="2700000" algn="tl">
                              <a:srgbClr val="000000">
                                <a:alpha val="43137"/>
                              </a:srgbClr>
                            </a:outerShdw>
                          </a:effectLst>
                          <a:latin typeface="+mn-lt"/>
                          <a:cs typeface="Arial" pitchFamily="34" charset="0"/>
                        </a:rPr>
                        <a:t>Всего расходов</a:t>
                      </a:r>
                    </a:p>
                  </a:txBody>
                  <a:tcPr>
                    <a:solidFill>
                      <a:schemeClr val="accent1">
                        <a:lumMod val="40000"/>
                        <a:lumOff val="60000"/>
                      </a:schemeClr>
                    </a:solidFill>
                  </a:tcPr>
                </a:tc>
                <a:tc hMerge="1">
                  <a:txBody>
                    <a:bodyPr/>
                    <a:lstStyle/>
                    <a:p>
                      <a:endParaRPr lang="ru-RU" dirty="0"/>
                    </a:p>
                  </a:txBody>
                  <a:tcPr/>
                </a:tc>
                <a:tc>
                  <a:txBody>
                    <a:bodyPr/>
                    <a:lstStyle/>
                    <a:p>
                      <a:pPr algn="ctr">
                        <a:spcAft>
                          <a:spcPts val="0"/>
                        </a:spcAft>
                      </a:pPr>
                      <a:r>
                        <a:rPr lang="ru-RU" sz="24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144 524,3</a:t>
                      </a:r>
                      <a:endParaRPr lang="ru-RU" sz="2400"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24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138 929,3</a:t>
                      </a:r>
                      <a:endParaRPr lang="ru-RU" sz="2400"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2400" b="1" u="none" dirty="0" smtClean="0">
                          <a:solidFill>
                            <a:srgbClr val="000000"/>
                          </a:solidFill>
                          <a:effectLst>
                            <a:outerShdw blurRad="38100" dist="38100" dir="2700000" algn="tl">
                              <a:srgbClr val="000000">
                                <a:alpha val="43137"/>
                              </a:srgbClr>
                            </a:outerShdw>
                          </a:effectLst>
                          <a:latin typeface="+mn-lt"/>
                          <a:ea typeface="Times New Roman" panose="02020603050405020304" pitchFamily="18" charset="0"/>
                        </a:rPr>
                        <a:t>96,1</a:t>
                      </a:r>
                      <a:endParaRPr lang="ru-RU" sz="2400" u="none" dirty="0">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
        <p:nvSpPr>
          <p:cNvPr id="4" name="Номер слайда 3"/>
          <p:cNvSpPr>
            <a:spLocks noGrp="1"/>
          </p:cNvSpPr>
          <p:nvPr>
            <p:ph type="sldNum" sz="quarter" idx="12"/>
          </p:nvPr>
        </p:nvSpPr>
        <p:spPr>
          <a:xfrm>
            <a:off x="9448800" y="6492875"/>
            <a:ext cx="2743200" cy="365125"/>
          </a:xfrm>
        </p:spPr>
        <p:txBody>
          <a:bodyPr/>
          <a:lstStyle/>
          <a:p>
            <a:fld id="{F203300F-B5E5-4D9E-9381-383162CC59FB}" type="slidenum">
              <a:rPr lang="ru-RU" smtClean="0"/>
              <a:pPr/>
              <a:t>40</a:t>
            </a:fld>
            <a:endParaRPr lang="ru-RU" dirty="0"/>
          </a:p>
        </p:txBody>
      </p:sp>
      <p:sp>
        <p:nvSpPr>
          <p:cNvPr id="7" name="Прямоугольник 7">
            <a:extLst>
              <a:ext uri="{FF2B5EF4-FFF2-40B4-BE49-F238E27FC236}">
                <a16:creationId xmlns:a16="http://schemas.microsoft.com/office/drawing/2014/main" id="{91B3EF9A-2599-46DD-82A8-E0E8E1D765B1}"/>
              </a:ext>
            </a:extLst>
          </p:cNvPr>
          <p:cNvSpPr>
            <a:spLocks noChangeArrowheads="1"/>
          </p:cNvSpPr>
          <p:nvPr/>
        </p:nvSpPr>
        <p:spPr bwMode="auto">
          <a:xfrm>
            <a:off x="6332363" y="1292523"/>
            <a:ext cx="5452861" cy="307975"/>
          </a:xfrm>
          <a:prstGeom prst="rect">
            <a:avLst/>
          </a:prstGeom>
          <a:noFill/>
          <a:ln w="9525">
            <a:noFill/>
            <a:miter lim="800000"/>
            <a:headEnd/>
            <a:tailEnd/>
          </a:ln>
        </p:spPr>
        <p:txBody>
          <a:bodyPr wrap="square">
            <a:spAutoFit/>
          </a:bodyPr>
          <a:lstStyle/>
          <a:p>
            <a:pPr algn="r"/>
            <a:r>
              <a:rPr lang="ru-RU" sz="1400" dirty="0">
                <a:cs typeface="Times New Roman" pitchFamily="18" charset="0"/>
              </a:rPr>
              <a:t>Данные в таблице представлены в </a:t>
            </a:r>
            <a:r>
              <a:rPr lang="ru-RU" sz="1400" b="1" dirty="0">
                <a:cs typeface="Times New Roman" pitchFamily="18" charset="0"/>
              </a:rPr>
              <a:t>тыс. рублей</a:t>
            </a:r>
            <a:endParaRPr lang="ru-RU" sz="1400" b="1" dirty="0">
              <a:latin typeface="Calibri" pitchFamily="34" charset="0"/>
            </a:endParaRPr>
          </a:p>
        </p:txBody>
      </p:sp>
      <p:pic>
        <p:nvPicPr>
          <p:cNvPr id="9" name="Объект 6">
            <a:extLst>
              <a:ext uri="{FF2B5EF4-FFF2-40B4-BE49-F238E27FC236}">
                <a16:creationId xmlns:a16="http://schemas.microsoft.com/office/drawing/2014/main" id="{C973B25A-E5FE-4B5F-9C15-FE782FD449C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5331382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41</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9" name="Заголовок 1">
            <a:extLst>
              <a:ext uri="{FF2B5EF4-FFF2-40B4-BE49-F238E27FC236}">
                <a16:creationId xmlns:a16="http://schemas.microsoft.com/office/drawing/2014/main" id="{4A903D62-4006-43D4-A0B5-AA6DD19ED797}"/>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endParaRPr lang="ru-RU" sz="2400" dirty="0"/>
          </a:p>
        </p:txBody>
      </p:sp>
      <p:graphicFrame>
        <p:nvGraphicFramePr>
          <p:cNvPr id="12" name="Таблица 11"/>
          <p:cNvGraphicFramePr>
            <a:graphicFrameLocks noGrp="1"/>
          </p:cNvGraphicFramePr>
          <p:nvPr>
            <p:extLst/>
          </p:nvPr>
        </p:nvGraphicFramePr>
        <p:xfrm>
          <a:off x="153909" y="1260390"/>
          <a:ext cx="11733290" cy="5350475"/>
        </p:xfrm>
        <a:graphic>
          <a:graphicData uri="http://schemas.openxmlformats.org/drawingml/2006/table">
            <a:tbl>
              <a:tblPr>
                <a:tableStyleId>{5C22544A-7EE6-4342-B048-85BDC9FD1C3A}</a:tableStyleId>
              </a:tblPr>
              <a:tblGrid>
                <a:gridCol w="265339">
                  <a:extLst>
                    <a:ext uri="{9D8B030D-6E8A-4147-A177-3AD203B41FA5}">
                      <a16:colId xmlns:a16="http://schemas.microsoft.com/office/drawing/2014/main" val="20000"/>
                    </a:ext>
                  </a:extLst>
                </a:gridCol>
                <a:gridCol w="1379762">
                  <a:extLst>
                    <a:ext uri="{9D8B030D-6E8A-4147-A177-3AD203B41FA5}">
                      <a16:colId xmlns:a16="http://schemas.microsoft.com/office/drawing/2014/main" val="20001"/>
                    </a:ext>
                  </a:extLst>
                </a:gridCol>
                <a:gridCol w="3767813">
                  <a:extLst>
                    <a:ext uri="{9D8B030D-6E8A-4147-A177-3AD203B41FA5}">
                      <a16:colId xmlns:a16="http://schemas.microsoft.com/office/drawing/2014/main" val="20002"/>
                    </a:ext>
                  </a:extLst>
                </a:gridCol>
                <a:gridCol w="692535">
                  <a:extLst>
                    <a:ext uri="{9D8B030D-6E8A-4147-A177-3AD203B41FA5}">
                      <a16:colId xmlns:a16="http://schemas.microsoft.com/office/drawing/2014/main" val="20003"/>
                    </a:ext>
                  </a:extLst>
                </a:gridCol>
                <a:gridCol w="987061">
                  <a:extLst>
                    <a:ext uri="{9D8B030D-6E8A-4147-A177-3AD203B41FA5}">
                      <a16:colId xmlns:a16="http://schemas.microsoft.com/office/drawing/2014/main" val="20004"/>
                    </a:ext>
                  </a:extLst>
                </a:gridCol>
                <a:gridCol w="1071970">
                  <a:extLst>
                    <a:ext uri="{9D8B030D-6E8A-4147-A177-3AD203B41FA5}">
                      <a16:colId xmlns:a16="http://schemas.microsoft.com/office/drawing/2014/main" val="20005"/>
                    </a:ext>
                  </a:extLst>
                </a:gridCol>
                <a:gridCol w="915420">
                  <a:extLst>
                    <a:ext uri="{9D8B030D-6E8A-4147-A177-3AD203B41FA5}">
                      <a16:colId xmlns:a16="http://schemas.microsoft.com/office/drawing/2014/main" val="20006"/>
                    </a:ext>
                  </a:extLst>
                </a:gridCol>
                <a:gridCol w="2653390">
                  <a:extLst>
                    <a:ext uri="{9D8B030D-6E8A-4147-A177-3AD203B41FA5}">
                      <a16:colId xmlns:a16="http://schemas.microsoft.com/office/drawing/2014/main" val="20007"/>
                    </a:ext>
                  </a:extLst>
                </a:gridCol>
              </a:tblGrid>
              <a:tr h="1228542">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213559">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221827">
                <a:tc gridSpan="7">
                  <a:txBody>
                    <a:bodyPr/>
                    <a:lstStyle/>
                    <a:p>
                      <a:pPr algn="l" fontAlgn="ctr"/>
                      <a:r>
                        <a:rPr lang="ru-RU" sz="1200" u="none" strike="noStrike">
                          <a:effectLst/>
                        </a:rPr>
                        <a:t>01. Здравоохранение</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1130259">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2">
                  <a:txBody>
                    <a:bodyPr/>
                    <a:lstStyle/>
                    <a:p>
                      <a:pPr algn="ctr" fontAlgn="ctr"/>
                      <a:r>
                        <a:rPr lang="ru-RU" sz="1200" u="none" strike="noStrike">
                          <a:effectLst/>
                        </a:rPr>
                        <a:t>Подпрограмма 1. Профилактика заболеваний и формирование здорового образа жизни. Развитие первичной медико-санитарной помощи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2022 Диспансеризация взрослого населения Московской области (Доля взрослого населения, прошедшего диспансеризацию, от общего числа взрослого населения)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21,1</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191,97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1088006">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Количество прикрепленного населения к медицинским организациям на территории округа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dirty="0">
                          <a:effectLst/>
                        </a:rPr>
                        <a:t>100</a:t>
                      </a:r>
                      <a:endParaRPr lang="ru-RU" sz="1200" b="0" i="0" u="none" strike="noStrike" dirty="0">
                        <a:effectLst/>
                        <a:latin typeface="Arial" panose="020B0604020202020204" pitchFamily="34" charset="0"/>
                      </a:endParaRPr>
                    </a:p>
                  </a:txBody>
                  <a:tcPr marL="7137" marR="7137" marT="7137" marB="0" anchor="ctr"/>
                </a:tc>
                <a:tc>
                  <a:txBody>
                    <a:bodyPr/>
                    <a:lstStyle/>
                    <a:p>
                      <a:pPr algn="l" fontAlgn="ctr"/>
                      <a:r>
                        <a:rPr lang="ru-RU" sz="1200" u="none" strike="noStrike">
                          <a:effectLst/>
                        </a:rPr>
                        <a:t>95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124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1468282">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Подпрограмма 5. Финансовое обеспечение системы организации медицинской помощи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2022 Жилье – медикам, нуждающихся в обеспечении жильем</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выполнено</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11831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42</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p:cNvGraphicFramePr>
            <a:graphicFrameLocks noGrp="1"/>
          </p:cNvGraphicFramePr>
          <p:nvPr>
            <p:extLst/>
          </p:nvPr>
        </p:nvGraphicFramePr>
        <p:xfrm>
          <a:off x="845127" y="1017969"/>
          <a:ext cx="10515601" cy="5367753"/>
        </p:xfrm>
        <a:graphic>
          <a:graphicData uri="http://schemas.openxmlformats.org/drawingml/2006/table">
            <a:tbl>
              <a:tblPr>
                <a:tableStyleId>{5C22544A-7EE6-4342-B048-85BDC9FD1C3A}</a:tableStyleId>
              </a:tblPr>
              <a:tblGrid>
                <a:gridCol w="237802">
                  <a:extLst>
                    <a:ext uri="{9D8B030D-6E8A-4147-A177-3AD203B41FA5}">
                      <a16:colId xmlns:a16="http://schemas.microsoft.com/office/drawing/2014/main" val="20000"/>
                    </a:ext>
                  </a:extLst>
                </a:gridCol>
                <a:gridCol w="1236570">
                  <a:extLst>
                    <a:ext uri="{9D8B030D-6E8A-4147-A177-3AD203B41FA5}">
                      <a16:colId xmlns:a16="http://schemas.microsoft.com/office/drawing/2014/main" val="20001"/>
                    </a:ext>
                  </a:extLst>
                </a:gridCol>
                <a:gridCol w="3376787">
                  <a:extLst>
                    <a:ext uri="{9D8B030D-6E8A-4147-A177-3AD203B41FA5}">
                      <a16:colId xmlns:a16="http://schemas.microsoft.com/office/drawing/2014/main" val="20002"/>
                    </a:ext>
                  </a:extLst>
                </a:gridCol>
                <a:gridCol w="620663">
                  <a:extLst>
                    <a:ext uri="{9D8B030D-6E8A-4147-A177-3AD203B41FA5}">
                      <a16:colId xmlns:a16="http://schemas.microsoft.com/office/drawing/2014/main" val="20003"/>
                    </a:ext>
                  </a:extLst>
                </a:gridCol>
                <a:gridCol w="884623">
                  <a:extLst>
                    <a:ext uri="{9D8B030D-6E8A-4147-A177-3AD203B41FA5}">
                      <a16:colId xmlns:a16="http://schemas.microsoft.com/office/drawing/2014/main" val="20004"/>
                    </a:ext>
                  </a:extLst>
                </a:gridCol>
                <a:gridCol w="960720">
                  <a:extLst>
                    <a:ext uri="{9D8B030D-6E8A-4147-A177-3AD203B41FA5}">
                      <a16:colId xmlns:a16="http://schemas.microsoft.com/office/drawing/2014/main" val="20005"/>
                    </a:ext>
                  </a:extLst>
                </a:gridCol>
                <a:gridCol w="820417">
                  <a:extLst>
                    <a:ext uri="{9D8B030D-6E8A-4147-A177-3AD203B41FA5}">
                      <a16:colId xmlns:a16="http://schemas.microsoft.com/office/drawing/2014/main" val="20006"/>
                    </a:ext>
                  </a:extLst>
                </a:gridCol>
                <a:gridCol w="2378019">
                  <a:extLst>
                    <a:ext uri="{9D8B030D-6E8A-4147-A177-3AD203B41FA5}">
                      <a16:colId xmlns:a16="http://schemas.microsoft.com/office/drawing/2014/main" val="20007"/>
                    </a:ext>
                  </a:extLst>
                </a:gridCol>
              </a:tblGrid>
              <a:tr h="829353">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149883">
                <a:tc gridSpan="7">
                  <a:txBody>
                    <a:bodyPr/>
                    <a:lstStyle/>
                    <a:p>
                      <a:pPr algn="l" fontAlgn="ctr"/>
                      <a:r>
                        <a:rPr lang="ru-RU" sz="1200" u="none" strike="noStrike">
                          <a:effectLst/>
                        </a:rPr>
                        <a:t>02. Культура</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856474">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3">
                  <a:txBody>
                    <a:bodyPr/>
                    <a:lstStyle/>
                    <a:p>
                      <a:pPr algn="ctr" fontAlgn="ctr"/>
                      <a:r>
                        <a:rPr lang="ru-RU" sz="1200" u="none" strike="noStrike">
                          <a:effectLst/>
                        </a:rPr>
                        <a:t>Подпрограмма 1. Сохранение, использование, популяризация и государственная охрана объектов культурного наследия (памятников истории и культуры) народов Российской Федерации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2020 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муниципальных образований, нуждающихся в указанных работах</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мероприятие перенесено на 2023 год</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Доля обслуженных мемориалов и недвижимых памятников истории и культуры, расположенных на территории города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57098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Количество объектов культурного наследия, находящихся в собственности муниципальных образований, находящихся на территории Московской области, по которым в текущем году разработана проектная документация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Единица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мероприятие перенесено на 2023 год</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14417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3">
                  <a:txBody>
                    <a:bodyPr/>
                    <a:lstStyle/>
                    <a:p>
                      <a:pPr algn="ctr" fontAlgn="ctr"/>
                      <a:r>
                        <a:rPr lang="ru-RU" sz="1200" u="none" strike="noStrike">
                          <a:effectLst/>
                        </a:rPr>
                        <a:t>Подпрограмма 2. Развитие музейного дела в Московской области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2020 Перевод в электронный вид музейных фондов</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50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50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Прирост количества выставочных проектов относительно уровня 2012 года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233,3</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277,77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7"/>
                  </a:ext>
                </a:extLst>
              </a:tr>
              <a:tr h="14417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Увеличение общего количества посетителей музеев</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102,0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108,0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108</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выполнено</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486446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43</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5" name="Таблица 4"/>
          <p:cNvGraphicFramePr>
            <a:graphicFrameLocks noGrp="1"/>
          </p:cNvGraphicFramePr>
          <p:nvPr>
            <p:extLst/>
          </p:nvPr>
        </p:nvGraphicFramePr>
        <p:xfrm>
          <a:off x="153910" y="710281"/>
          <a:ext cx="11802739" cy="5871791"/>
        </p:xfrm>
        <a:graphic>
          <a:graphicData uri="http://schemas.openxmlformats.org/drawingml/2006/table">
            <a:tbl>
              <a:tblPr>
                <a:tableStyleId>{5C22544A-7EE6-4342-B048-85BDC9FD1C3A}</a:tableStyleId>
              </a:tblPr>
              <a:tblGrid>
                <a:gridCol w="266909">
                  <a:extLst>
                    <a:ext uri="{9D8B030D-6E8A-4147-A177-3AD203B41FA5}">
                      <a16:colId xmlns:a16="http://schemas.microsoft.com/office/drawing/2014/main" val="20000"/>
                    </a:ext>
                  </a:extLst>
                </a:gridCol>
                <a:gridCol w="1387929">
                  <a:extLst>
                    <a:ext uri="{9D8B030D-6E8A-4147-A177-3AD203B41FA5}">
                      <a16:colId xmlns:a16="http://schemas.microsoft.com/office/drawing/2014/main" val="20001"/>
                    </a:ext>
                  </a:extLst>
                </a:gridCol>
                <a:gridCol w="4649925">
                  <a:extLst>
                    <a:ext uri="{9D8B030D-6E8A-4147-A177-3AD203B41FA5}">
                      <a16:colId xmlns:a16="http://schemas.microsoft.com/office/drawing/2014/main" val="20002"/>
                    </a:ext>
                  </a:extLst>
                </a:gridCol>
                <a:gridCol w="925975">
                  <a:extLst>
                    <a:ext uri="{9D8B030D-6E8A-4147-A177-3AD203B41FA5}">
                      <a16:colId xmlns:a16="http://schemas.microsoft.com/office/drawing/2014/main" val="20003"/>
                    </a:ext>
                  </a:extLst>
                </a:gridCol>
                <a:gridCol w="972274">
                  <a:extLst>
                    <a:ext uri="{9D8B030D-6E8A-4147-A177-3AD203B41FA5}">
                      <a16:colId xmlns:a16="http://schemas.microsoft.com/office/drawing/2014/main" val="20004"/>
                    </a:ext>
                  </a:extLst>
                </a:gridCol>
                <a:gridCol w="983848">
                  <a:extLst>
                    <a:ext uri="{9D8B030D-6E8A-4147-A177-3AD203B41FA5}">
                      <a16:colId xmlns:a16="http://schemas.microsoft.com/office/drawing/2014/main" val="20005"/>
                    </a:ext>
                  </a:extLst>
                </a:gridCol>
                <a:gridCol w="833377">
                  <a:extLst>
                    <a:ext uri="{9D8B030D-6E8A-4147-A177-3AD203B41FA5}">
                      <a16:colId xmlns:a16="http://schemas.microsoft.com/office/drawing/2014/main" val="20006"/>
                    </a:ext>
                  </a:extLst>
                </a:gridCol>
                <a:gridCol w="1782502">
                  <a:extLst>
                    <a:ext uri="{9D8B030D-6E8A-4147-A177-3AD203B41FA5}">
                      <a16:colId xmlns:a16="http://schemas.microsoft.com/office/drawing/2014/main" val="20007"/>
                    </a:ext>
                  </a:extLst>
                </a:gridCol>
              </a:tblGrid>
              <a:tr h="506740">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00"/>
                  </a:ext>
                </a:extLst>
              </a:tr>
              <a:tr h="88091">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01"/>
                  </a:ext>
                </a:extLst>
              </a:tr>
              <a:tr h="91580">
                <a:tc gridSpan="7">
                  <a:txBody>
                    <a:bodyPr/>
                    <a:lstStyle/>
                    <a:p>
                      <a:pPr algn="l" fontAlgn="ctr"/>
                      <a:r>
                        <a:rPr lang="ru-RU" sz="1000" u="none" strike="noStrike">
                          <a:effectLst/>
                        </a:rPr>
                        <a:t>02. Культура</a:t>
                      </a:r>
                      <a:endParaRPr lang="ru-RU" sz="1000" b="1" i="0" u="none" strike="noStrike">
                        <a:effectLst/>
                        <a:latin typeface="Arial" panose="020B0604020202020204" pitchFamily="34" charset="0"/>
                      </a:endParaRPr>
                    </a:p>
                  </a:txBody>
                  <a:tcPr marL="4361" marR="4361" marT="4361"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02"/>
                  </a:ext>
                </a:extLst>
              </a:tr>
              <a:tr h="26165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rowSpan="5">
                  <a:txBody>
                    <a:bodyPr/>
                    <a:lstStyle/>
                    <a:p>
                      <a:pPr algn="ctr" fontAlgn="ctr"/>
                      <a:r>
                        <a:rPr lang="ru-RU" sz="1000" u="none" strike="noStrike">
                          <a:effectLst/>
                        </a:rPr>
                        <a:t>Подпрограмма 3. Развитие библиотечного дела в Московской области</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Доля муниципальных библиотек, соответствующих требованиям к условиям деятельности библиотек Московской области (стандарту)</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50</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80</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03"/>
                  </a:ext>
                </a:extLst>
              </a:tr>
              <a:tr h="88091">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Количество посещений библиотек (на 1 жителя в год)</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1,78</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1,34</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134</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04"/>
                  </a:ext>
                </a:extLst>
              </a:tr>
              <a:tr h="17443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Количество посещений организаций культуры по отношению к уровню 2017 года (в части посещений библиотек)</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110</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110</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05"/>
                  </a:ext>
                </a:extLst>
              </a:tr>
              <a:tr h="17443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Обеспечение роста числа пользователей муниципальных библиотек Московской области</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Человек</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135228</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156543</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156543</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06"/>
                  </a:ext>
                </a:extLst>
              </a:tr>
              <a:tr h="17443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Увеличение количества библиотек, внедривших стандарты деятельности библиотеки нового формата</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4</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4</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07"/>
                  </a:ext>
                </a:extLst>
              </a:tr>
              <a:tr h="17443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rowSpan="9">
                  <a:txBody>
                    <a:bodyPr/>
                    <a:lstStyle/>
                    <a:p>
                      <a:pPr algn="ctr" fontAlgn="ctr"/>
                      <a:r>
                        <a:rPr lang="ru-RU" sz="1000" u="none" strike="noStrike" dirty="0">
                          <a:effectLst/>
                        </a:rPr>
                        <a:t>Подпрограмма 4. Развитие профессионального искусства, гастрольно-концертной и культурно-досуговой деятельности, кинематографии Московской области </a:t>
                      </a:r>
                      <a:endParaRPr lang="ru-RU" sz="1000" b="0" i="0" u="none" strike="noStrike" dirty="0">
                        <a:effectLst/>
                        <a:latin typeface="Arial" panose="020B0604020202020204" pitchFamily="34" charset="0"/>
                      </a:endParaRPr>
                    </a:p>
                  </a:txBody>
                  <a:tcPr marL="4361" marR="4361" marT="4361" marB="0" anchor="ctr"/>
                </a:tc>
                <a:tc>
                  <a:txBody>
                    <a:bodyPr/>
                    <a:lstStyle/>
                    <a:p>
                      <a:pPr algn="l" fontAlgn="ctr"/>
                      <a:r>
                        <a:rPr lang="ru-RU" sz="1000" u="none" strike="noStrike">
                          <a:effectLst/>
                        </a:rPr>
                        <a:t>2022 Число посещений культурных мероприятий </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Тысяча единиц</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646,134</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652,595</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1207,088</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08"/>
                  </a:ext>
                </a:extLst>
              </a:tr>
              <a:tr h="17443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Доля детей, привлекаемых к участию в творческих мероприятиях сферы культуры</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9,5</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16,9</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09"/>
                  </a:ext>
                </a:extLst>
              </a:tr>
              <a:tr h="348875">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Количество граждан, принимающих участие в добровольческой деятельности, получивших государственную (муниципальную) поддержку в форме субсидий бюджетным учреждениям культуры</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47</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47</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10"/>
                  </a:ext>
                </a:extLst>
              </a:tr>
              <a:tr h="17443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Количество посещений организаций культуры (профессиональных театров) по отношению к 2017 году</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114</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131</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131</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11"/>
                  </a:ext>
                </a:extLst>
              </a:tr>
              <a:tr h="52331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предпринимателей и физических лиц  (среднемесячному  доходу  от трудовой деятельности ) в Московской области</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12"/>
                  </a:ext>
                </a:extLst>
              </a:tr>
              <a:tr h="26165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Увеличение доли учреждений клубного типа, соответствующих Требованиям к условиям деятельности культурно-досуговых учреждений Московской области</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75</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13"/>
                  </a:ext>
                </a:extLst>
              </a:tr>
              <a:tr h="52331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Увеличение числа посещений платных культурно-массовых мероприятий клубов и домов культуры к уровню 2017 года</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Процент по отношению к базовому году</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105</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120</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120</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14"/>
                  </a:ext>
                </a:extLst>
              </a:tr>
              <a:tr h="52331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a:effectLst/>
                        </a:rPr>
                        <a:t>Увеличение числа участников клубных формирований к уровню 2017 года</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Процент по отношению к базовому году</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101</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104</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104</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361" marR="4361" marT="4361" marB="0" anchor="ctr"/>
                </a:tc>
                <a:extLst>
                  <a:ext uri="{0D108BD9-81ED-4DB2-BD59-A6C34878D82A}">
                    <a16:rowId xmlns:a16="http://schemas.microsoft.com/office/drawing/2014/main" val="10015"/>
                  </a:ext>
                </a:extLst>
              </a:tr>
              <a:tr h="88091">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361" marR="4361" marT="4361" marB="0" anchor="ctr"/>
                </a:tc>
                <a:tc vMerge="1">
                  <a:txBody>
                    <a:bodyPr/>
                    <a:lstStyle/>
                    <a:p>
                      <a:endParaRPr lang="ru-RU"/>
                    </a:p>
                  </a:txBody>
                  <a:tcPr/>
                </a:tc>
                <a:tc>
                  <a:txBody>
                    <a:bodyPr/>
                    <a:lstStyle/>
                    <a:p>
                      <a:pPr algn="l" fontAlgn="ctr"/>
                      <a:r>
                        <a:rPr lang="ru-RU" sz="1000" u="none" strike="noStrike" dirty="0">
                          <a:effectLst/>
                        </a:rPr>
                        <a:t>Число посещений театров малых городов</a:t>
                      </a:r>
                      <a:endParaRPr lang="ru-RU" sz="1000" b="0" i="0" u="none" strike="noStrike" dirty="0">
                        <a:effectLst/>
                        <a:latin typeface="Arial" panose="020B0604020202020204" pitchFamily="34" charset="0"/>
                      </a:endParaRPr>
                    </a:p>
                  </a:txBody>
                  <a:tcPr marL="4361" marR="4361" marT="4361"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34700</a:t>
                      </a:r>
                      <a:endParaRPr lang="ru-RU" sz="1000" b="0" i="0" u="none" strike="noStrike">
                        <a:effectLst/>
                        <a:latin typeface="Arial" panose="020B0604020202020204" pitchFamily="34" charset="0"/>
                      </a:endParaRPr>
                    </a:p>
                  </a:txBody>
                  <a:tcPr marL="4361" marR="4361" marT="4361" marB="0" anchor="ctr"/>
                </a:tc>
                <a:tc>
                  <a:txBody>
                    <a:bodyPr/>
                    <a:lstStyle/>
                    <a:p>
                      <a:pPr algn="l" fontAlgn="ctr"/>
                      <a:r>
                        <a:rPr lang="ru-RU" sz="1000" u="none" strike="noStrike">
                          <a:effectLst/>
                        </a:rPr>
                        <a:t>34700</a:t>
                      </a:r>
                      <a:endParaRPr lang="ru-RU" sz="1000" b="0" i="0" u="none" strike="noStrike">
                        <a:effectLst/>
                        <a:latin typeface="Arial" panose="020B0604020202020204" pitchFamily="34" charset="0"/>
                      </a:endParaRPr>
                    </a:p>
                  </a:txBody>
                  <a:tcPr marL="4361" marR="4361" marT="4361"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4361" marR="4361" marT="4361"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2834493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endParaRPr lang="ru-RU" sz="2400" dirty="0"/>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44</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5" name="Таблица 4"/>
          <p:cNvGraphicFramePr>
            <a:graphicFrameLocks noGrp="1"/>
          </p:cNvGraphicFramePr>
          <p:nvPr>
            <p:extLst/>
          </p:nvPr>
        </p:nvGraphicFramePr>
        <p:xfrm>
          <a:off x="289367" y="710281"/>
          <a:ext cx="11620984" cy="5726376"/>
        </p:xfrm>
        <a:graphic>
          <a:graphicData uri="http://schemas.openxmlformats.org/drawingml/2006/table">
            <a:tbl>
              <a:tblPr>
                <a:tableStyleId>{5C22544A-7EE6-4342-B048-85BDC9FD1C3A}</a:tableStyleId>
              </a:tblPr>
              <a:tblGrid>
                <a:gridCol w="262799">
                  <a:extLst>
                    <a:ext uri="{9D8B030D-6E8A-4147-A177-3AD203B41FA5}">
                      <a16:colId xmlns:a16="http://schemas.microsoft.com/office/drawing/2014/main" val="20000"/>
                    </a:ext>
                  </a:extLst>
                </a:gridCol>
                <a:gridCol w="1366557">
                  <a:extLst>
                    <a:ext uri="{9D8B030D-6E8A-4147-A177-3AD203B41FA5}">
                      <a16:colId xmlns:a16="http://schemas.microsoft.com/office/drawing/2014/main" val="20001"/>
                    </a:ext>
                  </a:extLst>
                </a:gridCol>
                <a:gridCol w="3731749">
                  <a:extLst>
                    <a:ext uri="{9D8B030D-6E8A-4147-A177-3AD203B41FA5}">
                      <a16:colId xmlns:a16="http://schemas.microsoft.com/office/drawing/2014/main" val="20002"/>
                    </a:ext>
                  </a:extLst>
                </a:gridCol>
                <a:gridCol w="685906">
                  <a:extLst>
                    <a:ext uri="{9D8B030D-6E8A-4147-A177-3AD203B41FA5}">
                      <a16:colId xmlns:a16="http://schemas.microsoft.com/office/drawing/2014/main" val="20003"/>
                    </a:ext>
                  </a:extLst>
                </a:gridCol>
                <a:gridCol w="977613">
                  <a:extLst>
                    <a:ext uri="{9D8B030D-6E8A-4147-A177-3AD203B41FA5}">
                      <a16:colId xmlns:a16="http://schemas.microsoft.com/office/drawing/2014/main" val="20004"/>
                    </a:ext>
                  </a:extLst>
                </a:gridCol>
                <a:gridCol w="1061710">
                  <a:extLst>
                    <a:ext uri="{9D8B030D-6E8A-4147-A177-3AD203B41FA5}">
                      <a16:colId xmlns:a16="http://schemas.microsoft.com/office/drawing/2014/main" val="20005"/>
                    </a:ext>
                  </a:extLst>
                </a:gridCol>
                <a:gridCol w="906657">
                  <a:extLst>
                    <a:ext uri="{9D8B030D-6E8A-4147-A177-3AD203B41FA5}">
                      <a16:colId xmlns:a16="http://schemas.microsoft.com/office/drawing/2014/main" val="20006"/>
                    </a:ext>
                  </a:extLst>
                </a:gridCol>
                <a:gridCol w="2627993">
                  <a:extLst>
                    <a:ext uri="{9D8B030D-6E8A-4147-A177-3AD203B41FA5}">
                      <a16:colId xmlns:a16="http://schemas.microsoft.com/office/drawing/2014/main" val="20007"/>
                    </a:ext>
                  </a:extLst>
                </a:gridCol>
              </a:tblGrid>
              <a:tr h="829353">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149883">
                <a:tc gridSpan="7">
                  <a:txBody>
                    <a:bodyPr/>
                    <a:lstStyle/>
                    <a:p>
                      <a:pPr algn="l" fontAlgn="ctr"/>
                      <a:r>
                        <a:rPr lang="ru-RU" sz="1200" u="none" strike="noStrike">
                          <a:effectLst/>
                        </a:rPr>
                        <a:t>02. Культура</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1514532">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Подпрограмма 5. Укрепление материально-технической базы государственных и муниципальных учреждений культуры, образовательных организаций в сфере культуры Московской области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2022 Количество организаций культуры, получивших современное оборудование </a:t>
                      </a:r>
                      <a:br>
                        <a:rPr lang="ru-RU" sz="1200" u="none" strike="noStrike">
                          <a:effectLst/>
                        </a:rPr>
                      </a:b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Единица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на 2022 год не запланирован</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4">
                  <a:txBody>
                    <a:bodyPr/>
                    <a:lstStyle/>
                    <a:p>
                      <a:pPr algn="ctr" fontAlgn="ctr"/>
                      <a:r>
                        <a:rPr lang="ru-RU" sz="1200" u="none" strike="noStrike">
                          <a:effectLst/>
                        </a:rPr>
                        <a:t>Подпрограмма 6. Развитие образования в сфере культуры Московской области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Доля детей в возрасте от 5 до 18 лет, охваченных дополнительным образованием сферы культуры</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9,0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9,0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9</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Доля детей в возрасте от 7 до 15 лет, обучающихся по предпрофессиональным программам в области искусств</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1,84</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2,56</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3,41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Доля детей, ставших победителями и призерами всероссийских и международных мероприятий</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13,0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16,0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30,49</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r h="57098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Отношение среднемесячной заработной платы педагогических работников организаций дополнительного образования детей к среднемесячной заработной плате учителей в Московской области в сфере культуры</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выполнено</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70070712"/>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45</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3" name="Таблица 2"/>
          <p:cNvGraphicFramePr>
            <a:graphicFrameLocks noGrp="1"/>
          </p:cNvGraphicFramePr>
          <p:nvPr>
            <p:extLst/>
          </p:nvPr>
        </p:nvGraphicFramePr>
        <p:xfrm>
          <a:off x="254640" y="955881"/>
          <a:ext cx="11783450" cy="5536359"/>
        </p:xfrm>
        <a:graphic>
          <a:graphicData uri="http://schemas.openxmlformats.org/drawingml/2006/table">
            <a:tbl>
              <a:tblPr>
                <a:tableStyleId>{5C22544A-7EE6-4342-B048-85BDC9FD1C3A}</a:tableStyleId>
              </a:tblPr>
              <a:tblGrid>
                <a:gridCol w="266474">
                  <a:extLst>
                    <a:ext uri="{9D8B030D-6E8A-4147-A177-3AD203B41FA5}">
                      <a16:colId xmlns:a16="http://schemas.microsoft.com/office/drawing/2014/main" val="20000"/>
                    </a:ext>
                  </a:extLst>
                </a:gridCol>
                <a:gridCol w="1385661">
                  <a:extLst>
                    <a:ext uri="{9D8B030D-6E8A-4147-A177-3AD203B41FA5}">
                      <a16:colId xmlns:a16="http://schemas.microsoft.com/office/drawing/2014/main" val="20001"/>
                    </a:ext>
                  </a:extLst>
                </a:gridCol>
                <a:gridCol w="3783920">
                  <a:extLst>
                    <a:ext uri="{9D8B030D-6E8A-4147-A177-3AD203B41FA5}">
                      <a16:colId xmlns:a16="http://schemas.microsoft.com/office/drawing/2014/main" val="20002"/>
                    </a:ext>
                  </a:extLst>
                </a:gridCol>
                <a:gridCol w="695495">
                  <a:extLst>
                    <a:ext uri="{9D8B030D-6E8A-4147-A177-3AD203B41FA5}">
                      <a16:colId xmlns:a16="http://schemas.microsoft.com/office/drawing/2014/main" val="20003"/>
                    </a:ext>
                  </a:extLst>
                </a:gridCol>
                <a:gridCol w="991281">
                  <a:extLst>
                    <a:ext uri="{9D8B030D-6E8A-4147-A177-3AD203B41FA5}">
                      <a16:colId xmlns:a16="http://schemas.microsoft.com/office/drawing/2014/main" val="20004"/>
                    </a:ext>
                  </a:extLst>
                </a:gridCol>
                <a:gridCol w="1076553">
                  <a:extLst>
                    <a:ext uri="{9D8B030D-6E8A-4147-A177-3AD203B41FA5}">
                      <a16:colId xmlns:a16="http://schemas.microsoft.com/office/drawing/2014/main" val="20005"/>
                    </a:ext>
                  </a:extLst>
                </a:gridCol>
                <a:gridCol w="919334">
                  <a:extLst>
                    <a:ext uri="{9D8B030D-6E8A-4147-A177-3AD203B41FA5}">
                      <a16:colId xmlns:a16="http://schemas.microsoft.com/office/drawing/2014/main" val="20006"/>
                    </a:ext>
                  </a:extLst>
                </a:gridCol>
                <a:gridCol w="2664732">
                  <a:extLst>
                    <a:ext uri="{9D8B030D-6E8A-4147-A177-3AD203B41FA5}">
                      <a16:colId xmlns:a16="http://schemas.microsoft.com/office/drawing/2014/main" val="20007"/>
                    </a:ext>
                  </a:extLst>
                </a:gridCol>
              </a:tblGrid>
              <a:tr h="829353">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149883">
                <a:tc gridSpan="7">
                  <a:txBody>
                    <a:bodyPr/>
                    <a:lstStyle/>
                    <a:p>
                      <a:pPr algn="l" fontAlgn="ctr"/>
                      <a:r>
                        <a:rPr lang="ru-RU" sz="1200" u="none" strike="noStrike">
                          <a:effectLst/>
                        </a:rPr>
                        <a:t>02. Культура</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57098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4">
                  <a:txBody>
                    <a:bodyPr/>
                    <a:lstStyle/>
                    <a:p>
                      <a:pPr algn="ctr" fontAlgn="ctr"/>
                      <a:r>
                        <a:rPr lang="ru-RU" sz="1200" u="none" strike="noStrike">
                          <a:effectLst/>
                        </a:rPr>
                        <a:t>Подпрограмма 7. Развитие архивного дела в Московской области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2022 Доля архивных документов, переведенных в электронно-цифровую форму, от общего количества документов, находящихся на хранении в муниципальном архиве муниципального образования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3,30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4,20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4,20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713729">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57098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128471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Доля субвенции бюджету муниципального образования Московской области на обеспечение переданных государственных полномочий по временному хранению, комплектованию, учету и использованию архивных документов, относящихся к собственности Московской области и временно хранящихся в муниципальном архиве, освоенная бюджетом муниципального образования Московской области, в общей сумме указанной субвенции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99,76</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99,66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Остаток денежных средств в размере 6296,63 руб. (0,34%) был предназначен для выплаты заработной платы и премирования сотрудников. Остаток образовался в результате разницы между установленным распоряжением процента выплаты, начисленного налога и фактически оставшихся денежных средств.</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40622421"/>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endParaRPr lang="ru-RU" sz="2400" dirty="0"/>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46</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3" name="Таблица 2"/>
          <p:cNvGraphicFramePr>
            <a:graphicFrameLocks noGrp="1"/>
          </p:cNvGraphicFramePr>
          <p:nvPr>
            <p:extLst/>
          </p:nvPr>
        </p:nvGraphicFramePr>
        <p:xfrm>
          <a:off x="845127" y="1109321"/>
          <a:ext cx="10515601" cy="4270473"/>
        </p:xfrm>
        <a:graphic>
          <a:graphicData uri="http://schemas.openxmlformats.org/drawingml/2006/table">
            <a:tbl>
              <a:tblPr>
                <a:tableStyleId>{5C22544A-7EE6-4342-B048-85BDC9FD1C3A}</a:tableStyleId>
              </a:tblPr>
              <a:tblGrid>
                <a:gridCol w="237802">
                  <a:extLst>
                    <a:ext uri="{9D8B030D-6E8A-4147-A177-3AD203B41FA5}">
                      <a16:colId xmlns:a16="http://schemas.microsoft.com/office/drawing/2014/main" val="20000"/>
                    </a:ext>
                  </a:extLst>
                </a:gridCol>
                <a:gridCol w="1236570">
                  <a:extLst>
                    <a:ext uri="{9D8B030D-6E8A-4147-A177-3AD203B41FA5}">
                      <a16:colId xmlns:a16="http://schemas.microsoft.com/office/drawing/2014/main" val="20001"/>
                    </a:ext>
                  </a:extLst>
                </a:gridCol>
                <a:gridCol w="3376787">
                  <a:extLst>
                    <a:ext uri="{9D8B030D-6E8A-4147-A177-3AD203B41FA5}">
                      <a16:colId xmlns:a16="http://schemas.microsoft.com/office/drawing/2014/main" val="20002"/>
                    </a:ext>
                  </a:extLst>
                </a:gridCol>
                <a:gridCol w="620663">
                  <a:extLst>
                    <a:ext uri="{9D8B030D-6E8A-4147-A177-3AD203B41FA5}">
                      <a16:colId xmlns:a16="http://schemas.microsoft.com/office/drawing/2014/main" val="20003"/>
                    </a:ext>
                  </a:extLst>
                </a:gridCol>
                <a:gridCol w="884623">
                  <a:extLst>
                    <a:ext uri="{9D8B030D-6E8A-4147-A177-3AD203B41FA5}">
                      <a16:colId xmlns:a16="http://schemas.microsoft.com/office/drawing/2014/main" val="20004"/>
                    </a:ext>
                  </a:extLst>
                </a:gridCol>
                <a:gridCol w="960720">
                  <a:extLst>
                    <a:ext uri="{9D8B030D-6E8A-4147-A177-3AD203B41FA5}">
                      <a16:colId xmlns:a16="http://schemas.microsoft.com/office/drawing/2014/main" val="20005"/>
                    </a:ext>
                  </a:extLst>
                </a:gridCol>
                <a:gridCol w="820417">
                  <a:extLst>
                    <a:ext uri="{9D8B030D-6E8A-4147-A177-3AD203B41FA5}">
                      <a16:colId xmlns:a16="http://schemas.microsoft.com/office/drawing/2014/main" val="20006"/>
                    </a:ext>
                  </a:extLst>
                </a:gridCol>
                <a:gridCol w="2378019">
                  <a:extLst>
                    <a:ext uri="{9D8B030D-6E8A-4147-A177-3AD203B41FA5}">
                      <a16:colId xmlns:a16="http://schemas.microsoft.com/office/drawing/2014/main" val="20007"/>
                    </a:ext>
                  </a:extLst>
                </a:gridCol>
              </a:tblGrid>
              <a:tr h="829353">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149883">
                <a:tc gridSpan="7">
                  <a:txBody>
                    <a:bodyPr/>
                    <a:lstStyle/>
                    <a:p>
                      <a:pPr algn="l" fontAlgn="ctr"/>
                      <a:r>
                        <a:rPr lang="ru-RU" sz="1200" u="none" strike="noStrike">
                          <a:effectLst/>
                        </a:rPr>
                        <a:t>02. Культура</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418245">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Подпрограмма 8. Обеспечивающая подпрограмма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Уровень численности участников культурно-досуговых мероприятий</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103</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428237">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5">
                  <a:txBody>
                    <a:bodyPr/>
                    <a:lstStyle/>
                    <a:p>
                      <a:pPr algn="ctr" fontAlgn="ctr"/>
                      <a:r>
                        <a:rPr lang="ru-RU" sz="1200" u="none" strike="noStrike">
                          <a:effectLst/>
                        </a:rPr>
                        <a:t>Подпрограмма 9. Развитие парков культуры и отдыха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2021 Количество созданных и благоустроенных парков культуры и отдыха на территории Московской области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Единица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Завершение работ по Благоустройству Центрального парка запланировано на 2023 год</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2021 Соответствие нормативу обеспеченности парками культуры и отдыха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2021 Увеличение числа посетителей парков культуры и отдыха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115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115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r h="14417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Количество установленных детских, игровых площадок</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Единица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7"/>
                  </a:ext>
                </a:extLst>
              </a:tr>
              <a:tr h="428237">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Соответствие парков культуры и отдыха региональному парковому стандарту</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75,0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107,5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100,73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Мероприятие будет достигнуто после проведения реконструкции Центрального парка </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68935905"/>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47</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3" name="Таблица 2"/>
          <p:cNvGraphicFramePr>
            <a:graphicFrameLocks noGrp="1"/>
          </p:cNvGraphicFramePr>
          <p:nvPr>
            <p:extLst/>
          </p:nvPr>
        </p:nvGraphicFramePr>
        <p:xfrm>
          <a:off x="153910" y="814287"/>
          <a:ext cx="11884181" cy="5745273"/>
        </p:xfrm>
        <a:graphic>
          <a:graphicData uri="http://schemas.openxmlformats.org/drawingml/2006/table">
            <a:tbl>
              <a:tblPr>
                <a:tableStyleId>{5C22544A-7EE6-4342-B048-85BDC9FD1C3A}</a:tableStyleId>
              </a:tblPr>
              <a:tblGrid>
                <a:gridCol w="268751">
                  <a:extLst>
                    <a:ext uri="{9D8B030D-6E8A-4147-A177-3AD203B41FA5}">
                      <a16:colId xmlns:a16="http://schemas.microsoft.com/office/drawing/2014/main" val="20000"/>
                    </a:ext>
                  </a:extLst>
                </a:gridCol>
                <a:gridCol w="757957">
                  <a:extLst>
                    <a:ext uri="{9D8B030D-6E8A-4147-A177-3AD203B41FA5}">
                      <a16:colId xmlns:a16="http://schemas.microsoft.com/office/drawing/2014/main" val="20001"/>
                    </a:ext>
                  </a:extLst>
                </a:gridCol>
                <a:gridCol w="4455816">
                  <a:extLst>
                    <a:ext uri="{9D8B030D-6E8A-4147-A177-3AD203B41FA5}">
                      <a16:colId xmlns:a16="http://schemas.microsoft.com/office/drawing/2014/main" val="20002"/>
                    </a:ext>
                  </a:extLst>
                </a:gridCol>
                <a:gridCol w="701441">
                  <a:extLst>
                    <a:ext uri="{9D8B030D-6E8A-4147-A177-3AD203B41FA5}">
                      <a16:colId xmlns:a16="http://schemas.microsoft.com/office/drawing/2014/main" val="20003"/>
                    </a:ext>
                  </a:extLst>
                </a:gridCol>
                <a:gridCol w="999755">
                  <a:extLst>
                    <a:ext uri="{9D8B030D-6E8A-4147-A177-3AD203B41FA5}">
                      <a16:colId xmlns:a16="http://schemas.microsoft.com/office/drawing/2014/main" val="20004"/>
                    </a:ext>
                  </a:extLst>
                </a:gridCol>
                <a:gridCol w="614178">
                  <a:extLst>
                    <a:ext uri="{9D8B030D-6E8A-4147-A177-3AD203B41FA5}">
                      <a16:colId xmlns:a16="http://schemas.microsoft.com/office/drawing/2014/main" val="20005"/>
                    </a:ext>
                  </a:extLst>
                </a:gridCol>
                <a:gridCol w="694481">
                  <a:extLst>
                    <a:ext uri="{9D8B030D-6E8A-4147-A177-3AD203B41FA5}">
                      <a16:colId xmlns:a16="http://schemas.microsoft.com/office/drawing/2014/main" val="20006"/>
                    </a:ext>
                  </a:extLst>
                </a:gridCol>
                <a:gridCol w="3391802">
                  <a:extLst>
                    <a:ext uri="{9D8B030D-6E8A-4147-A177-3AD203B41FA5}">
                      <a16:colId xmlns:a16="http://schemas.microsoft.com/office/drawing/2014/main" val="20007"/>
                    </a:ext>
                  </a:extLst>
                </a:gridCol>
              </a:tblGrid>
              <a:tr h="759870">
                <a:tc>
                  <a:txBody>
                    <a:bodyPr/>
                    <a:lstStyle/>
                    <a:p>
                      <a:pPr algn="ctr" fontAlgn="ctr"/>
                      <a:r>
                        <a:rPr lang="ru-RU" sz="1100" u="none" strike="noStrike">
                          <a:effectLst/>
                        </a:rPr>
                        <a:t>№ п/п</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Подпрограммы</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Показатели, характеризующие достижение цели</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Единица измерения</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Базовое значение показателя (на начало реализации Программы)</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dirty="0">
                          <a:effectLst/>
                        </a:rPr>
                        <a:t>Планируемое значение показателя на 2022 год</a:t>
                      </a:r>
                      <a:endParaRPr lang="ru-RU" sz="1100" b="0" i="0" u="none" strike="noStrike" dirty="0">
                        <a:effectLst/>
                        <a:latin typeface="Arial" panose="020B0604020202020204" pitchFamily="34" charset="0"/>
                      </a:endParaRPr>
                    </a:p>
                  </a:txBody>
                  <a:tcPr marL="5057" marR="5057" marT="5057" marB="0" anchor="ctr"/>
                </a:tc>
                <a:tc>
                  <a:txBody>
                    <a:bodyPr/>
                    <a:lstStyle/>
                    <a:p>
                      <a:pPr algn="ctr" fontAlgn="ctr"/>
                      <a:r>
                        <a:rPr lang="ru-RU" sz="1100" u="none" strike="noStrike" dirty="0">
                          <a:effectLst/>
                        </a:rPr>
                        <a:t>Достигнутое значение показателя за 2022 год</a:t>
                      </a:r>
                      <a:endParaRPr lang="ru-RU" sz="1100" b="0" i="0" u="none" strike="noStrike" dirty="0">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Причины не выполнения</a:t>
                      </a:r>
                      <a:endParaRPr lang="ru-RU" sz="1100" b="0" i="0" u="none" strike="noStrike">
                        <a:effectLst/>
                        <a:latin typeface="Arial" panose="020B0604020202020204" pitchFamily="34" charset="0"/>
                      </a:endParaRPr>
                    </a:p>
                  </a:txBody>
                  <a:tcPr marL="5057" marR="5057" marT="5057" marB="0" anchor="ctr"/>
                </a:tc>
                <a:extLst>
                  <a:ext uri="{0D108BD9-81ED-4DB2-BD59-A6C34878D82A}">
                    <a16:rowId xmlns:a16="http://schemas.microsoft.com/office/drawing/2014/main" val="10000"/>
                  </a:ext>
                </a:extLst>
              </a:tr>
              <a:tr h="102158">
                <a:tc>
                  <a:txBody>
                    <a:bodyPr/>
                    <a:lstStyle/>
                    <a:p>
                      <a:pPr algn="ctr" fontAlgn="ctr"/>
                      <a:r>
                        <a:rPr lang="ru-RU" sz="1100" u="none" strike="noStrike">
                          <a:effectLst/>
                        </a:rPr>
                        <a:t>1</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2</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3</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4</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5</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6</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7</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8</a:t>
                      </a:r>
                      <a:endParaRPr lang="ru-RU" sz="1100" b="0" i="0" u="none" strike="noStrike">
                        <a:effectLst/>
                        <a:latin typeface="Arial" panose="020B0604020202020204" pitchFamily="34" charset="0"/>
                      </a:endParaRPr>
                    </a:p>
                  </a:txBody>
                  <a:tcPr marL="5057" marR="5057" marT="5057" marB="0" anchor="ctr"/>
                </a:tc>
                <a:extLst>
                  <a:ext uri="{0D108BD9-81ED-4DB2-BD59-A6C34878D82A}">
                    <a16:rowId xmlns:a16="http://schemas.microsoft.com/office/drawing/2014/main" val="10001"/>
                  </a:ext>
                </a:extLst>
              </a:tr>
              <a:tr h="106204">
                <a:tc gridSpan="7">
                  <a:txBody>
                    <a:bodyPr/>
                    <a:lstStyle/>
                    <a:p>
                      <a:pPr algn="l" fontAlgn="ctr"/>
                      <a:r>
                        <a:rPr lang="ru-RU" sz="1100" u="none" strike="noStrike">
                          <a:effectLst/>
                        </a:rPr>
                        <a:t>03. Образование</a:t>
                      </a:r>
                      <a:endParaRPr lang="ru-RU" sz="1100" b="1" i="0" u="none" strike="noStrike">
                        <a:effectLst/>
                        <a:latin typeface="Arial" panose="020B0604020202020204" pitchFamily="34" charset="0"/>
                      </a:endParaRPr>
                    </a:p>
                  </a:txBody>
                  <a:tcPr marL="5057" marR="5057" marT="505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u="none" strike="noStrike">
                          <a:effectLst/>
                        </a:rPr>
                        <a:t> </a:t>
                      </a:r>
                      <a:endParaRPr lang="ru-RU" sz="1100" b="0" i="0" u="none" strike="noStrike">
                        <a:effectLst/>
                        <a:latin typeface="Arial" panose="020B0604020202020204" pitchFamily="34" charset="0"/>
                      </a:endParaRPr>
                    </a:p>
                  </a:txBody>
                  <a:tcPr marL="5057" marR="5057" marT="5057" marB="0" anchor="ctr"/>
                </a:tc>
                <a:extLst>
                  <a:ext uri="{0D108BD9-81ED-4DB2-BD59-A6C34878D82A}">
                    <a16:rowId xmlns:a16="http://schemas.microsoft.com/office/drawing/2014/main" val="10002"/>
                  </a:ext>
                </a:extLst>
              </a:tr>
              <a:tr h="202294">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5057" marR="5057" marT="5057" marB="0" anchor="ctr"/>
                </a:tc>
                <a:tc rowSpan="6">
                  <a:txBody>
                    <a:bodyPr/>
                    <a:lstStyle/>
                    <a:p>
                      <a:pPr algn="ctr" fontAlgn="ctr"/>
                      <a:r>
                        <a:rPr lang="ru-RU" sz="1100" u="none" strike="noStrike">
                          <a:effectLst/>
                        </a:rPr>
                        <a:t>Подпрограмма 1. Дошкольное образование</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2022 Доступность дошкольного образования для детей в возрасте до 3-х лет</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78,7</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dirty="0">
                          <a:effectLst/>
                        </a:rPr>
                        <a:t>100</a:t>
                      </a:r>
                      <a:endParaRPr lang="ru-RU" sz="1100" b="0" i="0" u="none" strike="noStrike" dirty="0">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5057" marR="5057" marT="5057" marB="0" anchor="ctr"/>
                </a:tc>
                <a:extLst>
                  <a:ext uri="{0D108BD9-81ED-4DB2-BD59-A6C34878D82A}">
                    <a16:rowId xmlns:a16="http://schemas.microsoft.com/office/drawing/2014/main" val="10003"/>
                  </a:ext>
                </a:extLst>
              </a:tr>
              <a:tr h="202294">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5057" marR="5057" marT="5057" marB="0" anchor="ctr"/>
                </a:tc>
                <a:tc vMerge="1">
                  <a:txBody>
                    <a:bodyPr/>
                    <a:lstStyle/>
                    <a:p>
                      <a:endParaRPr lang="ru-RU"/>
                    </a:p>
                  </a:txBody>
                  <a:tcPr/>
                </a:tc>
                <a:tc>
                  <a:txBody>
                    <a:bodyPr/>
                    <a:lstStyle/>
                    <a:p>
                      <a:pPr algn="l" fontAlgn="ctr"/>
                      <a:r>
                        <a:rPr lang="ru-RU" sz="1100" u="none" strike="noStrike">
                          <a:effectLst/>
                        </a:rPr>
                        <a:t>2022 Доступность дошкольного образования для детей в возрасте от трех до семи лет</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5057" marR="5057" marT="5057" marB="0" anchor="ctr"/>
                </a:tc>
                <a:extLst>
                  <a:ext uri="{0D108BD9-81ED-4DB2-BD59-A6C34878D82A}">
                    <a16:rowId xmlns:a16="http://schemas.microsoft.com/office/drawing/2014/main" val="10004"/>
                  </a:ext>
                </a:extLst>
              </a:tr>
              <a:tr h="708028">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5057" marR="5057" marT="5057" marB="0" anchor="ctr"/>
                </a:tc>
                <a:tc vMerge="1">
                  <a:txBody>
                    <a:bodyPr/>
                    <a:lstStyle/>
                    <a:p>
                      <a:endParaRPr lang="ru-RU"/>
                    </a:p>
                  </a:txBody>
                  <a:tcPr/>
                </a:tc>
                <a:tc>
                  <a:txBody>
                    <a:bodyPr/>
                    <a:lstStyle/>
                    <a:p>
                      <a:pPr algn="l" fontAlgn="ctr"/>
                      <a:r>
                        <a:rPr lang="ru-RU" sz="1100" u="none" strike="noStrike">
                          <a:effectLst/>
                        </a:rPr>
                        <a:t>2022 Количество детей в возрасте от 1,5 до 7 лет, направленных и зачисленных в течение соответствующего финансового года в Единой информационной системе «Зачисление в ДОУ» на созданные дополнительные места в организациях по присмотру и уходу за детьми, расположенных в микрорайонах с наибольшей очередностью</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мест</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150</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150</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5057" marR="5057" marT="5057" marB="0" anchor="ctr"/>
                </a:tc>
                <a:extLst>
                  <a:ext uri="{0D108BD9-81ED-4DB2-BD59-A6C34878D82A}">
                    <a16:rowId xmlns:a16="http://schemas.microsoft.com/office/drawing/2014/main" val="10005"/>
                  </a:ext>
                </a:extLst>
              </a:tr>
              <a:tr h="202294">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5057" marR="5057" marT="5057" marB="0" anchor="ctr"/>
                </a:tc>
                <a:tc vMerge="1">
                  <a:txBody>
                    <a:bodyPr/>
                    <a:lstStyle/>
                    <a:p>
                      <a:endParaRPr lang="ru-RU"/>
                    </a:p>
                  </a:txBody>
                  <a:tcPr/>
                </a:tc>
                <a:tc>
                  <a:txBody>
                    <a:bodyPr/>
                    <a:lstStyle/>
                    <a:p>
                      <a:pPr algn="l" fontAlgn="ctr"/>
                      <a:r>
                        <a:rPr lang="ru-RU" sz="1100" u="none" strike="noStrike">
                          <a:effectLst/>
                        </a:rPr>
                        <a:t>2022 Количество отремонтированных дошкольных образовательных организаций</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Штука</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Капитальный ремонт в 2022 году не предусмотрен</a:t>
                      </a:r>
                      <a:endParaRPr lang="ru-RU" sz="1100" b="0" i="0" u="none" strike="noStrike">
                        <a:effectLst/>
                        <a:latin typeface="Arial" panose="020B0604020202020204" pitchFamily="34" charset="0"/>
                      </a:endParaRPr>
                    </a:p>
                  </a:txBody>
                  <a:tcPr marL="5057" marR="5057" marT="5057" marB="0" anchor="ctr"/>
                </a:tc>
                <a:extLst>
                  <a:ext uri="{0D108BD9-81ED-4DB2-BD59-A6C34878D82A}">
                    <a16:rowId xmlns:a16="http://schemas.microsoft.com/office/drawing/2014/main" val="10006"/>
                  </a:ext>
                </a:extLst>
              </a:tr>
              <a:tr h="1330081">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5057" marR="5057" marT="5057" marB="0" anchor="ctr"/>
                </a:tc>
                <a:tc vMerge="1">
                  <a:txBody>
                    <a:bodyPr/>
                    <a:lstStyle/>
                    <a:p>
                      <a:endParaRPr lang="ru-RU"/>
                    </a:p>
                  </a:txBody>
                  <a:tcPr/>
                </a:tc>
                <a:tc>
                  <a:txBody>
                    <a:bodyPr/>
                    <a:lstStyle/>
                    <a:p>
                      <a:pPr algn="l" fontAlgn="ctr"/>
                      <a:r>
                        <a:rPr lang="ru-RU" sz="1100" u="none" strike="noStrike">
                          <a:effectLst/>
                        </a:rPr>
                        <a:t>2022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110.7</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116,7</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114,96</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a:effectLst/>
                        </a:rPr>
                        <a:t>В период с января 2022 по ноябрь 2022 года было запланировано достижение в 2022 году значения показателя 110,7%. Достигнуто 114,7%. В ноябре 2022 года Министерство образования Московской области рекомендовало увеличить плановое значение показателя на 2022 год до 116,7%. Достижение более высокого значения показателя оказалось объективно невозможным за столь короткий срок.</a:t>
                      </a:r>
                      <a:endParaRPr lang="ru-RU" sz="1100" b="0" i="0" u="none" strike="noStrike">
                        <a:effectLst/>
                        <a:latin typeface="Arial" panose="020B0604020202020204" pitchFamily="34" charset="0"/>
                      </a:endParaRPr>
                    </a:p>
                  </a:txBody>
                  <a:tcPr marL="5057" marR="5057" marT="5057" marB="0" anchor="ctr"/>
                </a:tc>
                <a:extLst>
                  <a:ext uri="{0D108BD9-81ED-4DB2-BD59-A6C34878D82A}">
                    <a16:rowId xmlns:a16="http://schemas.microsoft.com/office/drawing/2014/main" val="10007"/>
                  </a:ext>
                </a:extLst>
              </a:tr>
              <a:tr h="910322">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5057" marR="5057" marT="5057" marB="0" anchor="ctr"/>
                </a:tc>
                <a:tc vMerge="1">
                  <a:txBody>
                    <a:bodyPr/>
                    <a:lstStyle/>
                    <a:p>
                      <a:endParaRPr lang="ru-RU"/>
                    </a:p>
                  </a:txBody>
                  <a:tcPr/>
                </a:tc>
                <a:tc>
                  <a:txBody>
                    <a:bodyPr/>
                    <a:lstStyle/>
                    <a:p>
                      <a:pPr algn="l" fontAlgn="ctr"/>
                      <a:r>
                        <a:rPr lang="ru-RU" sz="1100" u="none" strike="noStrike">
                          <a:effectLst/>
                        </a:rPr>
                        <a:t>2022 Созданы дополнительные места в субъектах Российской Федерации для детей в возрасте от 1,5 до 3 лет любой направленности в организациях, осуществляющих образовательную деятельность (за исключением государственных и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Место</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30</a:t>
                      </a:r>
                      <a:endParaRPr lang="ru-RU" sz="1100" b="0" i="0" u="none" strike="noStrike">
                        <a:effectLst/>
                        <a:latin typeface="Arial" panose="020B0604020202020204" pitchFamily="34" charset="0"/>
                      </a:endParaRPr>
                    </a:p>
                  </a:txBody>
                  <a:tcPr marL="5057" marR="5057" marT="5057" marB="0" anchor="ctr"/>
                </a:tc>
                <a:tc>
                  <a:txBody>
                    <a:bodyPr/>
                    <a:lstStyle/>
                    <a:p>
                      <a:pPr algn="l" fontAlgn="ctr"/>
                      <a:r>
                        <a:rPr lang="ru-RU" sz="1100" u="none" strike="noStrike">
                          <a:effectLst/>
                        </a:rPr>
                        <a:t>30</a:t>
                      </a:r>
                      <a:endParaRPr lang="ru-RU" sz="1100" b="0" i="0" u="none" strike="noStrike">
                        <a:effectLst/>
                        <a:latin typeface="Arial" panose="020B0604020202020204" pitchFamily="34" charset="0"/>
                      </a:endParaRPr>
                    </a:p>
                  </a:txBody>
                  <a:tcPr marL="5057" marR="5057" marT="5057" marB="0" anchor="ctr"/>
                </a:tc>
                <a:tc>
                  <a:txBody>
                    <a:bodyPr/>
                    <a:lstStyle/>
                    <a:p>
                      <a:pPr algn="ctr" fontAlgn="ctr"/>
                      <a:r>
                        <a:rPr lang="ru-RU" sz="1100" u="none" strike="noStrike" dirty="0">
                          <a:effectLst/>
                        </a:rPr>
                        <a:t>выполнено</a:t>
                      </a:r>
                      <a:endParaRPr lang="ru-RU" sz="1100" b="0" i="0" u="none" strike="noStrike" dirty="0">
                        <a:effectLst/>
                        <a:latin typeface="Arial" panose="020B0604020202020204" pitchFamily="34" charset="0"/>
                      </a:endParaRPr>
                    </a:p>
                  </a:txBody>
                  <a:tcPr marL="5057" marR="5057" marT="5057"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7319421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48</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3" name="Таблица 2"/>
          <p:cNvGraphicFramePr>
            <a:graphicFrameLocks noGrp="1"/>
          </p:cNvGraphicFramePr>
          <p:nvPr>
            <p:extLst/>
          </p:nvPr>
        </p:nvGraphicFramePr>
        <p:xfrm>
          <a:off x="428265" y="948024"/>
          <a:ext cx="11424211" cy="5757576"/>
        </p:xfrm>
        <a:graphic>
          <a:graphicData uri="http://schemas.openxmlformats.org/drawingml/2006/table">
            <a:tbl>
              <a:tblPr>
                <a:tableStyleId>{5C22544A-7EE6-4342-B048-85BDC9FD1C3A}</a:tableStyleId>
              </a:tblPr>
              <a:tblGrid>
                <a:gridCol w="258348">
                  <a:extLst>
                    <a:ext uri="{9D8B030D-6E8A-4147-A177-3AD203B41FA5}">
                      <a16:colId xmlns:a16="http://schemas.microsoft.com/office/drawing/2014/main" val="20000"/>
                    </a:ext>
                  </a:extLst>
                </a:gridCol>
                <a:gridCol w="1343417">
                  <a:extLst>
                    <a:ext uri="{9D8B030D-6E8A-4147-A177-3AD203B41FA5}">
                      <a16:colId xmlns:a16="http://schemas.microsoft.com/office/drawing/2014/main" val="20001"/>
                    </a:ext>
                  </a:extLst>
                </a:gridCol>
                <a:gridCol w="3668563">
                  <a:extLst>
                    <a:ext uri="{9D8B030D-6E8A-4147-A177-3AD203B41FA5}">
                      <a16:colId xmlns:a16="http://schemas.microsoft.com/office/drawing/2014/main" val="20002"/>
                    </a:ext>
                  </a:extLst>
                </a:gridCol>
                <a:gridCol w="674291">
                  <a:extLst>
                    <a:ext uri="{9D8B030D-6E8A-4147-A177-3AD203B41FA5}">
                      <a16:colId xmlns:a16="http://schemas.microsoft.com/office/drawing/2014/main" val="20003"/>
                    </a:ext>
                  </a:extLst>
                </a:gridCol>
                <a:gridCol w="961060">
                  <a:extLst>
                    <a:ext uri="{9D8B030D-6E8A-4147-A177-3AD203B41FA5}">
                      <a16:colId xmlns:a16="http://schemas.microsoft.com/office/drawing/2014/main" val="20004"/>
                    </a:ext>
                  </a:extLst>
                </a:gridCol>
                <a:gridCol w="1043732">
                  <a:extLst>
                    <a:ext uri="{9D8B030D-6E8A-4147-A177-3AD203B41FA5}">
                      <a16:colId xmlns:a16="http://schemas.microsoft.com/office/drawing/2014/main" val="20005"/>
                    </a:ext>
                  </a:extLst>
                </a:gridCol>
                <a:gridCol w="891306">
                  <a:extLst>
                    <a:ext uri="{9D8B030D-6E8A-4147-A177-3AD203B41FA5}">
                      <a16:colId xmlns:a16="http://schemas.microsoft.com/office/drawing/2014/main" val="20006"/>
                    </a:ext>
                  </a:extLst>
                </a:gridCol>
                <a:gridCol w="2583494">
                  <a:extLst>
                    <a:ext uri="{9D8B030D-6E8A-4147-A177-3AD203B41FA5}">
                      <a16:colId xmlns:a16="http://schemas.microsoft.com/office/drawing/2014/main" val="20007"/>
                    </a:ext>
                  </a:extLst>
                </a:gridCol>
              </a:tblGrid>
              <a:tr h="746421">
                <a:tc>
                  <a:txBody>
                    <a:bodyPr/>
                    <a:lstStyle/>
                    <a:p>
                      <a:pPr algn="ctr" fontAlgn="ctr"/>
                      <a:r>
                        <a:rPr lang="ru-RU" sz="1100" u="none" strike="noStrike">
                          <a:effectLst/>
                        </a:rPr>
                        <a:t>№ п/п</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Подпрограммы</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Показатели, характеризующие достижение цели</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Единица измерения</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Базовое значение показателя (на начало реализации Программы)</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Планируемое значение показателя на 2022 год</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Достигнутое значение показателя за 2022 год</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Причины не выполнения</a:t>
                      </a:r>
                      <a:endParaRPr lang="ru-RU" sz="1100" b="0" i="0" u="none" strike="noStrike">
                        <a:effectLst/>
                        <a:latin typeface="Arial" panose="020B0604020202020204" pitchFamily="34" charset="0"/>
                      </a:endParaRPr>
                    </a:p>
                  </a:txBody>
                  <a:tcPr marL="6424" marR="6424" marT="6424" marB="0" anchor="ctr"/>
                </a:tc>
                <a:extLst>
                  <a:ext uri="{0D108BD9-81ED-4DB2-BD59-A6C34878D82A}">
                    <a16:rowId xmlns:a16="http://schemas.microsoft.com/office/drawing/2014/main" val="10000"/>
                  </a:ext>
                </a:extLst>
              </a:tr>
              <a:tr h="129756">
                <a:tc>
                  <a:txBody>
                    <a:bodyPr/>
                    <a:lstStyle/>
                    <a:p>
                      <a:pPr algn="ctr" fontAlgn="ctr"/>
                      <a:r>
                        <a:rPr lang="ru-RU" sz="1100" u="none" strike="noStrike">
                          <a:effectLst/>
                        </a:rPr>
                        <a:t>1</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2</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3</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4</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5</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6</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7</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8</a:t>
                      </a:r>
                      <a:endParaRPr lang="ru-RU" sz="1100" b="0" i="0" u="none" strike="noStrike">
                        <a:effectLst/>
                        <a:latin typeface="Arial" panose="020B0604020202020204" pitchFamily="34" charset="0"/>
                      </a:endParaRPr>
                    </a:p>
                  </a:txBody>
                  <a:tcPr marL="6424" marR="6424" marT="6424" marB="0" anchor="ctr"/>
                </a:tc>
                <a:extLst>
                  <a:ext uri="{0D108BD9-81ED-4DB2-BD59-A6C34878D82A}">
                    <a16:rowId xmlns:a16="http://schemas.microsoft.com/office/drawing/2014/main" val="10001"/>
                  </a:ext>
                </a:extLst>
              </a:tr>
              <a:tr h="134895">
                <a:tc gridSpan="7">
                  <a:txBody>
                    <a:bodyPr/>
                    <a:lstStyle/>
                    <a:p>
                      <a:pPr algn="l" fontAlgn="ctr"/>
                      <a:r>
                        <a:rPr lang="ru-RU" sz="1100" u="none" strike="noStrike">
                          <a:effectLst/>
                        </a:rPr>
                        <a:t>03. Образование</a:t>
                      </a:r>
                      <a:endParaRPr lang="ru-RU" sz="1100" b="1" i="0" u="none" strike="noStrike">
                        <a:effectLst/>
                        <a:latin typeface="Arial" panose="020B0604020202020204" pitchFamily="34" charset="0"/>
                      </a:endParaRPr>
                    </a:p>
                  </a:txBody>
                  <a:tcPr marL="6424" marR="6424" marT="642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u="none" strike="noStrike">
                          <a:effectLst/>
                        </a:rPr>
                        <a:t> </a:t>
                      </a:r>
                      <a:endParaRPr lang="ru-RU" sz="1100" b="0" i="0" u="none" strike="noStrike">
                        <a:effectLst/>
                        <a:latin typeface="Arial" panose="020B0604020202020204" pitchFamily="34" charset="0"/>
                      </a:endParaRPr>
                    </a:p>
                  </a:txBody>
                  <a:tcPr marL="6424" marR="6424" marT="6424" marB="0" anchor="ctr"/>
                </a:tc>
                <a:extLst>
                  <a:ext uri="{0D108BD9-81ED-4DB2-BD59-A6C34878D82A}">
                    <a16:rowId xmlns:a16="http://schemas.microsoft.com/office/drawing/2014/main" val="10002"/>
                  </a:ext>
                </a:extLst>
              </a:tr>
              <a:tr h="513887">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424" marR="6424" marT="6424" marB="0" anchor="ctr"/>
                </a:tc>
                <a:tc rowSpan="6">
                  <a:txBody>
                    <a:bodyPr/>
                    <a:lstStyle/>
                    <a:p>
                      <a:pPr algn="ctr" fontAlgn="ctr"/>
                      <a:r>
                        <a:rPr lang="ru-RU" sz="1100" u="none" strike="noStrike">
                          <a:effectLst/>
                        </a:rPr>
                        <a:t>Подпрограмма 2. Общее образование</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2022 Доля выпускников текущего года, набравших 250 баллов и более по 3 предметам, к общему количеству выпускников текущего года, сдававших ЕГЭ по 3 и более предметам, процент</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29,28</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22,04</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36,16</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6424" marR="6424" marT="6424" marB="0" anchor="ctr"/>
                </a:tc>
                <a:extLst>
                  <a:ext uri="{0D108BD9-81ED-4DB2-BD59-A6C34878D82A}">
                    <a16:rowId xmlns:a16="http://schemas.microsoft.com/office/drawing/2014/main" val="10003"/>
                  </a:ext>
                </a:extLst>
              </a:tr>
              <a:tr h="899302">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424" marR="6424" marT="6424" marB="0" anchor="ctr"/>
                </a:tc>
                <a:tc vMerge="1">
                  <a:txBody>
                    <a:bodyPr/>
                    <a:lstStyle/>
                    <a:p>
                      <a:endParaRPr lang="ru-RU"/>
                    </a:p>
                  </a:txBody>
                  <a:tcPr/>
                </a:tc>
                <a:tc>
                  <a:txBody>
                    <a:bodyPr/>
                    <a:lstStyle/>
                    <a:p>
                      <a:pPr algn="l" fontAlgn="ctr"/>
                      <a:r>
                        <a:rPr lang="ru-RU" sz="1100" u="none" strike="noStrike">
                          <a:effectLst/>
                        </a:rPr>
                        <a:t>2022 Доля обучающихся, получающих начальное общее образование </a:t>
                      </a:r>
                      <a:br>
                        <a:rPr lang="ru-RU" sz="1100" u="none" strike="noStrike">
                          <a:effectLst/>
                        </a:rPr>
                      </a:br>
                      <a:r>
                        <a:rPr lang="ru-RU" sz="1100" u="none" strike="noStrike">
                          <a:effectLst/>
                        </a:rPr>
                        <a:t>в государственных и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государственных и муниципальных образовательных организациях»</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6424" marR="6424" marT="6424" marB="0" anchor="ctr"/>
                </a:tc>
                <a:extLst>
                  <a:ext uri="{0D108BD9-81ED-4DB2-BD59-A6C34878D82A}">
                    <a16:rowId xmlns:a16="http://schemas.microsoft.com/office/drawing/2014/main" val="10004"/>
                  </a:ext>
                </a:extLst>
              </a:tr>
              <a:tr h="385415">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424" marR="6424" marT="6424" marB="0" anchor="ctr"/>
                </a:tc>
                <a:tc vMerge="1">
                  <a:txBody>
                    <a:bodyPr/>
                    <a:lstStyle/>
                    <a:p>
                      <a:endParaRPr lang="ru-RU"/>
                    </a:p>
                  </a:txBody>
                  <a:tcPr/>
                </a:tc>
                <a:tc>
                  <a:txBody>
                    <a:bodyPr/>
                    <a:lstStyle/>
                    <a:p>
                      <a:pPr algn="l" fontAlgn="ctr"/>
                      <a:r>
                        <a:rPr lang="ru-RU" sz="1100" u="none" strike="noStrike">
                          <a:effectLst/>
                        </a:rPr>
                        <a:t>2022 Количество объектов, в которых в полном объеме выполнены мероприятия по капитальному ремонту общеобразовательных организаций</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Единица</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3</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3</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6424" marR="6424" marT="6424" marB="0" anchor="ctr"/>
                </a:tc>
                <a:extLst>
                  <a:ext uri="{0D108BD9-81ED-4DB2-BD59-A6C34878D82A}">
                    <a16:rowId xmlns:a16="http://schemas.microsoft.com/office/drawing/2014/main" val="10005"/>
                  </a:ext>
                </a:extLst>
              </a:tr>
              <a:tr h="25694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424" marR="6424" marT="6424" marB="0" anchor="ctr"/>
                </a:tc>
                <a:tc vMerge="1">
                  <a:txBody>
                    <a:bodyPr/>
                    <a:lstStyle/>
                    <a:p>
                      <a:endParaRPr lang="ru-RU"/>
                    </a:p>
                  </a:txBody>
                  <a:tcPr/>
                </a:tc>
                <a:tc>
                  <a:txBody>
                    <a:bodyPr/>
                    <a:lstStyle/>
                    <a:p>
                      <a:pPr algn="l" fontAlgn="ctr"/>
                      <a:r>
                        <a:rPr lang="ru-RU" sz="1100" u="none" strike="noStrike">
                          <a:effectLst/>
                        </a:rPr>
                        <a:t>2022 Количество отремонтированных общеобразовательных организаций</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Штука</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Ремонт в 2022 году не планировался.</a:t>
                      </a:r>
                      <a:endParaRPr lang="ru-RU" sz="1100" b="0" i="0" u="none" strike="noStrike">
                        <a:effectLst/>
                        <a:latin typeface="Arial" panose="020B0604020202020204" pitchFamily="34" charset="0"/>
                      </a:endParaRPr>
                    </a:p>
                  </a:txBody>
                  <a:tcPr marL="6424" marR="6424" marT="6424" marB="0" anchor="ctr"/>
                </a:tc>
                <a:extLst>
                  <a:ext uri="{0D108BD9-81ED-4DB2-BD59-A6C34878D82A}">
                    <a16:rowId xmlns:a16="http://schemas.microsoft.com/office/drawing/2014/main" val="10006"/>
                  </a:ext>
                </a:extLst>
              </a:tr>
              <a:tr h="513887">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424" marR="6424" marT="6424" marB="0" anchor="ctr"/>
                </a:tc>
                <a:tc vMerge="1">
                  <a:txBody>
                    <a:bodyPr/>
                    <a:lstStyle/>
                    <a:p>
                      <a:endParaRPr lang="ru-RU"/>
                    </a:p>
                  </a:txBody>
                  <a:tcPr/>
                </a:tc>
                <a:tc>
                  <a:txBody>
                    <a:bodyPr/>
                    <a:lstStyle/>
                    <a:p>
                      <a:pPr algn="l" fontAlgn="ctr"/>
                      <a:r>
                        <a:rPr lang="ru-RU" sz="1100" u="none" strike="noStrike">
                          <a:effectLst/>
                        </a:rPr>
                        <a:t>2022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110</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119,2</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139,70</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6424" marR="6424" marT="6424" marB="0" anchor="ctr"/>
                </a:tc>
                <a:extLst>
                  <a:ext uri="{0D108BD9-81ED-4DB2-BD59-A6C34878D82A}">
                    <a16:rowId xmlns:a16="http://schemas.microsoft.com/office/drawing/2014/main" val="10007"/>
                  </a:ext>
                </a:extLst>
              </a:tr>
              <a:tr h="770830">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424" marR="6424" marT="6424" marB="0" anchor="ctr"/>
                </a:tc>
                <a:tc vMerge="1">
                  <a:txBody>
                    <a:bodyPr/>
                    <a:lstStyle/>
                    <a:p>
                      <a:endParaRPr lang="ru-RU"/>
                    </a:p>
                  </a:txBody>
                  <a:tcPr/>
                </a:tc>
                <a:tc>
                  <a:txBody>
                    <a:bodyPr/>
                    <a:lstStyle/>
                    <a:p>
                      <a:pPr algn="l" fontAlgn="ctr"/>
                      <a:r>
                        <a:rPr lang="ru-RU" sz="1100" u="none" strike="noStrike">
                          <a:effectLst/>
                        </a:rPr>
                        <a:t>2022 Поддержка образования для детей с ограниченными возможностями здоровья. Обновление материально - технической базы в организациях, осуществляющих образовательную деятельность исключительно по адаптированным основным общеобразовательным программам (нарастающим итогом)</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Единица</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6424" marR="6424" marT="6424"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6424" marR="6424" marT="6424" marB="0" anchor="ctr"/>
                </a:tc>
                <a:tc>
                  <a:txBody>
                    <a:bodyPr/>
                    <a:lstStyle/>
                    <a:p>
                      <a:pPr algn="ctr" fontAlgn="ctr"/>
                      <a:r>
                        <a:rPr lang="ru-RU" sz="1100" u="none" strike="noStrike" dirty="0">
                          <a:effectLst/>
                        </a:rPr>
                        <a:t>Средства на обновление материально - технической базы в организациях в 2022 году не выделялись</a:t>
                      </a:r>
                      <a:endParaRPr lang="ru-RU" sz="1100" b="0" i="0" u="none" strike="noStrike" dirty="0">
                        <a:effectLst/>
                        <a:latin typeface="Arial" panose="020B0604020202020204" pitchFamily="34" charset="0"/>
                      </a:endParaRPr>
                    </a:p>
                  </a:txBody>
                  <a:tcPr marL="6424" marR="6424" marT="6424"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88113194"/>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49</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8" name="Таблица 7"/>
          <p:cNvGraphicFramePr>
            <a:graphicFrameLocks noGrp="1"/>
          </p:cNvGraphicFramePr>
          <p:nvPr>
            <p:extLst/>
          </p:nvPr>
        </p:nvGraphicFramePr>
        <p:xfrm>
          <a:off x="359234" y="1016120"/>
          <a:ext cx="11678856" cy="4794370"/>
        </p:xfrm>
        <a:graphic>
          <a:graphicData uri="http://schemas.openxmlformats.org/drawingml/2006/table">
            <a:tbl>
              <a:tblPr>
                <a:tableStyleId>{5C22544A-7EE6-4342-B048-85BDC9FD1C3A}</a:tableStyleId>
              </a:tblPr>
              <a:tblGrid>
                <a:gridCol w="264108">
                  <a:extLst>
                    <a:ext uri="{9D8B030D-6E8A-4147-A177-3AD203B41FA5}">
                      <a16:colId xmlns:a16="http://schemas.microsoft.com/office/drawing/2014/main" val="20000"/>
                    </a:ext>
                  </a:extLst>
                </a:gridCol>
                <a:gridCol w="1373362">
                  <a:extLst>
                    <a:ext uri="{9D8B030D-6E8A-4147-A177-3AD203B41FA5}">
                      <a16:colId xmlns:a16="http://schemas.microsoft.com/office/drawing/2014/main" val="20001"/>
                    </a:ext>
                  </a:extLst>
                </a:gridCol>
                <a:gridCol w="3750333">
                  <a:extLst>
                    <a:ext uri="{9D8B030D-6E8A-4147-A177-3AD203B41FA5}">
                      <a16:colId xmlns:a16="http://schemas.microsoft.com/office/drawing/2014/main" val="20002"/>
                    </a:ext>
                  </a:extLst>
                </a:gridCol>
                <a:gridCol w="689321">
                  <a:extLst>
                    <a:ext uri="{9D8B030D-6E8A-4147-A177-3AD203B41FA5}">
                      <a16:colId xmlns:a16="http://schemas.microsoft.com/office/drawing/2014/main" val="20003"/>
                    </a:ext>
                  </a:extLst>
                </a:gridCol>
                <a:gridCol w="982482">
                  <a:extLst>
                    <a:ext uri="{9D8B030D-6E8A-4147-A177-3AD203B41FA5}">
                      <a16:colId xmlns:a16="http://schemas.microsoft.com/office/drawing/2014/main" val="20004"/>
                    </a:ext>
                  </a:extLst>
                </a:gridCol>
                <a:gridCol w="1066997">
                  <a:extLst>
                    <a:ext uri="{9D8B030D-6E8A-4147-A177-3AD203B41FA5}">
                      <a16:colId xmlns:a16="http://schemas.microsoft.com/office/drawing/2014/main" val="20005"/>
                    </a:ext>
                  </a:extLst>
                </a:gridCol>
                <a:gridCol w="911173">
                  <a:extLst>
                    <a:ext uri="{9D8B030D-6E8A-4147-A177-3AD203B41FA5}">
                      <a16:colId xmlns:a16="http://schemas.microsoft.com/office/drawing/2014/main" val="20006"/>
                    </a:ext>
                  </a:extLst>
                </a:gridCol>
                <a:gridCol w="2641080">
                  <a:extLst>
                    <a:ext uri="{9D8B030D-6E8A-4147-A177-3AD203B41FA5}">
                      <a16:colId xmlns:a16="http://schemas.microsoft.com/office/drawing/2014/main" val="20007"/>
                    </a:ext>
                  </a:extLst>
                </a:gridCol>
              </a:tblGrid>
              <a:tr h="1277247">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21975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219753">
                <a:tc gridSpan="7">
                  <a:txBody>
                    <a:bodyPr/>
                    <a:lstStyle/>
                    <a:p>
                      <a:pPr algn="l" fontAlgn="ctr"/>
                      <a:r>
                        <a:rPr lang="ru-RU" sz="1200" u="none" strike="noStrike">
                          <a:effectLst/>
                        </a:rPr>
                        <a:t>03. Образование</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53652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2">
                  <a:txBody>
                    <a:bodyPr/>
                    <a:lstStyle/>
                    <a:p>
                      <a:pPr algn="ctr" fontAlgn="ctr"/>
                      <a:r>
                        <a:rPr lang="ru-RU" sz="1200" u="none" strike="noStrike">
                          <a:effectLst/>
                        </a:rPr>
                        <a:t>Подпрограмма 3. Дополнительное образование, воспитание и психолого-социальное сопровождение детей</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2022 Доля детей в возрасте от 5 до 18 лет, охваченных дополнительным образованием</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68,01</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75,0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75,05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116372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106,62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73462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Подпрограмма 4. Профессиональное образование</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Доля педагогических работников, прошедших добровольную независимую оценку квалификации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16</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43,8</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642750">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Подпрограмма 5. Обеспечивающая подпрограмма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Уровень удовлетворенности населения качеством дошкольного, общего и дополнительного образования (от числа опрошенных)</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dirty="0">
                          <a:effectLst/>
                        </a:rPr>
                        <a:t>Процент</a:t>
                      </a:r>
                      <a:endParaRPr lang="ru-RU" sz="1200" b="0" i="0" u="none" strike="noStrike" dirty="0">
                        <a:effectLst/>
                        <a:latin typeface="Arial" panose="020B0604020202020204" pitchFamily="34" charset="0"/>
                      </a:endParaRPr>
                    </a:p>
                  </a:txBody>
                  <a:tcPr marL="7137" marR="7137" marT="7137" marB="0" anchor="ctr"/>
                </a:tc>
                <a:tc>
                  <a:txBody>
                    <a:bodyPr/>
                    <a:lstStyle/>
                    <a:p>
                      <a:pPr algn="l" fontAlgn="ctr"/>
                      <a:r>
                        <a:rPr lang="ru-RU" sz="1200" u="none" strike="noStrike" dirty="0">
                          <a:effectLst/>
                        </a:rPr>
                        <a:t>75</a:t>
                      </a:r>
                      <a:endParaRPr lang="ru-RU" sz="1200" b="0" i="0" u="none" strike="noStrike" dirty="0">
                        <a:effectLst/>
                        <a:latin typeface="Arial" panose="020B0604020202020204" pitchFamily="34" charset="0"/>
                      </a:endParaRPr>
                    </a:p>
                  </a:txBody>
                  <a:tcPr marL="7137" marR="7137" marT="7137" marB="0" anchor="ctr"/>
                </a:tc>
                <a:tc>
                  <a:txBody>
                    <a:bodyPr/>
                    <a:lstStyle/>
                    <a:p>
                      <a:pPr algn="l" fontAlgn="ctr"/>
                      <a:r>
                        <a:rPr lang="ru-RU" sz="1200" u="none" strike="noStrike">
                          <a:effectLst/>
                        </a:rPr>
                        <a:t>75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75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выполнено</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86277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lvl="0" algn="ctr">
              <a:defRPr/>
            </a:pPr>
            <a:r>
              <a:rPr lang="ru-RU" sz="2400" dirty="0">
                <a:solidFill>
                  <a:prstClr val="black"/>
                </a:solidFill>
              </a:rPr>
              <a:t>Выполнение основных показателей социально-экономического развития</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5</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extLst/>
          </p:nvPr>
        </p:nvGraphicFramePr>
        <p:xfrm>
          <a:off x="203200" y="894079"/>
          <a:ext cx="11647786" cy="5506921"/>
        </p:xfrm>
        <a:graphic>
          <a:graphicData uri="http://schemas.openxmlformats.org/drawingml/2006/table">
            <a:tbl>
              <a:tblPr>
                <a:tableStyleId>{5C22544A-7EE6-4342-B048-85BDC9FD1C3A}</a:tableStyleId>
              </a:tblPr>
              <a:tblGrid>
                <a:gridCol w="2449960">
                  <a:extLst>
                    <a:ext uri="{9D8B030D-6E8A-4147-A177-3AD203B41FA5}">
                      <a16:colId xmlns:a16="http://schemas.microsoft.com/office/drawing/2014/main" val="444094345"/>
                    </a:ext>
                  </a:extLst>
                </a:gridCol>
                <a:gridCol w="794245">
                  <a:extLst>
                    <a:ext uri="{9D8B030D-6E8A-4147-A177-3AD203B41FA5}">
                      <a16:colId xmlns:a16="http://schemas.microsoft.com/office/drawing/2014/main" val="259913780"/>
                    </a:ext>
                  </a:extLst>
                </a:gridCol>
                <a:gridCol w="820120">
                  <a:extLst>
                    <a:ext uri="{9D8B030D-6E8A-4147-A177-3AD203B41FA5}">
                      <a16:colId xmlns:a16="http://schemas.microsoft.com/office/drawing/2014/main" val="4088317492"/>
                    </a:ext>
                  </a:extLst>
                </a:gridCol>
                <a:gridCol w="820120">
                  <a:extLst>
                    <a:ext uri="{9D8B030D-6E8A-4147-A177-3AD203B41FA5}">
                      <a16:colId xmlns:a16="http://schemas.microsoft.com/office/drawing/2014/main" val="2435717694"/>
                    </a:ext>
                  </a:extLst>
                </a:gridCol>
                <a:gridCol w="1252646">
                  <a:extLst>
                    <a:ext uri="{9D8B030D-6E8A-4147-A177-3AD203B41FA5}">
                      <a16:colId xmlns:a16="http://schemas.microsoft.com/office/drawing/2014/main" val="1818014747"/>
                    </a:ext>
                  </a:extLst>
                </a:gridCol>
                <a:gridCol w="1131379">
                  <a:extLst>
                    <a:ext uri="{9D8B030D-6E8A-4147-A177-3AD203B41FA5}">
                      <a16:colId xmlns:a16="http://schemas.microsoft.com/office/drawing/2014/main" val="1275821649"/>
                    </a:ext>
                  </a:extLst>
                </a:gridCol>
                <a:gridCol w="1278077">
                  <a:extLst>
                    <a:ext uri="{9D8B030D-6E8A-4147-A177-3AD203B41FA5}">
                      <a16:colId xmlns:a16="http://schemas.microsoft.com/office/drawing/2014/main" val="3753148827"/>
                    </a:ext>
                  </a:extLst>
                </a:gridCol>
                <a:gridCol w="984681">
                  <a:extLst>
                    <a:ext uri="{9D8B030D-6E8A-4147-A177-3AD203B41FA5}">
                      <a16:colId xmlns:a16="http://schemas.microsoft.com/office/drawing/2014/main" val="3028726362"/>
                    </a:ext>
                  </a:extLst>
                </a:gridCol>
                <a:gridCol w="1269766">
                  <a:extLst>
                    <a:ext uri="{9D8B030D-6E8A-4147-A177-3AD203B41FA5}">
                      <a16:colId xmlns:a16="http://schemas.microsoft.com/office/drawing/2014/main" val="905252796"/>
                    </a:ext>
                  </a:extLst>
                </a:gridCol>
                <a:gridCol w="846792">
                  <a:extLst>
                    <a:ext uri="{9D8B030D-6E8A-4147-A177-3AD203B41FA5}">
                      <a16:colId xmlns:a16="http://schemas.microsoft.com/office/drawing/2014/main" val="252195373"/>
                    </a:ext>
                  </a:extLst>
                </a:gridCol>
              </a:tblGrid>
              <a:tr h="244952">
                <a:tc rowSpan="2">
                  <a:txBody>
                    <a:bodyPr/>
                    <a:lstStyle/>
                    <a:p>
                      <a:pPr algn="ctr" fontAlgn="ctr"/>
                      <a:r>
                        <a:rPr lang="ru-RU" sz="1050" b="1" u="none" strike="noStrike" dirty="0">
                          <a:effectLst/>
                          <a:latin typeface="+mn-lt"/>
                        </a:rPr>
                        <a:t>Показатели</a:t>
                      </a:r>
                      <a:endParaRPr lang="ru-RU" sz="1050" b="1" i="0" u="none" strike="noStrike" dirty="0">
                        <a:effectLst/>
                        <a:latin typeface="+mn-lt"/>
                      </a:endParaRPr>
                    </a:p>
                  </a:txBody>
                  <a:tcPr marL="5564" marR="5564" marT="5564" marB="0" anchor="ctr">
                    <a:solidFill>
                      <a:schemeClr val="accent1">
                        <a:lumMod val="60000"/>
                        <a:lumOff val="40000"/>
                      </a:schemeClr>
                    </a:solidFill>
                  </a:tcPr>
                </a:tc>
                <a:tc rowSpan="2">
                  <a:txBody>
                    <a:bodyPr/>
                    <a:lstStyle/>
                    <a:p>
                      <a:pPr algn="ctr" fontAlgn="ctr"/>
                      <a:r>
                        <a:rPr lang="ru-RU" sz="1050" b="1" u="none" strike="noStrike" dirty="0">
                          <a:effectLst/>
                          <a:latin typeface="+mn-lt"/>
                        </a:rPr>
                        <a:t>Единицы измерения</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План</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i="0" u="none" strike="noStrike" dirty="0">
                          <a:effectLst/>
                          <a:latin typeface="+mn-lt"/>
                        </a:rPr>
                        <a:t>Факт</a:t>
                      </a:r>
                    </a:p>
                  </a:txBody>
                  <a:tcPr marL="5564" marR="5564" marT="5564" marB="0" anchor="ctr">
                    <a:solidFill>
                      <a:schemeClr val="accent1">
                        <a:lumMod val="60000"/>
                        <a:lumOff val="40000"/>
                      </a:schemeClr>
                    </a:solidFill>
                  </a:tcPr>
                </a:tc>
                <a:tc gridSpan="2">
                  <a:txBody>
                    <a:bodyPr/>
                    <a:lstStyle/>
                    <a:p>
                      <a:pPr algn="ctr" fontAlgn="ctr"/>
                      <a:r>
                        <a:rPr lang="ru-RU" sz="1050" b="1" u="none" strike="noStrike" dirty="0" smtClean="0">
                          <a:effectLst/>
                          <a:latin typeface="+mn-lt"/>
                        </a:rPr>
                        <a:t>202</a:t>
                      </a:r>
                      <a:r>
                        <a:rPr lang="en-US" sz="1050" b="1" u="none" strike="noStrike" dirty="0" smtClean="0">
                          <a:effectLst/>
                          <a:latin typeface="+mn-lt"/>
                        </a:rPr>
                        <a:t>3</a:t>
                      </a:r>
                      <a:endParaRPr lang="ru-RU" sz="1050" b="1" i="0" u="none" strike="noStrike" dirty="0">
                        <a:effectLst/>
                        <a:latin typeface="+mn-lt"/>
                      </a:endParaRPr>
                    </a:p>
                  </a:txBody>
                  <a:tcPr marL="5564" marR="5564" marT="5564"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1050" b="1" u="none" strike="noStrike" dirty="0" smtClean="0">
                          <a:effectLst/>
                          <a:latin typeface="+mn-lt"/>
                        </a:rPr>
                        <a:t>202</a:t>
                      </a:r>
                      <a:r>
                        <a:rPr lang="en-US" sz="1050" b="1" u="none" strike="noStrike" dirty="0" smtClean="0">
                          <a:effectLst/>
                          <a:latin typeface="+mn-lt"/>
                        </a:rPr>
                        <a:t>4</a:t>
                      </a:r>
                      <a:endParaRPr lang="ru-RU" sz="1050" b="1" i="0" u="none" strike="noStrike" dirty="0">
                        <a:effectLst/>
                        <a:latin typeface="+mn-lt"/>
                      </a:endParaRPr>
                    </a:p>
                  </a:txBody>
                  <a:tcPr marL="5564" marR="5564" marT="5564"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1050" b="1" u="none" strike="noStrike" dirty="0" smtClean="0">
                          <a:effectLst/>
                          <a:latin typeface="+mn-lt"/>
                        </a:rPr>
                        <a:t>202</a:t>
                      </a:r>
                      <a:r>
                        <a:rPr lang="en-US" sz="1050" b="1" u="none" strike="noStrike" dirty="0" smtClean="0">
                          <a:effectLst/>
                          <a:latin typeface="+mn-lt"/>
                        </a:rPr>
                        <a:t>5</a:t>
                      </a:r>
                      <a:endParaRPr lang="ru-RU" sz="1050" b="1" i="0" u="none" strike="noStrike" dirty="0">
                        <a:effectLst/>
                        <a:latin typeface="+mn-lt"/>
                      </a:endParaRPr>
                    </a:p>
                  </a:txBody>
                  <a:tcPr marL="5564" marR="5564" marT="5564"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539253">
                <a:tc vMerge="1">
                  <a:txBody>
                    <a:bodyPr/>
                    <a:lstStyle/>
                    <a:p>
                      <a:endParaRPr lang="ru-RU"/>
                    </a:p>
                  </a:txBody>
                  <a:tcPr/>
                </a:tc>
                <a:tc vMerge="1">
                  <a:txBody>
                    <a:bodyPr/>
                    <a:lstStyle/>
                    <a:p>
                      <a:endParaRPr lang="ru-RU"/>
                    </a:p>
                  </a:txBody>
                  <a:tcPr/>
                </a:tc>
                <a:tc>
                  <a:txBody>
                    <a:bodyPr/>
                    <a:lstStyle/>
                    <a:p>
                      <a:pPr algn="ctr" fontAlgn="ctr"/>
                      <a:r>
                        <a:rPr lang="ru-RU" sz="1050" b="1" u="none" strike="noStrike" dirty="0" smtClean="0">
                          <a:effectLst/>
                          <a:latin typeface="+mn-lt"/>
                        </a:rPr>
                        <a:t>202</a:t>
                      </a:r>
                      <a:r>
                        <a:rPr lang="en-US" sz="1050" b="1" u="none" strike="noStrike" dirty="0" smtClean="0">
                          <a:effectLst/>
                          <a:latin typeface="+mn-lt"/>
                        </a:rPr>
                        <a:t>2</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a:r>
                        <a:rPr lang="ru-RU" sz="1050" b="1" u="none" strike="noStrike" dirty="0" smtClean="0">
                          <a:effectLst/>
                          <a:latin typeface="+mn-lt"/>
                        </a:rPr>
                        <a:t>202</a:t>
                      </a:r>
                      <a:r>
                        <a:rPr lang="en-US" sz="1050" b="1" u="none" strike="noStrike" dirty="0" smtClean="0">
                          <a:effectLst/>
                          <a:latin typeface="+mn-lt"/>
                        </a:rPr>
                        <a:t>2</a:t>
                      </a:r>
                      <a:endParaRPr lang="ru-RU" dirty="0"/>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1 (консервативный)</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2 (базовый)</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1 (консервативный)</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2 (базовый)</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1 (консервативный)</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2 (базовый)</a:t>
                      </a:r>
                      <a:endParaRPr lang="ru-RU" sz="1050" b="1" i="0" u="none" strike="noStrike" dirty="0">
                        <a:effectLst/>
                        <a:latin typeface="+mn-lt"/>
                      </a:endParaRPr>
                    </a:p>
                  </a:txBody>
                  <a:tcPr marL="5564" marR="5564" marT="5564" marB="0" anchor="ctr">
                    <a:solidFill>
                      <a:schemeClr val="accent1">
                        <a:lumMod val="60000"/>
                        <a:lumOff val="40000"/>
                      </a:schemeClr>
                    </a:solidFill>
                  </a:tcPr>
                </a:tc>
                <a:extLst>
                  <a:ext uri="{0D108BD9-81ED-4DB2-BD59-A6C34878D82A}">
                    <a16:rowId xmlns:a16="http://schemas.microsoft.com/office/drawing/2014/main" val="2863942336"/>
                  </a:ext>
                </a:extLst>
              </a:tr>
              <a:tr h="399617">
                <a:tc>
                  <a:txBody>
                    <a:bodyPr/>
                    <a:lstStyle/>
                    <a:p>
                      <a:pPr algn="l" fontAlgn="ctr"/>
                      <a:r>
                        <a:rPr lang="ru-RU" sz="1050" b="1" u="none" strike="noStrike" dirty="0">
                          <a:effectLst/>
                          <a:latin typeface="+mn-lt"/>
                        </a:rPr>
                        <a:t>Численность постоянного населения (на конец года)</a:t>
                      </a:r>
                      <a:endParaRPr lang="ru-RU" sz="1050" b="1" i="0" u="none" strike="noStrike" dirty="0">
                        <a:effectLst/>
                        <a:latin typeface="+mn-lt"/>
                      </a:endParaRPr>
                    </a:p>
                  </a:txBody>
                  <a:tcPr marL="133541" marR="5564" marT="5564" marB="0" anchor="ctr"/>
                </a:tc>
                <a:tc>
                  <a:txBody>
                    <a:bodyPr/>
                    <a:lstStyle/>
                    <a:p>
                      <a:pPr algn="ctr" fontAlgn="ctr"/>
                      <a:r>
                        <a:rPr lang="ru-RU" sz="1050" u="none" strike="noStrike" dirty="0">
                          <a:effectLst/>
                          <a:latin typeface="+mn-lt"/>
                        </a:rPr>
                        <a:t>человек</a:t>
                      </a:r>
                      <a:endParaRPr lang="ru-RU" sz="1050" b="0" i="0" u="none" strike="noStrike" dirty="0">
                        <a:effectLst/>
                        <a:latin typeface="+mn-lt"/>
                      </a:endParaRPr>
                    </a:p>
                  </a:txBody>
                  <a:tcPr marL="5564" marR="5564" marT="5564" marB="0" anchor="ctr"/>
                </a:tc>
                <a:tc>
                  <a:txBody>
                    <a:bodyPr/>
                    <a:lstStyle/>
                    <a:p>
                      <a:pPr algn="ctr" fontAlgn="ctr"/>
                      <a:r>
                        <a:rPr lang="ru-RU" sz="1050" b="0" i="0" u="none" strike="noStrike" dirty="0">
                          <a:effectLst/>
                          <a:latin typeface="+mn-lt"/>
                        </a:rPr>
                        <a:t>119 </a:t>
                      </a:r>
                      <a:r>
                        <a:rPr lang="ru-RU" sz="1050" b="0" i="0" u="none" strike="noStrike" dirty="0" smtClean="0">
                          <a:effectLst/>
                          <a:latin typeface="+mn-lt"/>
                        </a:rPr>
                        <a:t>022</a:t>
                      </a:r>
                      <a:endParaRPr lang="ru-RU" sz="1050" b="0" i="0" u="none" strike="noStrike" dirty="0">
                        <a:effectLst/>
                        <a:latin typeface="+mn-lt"/>
                      </a:endParaRPr>
                    </a:p>
                  </a:txBody>
                  <a:tcPr marL="5564" marR="5564" marT="5564" marB="0" anchor="ctr"/>
                </a:tc>
                <a:tc>
                  <a:txBody>
                    <a:bodyPr/>
                    <a:lstStyle/>
                    <a:p>
                      <a:pPr marL="0" algn="ctr" defTabSz="914400" rtl="0" eaLnBrk="1" fontAlgn="ctr" latinLnBrk="0" hangingPunct="1"/>
                      <a:r>
                        <a:rPr lang="ru-RU" sz="1050" b="0" i="0" u="none" strike="noStrike" kern="1200" dirty="0" smtClean="0">
                          <a:solidFill>
                            <a:schemeClr val="dk1"/>
                          </a:solidFill>
                          <a:effectLst/>
                          <a:latin typeface="+mn-lt"/>
                          <a:ea typeface="+mn-ea"/>
                          <a:cs typeface="+mn-cs"/>
                        </a:rPr>
                        <a:t>119 957</a:t>
                      </a:r>
                      <a:endParaRPr lang="ru-RU" sz="1050" b="0" i="0" u="none" strike="noStrike" kern="1200" dirty="0">
                        <a:solidFill>
                          <a:schemeClr val="dk1"/>
                        </a:solidFill>
                        <a:effectLst/>
                        <a:latin typeface="+mn-lt"/>
                        <a:ea typeface="+mn-ea"/>
                        <a:cs typeface="+mn-cs"/>
                      </a:endParaRPr>
                    </a:p>
                  </a:txBody>
                  <a:tcPr marL="5564" marR="5564" marT="5564" marB="0" anchor="ctr"/>
                </a:tc>
                <a:tc>
                  <a:txBody>
                    <a:bodyPr/>
                    <a:lstStyle/>
                    <a:p>
                      <a:pPr algn="r" fontAlgn="ctr"/>
                      <a:r>
                        <a:rPr lang="ru-RU" sz="1100" b="0" i="0" u="none" strike="noStrike">
                          <a:effectLst/>
                          <a:latin typeface="Tahoma" panose="020B0604030504040204" pitchFamily="34" charset="0"/>
                        </a:rPr>
                        <a:t>119 648</a:t>
                      </a:r>
                    </a:p>
                  </a:txBody>
                  <a:tcPr marL="9525" marR="9525" marT="9525" marB="0" anchor="ctr"/>
                </a:tc>
                <a:tc>
                  <a:txBody>
                    <a:bodyPr/>
                    <a:lstStyle/>
                    <a:p>
                      <a:pPr algn="r" fontAlgn="ctr"/>
                      <a:r>
                        <a:rPr lang="ru-RU" sz="1100" b="0" i="0" u="none" strike="noStrike">
                          <a:effectLst/>
                          <a:latin typeface="Tahoma" panose="020B0604030504040204" pitchFamily="34" charset="0"/>
                        </a:rPr>
                        <a:t>119 759</a:t>
                      </a:r>
                    </a:p>
                  </a:txBody>
                  <a:tcPr marL="9525" marR="9525" marT="9525" marB="0" anchor="ctr"/>
                </a:tc>
                <a:tc>
                  <a:txBody>
                    <a:bodyPr/>
                    <a:lstStyle/>
                    <a:p>
                      <a:pPr algn="r" fontAlgn="ctr"/>
                      <a:r>
                        <a:rPr lang="ru-RU" sz="1100" b="0" i="0" u="none" strike="noStrike">
                          <a:effectLst/>
                          <a:latin typeface="Tahoma" panose="020B0604030504040204" pitchFamily="34" charset="0"/>
                        </a:rPr>
                        <a:t>120 391</a:t>
                      </a:r>
                    </a:p>
                  </a:txBody>
                  <a:tcPr marL="9525" marR="9525" marT="9525" marB="0" anchor="ctr"/>
                </a:tc>
                <a:tc>
                  <a:txBody>
                    <a:bodyPr/>
                    <a:lstStyle/>
                    <a:p>
                      <a:pPr algn="r" fontAlgn="ctr"/>
                      <a:r>
                        <a:rPr lang="ru-RU" sz="1100" b="0" i="0" u="none" strike="noStrike">
                          <a:effectLst/>
                          <a:latin typeface="Tahoma" panose="020B0604030504040204" pitchFamily="34" charset="0"/>
                        </a:rPr>
                        <a:t>120 613</a:t>
                      </a:r>
                    </a:p>
                  </a:txBody>
                  <a:tcPr marL="9525" marR="9525" marT="9525" marB="0" anchor="ctr"/>
                </a:tc>
                <a:tc>
                  <a:txBody>
                    <a:bodyPr/>
                    <a:lstStyle/>
                    <a:p>
                      <a:pPr algn="r" fontAlgn="ctr"/>
                      <a:r>
                        <a:rPr lang="ru-RU" sz="1100" b="0" i="0" u="none" strike="noStrike">
                          <a:effectLst/>
                          <a:latin typeface="Tahoma" panose="020B0604030504040204" pitchFamily="34" charset="0"/>
                        </a:rPr>
                        <a:t>121 345</a:t>
                      </a:r>
                    </a:p>
                  </a:txBody>
                  <a:tcPr marL="9525" marR="9525" marT="9525" marB="0" anchor="ctr"/>
                </a:tc>
                <a:tc>
                  <a:txBody>
                    <a:bodyPr/>
                    <a:lstStyle/>
                    <a:p>
                      <a:pPr algn="r" fontAlgn="ctr"/>
                      <a:r>
                        <a:rPr lang="ru-RU" sz="1100" b="0" i="0" u="none" strike="noStrike" dirty="0">
                          <a:effectLst/>
                          <a:latin typeface="Tahoma" panose="020B0604030504040204" pitchFamily="34" charset="0"/>
                        </a:rPr>
                        <a:t>121 672</a:t>
                      </a:r>
                    </a:p>
                  </a:txBody>
                  <a:tcPr marL="9525" marR="9525" marT="9525" marB="0" anchor="ctr"/>
                </a:tc>
                <a:extLst>
                  <a:ext uri="{0D108BD9-81ED-4DB2-BD59-A6C34878D82A}">
                    <a16:rowId xmlns:a16="http://schemas.microsoft.com/office/drawing/2014/main" val="1054196774"/>
                  </a:ext>
                </a:extLst>
              </a:tr>
              <a:tr h="1605402">
                <a:tc>
                  <a:txBody>
                    <a:bodyPr/>
                    <a:lstStyle/>
                    <a:p>
                      <a:pPr algn="l" fontAlgn="ctr"/>
                      <a:r>
                        <a:rPr lang="ru-RU" sz="1050" b="1" u="none" strike="noStrike" dirty="0">
                          <a:effectLst/>
                          <a:latin typeface="+mn-lt"/>
                        </a:rPr>
                        <a:t>Объем отгруженных товаров собственного производства, выполненных работ и услуг собственными силами по промышленным видам деятельности</a:t>
                      </a:r>
                      <a:r>
                        <a:rPr lang="en-US" sz="1050" b="1" u="none" strike="noStrike" dirty="0">
                          <a:effectLst/>
                          <a:latin typeface="+mn-lt"/>
                        </a:rPr>
                        <a:t> </a:t>
                      </a:r>
                      <a:r>
                        <a:rPr lang="ru-RU" sz="1050" b="1" u="none" strike="noStrike" dirty="0">
                          <a:effectLst/>
                          <a:latin typeface="+mn-lt"/>
                        </a:rPr>
                        <a:t>по</a:t>
                      </a:r>
                      <a:r>
                        <a:rPr lang="ru-RU" sz="1050" b="1" u="none" strike="noStrike" baseline="0" dirty="0">
                          <a:effectLst/>
                          <a:latin typeface="+mn-lt"/>
                        </a:rPr>
                        <a:t> крупным и средним организациям (без организаций с численностью работающих менее 15 человек)</a:t>
                      </a:r>
                      <a:endParaRPr lang="ru-RU" sz="1050" b="1" i="0" u="none" strike="noStrike" dirty="0">
                        <a:effectLst/>
                        <a:latin typeface="+mn-lt"/>
                      </a:endParaRPr>
                    </a:p>
                  </a:txBody>
                  <a:tcPr marL="133541" marR="5564" marT="5564" marB="0" anchor="ctr"/>
                </a:tc>
                <a:tc>
                  <a:txBody>
                    <a:bodyPr/>
                    <a:lstStyle/>
                    <a:p>
                      <a:pPr algn="ctr" fontAlgn="ctr"/>
                      <a:r>
                        <a:rPr lang="ru-RU" sz="1050" u="none" strike="noStrike" dirty="0">
                          <a:effectLst/>
                          <a:latin typeface="+mn-lt"/>
                        </a:rPr>
                        <a:t>млн. рублей в ценах соответствующих лет</a:t>
                      </a:r>
                      <a:endParaRPr lang="ru-RU" sz="1050" b="0" i="0" u="none" strike="noStrike" dirty="0">
                        <a:effectLst/>
                        <a:latin typeface="+mn-lt"/>
                      </a:endParaRPr>
                    </a:p>
                  </a:txBody>
                  <a:tcPr marL="5564" marR="5564" marT="5564" marB="0" anchor="ctr"/>
                </a:tc>
                <a:tc>
                  <a:txBody>
                    <a:bodyPr/>
                    <a:lstStyle/>
                    <a:p>
                      <a:pPr marL="0" algn="ctr" defTabSz="914400" rtl="0" eaLnBrk="1" fontAlgn="ctr" latinLnBrk="0" hangingPunct="1"/>
                      <a:r>
                        <a:rPr lang="ru-RU" sz="1050" b="0" i="0" u="none" strike="noStrike" kern="1200" dirty="0" smtClean="0">
                          <a:solidFill>
                            <a:schemeClr val="dk1"/>
                          </a:solidFill>
                          <a:effectLst/>
                          <a:latin typeface="+mn-lt"/>
                          <a:ea typeface="+mn-ea"/>
                          <a:cs typeface="+mn-cs"/>
                        </a:rPr>
                        <a:t>30 016,0</a:t>
                      </a:r>
                      <a:endParaRPr lang="ru-RU" sz="1050" b="0" i="0" u="none" strike="noStrike" kern="1200" dirty="0">
                        <a:solidFill>
                          <a:schemeClr val="dk1"/>
                        </a:solidFill>
                        <a:effectLst/>
                        <a:latin typeface="+mn-lt"/>
                        <a:ea typeface="+mn-ea"/>
                        <a:cs typeface="+mn-cs"/>
                      </a:endParaRPr>
                    </a:p>
                  </a:txBody>
                  <a:tcPr marL="5564" marR="5564" marT="5564" marB="0" anchor="ctr"/>
                </a:tc>
                <a:tc>
                  <a:txBody>
                    <a:bodyPr/>
                    <a:lstStyle/>
                    <a:p>
                      <a:pPr marL="0" algn="ctr" defTabSz="914400" rtl="0" eaLnBrk="1" fontAlgn="ctr" latinLnBrk="0" hangingPunct="1"/>
                      <a:r>
                        <a:rPr lang="ru-RU" sz="1050" b="0" i="0" u="none" strike="noStrike" kern="1200" dirty="0" smtClean="0">
                          <a:solidFill>
                            <a:schemeClr val="dk1"/>
                          </a:solidFill>
                          <a:effectLst/>
                          <a:latin typeface="+mn-lt"/>
                          <a:ea typeface="+mn-ea"/>
                          <a:cs typeface="+mn-cs"/>
                        </a:rPr>
                        <a:t>44 379,9</a:t>
                      </a:r>
                      <a:endParaRPr lang="ru-RU" sz="1050" b="0" i="0" u="none" strike="noStrike" kern="1200" dirty="0">
                        <a:solidFill>
                          <a:schemeClr val="dk1"/>
                        </a:solidFill>
                        <a:effectLst/>
                        <a:latin typeface="+mn-lt"/>
                        <a:ea typeface="+mn-ea"/>
                        <a:cs typeface="+mn-cs"/>
                      </a:endParaRPr>
                    </a:p>
                  </a:txBody>
                  <a:tcPr marL="5564" marR="5564" marT="5564" marB="0" anchor="ctr"/>
                </a:tc>
                <a:tc>
                  <a:txBody>
                    <a:bodyPr/>
                    <a:lstStyle/>
                    <a:p>
                      <a:pPr algn="r" fontAlgn="ctr"/>
                      <a:r>
                        <a:rPr lang="ru-RU" sz="1100" b="0" i="0" u="none" strike="noStrike">
                          <a:effectLst/>
                          <a:latin typeface="Tahoma" panose="020B0604030504040204" pitchFamily="34" charset="0"/>
                        </a:rPr>
                        <a:t>31 516,8</a:t>
                      </a:r>
                    </a:p>
                  </a:txBody>
                  <a:tcPr marL="9525" marR="9525" marT="9525" marB="0" anchor="ctr"/>
                </a:tc>
                <a:tc>
                  <a:txBody>
                    <a:bodyPr/>
                    <a:lstStyle/>
                    <a:p>
                      <a:pPr algn="r" fontAlgn="ctr"/>
                      <a:r>
                        <a:rPr lang="ru-RU" sz="1100" b="0" i="0" u="none" strike="noStrike">
                          <a:effectLst/>
                          <a:latin typeface="Tahoma" panose="020B0604030504040204" pitchFamily="34" charset="0"/>
                        </a:rPr>
                        <a:t>32 223,2</a:t>
                      </a:r>
                    </a:p>
                  </a:txBody>
                  <a:tcPr marL="9525" marR="9525" marT="9525" marB="0" anchor="ctr"/>
                </a:tc>
                <a:tc>
                  <a:txBody>
                    <a:bodyPr/>
                    <a:lstStyle/>
                    <a:p>
                      <a:pPr algn="r" fontAlgn="ctr"/>
                      <a:r>
                        <a:rPr lang="ru-RU" sz="1100" b="0" i="0" u="none" strike="noStrike">
                          <a:effectLst/>
                          <a:latin typeface="Tahoma" panose="020B0604030504040204" pitchFamily="34" charset="0"/>
                        </a:rPr>
                        <a:t>33 243,9</a:t>
                      </a:r>
                    </a:p>
                  </a:txBody>
                  <a:tcPr marL="9525" marR="9525" marT="9525" marB="0" anchor="ctr"/>
                </a:tc>
                <a:tc>
                  <a:txBody>
                    <a:bodyPr/>
                    <a:lstStyle/>
                    <a:p>
                      <a:pPr algn="r" fontAlgn="ctr"/>
                      <a:r>
                        <a:rPr lang="ru-RU" sz="1100" b="0" i="0" u="none" strike="noStrike">
                          <a:effectLst/>
                          <a:latin typeface="Tahoma" panose="020B0604030504040204" pitchFamily="34" charset="0"/>
                        </a:rPr>
                        <a:t>34 664,9</a:t>
                      </a:r>
                    </a:p>
                  </a:txBody>
                  <a:tcPr marL="9525" marR="9525" marT="9525" marB="0" anchor="ctr"/>
                </a:tc>
                <a:tc>
                  <a:txBody>
                    <a:bodyPr/>
                    <a:lstStyle/>
                    <a:p>
                      <a:pPr algn="r" fontAlgn="ctr"/>
                      <a:r>
                        <a:rPr lang="ru-RU" sz="1100" b="0" i="0" u="none" strike="noStrike">
                          <a:effectLst/>
                          <a:latin typeface="Tahoma" panose="020B0604030504040204" pitchFamily="34" charset="0"/>
                        </a:rPr>
                        <a:t>35 225,2</a:t>
                      </a:r>
                    </a:p>
                  </a:txBody>
                  <a:tcPr marL="9525" marR="9525" marT="9525" marB="0" anchor="ctr"/>
                </a:tc>
                <a:tc>
                  <a:txBody>
                    <a:bodyPr/>
                    <a:lstStyle/>
                    <a:p>
                      <a:pPr algn="r" fontAlgn="ctr"/>
                      <a:r>
                        <a:rPr lang="ru-RU" sz="1100" b="0" i="0" u="none" strike="noStrike" dirty="0">
                          <a:effectLst/>
                          <a:latin typeface="Tahoma" panose="020B0604030504040204" pitchFamily="34" charset="0"/>
                        </a:rPr>
                        <a:t>37 387,4</a:t>
                      </a:r>
                    </a:p>
                  </a:txBody>
                  <a:tcPr marL="9525" marR="9525" marT="9525" marB="0" anchor="ctr"/>
                </a:tc>
                <a:extLst>
                  <a:ext uri="{0D108BD9-81ED-4DB2-BD59-A6C34878D82A}">
                    <a16:rowId xmlns:a16="http://schemas.microsoft.com/office/drawing/2014/main" val="1968676604"/>
                  </a:ext>
                </a:extLst>
              </a:tr>
              <a:tr h="125001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50" b="1" u="none" strike="noStrike" dirty="0">
                          <a:effectLst/>
                          <a:latin typeface="+mn-lt"/>
                        </a:rPr>
                        <a:t>Инвестиции в основной капитал за счет всех источников финансирования (без субъектов малого предпринимательства и объемов инвестиций, не наблюдаемых прямыми статистическими методами)</a:t>
                      </a:r>
                      <a:endParaRPr lang="ru-RU" sz="1050" b="1" i="0" u="none" strike="noStrike" dirty="0">
                        <a:effectLst/>
                        <a:latin typeface="+mn-lt"/>
                      </a:endParaRPr>
                    </a:p>
                  </a:txBody>
                  <a:tcPr marL="133541" marR="5564" marT="5564" marB="0" anchor="ctr"/>
                </a:tc>
                <a:tc>
                  <a:txBody>
                    <a:bodyPr/>
                    <a:lstStyle/>
                    <a:p>
                      <a:pPr algn="ctr" fontAlgn="ctr"/>
                      <a:r>
                        <a:rPr lang="ru-RU" sz="1050" u="none" strike="noStrike" dirty="0">
                          <a:effectLst/>
                          <a:latin typeface="+mn-lt"/>
                        </a:rPr>
                        <a:t>млн. рублей</a:t>
                      </a:r>
                      <a:endParaRPr lang="ru-RU" sz="1050" b="0" i="0" u="none" strike="noStrike" dirty="0">
                        <a:effectLst/>
                        <a:latin typeface="+mn-lt"/>
                      </a:endParaRPr>
                    </a:p>
                  </a:txBody>
                  <a:tcPr marL="5564" marR="5564" marT="5564" marB="0" anchor="ctr"/>
                </a:tc>
                <a:tc>
                  <a:txBody>
                    <a:bodyPr/>
                    <a:lstStyle/>
                    <a:p>
                      <a:pPr algn="r" fontAlgn="ctr"/>
                      <a:r>
                        <a:rPr lang="ru-RU" sz="1100" b="0" i="0" u="none" strike="noStrike" dirty="0">
                          <a:effectLst/>
                          <a:latin typeface="Tahoma" panose="020B0604030504040204" pitchFamily="34" charset="0"/>
                        </a:rPr>
                        <a:t>13 238,29</a:t>
                      </a:r>
                    </a:p>
                  </a:txBody>
                  <a:tcPr marL="9525" marR="9525" marT="9525" marB="0" anchor="ctr"/>
                </a:tc>
                <a:tc>
                  <a:txBody>
                    <a:bodyPr/>
                    <a:lstStyle/>
                    <a:p>
                      <a:pPr marL="0" algn="ctr" defTabSz="914400" rtl="0" eaLnBrk="1" fontAlgn="ctr" latinLnBrk="0" hangingPunct="1"/>
                      <a:r>
                        <a:rPr lang="ru-RU" sz="1050" b="0" i="0" u="none" strike="noStrike" kern="1200" dirty="0" smtClean="0">
                          <a:solidFill>
                            <a:schemeClr val="dk1"/>
                          </a:solidFill>
                          <a:effectLst/>
                          <a:latin typeface="+mn-lt"/>
                          <a:ea typeface="+mn-ea"/>
                          <a:cs typeface="+mn-cs"/>
                        </a:rPr>
                        <a:t>14 212,5</a:t>
                      </a:r>
                      <a:endParaRPr lang="ru-RU" sz="1050" b="0" i="0" u="none" strike="noStrike" kern="1200" dirty="0">
                        <a:solidFill>
                          <a:schemeClr val="dk1"/>
                        </a:solidFill>
                        <a:effectLst/>
                        <a:latin typeface="+mn-lt"/>
                        <a:ea typeface="+mn-ea"/>
                        <a:cs typeface="+mn-cs"/>
                      </a:endParaRPr>
                    </a:p>
                  </a:txBody>
                  <a:tcPr marL="5564" marR="5564" marT="5564" marB="0" anchor="ctr"/>
                </a:tc>
                <a:tc>
                  <a:txBody>
                    <a:bodyPr/>
                    <a:lstStyle/>
                    <a:p>
                      <a:pPr algn="r" fontAlgn="ctr"/>
                      <a:r>
                        <a:rPr lang="ru-RU" sz="1100" b="0" i="0" u="none" strike="noStrike" dirty="0">
                          <a:effectLst/>
                          <a:latin typeface="Tahoma" panose="020B0604030504040204" pitchFamily="34" charset="0"/>
                        </a:rPr>
                        <a:t>14 231,16</a:t>
                      </a:r>
                    </a:p>
                  </a:txBody>
                  <a:tcPr marL="9525" marR="9525" marT="9525" marB="0" anchor="ctr"/>
                </a:tc>
                <a:tc>
                  <a:txBody>
                    <a:bodyPr/>
                    <a:lstStyle/>
                    <a:p>
                      <a:pPr algn="r" fontAlgn="ctr"/>
                      <a:r>
                        <a:rPr lang="ru-RU" sz="1100" b="0" i="0" u="none" strike="noStrike">
                          <a:effectLst/>
                          <a:latin typeface="Tahoma" panose="020B0604030504040204" pitchFamily="34" charset="0"/>
                        </a:rPr>
                        <a:t>14 297,35</a:t>
                      </a:r>
                    </a:p>
                  </a:txBody>
                  <a:tcPr marL="9525" marR="9525" marT="9525" marB="0" anchor="ctr"/>
                </a:tc>
                <a:tc>
                  <a:txBody>
                    <a:bodyPr/>
                    <a:lstStyle/>
                    <a:p>
                      <a:pPr algn="r" fontAlgn="ctr"/>
                      <a:r>
                        <a:rPr lang="ru-RU" sz="1100" b="0" i="0" u="none" strike="noStrike">
                          <a:effectLst/>
                          <a:latin typeface="Tahoma" panose="020B0604030504040204" pitchFamily="34" charset="0"/>
                        </a:rPr>
                        <a:t>15 164,66</a:t>
                      </a:r>
                    </a:p>
                  </a:txBody>
                  <a:tcPr marL="9525" marR="9525" marT="9525" marB="0" anchor="ctr"/>
                </a:tc>
                <a:tc>
                  <a:txBody>
                    <a:bodyPr/>
                    <a:lstStyle/>
                    <a:p>
                      <a:pPr algn="r" fontAlgn="ctr"/>
                      <a:r>
                        <a:rPr lang="ru-RU" sz="1100" b="0" i="0" u="none" strike="noStrike">
                          <a:effectLst/>
                          <a:latin typeface="Tahoma" panose="020B0604030504040204" pitchFamily="34" charset="0"/>
                        </a:rPr>
                        <a:t>15 403,36</a:t>
                      </a:r>
                    </a:p>
                  </a:txBody>
                  <a:tcPr marL="9525" marR="9525" marT="9525" marB="0" anchor="ctr"/>
                </a:tc>
                <a:tc>
                  <a:txBody>
                    <a:bodyPr/>
                    <a:lstStyle/>
                    <a:p>
                      <a:pPr algn="r" fontAlgn="ctr"/>
                      <a:r>
                        <a:rPr lang="ru-RU" sz="1100" b="0" i="0" u="none" strike="noStrike">
                          <a:effectLst/>
                          <a:latin typeface="Tahoma" panose="020B0604030504040204" pitchFamily="34" charset="0"/>
                        </a:rPr>
                        <a:t>16 162,62</a:t>
                      </a:r>
                    </a:p>
                  </a:txBody>
                  <a:tcPr marL="9525" marR="9525" marT="9525" marB="0" anchor="ctr"/>
                </a:tc>
                <a:tc>
                  <a:txBody>
                    <a:bodyPr/>
                    <a:lstStyle/>
                    <a:p>
                      <a:pPr algn="r" fontAlgn="ctr"/>
                      <a:r>
                        <a:rPr lang="ru-RU" sz="1100" b="0" i="0" u="none" strike="noStrike" dirty="0">
                          <a:effectLst/>
                          <a:latin typeface="Tahoma" panose="020B0604030504040204" pitchFamily="34" charset="0"/>
                        </a:rPr>
                        <a:t>16 507,92</a:t>
                      </a:r>
                    </a:p>
                  </a:txBody>
                  <a:tcPr marL="9525" marR="9525" marT="9525" marB="0" anchor="ctr"/>
                </a:tc>
                <a:extLst>
                  <a:ext uri="{0D108BD9-81ED-4DB2-BD59-A6C34878D82A}">
                    <a16:rowId xmlns:a16="http://schemas.microsoft.com/office/drawing/2014/main" val="3720615212"/>
                  </a:ext>
                </a:extLst>
              </a:tr>
              <a:tr h="566864">
                <a:tc>
                  <a:txBody>
                    <a:bodyPr/>
                    <a:lstStyle/>
                    <a:p>
                      <a:pPr algn="l" fontAlgn="ctr"/>
                      <a:r>
                        <a:rPr lang="ru-RU" sz="1050" b="1" i="0" u="none" strike="noStrike" dirty="0">
                          <a:effectLst/>
                          <a:latin typeface="+mn-lt"/>
                        </a:rPr>
                        <a:t>Объем</a:t>
                      </a:r>
                      <a:r>
                        <a:rPr lang="ru-RU" sz="1050" b="1" i="0" u="none" strike="noStrike" baseline="0" dirty="0">
                          <a:effectLst/>
                          <a:latin typeface="+mn-lt"/>
                        </a:rPr>
                        <a:t> жилищного строительства</a:t>
                      </a:r>
                      <a:endParaRPr lang="ru-RU" sz="1050" b="1" i="0" u="none" strike="noStrike" dirty="0">
                        <a:effectLst/>
                        <a:latin typeface="+mn-lt"/>
                      </a:endParaRPr>
                    </a:p>
                  </a:txBody>
                  <a:tcPr marL="133541" marR="5564" marT="5564" marB="0" anchor="ctr"/>
                </a:tc>
                <a:tc>
                  <a:txBody>
                    <a:bodyPr/>
                    <a:lstStyle/>
                    <a:p>
                      <a:pPr algn="ctr" fontAlgn="ctr"/>
                      <a:r>
                        <a:rPr lang="ru-RU" sz="1050" u="none" strike="noStrike" dirty="0">
                          <a:effectLst/>
                          <a:latin typeface="+mn-lt"/>
                        </a:rPr>
                        <a:t>тыс. кв. м общей площади</a:t>
                      </a:r>
                      <a:endParaRPr lang="ru-RU" sz="1050" b="0" i="0" u="none" strike="noStrike" dirty="0">
                        <a:effectLst/>
                        <a:latin typeface="+mn-lt"/>
                      </a:endParaRPr>
                    </a:p>
                  </a:txBody>
                  <a:tcPr marL="5564" marR="5564" marT="5564" marB="0" anchor="ctr"/>
                </a:tc>
                <a:tc>
                  <a:txBody>
                    <a:bodyPr/>
                    <a:lstStyle/>
                    <a:p>
                      <a:pPr marL="0" algn="ctr" defTabSz="914400" rtl="0" eaLnBrk="1" fontAlgn="ctr" latinLnBrk="0" hangingPunct="1"/>
                      <a:r>
                        <a:rPr lang="ru-RU" sz="1050" b="0" i="0" u="none" strike="noStrike" kern="1200" dirty="0">
                          <a:solidFill>
                            <a:schemeClr val="dk1"/>
                          </a:solidFill>
                          <a:effectLst/>
                          <a:latin typeface="+mn-lt"/>
                          <a:ea typeface="+mn-ea"/>
                          <a:cs typeface="+mn-cs"/>
                        </a:rPr>
                        <a:t>108,8</a:t>
                      </a:r>
                    </a:p>
                  </a:txBody>
                  <a:tcPr marL="5564" marR="5564" marT="5564" marB="0" anchor="ctr"/>
                </a:tc>
                <a:tc>
                  <a:txBody>
                    <a:bodyPr/>
                    <a:lstStyle/>
                    <a:p>
                      <a:pPr marL="0" algn="ctr" defTabSz="914400" rtl="0" eaLnBrk="1" fontAlgn="ctr" latinLnBrk="0" hangingPunct="1"/>
                      <a:r>
                        <a:rPr lang="ru-RU" sz="1050" b="0" i="0" u="none" strike="noStrike" kern="1200" dirty="0" smtClean="0">
                          <a:solidFill>
                            <a:schemeClr val="dk1"/>
                          </a:solidFill>
                          <a:effectLst/>
                          <a:latin typeface="+mn-lt"/>
                          <a:ea typeface="+mn-ea"/>
                          <a:cs typeface="+mn-cs"/>
                        </a:rPr>
                        <a:t>76,76</a:t>
                      </a:r>
                      <a:endParaRPr lang="ru-RU" sz="1050" b="0" i="0" u="none" strike="noStrike" kern="1200" dirty="0">
                        <a:solidFill>
                          <a:schemeClr val="dk1"/>
                        </a:solidFill>
                        <a:effectLst/>
                        <a:latin typeface="+mn-lt"/>
                        <a:ea typeface="+mn-ea"/>
                        <a:cs typeface="+mn-cs"/>
                      </a:endParaRPr>
                    </a:p>
                  </a:txBody>
                  <a:tcPr marL="5564" marR="5564" marT="5564" marB="0" anchor="ctr"/>
                </a:tc>
                <a:tc>
                  <a:txBody>
                    <a:bodyPr/>
                    <a:lstStyle/>
                    <a:p>
                      <a:pPr algn="r" fontAlgn="ctr"/>
                      <a:r>
                        <a:rPr lang="ru-RU" sz="1100" b="0" i="0" u="none" strike="noStrike" dirty="0">
                          <a:effectLst/>
                          <a:latin typeface="Tahoma" panose="020B0604030504040204" pitchFamily="34" charset="0"/>
                        </a:rPr>
                        <a:t>44,75</a:t>
                      </a:r>
                    </a:p>
                  </a:txBody>
                  <a:tcPr marL="9525" marR="9525" marT="9525" marB="0" anchor="ctr"/>
                </a:tc>
                <a:tc>
                  <a:txBody>
                    <a:bodyPr/>
                    <a:lstStyle/>
                    <a:p>
                      <a:pPr algn="r" fontAlgn="ctr"/>
                      <a:r>
                        <a:rPr lang="ru-RU" sz="1100" b="0" i="0" u="none" strike="noStrike" dirty="0">
                          <a:effectLst/>
                          <a:latin typeface="Tahoma" panose="020B0604030504040204" pitchFamily="34" charset="0"/>
                        </a:rPr>
                        <a:t>69,00</a:t>
                      </a:r>
                    </a:p>
                  </a:txBody>
                  <a:tcPr marL="9525" marR="9525" marT="9525" marB="0" anchor="ctr"/>
                </a:tc>
                <a:tc>
                  <a:txBody>
                    <a:bodyPr/>
                    <a:lstStyle/>
                    <a:p>
                      <a:pPr algn="r" fontAlgn="ctr"/>
                      <a:r>
                        <a:rPr lang="ru-RU" sz="1100" b="0" i="0" u="none" strike="noStrike">
                          <a:effectLst/>
                          <a:latin typeface="Tahoma" panose="020B0604030504040204" pitchFamily="34" charset="0"/>
                        </a:rPr>
                        <a:t>25,63</a:t>
                      </a:r>
                    </a:p>
                  </a:txBody>
                  <a:tcPr marL="9525" marR="9525" marT="9525" marB="0" anchor="ctr"/>
                </a:tc>
                <a:tc>
                  <a:txBody>
                    <a:bodyPr/>
                    <a:lstStyle/>
                    <a:p>
                      <a:pPr algn="r" fontAlgn="ctr"/>
                      <a:r>
                        <a:rPr lang="ru-RU" sz="1100" b="0" i="0" u="none" strike="noStrike">
                          <a:effectLst/>
                          <a:latin typeface="Tahoma" panose="020B0604030504040204" pitchFamily="34" charset="0"/>
                        </a:rPr>
                        <a:t>28,63</a:t>
                      </a:r>
                    </a:p>
                  </a:txBody>
                  <a:tcPr marL="9525" marR="9525" marT="9525" marB="0" anchor="ctr"/>
                </a:tc>
                <a:tc>
                  <a:txBody>
                    <a:bodyPr/>
                    <a:lstStyle/>
                    <a:p>
                      <a:pPr algn="r" fontAlgn="ctr"/>
                      <a:r>
                        <a:rPr lang="ru-RU" sz="1100" b="0" i="0" u="none" strike="noStrike">
                          <a:effectLst/>
                          <a:latin typeface="Tahoma" panose="020B0604030504040204" pitchFamily="34" charset="0"/>
                        </a:rPr>
                        <a:t>46,24</a:t>
                      </a:r>
                    </a:p>
                  </a:txBody>
                  <a:tcPr marL="9525" marR="9525" marT="9525" marB="0" anchor="ctr"/>
                </a:tc>
                <a:tc>
                  <a:txBody>
                    <a:bodyPr/>
                    <a:lstStyle/>
                    <a:p>
                      <a:pPr algn="r" fontAlgn="ctr"/>
                      <a:r>
                        <a:rPr lang="ru-RU" sz="1100" b="0" i="0" u="none" strike="noStrike" dirty="0">
                          <a:effectLst/>
                          <a:latin typeface="Tahoma" panose="020B0604030504040204" pitchFamily="34" charset="0"/>
                        </a:rPr>
                        <a:t>49,24</a:t>
                      </a:r>
                    </a:p>
                  </a:txBody>
                  <a:tcPr marL="9525" marR="9525" marT="9525" marB="0" anchor="ctr"/>
                </a:tc>
                <a:extLst>
                  <a:ext uri="{0D108BD9-81ED-4DB2-BD59-A6C34878D82A}">
                    <a16:rowId xmlns:a16="http://schemas.microsoft.com/office/drawing/2014/main" val="3068271065"/>
                  </a:ext>
                </a:extLst>
              </a:tr>
              <a:tr h="361561">
                <a:tc>
                  <a:txBody>
                    <a:bodyPr/>
                    <a:lstStyle/>
                    <a:p>
                      <a:pPr algn="l" fontAlgn="ctr"/>
                      <a:r>
                        <a:rPr lang="ru-RU" sz="1050" b="1" u="none" strike="noStrike" dirty="0">
                          <a:effectLst/>
                          <a:latin typeface="+mn-lt"/>
                        </a:rPr>
                        <a:t>Количество созданных рабочих мест</a:t>
                      </a:r>
                      <a:endParaRPr lang="ru-RU" sz="1050" b="1" i="0" u="none" strike="noStrike" dirty="0">
                        <a:effectLst/>
                        <a:latin typeface="+mn-lt"/>
                      </a:endParaRPr>
                    </a:p>
                  </a:txBody>
                  <a:tcPr marL="133541" marR="5564" marT="5564" marB="0" anchor="ctr"/>
                </a:tc>
                <a:tc>
                  <a:txBody>
                    <a:bodyPr/>
                    <a:lstStyle/>
                    <a:p>
                      <a:pPr algn="ctr" fontAlgn="ctr"/>
                      <a:r>
                        <a:rPr lang="ru-RU" sz="1050" u="none" strike="noStrike" dirty="0">
                          <a:effectLst/>
                          <a:latin typeface="+mn-lt"/>
                        </a:rPr>
                        <a:t>единица</a:t>
                      </a:r>
                      <a:endParaRPr lang="ru-RU" sz="1050" b="0" i="0" u="none" strike="noStrike" dirty="0">
                        <a:effectLst/>
                        <a:latin typeface="+mn-lt"/>
                      </a:endParaRPr>
                    </a:p>
                  </a:txBody>
                  <a:tcPr marL="5564" marR="5564" marT="5564" marB="0" anchor="ctr"/>
                </a:tc>
                <a:tc>
                  <a:txBody>
                    <a:bodyPr/>
                    <a:lstStyle/>
                    <a:p>
                      <a:pPr marL="0" algn="ctr" defTabSz="914400" rtl="0" eaLnBrk="1" fontAlgn="ctr" latinLnBrk="0" hangingPunct="1"/>
                      <a:r>
                        <a:rPr lang="ru-RU" sz="1050" b="0" i="0" u="none" strike="noStrike" kern="1200" dirty="0" smtClean="0">
                          <a:solidFill>
                            <a:schemeClr val="dk1"/>
                          </a:solidFill>
                          <a:effectLst/>
                          <a:latin typeface="+mn-lt"/>
                          <a:ea typeface="+mn-ea"/>
                          <a:cs typeface="+mn-cs"/>
                        </a:rPr>
                        <a:t>1340</a:t>
                      </a:r>
                      <a:endParaRPr lang="ru-RU" sz="1050" b="0" i="0" u="none" strike="noStrike" kern="1200" dirty="0">
                        <a:solidFill>
                          <a:schemeClr val="dk1"/>
                        </a:solidFill>
                        <a:effectLst/>
                        <a:latin typeface="+mn-lt"/>
                        <a:ea typeface="+mn-ea"/>
                        <a:cs typeface="+mn-cs"/>
                      </a:endParaRPr>
                    </a:p>
                  </a:txBody>
                  <a:tcPr marL="5564" marR="5564" marT="5564" marB="0" anchor="ctr"/>
                </a:tc>
                <a:tc>
                  <a:txBody>
                    <a:bodyPr/>
                    <a:lstStyle/>
                    <a:p>
                      <a:pPr marL="0" algn="ctr" defTabSz="914400" rtl="0" eaLnBrk="1" fontAlgn="ctr" latinLnBrk="0" hangingPunct="1"/>
                      <a:r>
                        <a:rPr lang="ru-RU" sz="1050" b="0" i="0" u="none" strike="noStrike" kern="1200" dirty="0" smtClean="0">
                          <a:solidFill>
                            <a:schemeClr val="dk1"/>
                          </a:solidFill>
                          <a:effectLst/>
                          <a:latin typeface="+mn-lt"/>
                          <a:ea typeface="+mn-ea"/>
                          <a:cs typeface="+mn-cs"/>
                        </a:rPr>
                        <a:t>2280</a:t>
                      </a:r>
                      <a:endParaRPr lang="ru-RU" sz="1050" b="0" i="0" u="none" strike="noStrike" kern="1200" dirty="0">
                        <a:solidFill>
                          <a:schemeClr val="dk1"/>
                        </a:solidFill>
                        <a:effectLst/>
                        <a:latin typeface="+mn-lt"/>
                        <a:ea typeface="+mn-ea"/>
                        <a:cs typeface="+mn-cs"/>
                      </a:endParaRPr>
                    </a:p>
                  </a:txBody>
                  <a:tcPr marL="5564" marR="5564" marT="5564" marB="0" anchor="ctr"/>
                </a:tc>
                <a:tc>
                  <a:txBody>
                    <a:bodyPr/>
                    <a:lstStyle/>
                    <a:p>
                      <a:pPr algn="r" fontAlgn="ctr"/>
                      <a:r>
                        <a:rPr lang="ru-RU" sz="1100" b="0" i="0" u="none" strike="noStrike">
                          <a:effectLst/>
                          <a:latin typeface="Tahoma" panose="020B0604030504040204" pitchFamily="34" charset="0"/>
                        </a:rPr>
                        <a:t>1 220</a:t>
                      </a:r>
                    </a:p>
                  </a:txBody>
                  <a:tcPr marL="9525" marR="9525" marT="9525" marB="0" anchor="ctr"/>
                </a:tc>
                <a:tc>
                  <a:txBody>
                    <a:bodyPr/>
                    <a:lstStyle/>
                    <a:p>
                      <a:pPr algn="r" fontAlgn="ctr"/>
                      <a:r>
                        <a:rPr lang="ru-RU" sz="1100" b="0" i="0" u="none" strike="noStrike">
                          <a:effectLst/>
                          <a:latin typeface="Tahoma" panose="020B0604030504040204" pitchFamily="34" charset="0"/>
                        </a:rPr>
                        <a:t>1 374</a:t>
                      </a:r>
                    </a:p>
                  </a:txBody>
                  <a:tcPr marL="9525" marR="9525" marT="9525" marB="0" anchor="ctr"/>
                </a:tc>
                <a:tc>
                  <a:txBody>
                    <a:bodyPr/>
                    <a:lstStyle/>
                    <a:p>
                      <a:pPr algn="r" fontAlgn="ctr"/>
                      <a:r>
                        <a:rPr lang="ru-RU" sz="1100" b="0" i="0" u="none" strike="noStrike">
                          <a:effectLst/>
                          <a:latin typeface="Tahoma" panose="020B0604030504040204" pitchFamily="34" charset="0"/>
                        </a:rPr>
                        <a:t>1 310</a:t>
                      </a:r>
                    </a:p>
                  </a:txBody>
                  <a:tcPr marL="9525" marR="9525" marT="9525" marB="0" anchor="ctr"/>
                </a:tc>
                <a:tc>
                  <a:txBody>
                    <a:bodyPr/>
                    <a:lstStyle/>
                    <a:p>
                      <a:pPr algn="r" fontAlgn="ctr"/>
                      <a:r>
                        <a:rPr lang="ru-RU" sz="1100" b="0" i="0" u="none" strike="noStrike">
                          <a:effectLst/>
                          <a:latin typeface="Tahoma" panose="020B0604030504040204" pitchFamily="34" charset="0"/>
                        </a:rPr>
                        <a:t>1 472</a:t>
                      </a:r>
                    </a:p>
                  </a:txBody>
                  <a:tcPr marL="9525" marR="9525" marT="9525" marB="0" anchor="ctr"/>
                </a:tc>
                <a:tc>
                  <a:txBody>
                    <a:bodyPr/>
                    <a:lstStyle/>
                    <a:p>
                      <a:pPr algn="r" fontAlgn="ctr"/>
                      <a:r>
                        <a:rPr lang="ru-RU" sz="1100" b="0" i="0" u="none" strike="noStrike">
                          <a:effectLst/>
                          <a:latin typeface="Tahoma" panose="020B0604030504040204" pitchFamily="34" charset="0"/>
                        </a:rPr>
                        <a:t>1 440</a:t>
                      </a:r>
                    </a:p>
                  </a:txBody>
                  <a:tcPr marL="9525" marR="9525" marT="9525" marB="0" anchor="ctr"/>
                </a:tc>
                <a:tc>
                  <a:txBody>
                    <a:bodyPr/>
                    <a:lstStyle/>
                    <a:p>
                      <a:pPr algn="r" fontAlgn="ctr"/>
                      <a:r>
                        <a:rPr lang="ru-RU" sz="1100" b="0" i="0" u="none" strike="noStrike" dirty="0">
                          <a:effectLst/>
                          <a:latin typeface="Tahoma" panose="020B0604030504040204" pitchFamily="34" charset="0"/>
                        </a:rPr>
                        <a:t>1 530</a:t>
                      </a:r>
                    </a:p>
                  </a:txBody>
                  <a:tcPr marL="9525" marR="9525" marT="9525" marB="0" anchor="ctr"/>
                </a:tc>
                <a:extLst>
                  <a:ext uri="{0D108BD9-81ED-4DB2-BD59-A6C34878D82A}">
                    <a16:rowId xmlns:a16="http://schemas.microsoft.com/office/drawing/2014/main" val="1893767417"/>
                  </a:ext>
                </a:extLst>
              </a:tr>
              <a:tr h="539253">
                <a:tc>
                  <a:txBody>
                    <a:bodyPr/>
                    <a:lstStyle/>
                    <a:p>
                      <a:pPr algn="l" fontAlgn="ctr"/>
                      <a:r>
                        <a:rPr lang="ru-RU" sz="1050" b="1" u="none" strike="noStrike" dirty="0">
                          <a:effectLst/>
                          <a:latin typeface="+mn-lt"/>
                        </a:rPr>
                        <a:t>Численность официально зарегистрированных безработных, на конец года</a:t>
                      </a:r>
                      <a:endParaRPr lang="ru-RU" sz="1050" b="1" i="0" u="none" strike="noStrike" dirty="0">
                        <a:effectLst/>
                        <a:latin typeface="+mn-lt"/>
                      </a:endParaRPr>
                    </a:p>
                  </a:txBody>
                  <a:tcPr marL="133541" marR="5564" marT="5564" marB="0" anchor="ctr"/>
                </a:tc>
                <a:tc>
                  <a:txBody>
                    <a:bodyPr/>
                    <a:lstStyle/>
                    <a:p>
                      <a:pPr algn="ctr" fontAlgn="ctr"/>
                      <a:r>
                        <a:rPr lang="ru-RU" sz="1050" u="none" strike="noStrike">
                          <a:effectLst/>
                          <a:latin typeface="+mn-lt"/>
                        </a:rPr>
                        <a:t>человек</a:t>
                      </a:r>
                      <a:endParaRPr lang="ru-RU" sz="1050" b="0" i="0" u="none" strike="noStrike">
                        <a:effectLst/>
                        <a:latin typeface="+mn-lt"/>
                      </a:endParaRPr>
                    </a:p>
                  </a:txBody>
                  <a:tcPr marL="5564" marR="5564" marT="5564" marB="0" anchor="ctr"/>
                </a:tc>
                <a:tc>
                  <a:txBody>
                    <a:bodyPr/>
                    <a:lstStyle/>
                    <a:p>
                      <a:pPr marL="0" algn="ctr" defTabSz="914400" rtl="0" eaLnBrk="1" fontAlgn="ctr" latinLnBrk="0" hangingPunct="1"/>
                      <a:r>
                        <a:rPr lang="ru-RU" sz="1050" b="0" i="0" u="none" strike="noStrike" kern="1200" dirty="0" smtClean="0">
                          <a:solidFill>
                            <a:schemeClr val="dk1"/>
                          </a:solidFill>
                          <a:effectLst/>
                          <a:latin typeface="+mn-lt"/>
                          <a:ea typeface="+mn-ea"/>
                          <a:cs typeface="+mn-cs"/>
                        </a:rPr>
                        <a:t>340</a:t>
                      </a:r>
                      <a:endParaRPr lang="ru-RU" sz="1050" b="0" i="0" u="none" strike="noStrike" kern="1200" dirty="0">
                        <a:solidFill>
                          <a:schemeClr val="dk1"/>
                        </a:solidFill>
                        <a:effectLst/>
                        <a:latin typeface="+mn-lt"/>
                        <a:ea typeface="+mn-ea"/>
                        <a:cs typeface="+mn-cs"/>
                      </a:endParaRPr>
                    </a:p>
                  </a:txBody>
                  <a:tcPr marL="5564" marR="5564" marT="5564" marB="0" anchor="ctr"/>
                </a:tc>
                <a:tc>
                  <a:txBody>
                    <a:bodyPr/>
                    <a:lstStyle/>
                    <a:p>
                      <a:pPr marL="0" algn="ctr" defTabSz="914400" rtl="0" eaLnBrk="1" fontAlgn="ctr" latinLnBrk="0" hangingPunct="1"/>
                      <a:r>
                        <a:rPr lang="ru-RU" sz="1050" b="0" i="0" u="none" strike="noStrike" kern="1200" dirty="0" smtClean="0">
                          <a:solidFill>
                            <a:schemeClr val="tx1"/>
                          </a:solidFill>
                          <a:effectLst/>
                          <a:latin typeface="+mn-lt"/>
                          <a:ea typeface="+mn-ea"/>
                          <a:cs typeface="+mn-cs"/>
                        </a:rPr>
                        <a:t>280</a:t>
                      </a:r>
                      <a:endParaRPr lang="ru-RU" sz="1050" b="0" i="0" u="none" strike="noStrike" kern="1200" dirty="0">
                        <a:solidFill>
                          <a:schemeClr val="tx1"/>
                        </a:solidFill>
                        <a:effectLst/>
                        <a:latin typeface="+mn-lt"/>
                        <a:ea typeface="+mn-ea"/>
                        <a:cs typeface="+mn-cs"/>
                      </a:endParaRPr>
                    </a:p>
                  </a:txBody>
                  <a:tcPr marL="5564" marR="5564" marT="5564" marB="0" anchor="ctr"/>
                </a:tc>
                <a:tc>
                  <a:txBody>
                    <a:bodyPr/>
                    <a:lstStyle/>
                    <a:p>
                      <a:pPr algn="r" fontAlgn="ctr"/>
                      <a:r>
                        <a:rPr lang="ru-RU" sz="1100" b="0" i="0" u="none" strike="noStrike" dirty="0">
                          <a:effectLst/>
                          <a:latin typeface="Tahoma" panose="020B0604030504040204" pitchFamily="34" charset="0"/>
                        </a:rPr>
                        <a:t>340</a:t>
                      </a:r>
                    </a:p>
                  </a:txBody>
                  <a:tcPr marL="9525" marR="9525" marT="9525" marB="0" anchor="ctr"/>
                </a:tc>
                <a:tc>
                  <a:txBody>
                    <a:bodyPr/>
                    <a:lstStyle/>
                    <a:p>
                      <a:pPr algn="r" fontAlgn="ctr"/>
                      <a:r>
                        <a:rPr lang="ru-RU" sz="1100" b="0" i="0" u="none" strike="noStrike">
                          <a:effectLst/>
                          <a:latin typeface="Tahoma" panose="020B0604030504040204" pitchFamily="34" charset="0"/>
                        </a:rPr>
                        <a:t>280</a:t>
                      </a:r>
                    </a:p>
                  </a:txBody>
                  <a:tcPr marL="9525" marR="9525" marT="9525" marB="0" anchor="ctr"/>
                </a:tc>
                <a:tc>
                  <a:txBody>
                    <a:bodyPr/>
                    <a:lstStyle/>
                    <a:p>
                      <a:pPr algn="r" fontAlgn="ctr"/>
                      <a:r>
                        <a:rPr lang="ru-RU" sz="1100" b="0" i="0" u="none" strike="noStrike">
                          <a:effectLst/>
                          <a:latin typeface="Tahoma" panose="020B0604030504040204" pitchFamily="34" charset="0"/>
                        </a:rPr>
                        <a:t>330</a:t>
                      </a:r>
                    </a:p>
                  </a:txBody>
                  <a:tcPr marL="9525" marR="9525" marT="9525" marB="0" anchor="ctr"/>
                </a:tc>
                <a:tc>
                  <a:txBody>
                    <a:bodyPr/>
                    <a:lstStyle/>
                    <a:p>
                      <a:pPr algn="r" fontAlgn="ctr"/>
                      <a:r>
                        <a:rPr lang="ru-RU" sz="1100" b="0" i="0" u="none" strike="noStrike">
                          <a:effectLst/>
                          <a:latin typeface="Tahoma" panose="020B0604030504040204" pitchFamily="34" charset="0"/>
                        </a:rPr>
                        <a:t>270</a:t>
                      </a:r>
                    </a:p>
                  </a:txBody>
                  <a:tcPr marL="9525" marR="9525" marT="9525" marB="0" anchor="ctr"/>
                </a:tc>
                <a:tc>
                  <a:txBody>
                    <a:bodyPr/>
                    <a:lstStyle/>
                    <a:p>
                      <a:pPr algn="r" fontAlgn="ctr"/>
                      <a:r>
                        <a:rPr lang="ru-RU" sz="1100" b="0" i="0" u="none" strike="noStrike">
                          <a:effectLst/>
                          <a:latin typeface="Tahoma" panose="020B0604030504040204" pitchFamily="34" charset="0"/>
                        </a:rPr>
                        <a:t>330</a:t>
                      </a:r>
                    </a:p>
                  </a:txBody>
                  <a:tcPr marL="9525" marR="9525" marT="9525" marB="0" anchor="ctr"/>
                </a:tc>
                <a:tc>
                  <a:txBody>
                    <a:bodyPr/>
                    <a:lstStyle/>
                    <a:p>
                      <a:pPr algn="r" fontAlgn="ctr"/>
                      <a:r>
                        <a:rPr lang="ru-RU" sz="1100" b="0" i="0" u="none" strike="noStrike" dirty="0">
                          <a:effectLst/>
                          <a:latin typeface="Tahoma" panose="020B0604030504040204" pitchFamily="34" charset="0"/>
                        </a:rPr>
                        <a:t>260</a:t>
                      </a:r>
                    </a:p>
                  </a:txBody>
                  <a:tcPr marL="9525" marR="9525" marT="9525" marB="0" anchor="ctr"/>
                </a:tc>
                <a:extLst>
                  <a:ext uri="{0D108BD9-81ED-4DB2-BD59-A6C34878D82A}">
                    <a16:rowId xmlns:a16="http://schemas.microsoft.com/office/drawing/2014/main" val="3815124970"/>
                  </a:ext>
                </a:extLst>
              </a:tr>
            </a:tbl>
          </a:graphicData>
        </a:graphic>
      </p:graphicFrame>
    </p:spTree>
    <p:extLst>
      <p:ext uri="{BB962C8B-B14F-4D97-AF65-F5344CB8AC3E}">
        <p14:creationId xmlns:p14="http://schemas.microsoft.com/office/powerpoint/2010/main" val="2332019137"/>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50</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7" name="Таблица 6"/>
          <p:cNvGraphicFramePr>
            <a:graphicFrameLocks noGrp="1"/>
          </p:cNvGraphicFramePr>
          <p:nvPr>
            <p:extLst>
              <p:ext uri="{D42A27DB-BD31-4B8C-83A1-F6EECF244321}">
                <p14:modId xmlns:p14="http://schemas.microsoft.com/office/powerpoint/2010/main" val="3760661407"/>
              </p:ext>
            </p:extLst>
          </p:nvPr>
        </p:nvGraphicFramePr>
        <p:xfrm>
          <a:off x="292804" y="737316"/>
          <a:ext cx="11629119" cy="5572044"/>
        </p:xfrm>
        <a:graphic>
          <a:graphicData uri="http://schemas.openxmlformats.org/drawingml/2006/table">
            <a:tbl>
              <a:tblPr>
                <a:tableStyleId>{5C22544A-7EE6-4342-B048-85BDC9FD1C3A}</a:tableStyleId>
              </a:tblPr>
              <a:tblGrid>
                <a:gridCol w="262984">
                  <a:extLst>
                    <a:ext uri="{9D8B030D-6E8A-4147-A177-3AD203B41FA5}">
                      <a16:colId xmlns:a16="http://schemas.microsoft.com/office/drawing/2014/main" val="20000"/>
                    </a:ext>
                  </a:extLst>
                </a:gridCol>
                <a:gridCol w="1029944">
                  <a:extLst>
                    <a:ext uri="{9D8B030D-6E8A-4147-A177-3AD203B41FA5}">
                      <a16:colId xmlns:a16="http://schemas.microsoft.com/office/drawing/2014/main" val="20001"/>
                    </a:ext>
                  </a:extLst>
                </a:gridCol>
                <a:gridCol w="4071929">
                  <a:extLst>
                    <a:ext uri="{9D8B030D-6E8A-4147-A177-3AD203B41FA5}">
                      <a16:colId xmlns:a16="http://schemas.microsoft.com/office/drawing/2014/main" val="20002"/>
                    </a:ext>
                  </a:extLst>
                </a:gridCol>
                <a:gridCol w="686386">
                  <a:extLst>
                    <a:ext uri="{9D8B030D-6E8A-4147-A177-3AD203B41FA5}">
                      <a16:colId xmlns:a16="http://schemas.microsoft.com/office/drawing/2014/main" val="20003"/>
                    </a:ext>
                  </a:extLst>
                </a:gridCol>
                <a:gridCol w="978298">
                  <a:extLst>
                    <a:ext uri="{9D8B030D-6E8A-4147-A177-3AD203B41FA5}">
                      <a16:colId xmlns:a16="http://schemas.microsoft.com/office/drawing/2014/main" val="20004"/>
                    </a:ext>
                  </a:extLst>
                </a:gridCol>
                <a:gridCol w="1062453">
                  <a:extLst>
                    <a:ext uri="{9D8B030D-6E8A-4147-A177-3AD203B41FA5}">
                      <a16:colId xmlns:a16="http://schemas.microsoft.com/office/drawing/2014/main" val="20005"/>
                    </a:ext>
                  </a:extLst>
                </a:gridCol>
                <a:gridCol w="907293">
                  <a:extLst>
                    <a:ext uri="{9D8B030D-6E8A-4147-A177-3AD203B41FA5}">
                      <a16:colId xmlns:a16="http://schemas.microsoft.com/office/drawing/2014/main" val="20006"/>
                    </a:ext>
                  </a:extLst>
                </a:gridCol>
                <a:gridCol w="2629832">
                  <a:extLst>
                    <a:ext uri="{9D8B030D-6E8A-4147-A177-3AD203B41FA5}">
                      <a16:colId xmlns:a16="http://schemas.microsoft.com/office/drawing/2014/main" val="20007"/>
                    </a:ext>
                  </a:extLst>
                </a:gridCol>
              </a:tblGrid>
              <a:tr h="829353">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149883">
                <a:tc gridSpan="7">
                  <a:txBody>
                    <a:bodyPr/>
                    <a:lstStyle/>
                    <a:p>
                      <a:pPr algn="l" fontAlgn="ctr"/>
                      <a:r>
                        <a:rPr lang="ru-RU" sz="1200" u="none" strike="noStrike">
                          <a:effectLst/>
                        </a:rPr>
                        <a:t>04. Социальная защита населения</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14417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9">
                  <a:txBody>
                    <a:bodyPr/>
                    <a:lstStyle/>
                    <a:p>
                      <a:pPr algn="ctr" fontAlgn="ctr"/>
                      <a:r>
                        <a:rPr lang="ru-RU" sz="1200" u="none" strike="noStrike">
                          <a:effectLst/>
                        </a:rPr>
                        <a:t>Подпрограмма 1. Социальная поддержка граждан</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2022 Активное долголетие</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11,29</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14417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Уровень бедности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3,4</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2,8</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2,8</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Доля муниципальных служащих, вышедших на пенсию и получающих пенсию за выслугу лет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57098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Количество граждан, вовлеченных в реализацию социально значимых проектов в рамках проведения конкурса на соискание ежегодных премий главы городского округа Долгопрудный</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Человек</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53</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59</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63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Количество лиц, получающих адресную социальную помощь в связи с нахождением в трудной жизненной  ситуации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Человек</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50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50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52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7"/>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Количество лиц, получающих социальную помощь в рамках проведения городских социально-значимых мероприятий</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Человек</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2280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3000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3179</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8"/>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Предоставление дополнительных мер социальной поддержки и социальной помощи гражданам</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9"/>
                  </a:ext>
                </a:extLst>
              </a:tr>
              <a:tr h="856474">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Предоставление компенсации льгот работникам образования, имеющим место жительства и работающим в микрорайонах Шереметьевский, Хлебниково, Павельцево, пользовавшихся льготой по оплате ЖКХ как житель сельской местности и утративших право на нее в связи с изменением статуса г. Долгопрудного</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10"/>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Предоставление назначенной субсидии на оплату жилого помещения и коммунальных услуг</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выполнено</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7325064"/>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51</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7" name="Таблица 6"/>
          <p:cNvGraphicFramePr>
            <a:graphicFrameLocks noGrp="1"/>
          </p:cNvGraphicFramePr>
          <p:nvPr>
            <p:extLst/>
          </p:nvPr>
        </p:nvGraphicFramePr>
        <p:xfrm>
          <a:off x="312517" y="1200150"/>
          <a:ext cx="11620983" cy="5432750"/>
        </p:xfrm>
        <a:graphic>
          <a:graphicData uri="http://schemas.openxmlformats.org/drawingml/2006/table">
            <a:tbl>
              <a:tblPr>
                <a:tableStyleId>{5C22544A-7EE6-4342-B048-85BDC9FD1C3A}</a:tableStyleId>
              </a:tblPr>
              <a:tblGrid>
                <a:gridCol w="262798">
                  <a:extLst>
                    <a:ext uri="{9D8B030D-6E8A-4147-A177-3AD203B41FA5}">
                      <a16:colId xmlns:a16="http://schemas.microsoft.com/office/drawing/2014/main" val="20000"/>
                    </a:ext>
                  </a:extLst>
                </a:gridCol>
                <a:gridCol w="1366556">
                  <a:extLst>
                    <a:ext uri="{9D8B030D-6E8A-4147-A177-3AD203B41FA5}">
                      <a16:colId xmlns:a16="http://schemas.microsoft.com/office/drawing/2014/main" val="20001"/>
                    </a:ext>
                  </a:extLst>
                </a:gridCol>
                <a:gridCol w="3731750">
                  <a:extLst>
                    <a:ext uri="{9D8B030D-6E8A-4147-A177-3AD203B41FA5}">
                      <a16:colId xmlns:a16="http://schemas.microsoft.com/office/drawing/2014/main" val="20002"/>
                    </a:ext>
                  </a:extLst>
                </a:gridCol>
                <a:gridCol w="685906">
                  <a:extLst>
                    <a:ext uri="{9D8B030D-6E8A-4147-A177-3AD203B41FA5}">
                      <a16:colId xmlns:a16="http://schemas.microsoft.com/office/drawing/2014/main" val="20003"/>
                    </a:ext>
                  </a:extLst>
                </a:gridCol>
                <a:gridCol w="977613">
                  <a:extLst>
                    <a:ext uri="{9D8B030D-6E8A-4147-A177-3AD203B41FA5}">
                      <a16:colId xmlns:a16="http://schemas.microsoft.com/office/drawing/2014/main" val="20004"/>
                    </a:ext>
                  </a:extLst>
                </a:gridCol>
                <a:gridCol w="1061709">
                  <a:extLst>
                    <a:ext uri="{9D8B030D-6E8A-4147-A177-3AD203B41FA5}">
                      <a16:colId xmlns:a16="http://schemas.microsoft.com/office/drawing/2014/main" val="20005"/>
                    </a:ext>
                  </a:extLst>
                </a:gridCol>
                <a:gridCol w="906659">
                  <a:extLst>
                    <a:ext uri="{9D8B030D-6E8A-4147-A177-3AD203B41FA5}">
                      <a16:colId xmlns:a16="http://schemas.microsoft.com/office/drawing/2014/main" val="20006"/>
                    </a:ext>
                  </a:extLst>
                </a:gridCol>
                <a:gridCol w="2627992">
                  <a:extLst>
                    <a:ext uri="{9D8B030D-6E8A-4147-A177-3AD203B41FA5}">
                      <a16:colId xmlns:a16="http://schemas.microsoft.com/office/drawing/2014/main" val="20007"/>
                    </a:ext>
                  </a:extLst>
                </a:gridCol>
              </a:tblGrid>
              <a:tr h="793262">
                <a:tc>
                  <a:txBody>
                    <a:bodyPr/>
                    <a:lstStyle/>
                    <a:p>
                      <a:pPr algn="ctr" fontAlgn="ctr"/>
                      <a:r>
                        <a:rPr lang="ru-RU" sz="1100" u="none" strike="noStrike">
                          <a:effectLst/>
                        </a:rPr>
                        <a:t>№ п/п</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dirty="0">
                          <a:effectLst/>
                        </a:rPr>
                        <a:t>Подпрограммы</a:t>
                      </a:r>
                      <a:endParaRPr lang="ru-RU" sz="1100" b="0" i="0" u="none" strike="noStrike" dirty="0">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Показатели, характеризующие достижение цели</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Единица измерения</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Базовое значение показателя (на начало реализации Программы)</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Планируемое значение показателя на 2022 год</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Достигнутое значение показателя за 2022 год</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Причины не выполнения</a:t>
                      </a:r>
                      <a:endParaRPr lang="ru-RU" sz="1100" b="0" i="0" u="none" strike="noStrike">
                        <a:effectLst/>
                        <a:latin typeface="Arial" panose="020B0604020202020204" pitchFamily="34" charset="0"/>
                      </a:endParaRPr>
                    </a:p>
                  </a:txBody>
                  <a:tcPr marL="6827" marR="6827" marT="6827" marB="0" anchor="ctr"/>
                </a:tc>
                <a:extLst>
                  <a:ext uri="{0D108BD9-81ED-4DB2-BD59-A6C34878D82A}">
                    <a16:rowId xmlns:a16="http://schemas.microsoft.com/office/drawing/2014/main" val="10000"/>
                  </a:ext>
                </a:extLst>
              </a:tr>
              <a:tr h="137899">
                <a:tc>
                  <a:txBody>
                    <a:bodyPr/>
                    <a:lstStyle/>
                    <a:p>
                      <a:pPr algn="ctr" fontAlgn="ctr"/>
                      <a:r>
                        <a:rPr lang="ru-RU" sz="1100" u="none" strike="noStrike">
                          <a:effectLst/>
                        </a:rPr>
                        <a:t>1</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2</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3</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4</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5</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6</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7</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8</a:t>
                      </a:r>
                      <a:endParaRPr lang="ru-RU" sz="1100" b="0" i="0" u="none" strike="noStrike">
                        <a:effectLst/>
                        <a:latin typeface="Arial" panose="020B0604020202020204" pitchFamily="34" charset="0"/>
                      </a:endParaRPr>
                    </a:p>
                  </a:txBody>
                  <a:tcPr marL="6827" marR="6827" marT="6827" marB="0" anchor="ctr"/>
                </a:tc>
                <a:extLst>
                  <a:ext uri="{0D108BD9-81ED-4DB2-BD59-A6C34878D82A}">
                    <a16:rowId xmlns:a16="http://schemas.microsoft.com/office/drawing/2014/main" val="10001"/>
                  </a:ext>
                </a:extLst>
              </a:tr>
              <a:tr h="143361">
                <a:tc gridSpan="7">
                  <a:txBody>
                    <a:bodyPr/>
                    <a:lstStyle/>
                    <a:p>
                      <a:pPr algn="l" fontAlgn="ctr"/>
                      <a:r>
                        <a:rPr lang="ru-RU" sz="1100" u="none" strike="noStrike">
                          <a:effectLst/>
                        </a:rPr>
                        <a:t>04. Социальная защита населения</a:t>
                      </a:r>
                      <a:endParaRPr lang="ru-RU" sz="1100" b="1" i="0" u="none" strike="noStrike">
                        <a:effectLst/>
                        <a:latin typeface="Arial" panose="020B0604020202020204" pitchFamily="34" charset="0"/>
                      </a:endParaRPr>
                    </a:p>
                  </a:txBody>
                  <a:tcPr marL="6827" marR="6827" marT="682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u="none" strike="noStrike">
                          <a:effectLst/>
                        </a:rPr>
                        <a:t> </a:t>
                      </a:r>
                      <a:endParaRPr lang="ru-RU" sz="1100" b="0" i="0" u="none" strike="noStrike">
                        <a:effectLst/>
                        <a:latin typeface="Arial" panose="020B0604020202020204" pitchFamily="34" charset="0"/>
                      </a:endParaRPr>
                    </a:p>
                  </a:txBody>
                  <a:tcPr marL="6827" marR="6827" marT="6827" marB="0" anchor="ctr"/>
                </a:tc>
                <a:extLst>
                  <a:ext uri="{0D108BD9-81ED-4DB2-BD59-A6C34878D82A}">
                    <a16:rowId xmlns:a16="http://schemas.microsoft.com/office/drawing/2014/main" val="10002"/>
                  </a:ext>
                </a:extLst>
              </a:tr>
              <a:tr h="409602">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827" marR="6827" marT="6827" marB="0" anchor="ctr"/>
                </a:tc>
                <a:tc rowSpan="4">
                  <a:txBody>
                    <a:bodyPr/>
                    <a:lstStyle/>
                    <a:p>
                      <a:pPr algn="ctr" fontAlgn="ctr"/>
                      <a:r>
                        <a:rPr lang="ru-RU" sz="1100" u="none" strike="noStrike">
                          <a:effectLst/>
                        </a:rPr>
                        <a:t>Подпрограмма 2. Доступная среда</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2022 Доля детей-инвалидов в возрасте от 1,5 года до 7 лет, охваченных дошкольным образованием, в общей численности детей-инвалидов такого возраста, процент</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97</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6827" marR="6827" marT="6827" marB="0" anchor="ctr"/>
                </a:tc>
                <a:extLst>
                  <a:ext uri="{0D108BD9-81ED-4DB2-BD59-A6C34878D82A}">
                    <a16:rowId xmlns:a16="http://schemas.microsoft.com/office/drawing/2014/main" val="10003"/>
                  </a:ext>
                </a:extLst>
              </a:tr>
              <a:tr h="409602">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827" marR="6827" marT="6827" marB="0" anchor="ctr"/>
                </a:tc>
                <a:tc vMerge="1">
                  <a:txBody>
                    <a:bodyPr/>
                    <a:lstStyle/>
                    <a:p>
                      <a:endParaRPr lang="ru-RU"/>
                    </a:p>
                  </a:txBody>
                  <a:tcPr/>
                </a:tc>
                <a:tc>
                  <a:txBody>
                    <a:bodyPr/>
                    <a:lstStyle/>
                    <a:p>
                      <a:pPr algn="l" fontAlgn="ctr"/>
                      <a:r>
                        <a:rPr lang="ru-RU" sz="1100" u="none" strike="noStrike">
                          <a:effectLst/>
                        </a:rPr>
                        <a:t>2022 Доля детей-инвалидов в возрасте от 5 до 18 лет, получающих дополнительное образование, в общей численности детей-инвалидов такого возраста, процент</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46</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50</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50</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6827" marR="6827" marT="6827" marB="0" anchor="ctr"/>
                </a:tc>
                <a:extLst>
                  <a:ext uri="{0D108BD9-81ED-4DB2-BD59-A6C34878D82A}">
                    <a16:rowId xmlns:a16="http://schemas.microsoft.com/office/drawing/2014/main" val="10004"/>
                  </a:ext>
                </a:extLst>
              </a:tr>
              <a:tr h="546136">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827" marR="6827" marT="6827" marB="0" anchor="ctr"/>
                </a:tc>
                <a:tc vMerge="1">
                  <a:txBody>
                    <a:bodyPr/>
                    <a:lstStyle/>
                    <a:p>
                      <a:endParaRPr lang="ru-RU"/>
                    </a:p>
                  </a:txBody>
                  <a:tcPr/>
                </a:tc>
                <a:tc>
                  <a:txBody>
                    <a:bodyPr/>
                    <a:lstStyle/>
                    <a:p>
                      <a:pPr algn="l" fontAlgn="ctr"/>
                      <a:r>
                        <a:rPr lang="ru-RU" sz="1100" u="none" strike="noStrike" dirty="0">
                          <a:effectLst/>
                        </a:rPr>
                        <a:t>2022 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 инвалидов школьного возраста, процент</a:t>
                      </a:r>
                      <a:endParaRPr lang="ru-RU" sz="1100" b="0" i="0" u="none" strike="noStrike" dirty="0">
                        <a:effectLst/>
                        <a:latin typeface="Arial" panose="020B0604020202020204" pitchFamily="34" charset="0"/>
                      </a:endParaRPr>
                    </a:p>
                  </a:txBody>
                  <a:tcPr marL="6827" marR="6827" marT="682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99</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6827" marR="6827" marT="6827" marB="0" anchor="ctr"/>
                </a:tc>
                <a:extLst>
                  <a:ext uri="{0D108BD9-81ED-4DB2-BD59-A6C34878D82A}">
                    <a16:rowId xmlns:a16="http://schemas.microsoft.com/office/drawing/2014/main" val="10005"/>
                  </a:ext>
                </a:extLst>
              </a:tr>
              <a:tr h="546136">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827" marR="6827" marT="6827" marB="0" anchor="ctr"/>
                </a:tc>
                <a:tc vMerge="1">
                  <a:txBody>
                    <a:bodyPr/>
                    <a:lstStyle/>
                    <a:p>
                      <a:endParaRPr lang="ru-RU"/>
                    </a:p>
                  </a:txBody>
                  <a:tcPr/>
                </a:tc>
                <a:tc>
                  <a:txBody>
                    <a:bodyPr/>
                    <a:lstStyle/>
                    <a:p>
                      <a:pPr algn="l" fontAlgn="ctr"/>
                      <a:r>
                        <a:rPr lang="ru-RU" sz="1100" u="none" strike="noStrike">
                          <a:effectLst/>
                        </a:rPr>
                        <a:t>2022 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муниципальных приоритетных объектов</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66,4</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79,8</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80,46</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6827" marR="6827" marT="6827" marB="0" anchor="ctr"/>
                </a:tc>
                <a:extLst>
                  <a:ext uri="{0D108BD9-81ED-4DB2-BD59-A6C34878D82A}">
                    <a16:rowId xmlns:a16="http://schemas.microsoft.com/office/drawing/2014/main" val="10006"/>
                  </a:ext>
                </a:extLst>
              </a:tr>
              <a:tr h="682670">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827" marR="6827" marT="6827" marB="0" anchor="ctr"/>
                </a:tc>
                <a:tc rowSpan="3">
                  <a:txBody>
                    <a:bodyPr/>
                    <a:lstStyle/>
                    <a:p>
                      <a:pPr algn="ctr" fontAlgn="ctr"/>
                      <a:r>
                        <a:rPr lang="ru-RU" sz="1100" u="none" strike="noStrike">
                          <a:effectLst/>
                        </a:rPr>
                        <a:t>Подпрограмма 3. Развитие системы отдыха и оздоровления детей</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dirty="0">
                          <a:effectLst/>
                        </a:rPr>
                        <a:t>2022 Доля детей, находящихся в трудной жизненной ситуации, охваченных отдыхом и оздоровлением, в общей численности детей в возрасте </a:t>
                      </a:r>
                      <a:br>
                        <a:rPr lang="ru-RU" sz="1100" u="none" strike="noStrike" dirty="0">
                          <a:effectLst/>
                        </a:rPr>
                      </a:br>
                      <a:r>
                        <a:rPr lang="ru-RU" sz="1100" u="none" strike="noStrike" dirty="0">
                          <a:effectLst/>
                        </a:rPr>
                        <a:t>от 7 до 15 лет, находящихся в трудной жизненной ситуации, подлежащих оздоровлению</a:t>
                      </a:r>
                      <a:endParaRPr lang="ru-RU" sz="1100" b="0" i="0" u="none" strike="noStrike" dirty="0">
                        <a:effectLst/>
                        <a:latin typeface="Arial" panose="020B0604020202020204" pitchFamily="34" charset="0"/>
                      </a:endParaRPr>
                    </a:p>
                  </a:txBody>
                  <a:tcPr marL="6827" marR="6827" marT="682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55,7</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56,0</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75,77</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6827" marR="6827" marT="6827" marB="0" anchor="ctr"/>
                </a:tc>
                <a:extLst>
                  <a:ext uri="{0D108BD9-81ED-4DB2-BD59-A6C34878D82A}">
                    <a16:rowId xmlns:a16="http://schemas.microsoft.com/office/drawing/2014/main" val="10007"/>
                  </a:ext>
                </a:extLst>
              </a:tr>
              <a:tr h="409602">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827" marR="6827" marT="6827" marB="0" anchor="ctr"/>
                </a:tc>
                <a:tc vMerge="1">
                  <a:txBody>
                    <a:bodyPr/>
                    <a:lstStyle/>
                    <a:p>
                      <a:endParaRPr lang="ru-RU"/>
                    </a:p>
                  </a:txBody>
                  <a:tcPr/>
                </a:tc>
                <a:tc>
                  <a:txBody>
                    <a:bodyPr/>
                    <a:lstStyle/>
                    <a:p>
                      <a:pPr algn="l" fontAlgn="ctr"/>
                      <a:r>
                        <a:rPr lang="ru-RU" sz="1100" u="none" strike="noStrike">
                          <a:effectLst/>
                        </a:rPr>
                        <a:t>2022 Доля детей, охваченных отдыхом и оздоровлением, в общей численности детей в возрасте от 7 до 15 лет, подлежащих оздоровлению</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59,5</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62,0</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79,91</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6827" marR="6827" marT="6827" marB="0" anchor="ctr"/>
                </a:tc>
                <a:extLst>
                  <a:ext uri="{0D108BD9-81ED-4DB2-BD59-A6C34878D82A}">
                    <a16:rowId xmlns:a16="http://schemas.microsoft.com/office/drawing/2014/main" val="10008"/>
                  </a:ext>
                </a:extLst>
              </a:tr>
              <a:tr h="273068">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6827" marR="6827" marT="6827" marB="0" anchor="ctr"/>
                </a:tc>
                <a:tc vMerge="1">
                  <a:txBody>
                    <a:bodyPr/>
                    <a:lstStyle/>
                    <a:p>
                      <a:endParaRPr lang="ru-RU"/>
                    </a:p>
                  </a:txBody>
                  <a:tcPr/>
                </a:tc>
                <a:tc>
                  <a:txBody>
                    <a:bodyPr/>
                    <a:lstStyle/>
                    <a:p>
                      <a:pPr algn="l" fontAlgn="ctr"/>
                      <a:r>
                        <a:rPr lang="ru-RU" sz="1100" u="none" strike="noStrike">
                          <a:effectLst/>
                        </a:rPr>
                        <a:t>Доля детей, охваченных отдыхом, временной занятостью и трудоустройством в каникулярный период  </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60,4</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60,8</a:t>
                      </a:r>
                      <a:endParaRPr lang="ru-RU" sz="1100" b="0" i="0" u="none" strike="noStrike">
                        <a:effectLst/>
                        <a:latin typeface="Arial" panose="020B0604020202020204" pitchFamily="34" charset="0"/>
                      </a:endParaRPr>
                    </a:p>
                  </a:txBody>
                  <a:tcPr marL="6827" marR="6827" marT="6827" marB="0" anchor="ctr"/>
                </a:tc>
                <a:tc>
                  <a:txBody>
                    <a:bodyPr/>
                    <a:lstStyle/>
                    <a:p>
                      <a:pPr algn="l" fontAlgn="ctr"/>
                      <a:r>
                        <a:rPr lang="ru-RU" sz="1100" u="none" strike="noStrike">
                          <a:effectLst/>
                        </a:rPr>
                        <a:t>60,8</a:t>
                      </a:r>
                      <a:endParaRPr lang="ru-RU" sz="1100" b="0" i="0" u="none" strike="noStrike">
                        <a:effectLst/>
                        <a:latin typeface="Arial" panose="020B0604020202020204" pitchFamily="34" charset="0"/>
                      </a:endParaRPr>
                    </a:p>
                  </a:txBody>
                  <a:tcPr marL="6827" marR="6827" marT="6827" marB="0" anchor="ctr"/>
                </a:tc>
                <a:tc>
                  <a:txBody>
                    <a:bodyPr/>
                    <a:lstStyle/>
                    <a:p>
                      <a:pPr algn="ctr" fontAlgn="ctr"/>
                      <a:r>
                        <a:rPr lang="ru-RU" sz="1100" u="none" strike="noStrike" dirty="0">
                          <a:effectLst/>
                        </a:rPr>
                        <a:t>выполнено</a:t>
                      </a:r>
                      <a:endParaRPr lang="ru-RU" sz="1100" b="0" i="0" u="none" strike="noStrike" dirty="0">
                        <a:effectLst/>
                        <a:latin typeface="Arial" panose="020B0604020202020204" pitchFamily="34" charset="0"/>
                      </a:endParaRPr>
                    </a:p>
                  </a:txBody>
                  <a:tcPr marL="6827" marR="6827" marT="6827"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62995621"/>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52</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3" name="Таблица 2"/>
          <p:cNvGraphicFramePr>
            <a:graphicFrameLocks noGrp="1"/>
          </p:cNvGraphicFramePr>
          <p:nvPr>
            <p:extLst/>
          </p:nvPr>
        </p:nvGraphicFramePr>
        <p:xfrm>
          <a:off x="312517" y="1341176"/>
          <a:ext cx="11389487" cy="3029809"/>
        </p:xfrm>
        <a:graphic>
          <a:graphicData uri="http://schemas.openxmlformats.org/drawingml/2006/table">
            <a:tbl>
              <a:tblPr>
                <a:tableStyleId>{5C22544A-7EE6-4342-B048-85BDC9FD1C3A}</a:tableStyleId>
              </a:tblPr>
              <a:tblGrid>
                <a:gridCol w="257564">
                  <a:extLst>
                    <a:ext uri="{9D8B030D-6E8A-4147-A177-3AD203B41FA5}">
                      <a16:colId xmlns:a16="http://schemas.microsoft.com/office/drawing/2014/main" val="20000"/>
                    </a:ext>
                  </a:extLst>
                </a:gridCol>
                <a:gridCol w="1339334">
                  <a:extLst>
                    <a:ext uri="{9D8B030D-6E8A-4147-A177-3AD203B41FA5}">
                      <a16:colId xmlns:a16="http://schemas.microsoft.com/office/drawing/2014/main" val="20001"/>
                    </a:ext>
                  </a:extLst>
                </a:gridCol>
                <a:gridCol w="3657411">
                  <a:extLst>
                    <a:ext uri="{9D8B030D-6E8A-4147-A177-3AD203B41FA5}">
                      <a16:colId xmlns:a16="http://schemas.microsoft.com/office/drawing/2014/main" val="20002"/>
                    </a:ext>
                  </a:extLst>
                </a:gridCol>
                <a:gridCol w="672242">
                  <a:extLst>
                    <a:ext uri="{9D8B030D-6E8A-4147-A177-3AD203B41FA5}">
                      <a16:colId xmlns:a16="http://schemas.microsoft.com/office/drawing/2014/main" val="20003"/>
                    </a:ext>
                  </a:extLst>
                </a:gridCol>
                <a:gridCol w="958138">
                  <a:extLst>
                    <a:ext uri="{9D8B030D-6E8A-4147-A177-3AD203B41FA5}">
                      <a16:colId xmlns:a16="http://schemas.microsoft.com/office/drawing/2014/main" val="20004"/>
                    </a:ext>
                  </a:extLst>
                </a:gridCol>
                <a:gridCol w="1040559">
                  <a:extLst>
                    <a:ext uri="{9D8B030D-6E8A-4147-A177-3AD203B41FA5}">
                      <a16:colId xmlns:a16="http://schemas.microsoft.com/office/drawing/2014/main" val="20005"/>
                    </a:ext>
                  </a:extLst>
                </a:gridCol>
                <a:gridCol w="888597">
                  <a:extLst>
                    <a:ext uri="{9D8B030D-6E8A-4147-A177-3AD203B41FA5}">
                      <a16:colId xmlns:a16="http://schemas.microsoft.com/office/drawing/2014/main" val="20006"/>
                    </a:ext>
                  </a:extLst>
                </a:gridCol>
                <a:gridCol w="2575642">
                  <a:extLst>
                    <a:ext uri="{9D8B030D-6E8A-4147-A177-3AD203B41FA5}">
                      <a16:colId xmlns:a16="http://schemas.microsoft.com/office/drawing/2014/main" val="20007"/>
                    </a:ext>
                  </a:extLst>
                </a:gridCol>
              </a:tblGrid>
              <a:tr h="829353">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Подпрограммы</a:t>
                      </a:r>
                      <a:endParaRPr lang="ru-RU" sz="1200" b="0" i="0" u="none" strike="noStrike" dirty="0">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Показатели, характеризующие достижение цели</a:t>
                      </a:r>
                      <a:endParaRPr lang="ru-RU" sz="1200" b="0" i="0" u="none" strike="noStrike" dirty="0">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258061">
                <a:tc gridSpan="7">
                  <a:txBody>
                    <a:bodyPr/>
                    <a:lstStyle/>
                    <a:p>
                      <a:pPr algn="l" fontAlgn="ctr"/>
                      <a:r>
                        <a:rPr lang="ru-RU" sz="1200" u="none" strike="noStrike">
                          <a:effectLst/>
                        </a:rPr>
                        <a:t>04. Социальная защита населения</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418245">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Подпрограмма 5. Обеспечивающая подпрограмма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dirty="0">
                          <a:effectLst/>
                        </a:rPr>
                        <a:t>Доля выплаченных объемов денежного содержания, прочих и иных выплат от запланированных к выплате</a:t>
                      </a:r>
                      <a:endParaRPr lang="ru-RU" sz="1200" b="0" i="0" u="none" strike="noStrike" dirty="0">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713729">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Подпрограмма 8. Развитие трудовых ресурсов и охраны труда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2021 Число пострадавших в результате несчастных случаев на производстве со смертельным исходом связанных с производством, в расчете на 1000 работающих (организаций, занятых в экономике муниципального образования)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Промилле (0,1 процента)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0,067</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0,061</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0,061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выполнено</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3436007"/>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53</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277794" y="825862"/>
          <a:ext cx="11760296" cy="5992761"/>
        </p:xfrm>
        <a:graphic>
          <a:graphicData uri="http://schemas.openxmlformats.org/drawingml/2006/table">
            <a:tbl>
              <a:tblPr>
                <a:tableStyleId>{5C22544A-7EE6-4342-B048-85BDC9FD1C3A}</a:tableStyleId>
              </a:tblPr>
              <a:tblGrid>
                <a:gridCol w="265949">
                  <a:extLst>
                    <a:ext uri="{9D8B030D-6E8A-4147-A177-3AD203B41FA5}">
                      <a16:colId xmlns:a16="http://schemas.microsoft.com/office/drawing/2014/main" val="20000"/>
                    </a:ext>
                  </a:extLst>
                </a:gridCol>
                <a:gridCol w="717898">
                  <a:extLst>
                    <a:ext uri="{9D8B030D-6E8A-4147-A177-3AD203B41FA5}">
                      <a16:colId xmlns:a16="http://schemas.microsoft.com/office/drawing/2014/main" val="20001"/>
                    </a:ext>
                  </a:extLst>
                </a:gridCol>
                <a:gridCol w="5544273">
                  <a:extLst>
                    <a:ext uri="{9D8B030D-6E8A-4147-A177-3AD203B41FA5}">
                      <a16:colId xmlns:a16="http://schemas.microsoft.com/office/drawing/2014/main" val="20002"/>
                    </a:ext>
                  </a:extLst>
                </a:gridCol>
                <a:gridCol w="752354">
                  <a:extLst>
                    <a:ext uri="{9D8B030D-6E8A-4147-A177-3AD203B41FA5}">
                      <a16:colId xmlns:a16="http://schemas.microsoft.com/office/drawing/2014/main" val="20003"/>
                    </a:ext>
                  </a:extLst>
                </a:gridCol>
                <a:gridCol w="1099595">
                  <a:extLst>
                    <a:ext uri="{9D8B030D-6E8A-4147-A177-3AD203B41FA5}">
                      <a16:colId xmlns:a16="http://schemas.microsoft.com/office/drawing/2014/main" val="20004"/>
                    </a:ext>
                  </a:extLst>
                </a:gridCol>
                <a:gridCol w="775504">
                  <a:extLst>
                    <a:ext uri="{9D8B030D-6E8A-4147-A177-3AD203B41FA5}">
                      <a16:colId xmlns:a16="http://schemas.microsoft.com/office/drawing/2014/main" val="20005"/>
                    </a:ext>
                  </a:extLst>
                </a:gridCol>
                <a:gridCol w="821803">
                  <a:extLst>
                    <a:ext uri="{9D8B030D-6E8A-4147-A177-3AD203B41FA5}">
                      <a16:colId xmlns:a16="http://schemas.microsoft.com/office/drawing/2014/main" val="20006"/>
                    </a:ext>
                  </a:extLst>
                </a:gridCol>
                <a:gridCol w="1782920">
                  <a:extLst>
                    <a:ext uri="{9D8B030D-6E8A-4147-A177-3AD203B41FA5}">
                      <a16:colId xmlns:a16="http://schemas.microsoft.com/office/drawing/2014/main" val="20007"/>
                    </a:ext>
                  </a:extLst>
                </a:gridCol>
              </a:tblGrid>
              <a:tr h="563434">
                <a:tc>
                  <a:txBody>
                    <a:bodyPr/>
                    <a:lstStyle/>
                    <a:p>
                      <a:pPr algn="ctr" fontAlgn="ctr"/>
                      <a:r>
                        <a:rPr lang="ru-RU" sz="1100" u="none" strike="noStrike">
                          <a:effectLst/>
                        </a:rPr>
                        <a:t>№ п/п</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Подпрограммы</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dirty="0">
                          <a:effectLst/>
                        </a:rPr>
                        <a:t>Показатели, характеризующие достижение цели</a:t>
                      </a:r>
                      <a:endParaRPr lang="ru-RU" sz="1100" b="0" i="0" u="none" strike="noStrike" dirty="0">
                        <a:effectLst/>
                        <a:latin typeface="Arial" panose="020B0604020202020204" pitchFamily="34" charset="0"/>
                      </a:endParaRPr>
                    </a:p>
                  </a:txBody>
                  <a:tcPr marL="4849" marR="4849" marT="4849" marB="0" anchor="ctr"/>
                </a:tc>
                <a:tc>
                  <a:txBody>
                    <a:bodyPr/>
                    <a:lstStyle/>
                    <a:p>
                      <a:pPr algn="ctr" fontAlgn="ctr"/>
                      <a:r>
                        <a:rPr lang="ru-RU" sz="1100" u="none" strike="noStrike" dirty="0">
                          <a:effectLst/>
                        </a:rPr>
                        <a:t>Единица измерения</a:t>
                      </a:r>
                      <a:endParaRPr lang="ru-RU" sz="1100" b="0" i="0" u="none" strike="noStrike" dirty="0">
                        <a:effectLst/>
                        <a:latin typeface="Arial" panose="020B0604020202020204" pitchFamily="34" charset="0"/>
                      </a:endParaRPr>
                    </a:p>
                  </a:txBody>
                  <a:tcPr marL="4849" marR="4849" marT="4849" marB="0" anchor="ctr"/>
                </a:tc>
                <a:tc>
                  <a:txBody>
                    <a:bodyPr/>
                    <a:lstStyle/>
                    <a:p>
                      <a:pPr algn="ctr" fontAlgn="ctr"/>
                      <a:r>
                        <a:rPr lang="ru-RU" sz="1100" u="none" strike="noStrike" dirty="0">
                          <a:effectLst/>
                        </a:rPr>
                        <a:t>Базовое значение показателя (на начало реализации Программы)</a:t>
                      </a:r>
                      <a:endParaRPr lang="ru-RU" sz="1100" b="0" i="0" u="none" strike="noStrike" dirty="0">
                        <a:effectLst/>
                        <a:latin typeface="Arial" panose="020B0604020202020204" pitchFamily="34" charset="0"/>
                      </a:endParaRPr>
                    </a:p>
                  </a:txBody>
                  <a:tcPr marL="4849" marR="4849" marT="4849" marB="0" anchor="ctr"/>
                </a:tc>
                <a:tc>
                  <a:txBody>
                    <a:bodyPr/>
                    <a:lstStyle/>
                    <a:p>
                      <a:pPr algn="ctr" fontAlgn="ctr"/>
                      <a:r>
                        <a:rPr lang="ru-RU" sz="1100" u="none" strike="noStrike" dirty="0">
                          <a:effectLst/>
                        </a:rPr>
                        <a:t>Планируемое значение показателя на 2022 год</a:t>
                      </a:r>
                      <a:endParaRPr lang="ru-RU" sz="1100" b="0" i="0" u="none" strike="noStrike" dirty="0">
                        <a:effectLst/>
                        <a:latin typeface="Arial" panose="020B0604020202020204" pitchFamily="34" charset="0"/>
                      </a:endParaRPr>
                    </a:p>
                  </a:txBody>
                  <a:tcPr marL="4849" marR="4849" marT="4849" marB="0" anchor="ctr"/>
                </a:tc>
                <a:tc>
                  <a:txBody>
                    <a:bodyPr/>
                    <a:lstStyle/>
                    <a:p>
                      <a:pPr algn="ctr" fontAlgn="ctr"/>
                      <a:r>
                        <a:rPr lang="ru-RU" sz="1100" u="none" strike="noStrike" dirty="0">
                          <a:effectLst/>
                        </a:rPr>
                        <a:t>Достигнутое значение показателя за 2022 год</a:t>
                      </a:r>
                      <a:endParaRPr lang="ru-RU" sz="1100" b="0" i="0" u="none" strike="noStrike" dirty="0">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Причины не выполнения</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00"/>
                  </a:ext>
                </a:extLst>
              </a:tr>
              <a:tr h="97946">
                <a:tc>
                  <a:txBody>
                    <a:bodyPr/>
                    <a:lstStyle/>
                    <a:p>
                      <a:pPr algn="ctr" fontAlgn="ctr"/>
                      <a:r>
                        <a:rPr lang="ru-RU" sz="1100" u="none" strike="noStrike">
                          <a:effectLst/>
                        </a:rPr>
                        <a:t>1</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2</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3</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4</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5</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6</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7</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8</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01"/>
                  </a:ext>
                </a:extLst>
              </a:tr>
              <a:tr h="101825">
                <a:tc gridSpan="7">
                  <a:txBody>
                    <a:bodyPr/>
                    <a:lstStyle/>
                    <a:p>
                      <a:pPr algn="l" fontAlgn="ctr"/>
                      <a:r>
                        <a:rPr lang="ru-RU" sz="1100" u="none" strike="noStrike">
                          <a:effectLst/>
                        </a:rPr>
                        <a:t>04. Социальная защита населения</a:t>
                      </a:r>
                      <a:endParaRPr lang="ru-RU" sz="1100" b="1" i="0" u="none" strike="noStrike">
                        <a:effectLst/>
                        <a:latin typeface="Arial" panose="020B0604020202020204" pitchFamily="34" charset="0"/>
                      </a:endParaRPr>
                    </a:p>
                  </a:txBody>
                  <a:tcPr marL="4849" marR="4849" marT="4849"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02"/>
                  </a:ext>
                </a:extLst>
              </a:tr>
              <a:tr h="19395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rowSpan="13">
                  <a:txBody>
                    <a:bodyPr/>
                    <a:lstStyle/>
                    <a:p>
                      <a:pPr algn="ctr" fontAlgn="ctr"/>
                      <a:r>
                        <a:rPr lang="ru-RU" sz="1100" u="none" strike="noStrike">
                          <a:effectLst/>
                        </a:rPr>
                        <a:t>Подпрограмма 9. Развитие и поддержка социально ориентированных некоммерческих организаций</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dirty="0">
                          <a:effectLst/>
                        </a:rPr>
                        <a:t>2022 Количество СО НКО в сфере образования, которым оказана поддержка органами местного самоуправления</a:t>
                      </a:r>
                      <a:endParaRPr lang="ru-RU" sz="1100" b="0" i="0" u="none" strike="noStrike" dirty="0">
                        <a:effectLst/>
                        <a:latin typeface="Arial" panose="020B0604020202020204" pitchFamily="34" charset="0"/>
                      </a:endParaRPr>
                    </a:p>
                  </a:txBody>
                  <a:tcPr marL="4849" marR="4849" marT="4849" marB="0" anchor="ctr"/>
                </a:tc>
                <a:tc>
                  <a:txBody>
                    <a:bodyPr/>
                    <a:lstStyle/>
                    <a:p>
                      <a:pPr algn="l" fontAlgn="ctr"/>
                      <a:r>
                        <a:rPr lang="ru-RU" sz="1100" u="none" strike="noStrike" dirty="0">
                          <a:effectLst/>
                        </a:rPr>
                        <a:t>единиц</a:t>
                      </a:r>
                      <a:endParaRPr lang="ru-RU" sz="1100" b="0" i="0" u="none" strike="noStrike" dirty="0">
                        <a:effectLst/>
                        <a:latin typeface="Arial" panose="020B0604020202020204" pitchFamily="34" charset="0"/>
                      </a:endParaRPr>
                    </a:p>
                  </a:txBody>
                  <a:tcPr marL="4849" marR="4849" marT="4849" marB="0" anchor="ctr"/>
                </a:tc>
                <a:tc>
                  <a:txBody>
                    <a:bodyPr/>
                    <a:lstStyle/>
                    <a:p>
                      <a:pPr algn="l" fontAlgn="ctr"/>
                      <a:r>
                        <a:rPr lang="ru-RU" sz="1100" u="none" strike="noStrike" dirty="0">
                          <a:effectLst/>
                        </a:rPr>
                        <a:t>9</a:t>
                      </a:r>
                      <a:endParaRPr lang="ru-RU" sz="1100" b="0" i="0" u="none" strike="noStrike" dirty="0">
                        <a:effectLst/>
                        <a:latin typeface="Arial" panose="020B0604020202020204" pitchFamily="34" charset="0"/>
                      </a:endParaRPr>
                    </a:p>
                  </a:txBody>
                  <a:tcPr marL="4849" marR="4849" marT="4849" marB="0" anchor="ctr"/>
                </a:tc>
                <a:tc>
                  <a:txBody>
                    <a:bodyPr/>
                    <a:lstStyle/>
                    <a:p>
                      <a:pPr algn="l" fontAlgn="ctr"/>
                      <a:r>
                        <a:rPr lang="ru-RU" sz="1100" u="none" strike="noStrike" dirty="0">
                          <a:effectLst/>
                        </a:rPr>
                        <a:t>9</a:t>
                      </a:r>
                      <a:endParaRPr lang="ru-RU" sz="1100" b="0" i="0" u="none" strike="noStrike" dirty="0">
                        <a:effectLst/>
                        <a:latin typeface="Arial" panose="020B0604020202020204" pitchFamily="34" charset="0"/>
                      </a:endParaRPr>
                    </a:p>
                  </a:txBody>
                  <a:tcPr marL="4849" marR="4849" marT="4849" marB="0" anchor="ctr"/>
                </a:tc>
                <a:tc>
                  <a:txBody>
                    <a:bodyPr/>
                    <a:lstStyle/>
                    <a:p>
                      <a:pPr algn="l" fontAlgn="ctr"/>
                      <a:r>
                        <a:rPr lang="ru-RU" sz="1100" u="none" strike="noStrike" dirty="0">
                          <a:effectLst/>
                        </a:rPr>
                        <a:t>11</a:t>
                      </a:r>
                      <a:endParaRPr lang="ru-RU" sz="1100" b="0" i="0" u="none" strike="noStrike" dirty="0">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03"/>
                  </a:ext>
                </a:extLst>
              </a:tr>
              <a:tr h="290930">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2022 Количество СО НКО в сфере социальной защиты населения, которым оказана поддержка органами местного самоуправления</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единиц</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04"/>
                  </a:ext>
                </a:extLst>
              </a:tr>
              <a:tr h="19395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dirty="0">
                          <a:effectLst/>
                        </a:rPr>
                        <a:t>2022 Количество СО НКО, которым оказана поддержка органами местного самоуправления, всего</a:t>
                      </a:r>
                      <a:endParaRPr lang="ru-RU" sz="1100" b="0" i="0" u="none" strike="noStrike" dirty="0">
                        <a:effectLst/>
                        <a:latin typeface="Arial" panose="020B0604020202020204" pitchFamily="34" charset="0"/>
                      </a:endParaRPr>
                    </a:p>
                  </a:txBody>
                  <a:tcPr marL="4849" marR="4849" marT="4849" marB="0" anchor="ctr"/>
                </a:tc>
                <a:tc>
                  <a:txBody>
                    <a:bodyPr/>
                    <a:lstStyle/>
                    <a:p>
                      <a:pPr algn="l" fontAlgn="ctr"/>
                      <a:r>
                        <a:rPr lang="ru-RU" sz="1100" u="none" strike="noStrike">
                          <a:effectLst/>
                        </a:rPr>
                        <a:t>единиц</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10</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10</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12</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05"/>
                  </a:ext>
                </a:extLst>
              </a:tr>
              <a:tr h="387906">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Доля расходов, направляемых на предоставление субсидий СО НКО, в общем объеме расходов бюджета муниципального образования Московской области на социальную сферу</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1,22</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1,25</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1,25</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06"/>
                  </a:ext>
                </a:extLst>
              </a:tr>
              <a:tr h="387906">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Доля расходов, направляемых на предоставление субсидий СО НКО в сфере образования, в общем объеме расходов бюджета муниципального образования в сфере образования</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1,84</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1,88</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1,88</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07"/>
                  </a:ext>
                </a:extLst>
              </a:tr>
              <a:tr h="290930">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Количество СО НКО в сфере образования, которым оказана имущественная поддержка органами местного самоуправления</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единиц</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08"/>
                  </a:ext>
                </a:extLst>
              </a:tr>
              <a:tr h="290930">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Количество СО НКО в сфере социальной защиты населения, которым оказана имущественная поддержка органами местного самоуправления</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единиц</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09"/>
                  </a:ext>
                </a:extLst>
              </a:tr>
              <a:tr h="19395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Количество СО НКО, которым оказана имущественная поддержка органами местного самоуправления</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единиц</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2</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2</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2</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10"/>
                  </a:ext>
                </a:extLst>
              </a:tr>
              <a:tr h="19395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Количество СО НКО, которым оказана  консультационная поддержка органами местного самоуправления</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единиц</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10</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10</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12</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11"/>
                  </a:ext>
                </a:extLst>
              </a:tr>
              <a:tr h="19395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Количество СО НКО, которым оказана финансовая поддержка органами местного самоуправления</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единиц</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9</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9</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12</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12"/>
                  </a:ext>
                </a:extLst>
              </a:tr>
              <a:tr h="290930">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Общее количество предоставленной органами местного самоуправления площади на льготных условиях или в безвозмездное пользование СО НКО</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Квадратный метр</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515,8</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515,8</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515,8</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13"/>
                  </a:ext>
                </a:extLst>
              </a:tr>
              <a:tr h="290930">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Общее количество предоставленной органами местного самоуправления площади на льготных условиях или в безвозмездное пользование СО НКО в сфере образования</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единиц</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439,8</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439,8</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439,8</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849" marR="4849" marT="4849" marB="0" anchor="ctr"/>
                </a:tc>
                <a:extLst>
                  <a:ext uri="{0D108BD9-81ED-4DB2-BD59-A6C34878D82A}">
                    <a16:rowId xmlns:a16="http://schemas.microsoft.com/office/drawing/2014/main" val="10014"/>
                  </a:ext>
                </a:extLst>
              </a:tr>
              <a:tr h="387906">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849" marR="4849" marT="4849" marB="0" anchor="ctr"/>
                </a:tc>
                <a:tc vMerge="1">
                  <a:txBody>
                    <a:bodyPr/>
                    <a:lstStyle/>
                    <a:p>
                      <a:endParaRPr lang="ru-RU"/>
                    </a:p>
                  </a:txBody>
                  <a:tcPr/>
                </a:tc>
                <a:tc>
                  <a:txBody>
                    <a:bodyPr/>
                    <a:lstStyle/>
                    <a:p>
                      <a:pPr algn="l" fontAlgn="ctr"/>
                      <a:r>
                        <a:rPr lang="ru-RU" sz="1100" u="none" strike="noStrike">
                          <a:effectLst/>
                        </a:rPr>
                        <a:t>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Квадратный метр</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76,0</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76,0</a:t>
                      </a:r>
                      <a:endParaRPr lang="ru-RU" sz="1100" b="0" i="0" u="none" strike="noStrike">
                        <a:effectLst/>
                        <a:latin typeface="Arial" panose="020B0604020202020204" pitchFamily="34" charset="0"/>
                      </a:endParaRPr>
                    </a:p>
                  </a:txBody>
                  <a:tcPr marL="4849" marR="4849" marT="4849" marB="0" anchor="ctr"/>
                </a:tc>
                <a:tc>
                  <a:txBody>
                    <a:bodyPr/>
                    <a:lstStyle/>
                    <a:p>
                      <a:pPr algn="l" fontAlgn="ctr"/>
                      <a:r>
                        <a:rPr lang="ru-RU" sz="1100" u="none" strike="noStrike">
                          <a:effectLst/>
                        </a:rPr>
                        <a:t>76,0</a:t>
                      </a:r>
                      <a:endParaRPr lang="ru-RU" sz="1100" b="0" i="0" u="none" strike="noStrike">
                        <a:effectLst/>
                        <a:latin typeface="Arial" panose="020B0604020202020204" pitchFamily="34" charset="0"/>
                      </a:endParaRPr>
                    </a:p>
                  </a:txBody>
                  <a:tcPr marL="4849" marR="4849" marT="4849" marB="0" anchor="ctr"/>
                </a:tc>
                <a:tc>
                  <a:txBody>
                    <a:bodyPr/>
                    <a:lstStyle/>
                    <a:p>
                      <a:pPr algn="ctr" fontAlgn="ctr"/>
                      <a:r>
                        <a:rPr lang="ru-RU" sz="1100" u="none" strike="noStrike" dirty="0">
                          <a:effectLst/>
                        </a:rPr>
                        <a:t>выполнено</a:t>
                      </a:r>
                      <a:endParaRPr lang="ru-RU" sz="1100" b="0" i="0" u="none" strike="noStrike" dirty="0">
                        <a:effectLst/>
                        <a:latin typeface="Arial" panose="020B0604020202020204" pitchFamily="34" charset="0"/>
                      </a:endParaRPr>
                    </a:p>
                  </a:txBody>
                  <a:tcPr marL="4849" marR="4849" marT="4849"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229074113"/>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54</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153910" y="895310"/>
          <a:ext cx="11620981" cy="5759268"/>
        </p:xfrm>
        <a:graphic>
          <a:graphicData uri="http://schemas.openxmlformats.org/drawingml/2006/table">
            <a:tbl>
              <a:tblPr>
                <a:tableStyleId>{5C22544A-7EE6-4342-B048-85BDC9FD1C3A}</a:tableStyleId>
              </a:tblPr>
              <a:tblGrid>
                <a:gridCol w="262800">
                  <a:extLst>
                    <a:ext uri="{9D8B030D-6E8A-4147-A177-3AD203B41FA5}">
                      <a16:colId xmlns:a16="http://schemas.microsoft.com/office/drawing/2014/main" val="20000"/>
                    </a:ext>
                  </a:extLst>
                </a:gridCol>
                <a:gridCol w="983827">
                  <a:extLst>
                    <a:ext uri="{9D8B030D-6E8A-4147-A177-3AD203B41FA5}">
                      <a16:colId xmlns:a16="http://schemas.microsoft.com/office/drawing/2014/main" val="20001"/>
                    </a:ext>
                  </a:extLst>
                </a:gridCol>
                <a:gridCol w="4826643">
                  <a:extLst>
                    <a:ext uri="{9D8B030D-6E8A-4147-A177-3AD203B41FA5}">
                      <a16:colId xmlns:a16="http://schemas.microsoft.com/office/drawing/2014/main" val="20002"/>
                    </a:ext>
                  </a:extLst>
                </a:gridCol>
                <a:gridCol w="844952">
                  <a:extLst>
                    <a:ext uri="{9D8B030D-6E8A-4147-A177-3AD203B41FA5}">
                      <a16:colId xmlns:a16="http://schemas.microsoft.com/office/drawing/2014/main" val="20003"/>
                    </a:ext>
                  </a:extLst>
                </a:gridCol>
                <a:gridCol w="1111169">
                  <a:extLst>
                    <a:ext uri="{9D8B030D-6E8A-4147-A177-3AD203B41FA5}">
                      <a16:colId xmlns:a16="http://schemas.microsoft.com/office/drawing/2014/main" val="20004"/>
                    </a:ext>
                  </a:extLst>
                </a:gridCol>
                <a:gridCol w="1064871">
                  <a:extLst>
                    <a:ext uri="{9D8B030D-6E8A-4147-A177-3AD203B41FA5}">
                      <a16:colId xmlns:a16="http://schemas.microsoft.com/office/drawing/2014/main" val="20005"/>
                    </a:ext>
                  </a:extLst>
                </a:gridCol>
                <a:gridCol w="1122744">
                  <a:extLst>
                    <a:ext uri="{9D8B030D-6E8A-4147-A177-3AD203B41FA5}">
                      <a16:colId xmlns:a16="http://schemas.microsoft.com/office/drawing/2014/main" val="20006"/>
                    </a:ext>
                  </a:extLst>
                </a:gridCol>
                <a:gridCol w="1403975">
                  <a:extLst>
                    <a:ext uri="{9D8B030D-6E8A-4147-A177-3AD203B41FA5}">
                      <a16:colId xmlns:a16="http://schemas.microsoft.com/office/drawing/2014/main" val="20007"/>
                    </a:ext>
                  </a:extLst>
                </a:gridCol>
              </a:tblGrid>
              <a:tr h="576277">
                <a:tc>
                  <a:txBody>
                    <a:bodyPr/>
                    <a:lstStyle/>
                    <a:p>
                      <a:pPr algn="ctr" fontAlgn="ctr"/>
                      <a:r>
                        <a:rPr lang="ru-RU" sz="1100" u="none" strike="noStrike">
                          <a:effectLst/>
                        </a:rPr>
                        <a:t>№ п/п</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Подпрограммы</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dirty="0">
                          <a:effectLst/>
                        </a:rPr>
                        <a:t>Показатели, характеризующие достижение цели</a:t>
                      </a:r>
                      <a:endParaRPr lang="ru-RU" sz="1100" b="0" i="0" u="none" strike="noStrike" dirty="0">
                        <a:effectLst/>
                        <a:latin typeface="Arial" panose="020B0604020202020204" pitchFamily="34" charset="0"/>
                      </a:endParaRPr>
                    </a:p>
                  </a:txBody>
                  <a:tcPr marL="4959" marR="4959" marT="4959" marB="0" anchor="ctr"/>
                </a:tc>
                <a:tc>
                  <a:txBody>
                    <a:bodyPr/>
                    <a:lstStyle/>
                    <a:p>
                      <a:pPr algn="ctr" fontAlgn="ctr"/>
                      <a:r>
                        <a:rPr lang="ru-RU" sz="1100" u="none" strike="noStrike" dirty="0">
                          <a:effectLst/>
                        </a:rPr>
                        <a:t>Единица измерения</a:t>
                      </a:r>
                      <a:endParaRPr lang="ru-RU" sz="1100" b="0" i="0" u="none" strike="noStrike" dirty="0">
                        <a:effectLst/>
                        <a:latin typeface="Arial" panose="020B0604020202020204" pitchFamily="34" charset="0"/>
                      </a:endParaRPr>
                    </a:p>
                  </a:txBody>
                  <a:tcPr marL="4959" marR="4959" marT="4959" marB="0" anchor="ctr"/>
                </a:tc>
                <a:tc>
                  <a:txBody>
                    <a:bodyPr/>
                    <a:lstStyle/>
                    <a:p>
                      <a:pPr algn="ctr" fontAlgn="ctr"/>
                      <a:r>
                        <a:rPr lang="ru-RU" sz="1100" u="none" strike="noStrike" dirty="0">
                          <a:effectLst/>
                        </a:rPr>
                        <a:t>Базовое значение показателя (на начало реализации Программы)</a:t>
                      </a:r>
                      <a:endParaRPr lang="ru-RU" sz="1100" b="0" i="0" u="none" strike="noStrike" dirty="0">
                        <a:effectLst/>
                        <a:latin typeface="Arial" panose="020B0604020202020204" pitchFamily="34" charset="0"/>
                      </a:endParaRPr>
                    </a:p>
                  </a:txBody>
                  <a:tcPr marL="4959" marR="4959" marT="4959" marB="0" anchor="ctr"/>
                </a:tc>
                <a:tc>
                  <a:txBody>
                    <a:bodyPr/>
                    <a:lstStyle/>
                    <a:p>
                      <a:pPr algn="ctr" fontAlgn="ctr"/>
                      <a:r>
                        <a:rPr lang="ru-RU" sz="1100" u="none" strike="noStrike" dirty="0">
                          <a:effectLst/>
                        </a:rPr>
                        <a:t>Планируемое значение показателя на 2022 год</a:t>
                      </a:r>
                      <a:endParaRPr lang="ru-RU" sz="1100" b="0" i="0" u="none" strike="noStrike" dirty="0">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Достигнутое значение показателя за 2022 год</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Причины не выполнения</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00"/>
                  </a:ext>
                </a:extLst>
              </a:tr>
              <a:tr h="100179">
                <a:tc>
                  <a:txBody>
                    <a:bodyPr/>
                    <a:lstStyle/>
                    <a:p>
                      <a:pPr algn="ctr" fontAlgn="ctr"/>
                      <a:r>
                        <a:rPr lang="ru-RU" sz="1100" u="none" strike="noStrike">
                          <a:effectLst/>
                        </a:rPr>
                        <a:t>1</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2</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3</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4</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5</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6</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7</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8</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01"/>
                  </a:ext>
                </a:extLst>
              </a:tr>
              <a:tr h="104146">
                <a:tc gridSpan="7">
                  <a:txBody>
                    <a:bodyPr/>
                    <a:lstStyle/>
                    <a:p>
                      <a:pPr algn="l" fontAlgn="ctr"/>
                      <a:r>
                        <a:rPr lang="ru-RU" sz="1100" u="none" strike="noStrike">
                          <a:effectLst/>
                        </a:rPr>
                        <a:t>05. Спорт</a:t>
                      </a:r>
                      <a:endParaRPr lang="ru-RU" sz="1100" b="1" i="0" u="none" strike="noStrike">
                        <a:effectLst/>
                        <a:latin typeface="Arial" panose="020B0604020202020204" pitchFamily="34" charset="0"/>
                      </a:endParaRPr>
                    </a:p>
                  </a:txBody>
                  <a:tcPr marL="4959" marR="4959" marT="4959"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u="none" strike="noStrike">
                          <a:effectLst/>
                        </a:rPr>
                        <a:t> </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02"/>
                  </a:ext>
                </a:extLst>
              </a:tr>
              <a:tr h="297561">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959" marR="4959" marT="4959" marB="0" anchor="ctr"/>
                </a:tc>
                <a:tc rowSpan="8">
                  <a:txBody>
                    <a:bodyPr/>
                    <a:lstStyle/>
                    <a:p>
                      <a:pPr algn="ctr" fontAlgn="ctr"/>
                      <a:r>
                        <a:rPr lang="ru-RU" sz="1100" u="none" strike="noStrike" dirty="0">
                          <a:effectLst/>
                        </a:rPr>
                        <a:t>Подпрограмма 1. Развитие физической культуры и спорта</a:t>
                      </a:r>
                      <a:endParaRPr lang="ru-RU" sz="1100" b="0" i="0" u="none" strike="noStrike" dirty="0">
                        <a:effectLst/>
                        <a:latin typeface="Arial" panose="020B0604020202020204" pitchFamily="34" charset="0"/>
                      </a:endParaRPr>
                    </a:p>
                  </a:txBody>
                  <a:tcPr marL="4959" marR="4959" marT="4959" marB="0" anchor="ctr"/>
                </a:tc>
                <a:tc>
                  <a:txBody>
                    <a:bodyPr/>
                    <a:lstStyle/>
                    <a:p>
                      <a:pPr algn="l" fontAlgn="ctr"/>
                      <a:r>
                        <a:rPr lang="ru-RU" sz="1100" u="none" strike="noStrike" dirty="0">
                          <a:effectLst/>
                        </a:rPr>
                        <a:t>2022 Доля жителей муниципального образования  Московской области, систематически занимающихся физической культурой и спортом</a:t>
                      </a:r>
                      <a:endParaRPr lang="ru-RU" sz="1100" b="0" i="0" u="none" strike="noStrike" dirty="0">
                        <a:effectLst/>
                        <a:latin typeface="Arial" panose="020B0604020202020204" pitchFamily="34" charset="0"/>
                      </a:endParaRPr>
                    </a:p>
                  </a:txBody>
                  <a:tcPr marL="4959" marR="4959" marT="4959" marB="0" anchor="ctr"/>
                </a:tc>
                <a:tc>
                  <a:txBody>
                    <a:bodyPr/>
                    <a:lstStyle/>
                    <a:p>
                      <a:pPr algn="l" fontAlgn="ctr"/>
                      <a:r>
                        <a:rPr lang="ru-RU" sz="1100" u="none" strike="noStrike" dirty="0">
                          <a:effectLst/>
                        </a:rPr>
                        <a:t>Процент</a:t>
                      </a:r>
                      <a:endParaRPr lang="ru-RU" sz="1100" b="0" i="0" u="none" strike="noStrike" dirty="0">
                        <a:effectLst/>
                        <a:latin typeface="Arial" panose="020B0604020202020204" pitchFamily="34" charset="0"/>
                      </a:endParaRPr>
                    </a:p>
                  </a:txBody>
                  <a:tcPr marL="4959" marR="4959" marT="4959" marB="0" anchor="ctr"/>
                </a:tc>
                <a:tc>
                  <a:txBody>
                    <a:bodyPr/>
                    <a:lstStyle/>
                    <a:p>
                      <a:pPr algn="l" fontAlgn="ctr"/>
                      <a:r>
                        <a:rPr lang="ru-RU" sz="1100" u="none" strike="noStrike" dirty="0">
                          <a:effectLst/>
                        </a:rPr>
                        <a:t>40,5</a:t>
                      </a:r>
                      <a:endParaRPr lang="ru-RU" sz="1100" b="0" i="0" u="none" strike="noStrike" dirty="0">
                        <a:effectLst/>
                        <a:latin typeface="Arial" panose="020B0604020202020204" pitchFamily="34" charset="0"/>
                      </a:endParaRPr>
                    </a:p>
                  </a:txBody>
                  <a:tcPr marL="4959" marR="4959" marT="4959" marB="0" anchor="ctr"/>
                </a:tc>
                <a:tc>
                  <a:txBody>
                    <a:bodyPr/>
                    <a:lstStyle/>
                    <a:p>
                      <a:pPr algn="l" fontAlgn="ctr"/>
                      <a:r>
                        <a:rPr lang="ru-RU" sz="1100" u="none" strike="noStrike" dirty="0">
                          <a:effectLst/>
                        </a:rPr>
                        <a:t>48,5</a:t>
                      </a:r>
                      <a:endParaRPr lang="ru-RU" sz="1100" b="0" i="0" u="none" strike="noStrike" dirty="0">
                        <a:effectLst/>
                        <a:latin typeface="Arial" panose="020B0604020202020204" pitchFamily="34" charset="0"/>
                      </a:endParaRPr>
                    </a:p>
                  </a:txBody>
                  <a:tcPr marL="4959" marR="4959" marT="4959" marB="0" anchor="ctr"/>
                </a:tc>
                <a:tc>
                  <a:txBody>
                    <a:bodyPr/>
                    <a:lstStyle/>
                    <a:p>
                      <a:pPr algn="l" fontAlgn="ctr"/>
                      <a:r>
                        <a:rPr lang="ru-RU" sz="1100" u="none" strike="noStrike">
                          <a:effectLst/>
                        </a:rPr>
                        <a:t>65,05</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03"/>
                  </a:ext>
                </a:extLst>
              </a:tr>
              <a:tr h="297561">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959" marR="4959" marT="4959" marB="0" anchor="ctr"/>
                </a:tc>
                <a:tc vMerge="1">
                  <a:txBody>
                    <a:bodyPr/>
                    <a:lstStyle/>
                    <a:p>
                      <a:endParaRPr lang="ru-RU"/>
                    </a:p>
                  </a:txBody>
                  <a:tcPr/>
                </a:tc>
                <a:tc>
                  <a:txBody>
                    <a:bodyPr/>
                    <a:lstStyle/>
                    <a:p>
                      <a:pPr algn="l" fontAlgn="ctr"/>
                      <a:r>
                        <a:rPr lang="ru-RU" sz="1100" u="none" strike="noStrike" dirty="0">
                          <a:effectLst/>
                        </a:rPr>
                        <a:t>2022 Доступные спортивные площадки. Доля спортивных площадок, управляемых в соответствии со стандартом их использования</a:t>
                      </a:r>
                      <a:endParaRPr lang="ru-RU" sz="1100" b="0" i="0" u="none" strike="noStrike" dirty="0">
                        <a:effectLst/>
                        <a:latin typeface="Arial" panose="020B0604020202020204" pitchFamily="34" charset="0"/>
                      </a:endParaRPr>
                    </a:p>
                  </a:txBody>
                  <a:tcPr marL="4959" marR="4959" marT="4959"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45,66</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04"/>
                  </a:ext>
                </a:extLst>
              </a:tr>
              <a:tr h="495935">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959" marR="4959" marT="4959" marB="0" anchor="ctr"/>
                </a:tc>
                <a:tc vMerge="1">
                  <a:txBody>
                    <a:bodyPr/>
                    <a:lstStyle/>
                    <a:p>
                      <a:endParaRPr lang="ru-RU"/>
                    </a:p>
                  </a:txBody>
                  <a:tcPr/>
                </a:tc>
                <a:tc>
                  <a:txBody>
                    <a:bodyPr/>
                    <a:lstStyle/>
                    <a:p>
                      <a:pPr algn="l" fontAlgn="ctr"/>
                      <a:r>
                        <a:rPr lang="ru-RU" sz="1100" u="none" strike="noStrike">
                          <a:effectLst/>
                        </a:rPr>
                        <a:t>Доля жителей муниципального образования Московской области,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30,3</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31,2</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31,2</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05"/>
                  </a:ext>
                </a:extLst>
              </a:tr>
              <a:tr h="495935">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959" marR="4959" marT="4959" marB="0" anchor="ctr"/>
                </a:tc>
                <a:tc vMerge="1">
                  <a:txBody>
                    <a:bodyPr/>
                    <a:lstStyle/>
                    <a:p>
                      <a:endParaRPr lang="ru-RU"/>
                    </a:p>
                  </a:txBody>
                  <a:tcPr/>
                </a:tc>
                <a:tc>
                  <a:txBody>
                    <a:bodyPr/>
                    <a:lstStyle/>
                    <a:p>
                      <a:pPr algn="l" fontAlgn="ctr"/>
                      <a:r>
                        <a:rPr lang="ru-RU" sz="1100" u="none" strike="noStrike">
                          <a:effectLst/>
                        </a:rPr>
                        <a:t>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проживающих в муниципальном образовании Московской области</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11</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16</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16</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06"/>
                  </a:ext>
                </a:extLst>
              </a:tr>
              <a:tr h="694310">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959" marR="4959" marT="4959" marB="0" anchor="ctr"/>
                </a:tc>
                <a:tc vMerge="1">
                  <a:txBody>
                    <a:bodyPr/>
                    <a:lstStyle/>
                    <a:p>
                      <a:endParaRPr lang="ru-RU"/>
                    </a:p>
                  </a:txBody>
                  <a:tcPr/>
                </a:tc>
                <a:tc>
                  <a:txBody>
                    <a:bodyPr/>
                    <a:lstStyle/>
                    <a:p>
                      <a:pPr algn="l" fontAlgn="ctr"/>
                      <a:r>
                        <a:rPr lang="ru-RU" sz="1100" u="none" strike="noStrike">
                          <a:effectLst/>
                        </a:rPr>
                        <a:t>Доля обучающихся и студентов муниципального образования Московской области, выполнивших нормативы Всероссийского физкультурно-спортивного комплекса «Готов к труду и обороне» (ГТО), в общей численности обучающихся и студентов, принявших участие в сдаче нормативов Всероссийского физкультурно-спортивного комплекса «Готов к труду и обороне» (ГТО)</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50,3</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51,2</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51,2</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07"/>
                  </a:ext>
                </a:extLst>
              </a:tr>
              <a:tr h="198374">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959" marR="4959" marT="4959" marB="0" anchor="ctr"/>
                </a:tc>
                <a:tc vMerge="1">
                  <a:txBody>
                    <a:bodyPr/>
                    <a:lstStyle/>
                    <a:p>
                      <a:endParaRPr lang="ru-RU"/>
                    </a:p>
                  </a:txBody>
                  <a:tcPr/>
                </a:tc>
                <a:tc>
                  <a:txBody>
                    <a:bodyPr/>
                    <a:lstStyle/>
                    <a:p>
                      <a:pPr algn="l" fontAlgn="ctr"/>
                      <a:r>
                        <a:rPr lang="ru-RU" sz="1100" u="none" strike="noStrike">
                          <a:effectLst/>
                        </a:rPr>
                        <a:t>Количество проведенных массовых, официальных физкультурных и спортивных мероприятий</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единиц</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115</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115</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08"/>
                  </a:ext>
                </a:extLst>
              </a:tr>
              <a:tr h="297561">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959" marR="4959" marT="4959" marB="0" anchor="ctr"/>
                </a:tc>
                <a:tc vMerge="1">
                  <a:txBody>
                    <a:bodyPr/>
                    <a:lstStyle/>
                    <a:p>
                      <a:endParaRPr lang="ru-RU"/>
                    </a:p>
                  </a:txBody>
                  <a:tcPr/>
                </a:tc>
                <a:tc>
                  <a:txBody>
                    <a:bodyPr/>
                    <a:lstStyle/>
                    <a:p>
                      <a:pPr algn="l" fontAlgn="ctr"/>
                      <a:r>
                        <a:rPr lang="ru-RU" sz="1100" u="none" strike="noStrike">
                          <a:effectLst/>
                        </a:rPr>
                        <a:t>Уровень обеспеченности граждан спортивными сооружениями исходя из единовременной пропускной способности объектов спорта</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32,06</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32,07</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32,07</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09"/>
                  </a:ext>
                </a:extLst>
              </a:tr>
              <a:tr h="297561">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959" marR="4959" marT="4959" marB="0" anchor="ctr"/>
                </a:tc>
                <a:tc vMerge="1">
                  <a:txBody>
                    <a:bodyPr/>
                    <a:lstStyle/>
                    <a:p>
                      <a:endParaRPr lang="ru-RU"/>
                    </a:p>
                  </a:txBody>
                  <a:tcPr/>
                </a:tc>
                <a:tc>
                  <a:txBody>
                    <a:bodyPr/>
                    <a:lstStyle/>
                    <a:p>
                      <a:pPr algn="l" fontAlgn="ctr"/>
                      <a:r>
                        <a:rPr lang="ru-RU" sz="1100" u="none" strike="noStrike">
                          <a:effectLst/>
                        </a:rPr>
                        <a:t>Эффективность использования существующих объектов спорта (отношение фактической посещаемости к нормативной пропускной способности)</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99,5</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4959" marR="4959" marT="4959" marB="0" anchor="ctr"/>
                </a:tc>
                <a:extLst>
                  <a:ext uri="{0D108BD9-81ED-4DB2-BD59-A6C34878D82A}">
                    <a16:rowId xmlns:a16="http://schemas.microsoft.com/office/drawing/2014/main" val="10010"/>
                  </a:ext>
                </a:extLst>
              </a:tr>
              <a:tr h="495935">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a:effectLst/>
                        </a:rPr>
                        <a:t>Подпрограмма 3. Подготовка спортивного резерва</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84,4</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93,7</a:t>
                      </a:r>
                      <a:endParaRPr lang="ru-RU" sz="1100" b="0" i="0" u="none" strike="noStrike">
                        <a:effectLst/>
                        <a:latin typeface="Arial" panose="020B0604020202020204" pitchFamily="34" charset="0"/>
                      </a:endParaRPr>
                    </a:p>
                  </a:txBody>
                  <a:tcPr marL="4959" marR="4959" marT="4959"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4959" marR="4959" marT="4959" marB="0" anchor="ctr"/>
                </a:tc>
                <a:tc>
                  <a:txBody>
                    <a:bodyPr/>
                    <a:lstStyle/>
                    <a:p>
                      <a:pPr algn="ctr" fontAlgn="ctr"/>
                      <a:r>
                        <a:rPr lang="ru-RU" sz="1100" u="none" strike="noStrike" dirty="0">
                          <a:effectLst/>
                        </a:rPr>
                        <a:t>выполнено</a:t>
                      </a:r>
                      <a:endParaRPr lang="ru-RU" sz="1100" b="0" i="0" u="none" strike="noStrike" dirty="0">
                        <a:effectLst/>
                        <a:latin typeface="Arial" panose="020B0604020202020204" pitchFamily="34" charset="0"/>
                      </a:endParaRPr>
                    </a:p>
                  </a:txBody>
                  <a:tcPr marL="4959" marR="4959" marT="4959"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41992164"/>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55</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endParaRPr lang="ru-RU" sz="2400" dirty="0"/>
          </a:p>
        </p:txBody>
      </p:sp>
      <p:graphicFrame>
        <p:nvGraphicFramePr>
          <p:cNvPr id="3" name="Таблица 2"/>
          <p:cNvGraphicFramePr>
            <a:graphicFrameLocks noGrp="1"/>
          </p:cNvGraphicFramePr>
          <p:nvPr>
            <p:extLst/>
          </p:nvPr>
        </p:nvGraphicFramePr>
        <p:xfrm>
          <a:off x="277795" y="814287"/>
          <a:ext cx="11760295" cy="5878650"/>
        </p:xfrm>
        <a:graphic>
          <a:graphicData uri="http://schemas.openxmlformats.org/drawingml/2006/table">
            <a:tbl>
              <a:tblPr>
                <a:tableStyleId>{5C22544A-7EE6-4342-B048-85BDC9FD1C3A}</a:tableStyleId>
              </a:tblPr>
              <a:tblGrid>
                <a:gridCol w="265950">
                  <a:extLst>
                    <a:ext uri="{9D8B030D-6E8A-4147-A177-3AD203B41FA5}">
                      <a16:colId xmlns:a16="http://schemas.microsoft.com/office/drawing/2014/main" val="20000"/>
                    </a:ext>
                  </a:extLst>
                </a:gridCol>
                <a:gridCol w="822068">
                  <a:extLst>
                    <a:ext uri="{9D8B030D-6E8A-4147-A177-3AD203B41FA5}">
                      <a16:colId xmlns:a16="http://schemas.microsoft.com/office/drawing/2014/main" val="20001"/>
                    </a:ext>
                  </a:extLst>
                </a:gridCol>
                <a:gridCol w="5683169">
                  <a:extLst>
                    <a:ext uri="{9D8B030D-6E8A-4147-A177-3AD203B41FA5}">
                      <a16:colId xmlns:a16="http://schemas.microsoft.com/office/drawing/2014/main" val="20002"/>
                    </a:ext>
                  </a:extLst>
                </a:gridCol>
                <a:gridCol w="983848">
                  <a:extLst>
                    <a:ext uri="{9D8B030D-6E8A-4147-A177-3AD203B41FA5}">
                      <a16:colId xmlns:a16="http://schemas.microsoft.com/office/drawing/2014/main" val="20003"/>
                    </a:ext>
                  </a:extLst>
                </a:gridCol>
                <a:gridCol w="740780">
                  <a:extLst>
                    <a:ext uri="{9D8B030D-6E8A-4147-A177-3AD203B41FA5}">
                      <a16:colId xmlns:a16="http://schemas.microsoft.com/office/drawing/2014/main" val="20004"/>
                    </a:ext>
                  </a:extLst>
                </a:gridCol>
                <a:gridCol w="983848">
                  <a:extLst>
                    <a:ext uri="{9D8B030D-6E8A-4147-A177-3AD203B41FA5}">
                      <a16:colId xmlns:a16="http://schemas.microsoft.com/office/drawing/2014/main" val="20005"/>
                    </a:ext>
                  </a:extLst>
                </a:gridCol>
                <a:gridCol w="995423">
                  <a:extLst>
                    <a:ext uri="{9D8B030D-6E8A-4147-A177-3AD203B41FA5}">
                      <a16:colId xmlns:a16="http://schemas.microsoft.com/office/drawing/2014/main" val="20006"/>
                    </a:ext>
                  </a:extLst>
                </a:gridCol>
                <a:gridCol w="1285209">
                  <a:extLst>
                    <a:ext uri="{9D8B030D-6E8A-4147-A177-3AD203B41FA5}">
                      <a16:colId xmlns:a16="http://schemas.microsoft.com/office/drawing/2014/main" val="20007"/>
                    </a:ext>
                  </a:extLst>
                </a:gridCol>
              </a:tblGrid>
              <a:tr h="578122">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00"/>
                  </a:ext>
                </a:extLst>
              </a:tr>
              <a:tr h="100500">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01"/>
                  </a:ext>
                </a:extLst>
              </a:tr>
              <a:tr h="104480">
                <a:tc gridSpan="7">
                  <a:txBody>
                    <a:bodyPr/>
                    <a:lstStyle/>
                    <a:p>
                      <a:pPr algn="l" fontAlgn="ctr"/>
                      <a:r>
                        <a:rPr lang="ru-RU" sz="1000" u="none" strike="noStrike">
                          <a:effectLst/>
                        </a:rPr>
                        <a:t>06. Развитие сельского  хозяйства</a:t>
                      </a:r>
                      <a:endParaRPr lang="ru-RU" sz="1000" b="1" i="0" u="none" strike="noStrike">
                        <a:effectLst/>
                        <a:latin typeface="Arial" panose="020B0604020202020204" pitchFamily="34" charset="0"/>
                      </a:endParaRPr>
                    </a:p>
                  </a:txBody>
                  <a:tcPr marL="4975" marR="4975" marT="497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02"/>
                  </a:ext>
                </a:extLst>
              </a:tr>
              <a:tr h="57812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Подпрограмма 4. Обеспечение эпизоотического и ветеринарно-санитарного благополучия</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2021 Количество отловленных животных без владельцев</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201</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133</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225</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03"/>
                  </a:ext>
                </a:extLst>
              </a:tr>
              <a:tr h="104480">
                <a:tc gridSpan="7">
                  <a:txBody>
                    <a:bodyPr/>
                    <a:lstStyle/>
                    <a:p>
                      <a:pPr algn="l" fontAlgn="ctr"/>
                      <a:r>
                        <a:rPr lang="ru-RU" sz="1000" u="none" strike="noStrike">
                          <a:effectLst/>
                        </a:rPr>
                        <a:t>07. Экология и окружающая среда</a:t>
                      </a:r>
                      <a:endParaRPr lang="ru-RU" sz="1000" b="1" i="0" u="none" strike="noStrike">
                        <a:effectLst/>
                        <a:latin typeface="Arial" panose="020B0604020202020204" pitchFamily="34" charset="0"/>
                      </a:endParaRPr>
                    </a:p>
                  </a:txBody>
                  <a:tcPr marL="4975" marR="4975" marT="497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04"/>
                  </a:ext>
                </a:extLst>
              </a:tr>
              <a:tr h="19900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rowSpan="4">
                  <a:txBody>
                    <a:bodyPr/>
                    <a:lstStyle/>
                    <a:p>
                      <a:pPr algn="ctr" fontAlgn="ctr"/>
                      <a:r>
                        <a:rPr lang="ru-RU" sz="1000" u="none" strike="noStrike">
                          <a:effectLst/>
                        </a:rPr>
                        <a:t>Подпрограмма 1. Охрана окружающей среды</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Количество населения, принявшего участие в экологических мероприятиях</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Человек</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4500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9500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9500</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05"/>
                  </a:ext>
                </a:extLst>
              </a:tr>
              <a:tr h="19900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vMerge="1">
                  <a:txBody>
                    <a:bodyPr/>
                    <a:lstStyle/>
                    <a:p>
                      <a:endParaRPr lang="ru-RU"/>
                    </a:p>
                  </a:txBody>
                  <a:tcPr/>
                </a:tc>
                <a:tc>
                  <a:txBody>
                    <a:bodyPr/>
                    <a:lstStyle/>
                    <a:p>
                      <a:pPr algn="l" fontAlgn="ctr"/>
                      <a:r>
                        <a:rPr lang="ru-RU" sz="1000" u="none" strike="noStrike">
                          <a:effectLst/>
                        </a:rPr>
                        <a:t>Организация мероприятий по экологическому воспитанию и просвещению населения на территории городского округа</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13</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38</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38</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06"/>
                  </a:ext>
                </a:extLst>
              </a:tr>
              <a:tr h="19900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vMerge="1">
                  <a:txBody>
                    <a:bodyPr/>
                    <a:lstStyle/>
                    <a:p>
                      <a:endParaRPr lang="ru-RU"/>
                    </a:p>
                  </a:txBody>
                  <a:tcPr/>
                </a:tc>
                <a:tc>
                  <a:txBody>
                    <a:bodyPr/>
                    <a:lstStyle/>
                    <a:p>
                      <a:pPr algn="l" fontAlgn="ctr"/>
                      <a:r>
                        <a:rPr lang="ru-RU" sz="1000" u="none" strike="noStrike">
                          <a:effectLst/>
                        </a:rPr>
                        <a:t>Проведение мониторинга атмосферного воздуха</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Мероприятия</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24</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24</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07"/>
                  </a:ext>
                </a:extLst>
              </a:tr>
              <a:tr h="19900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vMerge="1">
                  <a:txBody>
                    <a:bodyPr/>
                    <a:lstStyle/>
                    <a:p>
                      <a:endParaRPr lang="ru-RU"/>
                    </a:p>
                  </a:txBody>
                  <a:tcPr/>
                </a:tc>
                <a:tc>
                  <a:txBody>
                    <a:bodyPr/>
                    <a:lstStyle/>
                    <a:p>
                      <a:pPr algn="l" fontAlgn="ctr"/>
                      <a:r>
                        <a:rPr lang="ru-RU" sz="1000" u="none" strike="noStrike">
                          <a:effectLst/>
                        </a:rPr>
                        <a:t>Устройство (установка) оборудования для очистки вентиляционных выбросов на КНС «Котово» </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 2022 году не предусмотрено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08"/>
                  </a:ext>
                </a:extLst>
              </a:tr>
              <a:tr h="19900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rowSpan="7">
                  <a:txBody>
                    <a:bodyPr/>
                    <a:lstStyle/>
                    <a:p>
                      <a:pPr algn="l" fontAlgn="ctr"/>
                      <a:r>
                        <a:rPr lang="ru-RU" sz="1000" u="none" strike="noStrike">
                          <a:effectLst/>
                        </a:rPr>
                        <a:t>Подпрограмма 5. Региональная программа в области обращения с отходами, в том числе с твердыми коммунальными отходами</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2022 Количество ликвидированных наиболее опасных объектов накопленного вреда окружающей среде</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Штука</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09"/>
                  </a:ext>
                </a:extLst>
              </a:tr>
              <a:tr h="29851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vMerge="1">
                  <a:txBody>
                    <a:bodyPr/>
                    <a:lstStyle/>
                    <a:p>
                      <a:endParaRPr lang="ru-RU"/>
                    </a:p>
                  </a:txBody>
                  <a:tcPr/>
                </a:tc>
                <a:tc>
                  <a:txBody>
                    <a:bodyPr/>
                    <a:lstStyle/>
                    <a:p>
                      <a:pPr algn="l" fontAlgn="ctr"/>
                      <a:r>
                        <a:rPr lang="ru-RU" sz="1000" u="none" strike="noStrike">
                          <a:effectLst/>
                        </a:rPr>
                        <a:t>2022 Численность населения, качество жизни которого улучшится в связи с ликвидацией и рекультивацией объектов накопленного вреда окружающей среде</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Тысяча человек</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344,5</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344,5</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10"/>
                  </a:ext>
                </a:extLst>
              </a:tr>
              <a:tr h="29851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vMerge="1">
                  <a:txBody>
                    <a:bodyPr/>
                    <a:lstStyle/>
                    <a:p>
                      <a:endParaRPr lang="ru-RU"/>
                    </a:p>
                  </a:txBody>
                  <a:tcPr/>
                </a:tc>
                <a:tc>
                  <a:txBody>
                    <a:bodyPr/>
                    <a:lstStyle/>
                    <a:p>
                      <a:pPr algn="l" fontAlgn="ctr"/>
                      <a:r>
                        <a:rPr lang="ru-RU" sz="1000" u="none" strike="noStrike">
                          <a:effectLst/>
                        </a:rPr>
                        <a:t>Коэффициент качества работы с отходами (составной показатель для расчета показателя "Качество окружающей среды")</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коэффициент</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11"/>
                  </a:ext>
                </a:extLst>
              </a:tr>
              <a:tr h="19900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vMerge="1">
                  <a:txBody>
                    <a:bodyPr/>
                    <a:lstStyle/>
                    <a:p>
                      <a:endParaRPr lang="ru-RU"/>
                    </a:p>
                  </a:txBody>
                  <a:tcPr/>
                </a:tc>
                <a:tc>
                  <a:txBody>
                    <a:bodyPr/>
                    <a:lstStyle/>
                    <a:p>
                      <a:pPr algn="l" fontAlgn="ctr"/>
                      <a:r>
                        <a:rPr lang="ru-RU" sz="1000" u="none" strike="noStrike">
                          <a:effectLst/>
                        </a:rPr>
                        <a:t>Обеспечение надлежащего и своевременного сбора и вывоза ТКО на территории городского округа</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12"/>
                  </a:ext>
                </a:extLst>
              </a:tr>
              <a:tr h="29851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vMerge="1">
                  <a:txBody>
                    <a:bodyPr/>
                    <a:lstStyle/>
                    <a:p>
                      <a:endParaRPr lang="ru-RU"/>
                    </a:p>
                  </a:txBody>
                  <a:tcPr/>
                </a:tc>
                <a:tc>
                  <a:txBody>
                    <a:bodyPr/>
                    <a:lstStyle/>
                    <a:p>
                      <a:pPr algn="l" fontAlgn="ctr"/>
                      <a:r>
                        <a:rPr lang="ru-RU" sz="1000" u="none" strike="noStrike">
                          <a:effectLst/>
                        </a:rPr>
                        <a:t>Обеспечение надлежащего проведения общественных мероприятий и субботников на территории городского округа</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13"/>
                  </a:ext>
                </a:extLst>
              </a:tr>
              <a:tr h="29851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vMerge="1">
                  <a:txBody>
                    <a:bodyPr/>
                    <a:lstStyle/>
                    <a:p>
                      <a:endParaRPr lang="ru-RU"/>
                    </a:p>
                  </a:txBody>
                  <a:tcPr/>
                </a:tc>
                <a:tc>
                  <a:txBody>
                    <a:bodyPr/>
                    <a:lstStyle/>
                    <a:p>
                      <a:pPr algn="l" fontAlgn="ctr"/>
                      <a:r>
                        <a:rPr lang="ru-RU" sz="1000" u="none" strike="noStrike">
                          <a:effectLst/>
                        </a:rPr>
                        <a:t>Обеспечение разработки и актуализации  схемы санитарной очистки территории городского округа (в том числе, реестра контейнерных площадок)</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a:effectLst/>
                        </a:rPr>
                        <a:t>в 2022 году не предусмотрено</a:t>
                      </a:r>
                      <a:endParaRPr lang="ru-RU" sz="1000" b="0" i="0" u="none" strike="noStrike">
                        <a:effectLst/>
                        <a:latin typeface="Arial" panose="020B0604020202020204" pitchFamily="34" charset="0"/>
                      </a:endParaRPr>
                    </a:p>
                  </a:txBody>
                  <a:tcPr marL="4975" marR="4975" marT="4975" marB="0" anchor="ctr"/>
                </a:tc>
                <a:extLst>
                  <a:ext uri="{0D108BD9-81ED-4DB2-BD59-A6C34878D82A}">
                    <a16:rowId xmlns:a16="http://schemas.microsoft.com/office/drawing/2014/main" val="10014"/>
                  </a:ext>
                </a:extLst>
              </a:tr>
              <a:tr h="49752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975" marR="4975" marT="4975" marB="0" anchor="ctr"/>
                </a:tc>
                <a:tc vMerge="1">
                  <a:txBody>
                    <a:bodyPr/>
                    <a:lstStyle/>
                    <a:p>
                      <a:endParaRPr lang="ru-RU"/>
                    </a:p>
                  </a:txBody>
                  <a:tcPr/>
                </a:tc>
                <a:tc>
                  <a:txBody>
                    <a:bodyPr/>
                    <a:lstStyle/>
                    <a:p>
                      <a:pPr algn="l" fontAlgn="ctr"/>
                      <a:r>
                        <a:rPr lang="ru-RU" sz="1000" u="none" strike="noStrike">
                          <a:effectLst/>
                        </a:rPr>
                        <a:t>Соответствие расходов на природоохранную деятельность, установленных муниципальной экологической программой, нормативу расходов на природоохранную деятельность, установленному Правительством Московской области (28,6 руб./чел.)</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975" marR="4975" marT="49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975" marR="4975" marT="4975"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4975" marR="4975" marT="4975"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269717137"/>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56</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300942" y="837436"/>
          <a:ext cx="11644131" cy="5201344"/>
        </p:xfrm>
        <a:graphic>
          <a:graphicData uri="http://schemas.openxmlformats.org/drawingml/2006/table">
            <a:tbl>
              <a:tblPr>
                <a:tableStyleId>{5C22544A-7EE6-4342-B048-85BDC9FD1C3A}</a:tableStyleId>
              </a:tblPr>
              <a:tblGrid>
                <a:gridCol w="263323">
                  <a:extLst>
                    <a:ext uri="{9D8B030D-6E8A-4147-A177-3AD203B41FA5}">
                      <a16:colId xmlns:a16="http://schemas.microsoft.com/office/drawing/2014/main" val="20000"/>
                    </a:ext>
                  </a:extLst>
                </a:gridCol>
                <a:gridCol w="1369278">
                  <a:extLst>
                    <a:ext uri="{9D8B030D-6E8A-4147-A177-3AD203B41FA5}">
                      <a16:colId xmlns:a16="http://schemas.microsoft.com/office/drawing/2014/main" val="20001"/>
                    </a:ext>
                  </a:extLst>
                </a:gridCol>
                <a:gridCol w="4467257">
                  <a:extLst>
                    <a:ext uri="{9D8B030D-6E8A-4147-A177-3AD203B41FA5}">
                      <a16:colId xmlns:a16="http://schemas.microsoft.com/office/drawing/2014/main" val="20002"/>
                    </a:ext>
                  </a:extLst>
                </a:gridCol>
                <a:gridCol w="925975">
                  <a:extLst>
                    <a:ext uri="{9D8B030D-6E8A-4147-A177-3AD203B41FA5}">
                      <a16:colId xmlns:a16="http://schemas.microsoft.com/office/drawing/2014/main" val="20003"/>
                    </a:ext>
                  </a:extLst>
                </a:gridCol>
                <a:gridCol w="1145893">
                  <a:extLst>
                    <a:ext uri="{9D8B030D-6E8A-4147-A177-3AD203B41FA5}">
                      <a16:colId xmlns:a16="http://schemas.microsoft.com/office/drawing/2014/main" val="20004"/>
                    </a:ext>
                  </a:extLst>
                </a:gridCol>
                <a:gridCol w="856527">
                  <a:extLst>
                    <a:ext uri="{9D8B030D-6E8A-4147-A177-3AD203B41FA5}">
                      <a16:colId xmlns:a16="http://schemas.microsoft.com/office/drawing/2014/main" val="20005"/>
                    </a:ext>
                  </a:extLst>
                </a:gridCol>
                <a:gridCol w="810228">
                  <a:extLst>
                    <a:ext uri="{9D8B030D-6E8A-4147-A177-3AD203B41FA5}">
                      <a16:colId xmlns:a16="http://schemas.microsoft.com/office/drawing/2014/main" val="20006"/>
                    </a:ext>
                  </a:extLst>
                </a:gridCol>
                <a:gridCol w="1805650">
                  <a:extLst>
                    <a:ext uri="{9D8B030D-6E8A-4147-A177-3AD203B41FA5}">
                      <a16:colId xmlns:a16="http://schemas.microsoft.com/office/drawing/2014/main" val="20007"/>
                    </a:ext>
                  </a:extLst>
                </a:gridCol>
              </a:tblGrid>
              <a:tr h="589582">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00"/>
                  </a:ext>
                </a:extLst>
              </a:tr>
              <a:tr h="102492">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01"/>
                  </a:ext>
                </a:extLst>
              </a:tr>
              <a:tr h="106551">
                <a:tc gridSpan="7">
                  <a:txBody>
                    <a:bodyPr/>
                    <a:lstStyle/>
                    <a:p>
                      <a:pPr algn="l" fontAlgn="ctr"/>
                      <a:r>
                        <a:rPr lang="ru-RU" sz="1000" u="none" strike="noStrike">
                          <a:effectLst/>
                        </a:rPr>
                        <a:t>08. Безопасность и обеспечение безопасности  жизнедеятельности населения</a:t>
                      </a:r>
                      <a:endParaRPr lang="ru-RU" sz="1000" b="1" i="0" u="none" strike="noStrike">
                        <a:effectLst/>
                        <a:latin typeface="Arial" panose="020B0604020202020204" pitchFamily="34" charset="0"/>
                      </a:endParaRPr>
                    </a:p>
                  </a:txBody>
                  <a:tcPr marL="5074" marR="5074" marT="507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02"/>
                  </a:ext>
                </a:extLst>
              </a:tr>
              <a:tr h="10249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rowSpan="13">
                  <a:txBody>
                    <a:bodyPr/>
                    <a:lstStyle/>
                    <a:p>
                      <a:pPr algn="ctr" fontAlgn="ctr"/>
                      <a:r>
                        <a:rPr lang="ru-RU" sz="1000" u="none" strike="noStrike">
                          <a:effectLst/>
                        </a:rPr>
                        <a:t>Подпрограмма 1. Профилактика преступлений и иных правонарушений</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2020 Инвентаризация мест захоронения</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03"/>
                  </a:ext>
                </a:extLst>
              </a:tr>
              <a:tr h="20295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2022 Доля кладбищ, соответствующих требованиям Регионального стандарта</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66,67</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66,67</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66,67</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04"/>
                  </a:ext>
                </a:extLst>
              </a:tr>
              <a:tr h="20295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2022 Количество восстановленных (ремонт, реставрация, благоустройство) воинских захоронений</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05"/>
                  </a:ext>
                </a:extLst>
              </a:tr>
              <a:tr h="304431">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2022 Снижение общего количества преступлений, совершенных на территории муниципального образования, не менее чем на 3 % ежегодно</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Количество</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578</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495</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486</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06"/>
                  </a:ext>
                </a:extLst>
              </a:tr>
              <a:tr h="507385">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2022 Увеличение общего количества видеокамер, введенных в эксплуатацию в систему технологического обеспечения региональной общественной безопасности и оперативного управления «Безопасный регион», не менее чем на 5 % ежегодно</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534</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1163</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1163</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07"/>
                  </a:ext>
                </a:extLst>
              </a:tr>
              <a:tr h="40590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Доля транспортировок умерших в морг с мест обнаружения или происшествия для производства судебно-медицинской экспертизы, произведенных в соответствии с установленными требованиями</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08"/>
                  </a:ext>
                </a:extLst>
              </a:tr>
              <a:tr h="40590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Количество отремонтированных зданий(помещений), находящихся в собственности муниципальных образований Московской области, в которых располагаются городские (районные) суды</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 2021 году</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09"/>
                  </a:ext>
                </a:extLst>
              </a:tr>
              <a:tr h="304431">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Рост числа лиц, состоящих на диспансерном наблюдении с диагнозом «Употребление наркотиков с вредными последствиями»</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106</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106</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10"/>
                  </a:ext>
                </a:extLst>
              </a:tr>
              <a:tr h="20295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Снижение доли несовершеннолетних в общем числе лиц, совершивших преступления</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99,7</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99,7</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11"/>
                  </a:ext>
                </a:extLst>
              </a:tr>
              <a:tr h="20295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Снижение уровня вовлеченности населения в незаконный оборот наркотиков на 100 тыс. человек</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70,5</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63,6</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63,6</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12"/>
                  </a:ext>
                </a:extLst>
              </a:tr>
              <a:tr h="20295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Снижение уровня криминогенности наркомании на 100 тыс. человек</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70,5</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63,6</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63,6</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13"/>
                  </a:ext>
                </a:extLst>
              </a:tr>
              <a:tr h="20295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Увеличение доли от числа граждан, принимающих участие в деятельности народных дружин</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115</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115</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074" marR="5074" marT="5074" marB="0" anchor="ctr"/>
                </a:tc>
                <a:extLst>
                  <a:ext uri="{0D108BD9-81ED-4DB2-BD59-A6C34878D82A}">
                    <a16:rowId xmlns:a16="http://schemas.microsoft.com/office/drawing/2014/main" val="10014"/>
                  </a:ext>
                </a:extLst>
              </a:tr>
              <a:tr h="304431">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074" marR="5074" marT="5074" marB="0" anchor="ctr"/>
                </a:tc>
                <a:tc vMerge="1">
                  <a:txBody>
                    <a:bodyPr/>
                    <a:lstStyle/>
                    <a:p>
                      <a:endParaRPr lang="ru-RU"/>
                    </a:p>
                  </a:txBody>
                  <a:tcPr/>
                </a:tc>
                <a:tc>
                  <a:txBody>
                    <a:bodyPr/>
                    <a:lstStyle/>
                    <a:p>
                      <a:pPr algn="l" fontAlgn="ctr"/>
                      <a:r>
                        <a:rPr lang="ru-RU" sz="1000" u="none" strike="noStrike">
                          <a:effectLst/>
                        </a:rPr>
                        <a:t>Увеличение доли социально значимых объектов (учреждений), оборудованных в целях антитеррористической защищенности средствами безопасности  </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60</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84</a:t>
                      </a:r>
                      <a:endParaRPr lang="ru-RU" sz="1000" b="0" i="0" u="none" strike="noStrike">
                        <a:effectLst/>
                        <a:latin typeface="Arial" panose="020B0604020202020204" pitchFamily="34" charset="0"/>
                      </a:endParaRPr>
                    </a:p>
                  </a:txBody>
                  <a:tcPr marL="5074" marR="5074" marT="5074" marB="0" anchor="ctr"/>
                </a:tc>
                <a:tc>
                  <a:txBody>
                    <a:bodyPr/>
                    <a:lstStyle/>
                    <a:p>
                      <a:pPr algn="l" fontAlgn="ctr"/>
                      <a:r>
                        <a:rPr lang="ru-RU" sz="1000" u="none" strike="noStrike">
                          <a:effectLst/>
                        </a:rPr>
                        <a:t>84</a:t>
                      </a:r>
                      <a:endParaRPr lang="ru-RU" sz="1000" b="0" i="0" u="none" strike="noStrike">
                        <a:effectLst/>
                        <a:latin typeface="Arial" panose="020B0604020202020204" pitchFamily="34" charset="0"/>
                      </a:endParaRPr>
                    </a:p>
                  </a:txBody>
                  <a:tcPr marL="5074" marR="5074" marT="5074"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5074" marR="5074" marT="5074"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57656038"/>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57</a:t>
            </a:fld>
            <a:endParaRPr lang="ru-RU"/>
          </a:p>
        </p:txBody>
      </p:sp>
      <p:graphicFrame>
        <p:nvGraphicFramePr>
          <p:cNvPr id="5" name="Таблица 4"/>
          <p:cNvGraphicFramePr>
            <a:graphicFrameLocks noGrp="1"/>
          </p:cNvGraphicFramePr>
          <p:nvPr>
            <p:extLst/>
          </p:nvPr>
        </p:nvGraphicFramePr>
        <p:xfrm>
          <a:off x="153911" y="1125538"/>
          <a:ext cx="11884179" cy="4860986"/>
        </p:xfrm>
        <a:graphic>
          <a:graphicData uri="http://schemas.openxmlformats.org/drawingml/2006/table">
            <a:tbl>
              <a:tblPr>
                <a:tableStyleId>{5C22544A-7EE6-4342-B048-85BDC9FD1C3A}</a:tableStyleId>
              </a:tblPr>
              <a:tblGrid>
                <a:gridCol w="268751">
                  <a:extLst>
                    <a:ext uri="{9D8B030D-6E8A-4147-A177-3AD203B41FA5}">
                      <a16:colId xmlns:a16="http://schemas.microsoft.com/office/drawing/2014/main" val="20000"/>
                    </a:ext>
                  </a:extLst>
                </a:gridCol>
                <a:gridCol w="2065895">
                  <a:extLst>
                    <a:ext uri="{9D8B030D-6E8A-4147-A177-3AD203B41FA5}">
                      <a16:colId xmlns:a16="http://schemas.microsoft.com/office/drawing/2014/main" val="20001"/>
                    </a:ext>
                  </a:extLst>
                </a:gridCol>
                <a:gridCol w="4713650">
                  <a:extLst>
                    <a:ext uri="{9D8B030D-6E8A-4147-A177-3AD203B41FA5}">
                      <a16:colId xmlns:a16="http://schemas.microsoft.com/office/drawing/2014/main" val="20002"/>
                    </a:ext>
                  </a:extLst>
                </a:gridCol>
                <a:gridCol w="831277">
                  <a:extLst>
                    <a:ext uri="{9D8B030D-6E8A-4147-A177-3AD203B41FA5}">
                      <a16:colId xmlns:a16="http://schemas.microsoft.com/office/drawing/2014/main" val="20003"/>
                    </a:ext>
                  </a:extLst>
                </a:gridCol>
                <a:gridCol w="1205939">
                  <a:extLst>
                    <a:ext uri="{9D8B030D-6E8A-4147-A177-3AD203B41FA5}">
                      <a16:colId xmlns:a16="http://schemas.microsoft.com/office/drawing/2014/main" val="20004"/>
                    </a:ext>
                  </a:extLst>
                </a:gridCol>
                <a:gridCol w="831277">
                  <a:extLst>
                    <a:ext uri="{9D8B030D-6E8A-4147-A177-3AD203B41FA5}">
                      <a16:colId xmlns:a16="http://schemas.microsoft.com/office/drawing/2014/main" val="20005"/>
                    </a:ext>
                  </a:extLst>
                </a:gridCol>
                <a:gridCol w="889818">
                  <a:extLst>
                    <a:ext uri="{9D8B030D-6E8A-4147-A177-3AD203B41FA5}">
                      <a16:colId xmlns:a16="http://schemas.microsoft.com/office/drawing/2014/main" val="20006"/>
                    </a:ext>
                  </a:extLst>
                </a:gridCol>
                <a:gridCol w="1077572">
                  <a:extLst>
                    <a:ext uri="{9D8B030D-6E8A-4147-A177-3AD203B41FA5}">
                      <a16:colId xmlns:a16="http://schemas.microsoft.com/office/drawing/2014/main" val="20007"/>
                    </a:ext>
                  </a:extLst>
                </a:gridCol>
              </a:tblGrid>
              <a:tr h="520727">
                <a:tc>
                  <a:txBody>
                    <a:bodyPr/>
                    <a:lstStyle/>
                    <a:p>
                      <a:pPr algn="ctr" fontAlgn="ctr"/>
                      <a:r>
                        <a:rPr lang="ru-RU" sz="1000" u="none" strike="noStrike" dirty="0">
                          <a:effectLst/>
                        </a:rPr>
                        <a:t>№ п/п</a:t>
                      </a:r>
                      <a:endParaRPr lang="ru-RU" sz="1000" b="0" i="0" u="none" strike="noStrike" dirty="0">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4481" marR="4481" marT="4481" marB="0" anchor="ctr"/>
                </a:tc>
                <a:extLst>
                  <a:ext uri="{0D108BD9-81ED-4DB2-BD59-A6C34878D82A}">
                    <a16:rowId xmlns:a16="http://schemas.microsoft.com/office/drawing/2014/main" val="10000"/>
                  </a:ext>
                </a:extLst>
              </a:tr>
              <a:tr h="90522">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4481" marR="4481" marT="4481" marB="0" anchor="ctr"/>
                </a:tc>
                <a:extLst>
                  <a:ext uri="{0D108BD9-81ED-4DB2-BD59-A6C34878D82A}">
                    <a16:rowId xmlns:a16="http://schemas.microsoft.com/office/drawing/2014/main" val="10001"/>
                  </a:ext>
                </a:extLst>
              </a:tr>
              <a:tr h="94107">
                <a:tc gridSpan="7">
                  <a:txBody>
                    <a:bodyPr/>
                    <a:lstStyle/>
                    <a:p>
                      <a:pPr algn="l" fontAlgn="ctr"/>
                      <a:r>
                        <a:rPr lang="ru-RU" sz="1000" u="none" strike="noStrike">
                          <a:effectLst/>
                        </a:rPr>
                        <a:t>08. Безопасность и обеспечение безопасности  жизнедеятельности населения</a:t>
                      </a:r>
                      <a:endParaRPr lang="ru-RU" sz="1000" b="1" i="0" u="none" strike="noStrike">
                        <a:effectLst/>
                        <a:latin typeface="Arial" panose="020B0604020202020204" pitchFamily="34" charset="0"/>
                      </a:endParaRPr>
                    </a:p>
                  </a:txBody>
                  <a:tcPr marL="4481" marR="4481" marT="4481"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4481" marR="4481" marT="4481" marB="0" anchor="ctr"/>
                </a:tc>
                <a:extLst>
                  <a:ext uri="{0D108BD9-81ED-4DB2-BD59-A6C34878D82A}">
                    <a16:rowId xmlns:a16="http://schemas.microsoft.com/office/drawing/2014/main" val="10002"/>
                  </a:ext>
                </a:extLst>
              </a:tr>
              <a:tr h="26887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81" marR="4481" marT="4481" marB="0" anchor="ctr"/>
                </a:tc>
                <a:tc rowSpan="3">
                  <a:txBody>
                    <a:bodyPr/>
                    <a:lstStyle/>
                    <a:p>
                      <a:pPr algn="ctr" fontAlgn="ctr"/>
                      <a:r>
                        <a:rPr lang="ru-RU" sz="1000" u="none" strike="noStrike">
                          <a:effectLst/>
                        </a:rPr>
                        <a:t>Подпрограмма 2.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2022 Прирост уровня безопасности людей на водных объектах, расположенных на территории муниципального образования Московской области</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22</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22</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81" marR="4481" marT="4481" marB="0" anchor="ctr"/>
                </a:tc>
                <a:extLst>
                  <a:ext uri="{0D108BD9-81ED-4DB2-BD59-A6C34878D82A}">
                    <a16:rowId xmlns:a16="http://schemas.microsoft.com/office/drawing/2014/main" val="10003"/>
                  </a:ext>
                </a:extLst>
              </a:tr>
              <a:tr h="35850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81" marR="4481" marT="4481" marB="0" anchor="ctr"/>
                </a:tc>
                <a:tc vMerge="1">
                  <a:txBody>
                    <a:bodyPr/>
                    <a:lstStyle/>
                    <a:p>
                      <a:endParaRPr lang="ru-RU"/>
                    </a:p>
                  </a:txBody>
                  <a:tcPr/>
                </a:tc>
                <a:tc>
                  <a:txBody>
                    <a:bodyPr/>
                    <a:lstStyle/>
                    <a:p>
                      <a:pPr algn="l" fontAlgn="ctr"/>
                      <a:r>
                        <a:rPr lang="ru-RU" sz="1000" u="none" strike="noStrike">
                          <a:effectLst/>
                        </a:rPr>
                        <a:t>2022 Степень готовности  муниципального звена Московской областной системы предупреждения и ликвидации чрезвычайным ситуациям к действиям по предназначению </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7,3</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23</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23</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81" marR="4481" marT="4481" marB="0" anchor="ctr"/>
                </a:tc>
                <a:extLst>
                  <a:ext uri="{0D108BD9-81ED-4DB2-BD59-A6C34878D82A}">
                    <a16:rowId xmlns:a16="http://schemas.microsoft.com/office/drawing/2014/main" val="10004"/>
                  </a:ext>
                </a:extLst>
              </a:tr>
              <a:tr h="495631">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81" marR="4481" marT="4481" marB="0" anchor="ctr"/>
                </a:tc>
                <a:tc vMerge="1">
                  <a:txBody>
                    <a:bodyPr/>
                    <a:lstStyle/>
                    <a:p>
                      <a:endParaRPr lang="ru-RU"/>
                    </a:p>
                  </a:txBody>
                  <a:tcPr/>
                </a:tc>
                <a:tc>
                  <a:txBody>
                    <a:bodyPr/>
                    <a:lstStyle/>
                    <a:p>
                      <a:pPr algn="l" fontAlgn="ctr"/>
                      <a:r>
                        <a:rPr lang="ru-RU" sz="1000" u="none" strike="noStrike">
                          <a:effectLst/>
                        </a:rPr>
                        <a:t>Процент построения и развития системно-аппаратного комплекса "безопасный город" на территории муниципального образования</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60</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55</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81" marR="4481" marT="4481" marB="0" anchor="ctr"/>
                </a:tc>
                <a:extLst>
                  <a:ext uri="{0D108BD9-81ED-4DB2-BD59-A6C34878D82A}">
                    <a16:rowId xmlns:a16="http://schemas.microsoft.com/office/drawing/2014/main" val="10005"/>
                  </a:ext>
                </a:extLst>
              </a:tr>
              <a:tr h="77884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dirty="0">
                          <a:effectLst/>
                        </a:rPr>
                        <a:t>Подпрограмма 3. Развитие и совершенствование систем оповещения и информирования населения муниципального образования  Московской области</a:t>
                      </a:r>
                      <a:endParaRPr lang="ru-RU" sz="1000" b="0" i="0" u="none" strike="noStrike" dirty="0">
                        <a:effectLst/>
                        <a:latin typeface="Arial" panose="020B0604020202020204" pitchFamily="34" charset="0"/>
                      </a:endParaRPr>
                    </a:p>
                  </a:txBody>
                  <a:tcPr marL="4481" marR="4481" marT="4481" marB="0" anchor="ctr"/>
                </a:tc>
                <a:tc>
                  <a:txBody>
                    <a:bodyPr/>
                    <a:lstStyle/>
                    <a:p>
                      <a:pPr algn="l" fontAlgn="ctr"/>
                      <a:r>
                        <a:rPr lang="ru-RU" sz="1000" u="none" strike="noStrike">
                          <a:effectLst/>
                        </a:rPr>
                        <a:t>2022 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образования</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95</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99</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99</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4481" marR="4481" marT="4481" marB="0" anchor="ctr"/>
                </a:tc>
                <a:extLst>
                  <a:ext uri="{0D108BD9-81ED-4DB2-BD59-A6C34878D82A}">
                    <a16:rowId xmlns:a16="http://schemas.microsoft.com/office/drawing/2014/main" val="10006"/>
                  </a:ext>
                </a:extLst>
              </a:tr>
              <a:tr h="69280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Подпрограмма 4. Обеспечение пожарной безопасности на территории муниципального образования Московской области</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dirty="0">
                          <a:effectLst/>
                        </a:rPr>
                        <a:t>2022 Повышение степени пожарной защищенности городского округа, по отношению к базовому периоду 2019 года</a:t>
                      </a:r>
                      <a:endParaRPr lang="ru-RU" sz="1000" b="0" i="0" u="none" strike="noStrike" dirty="0">
                        <a:effectLst/>
                        <a:latin typeface="Arial" panose="020B0604020202020204" pitchFamily="34" charset="0"/>
                      </a:endParaRPr>
                    </a:p>
                  </a:txBody>
                  <a:tcPr marL="4481" marR="4481" marT="448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15,5</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18,5</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18,5</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81" marR="4481" marT="4481" marB="0" anchor="ctr"/>
                </a:tc>
                <a:extLst>
                  <a:ext uri="{0D108BD9-81ED-4DB2-BD59-A6C34878D82A}">
                    <a16:rowId xmlns:a16="http://schemas.microsoft.com/office/drawing/2014/main" val="10007"/>
                  </a:ext>
                </a:extLst>
              </a:tr>
              <a:tr h="26887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81" marR="4481" marT="4481" marB="0" anchor="ctr"/>
                </a:tc>
                <a:tc rowSpan="2">
                  <a:txBody>
                    <a:bodyPr/>
                    <a:lstStyle/>
                    <a:p>
                      <a:pPr algn="ctr" fontAlgn="ctr"/>
                      <a:r>
                        <a:rPr lang="ru-RU" sz="1000" u="none" strike="noStrike">
                          <a:effectLst/>
                        </a:rPr>
                        <a:t>Подпрограмма 5. Обеспечение мероприятий гражданской обороны на территории муниципального образования Московской области</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dirty="0">
                          <a:effectLst/>
                        </a:rPr>
                        <a:t>2022 Темп прироста степени обеспеченности запасами материально-технических, продовольственных, медицинских и иных средств для целей гражданской обороны</a:t>
                      </a:r>
                      <a:endParaRPr lang="ru-RU" sz="1000" b="0" i="0" u="none" strike="noStrike" dirty="0">
                        <a:effectLst/>
                        <a:latin typeface="Arial" panose="020B0604020202020204" pitchFamily="34" charset="0"/>
                      </a:endParaRPr>
                    </a:p>
                  </a:txBody>
                  <a:tcPr marL="4481" marR="4481" marT="448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4</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4</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81" marR="4481" marT="4481" marB="0" anchor="ctr"/>
                </a:tc>
                <a:extLst>
                  <a:ext uri="{0D108BD9-81ED-4DB2-BD59-A6C34878D82A}">
                    <a16:rowId xmlns:a16="http://schemas.microsoft.com/office/drawing/2014/main" val="10008"/>
                  </a:ext>
                </a:extLst>
              </a:tr>
              <a:tr h="423931">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81" marR="4481" marT="4481" marB="0" anchor="ctr"/>
                </a:tc>
                <a:tc vMerge="1">
                  <a:txBody>
                    <a:bodyPr/>
                    <a:lstStyle/>
                    <a:p>
                      <a:endParaRPr lang="ru-RU"/>
                    </a:p>
                  </a:txBody>
                  <a:tcPr/>
                </a:tc>
                <a:tc>
                  <a:txBody>
                    <a:bodyPr/>
                    <a:lstStyle/>
                    <a:p>
                      <a:pPr algn="l" fontAlgn="ctr"/>
                      <a:r>
                        <a:rPr lang="ru-RU" sz="1000" u="none" strike="noStrike">
                          <a:effectLst/>
                        </a:rPr>
                        <a:t>2022 Увеличение степени готовности к использованию по предназначению защитных сооружений и иных объектов ГО</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14</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14</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81" marR="4481" marT="4481" marB="0" anchor="ctr"/>
                </a:tc>
                <a:extLst>
                  <a:ext uri="{0D108BD9-81ED-4DB2-BD59-A6C34878D82A}">
                    <a16:rowId xmlns:a16="http://schemas.microsoft.com/office/drawing/2014/main" val="10009"/>
                  </a:ext>
                </a:extLst>
              </a:tr>
              <a:tr h="35850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a:effectLst/>
                        </a:rPr>
                        <a:t>Подпрограмма 6. Обеспечивающая подпрограмма</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2022 Среднее временя совместного реагирования нескольких экстренных оперативных служб на обращения населения по единому номеру «112» на территории муниципального образования Московской области</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Минута</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85</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45,5</a:t>
                      </a:r>
                      <a:endParaRPr lang="ru-RU" sz="1000" b="0" i="0" u="none" strike="noStrike">
                        <a:effectLst/>
                        <a:latin typeface="Arial" panose="020B0604020202020204" pitchFamily="34" charset="0"/>
                      </a:endParaRPr>
                    </a:p>
                  </a:txBody>
                  <a:tcPr marL="4481" marR="4481" marT="4481" marB="0" anchor="ctr"/>
                </a:tc>
                <a:tc>
                  <a:txBody>
                    <a:bodyPr/>
                    <a:lstStyle/>
                    <a:p>
                      <a:pPr algn="l" fontAlgn="ctr"/>
                      <a:r>
                        <a:rPr lang="ru-RU" sz="1000" u="none" strike="noStrike">
                          <a:effectLst/>
                        </a:rPr>
                        <a:t>45,5</a:t>
                      </a:r>
                      <a:endParaRPr lang="ru-RU" sz="1000" b="0" i="0" u="none" strike="noStrike">
                        <a:effectLst/>
                        <a:latin typeface="Arial" panose="020B0604020202020204" pitchFamily="34" charset="0"/>
                      </a:endParaRPr>
                    </a:p>
                  </a:txBody>
                  <a:tcPr marL="4481" marR="4481" marT="4481"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4481" marR="4481" marT="4481" marB="0" anchor="ctr"/>
                </a:tc>
                <a:extLst>
                  <a:ext uri="{0D108BD9-81ED-4DB2-BD59-A6C34878D82A}">
                    <a16:rowId xmlns:a16="http://schemas.microsoft.com/office/drawing/2014/main" val="10010"/>
                  </a:ext>
                </a:extLst>
              </a:tr>
            </a:tbl>
          </a:graphicData>
        </a:graphic>
      </p:graphicFrame>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spTree>
    <p:extLst>
      <p:ext uri="{BB962C8B-B14F-4D97-AF65-F5344CB8AC3E}">
        <p14:creationId xmlns:p14="http://schemas.microsoft.com/office/powerpoint/2010/main" val="2688229183"/>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58</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358815" y="805082"/>
          <a:ext cx="11516809" cy="5916393"/>
        </p:xfrm>
        <a:graphic>
          <a:graphicData uri="http://schemas.openxmlformats.org/drawingml/2006/table">
            <a:tbl>
              <a:tblPr>
                <a:tableStyleId>{5C22544A-7EE6-4342-B048-85BDC9FD1C3A}</a:tableStyleId>
              </a:tblPr>
              <a:tblGrid>
                <a:gridCol w="260443">
                  <a:extLst>
                    <a:ext uri="{9D8B030D-6E8A-4147-A177-3AD203B41FA5}">
                      <a16:colId xmlns:a16="http://schemas.microsoft.com/office/drawing/2014/main" val="20000"/>
                    </a:ext>
                  </a:extLst>
                </a:gridCol>
                <a:gridCol w="1354306">
                  <a:extLst>
                    <a:ext uri="{9D8B030D-6E8A-4147-A177-3AD203B41FA5}">
                      <a16:colId xmlns:a16="http://schemas.microsoft.com/office/drawing/2014/main" val="20001"/>
                    </a:ext>
                  </a:extLst>
                </a:gridCol>
                <a:gridCol w="3698297">
                  <a:extLst>
                    <a:ext uri="{9D8B030D-6E8A-4147-A177-3AD203B41FA5}">
                      <a16:colId xmlns:a16="http://schemas.microsoft.com/office/drawing/2014/main" val="20002"/>
                    </a:ext>
                  </a:extLst>
                </a:gridCol>
                <a:gridCol w="679757">
                  <a:extLst>
                    <a:ext uri="{9D8B030D-6E8A-4147-A177-3AD203B41FA5}">
                      <a16:colId xmlns:a16="http://schemas.microsoft.com/office/drawing/2014/main" val="20003"/>
                    </a:ext>
                  </a:extLst>
                </a:gridCol>
                <a:gridCol w="968849">
                  <a:extLst>
                    <a:ext uri="{9D8B030D-6E8A-4147-A177-3AD203B41FA5}">
                      <a16:colId xmlns:a16="http://schemas.microsoft.com/office/drawing/2014/main" val="20004"/>
                    </a:ext>
                  </a:extLst>
                </a:gridCol>
                <a:gridCol w="1052192">
                  <a:extLst>
                    <a:ext uri="{9D8B030D-6E8A-4147-A177-3AD203B41FA5}">
                      <a16:colId xmlns:a16="http://schemas.microsoft.com/office/drawing/2014/main" val="20005"/>
                    </a:ext>
                  </a:extLst>
                </a:gridCol>
                <a:gridCol w="898530">
                  <a:extLst>
                    <a:ext uri="{9D8B030D-6E8A-4147-A177-3AD203B41FA5}">
                      <a16:colId xmlns:a16="http://schemas.microsoft.com/office/drawing/2014/main" val="20006"/>
                    </a:ext>
                  </a:extLst>
                </a:gridCol>
                <a:gridCol w="2604435">
                  <a:extLst>
                    <a:ext uri="{9D8B030D-6E8A-4147-A177-3AD203B41FA5}">
                      <a16:colId xmlns:a16="http://schemas.microsoft.com/office/drawing/2014/main" val="20007"/>
                    </a:ext>
                  </a:extLst>
                </a:gridCol>
              </a:tblGrid>
              <a:tr h="829353">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149883">
                <a:tc gridSpan="7">
                  <a:txBody>
                    <a:bodyPr/>
                    <a:lstStyle/>
                    <a:p>
                      <a:pPr algn="l" fontAlgn="ctr"/>
                      <a:r>
                        <a:rPr lang="ru-RU" sz="1200" u="none" strike="noStrike">
                          <a:effectLst/>
                        </a:rPr>
                        <a:t>09. Жилище</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14417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5">
                  <a:txBody>
                    <a:bodyPr/>
                    <a:lstStyle/>
                    <a:p>
                      <a:pPr algn="ctr" fontAlgn="ctr"/>
                      <a:r>
                        <a:rPr lang="ru-RU" sz="1200" u="none" strike="noStrike">
                          <a:effectLst/>
                        </a:rPr>
                        <a:t>Подпрограмма 1. Создание условий для жилищного строительства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2022 Количество семей, улучшивших жилищные условия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Семья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1141966">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Количество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(далее - ИЖС) или садового дома установленным параметрам и допустимости размещения объекта ИЖС или садового дома на земельном участке, уведомление о соответствии (несоответствии) построенных или реконструируемых объектов ИЖС или садового дома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Штука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 2022 году не предусмотрено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428237">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Объем ввода индивидуального жилищного строительства, построенного населением за счет собственных и (или) кредитных средств</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Квадратный метр</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2,1</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10760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1436,8</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Общее количество семей, состоящих на учете в качестве нуждающихся в жилых помещениях</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единиц</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499</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427</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367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r h="428237">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Удельный вес числа семей, получивших жилые помещения и улучшивших жилищные условия, в числе семей, состоящих на учете в качестве нуждающихся в жилых помещениях</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0,8</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1,17</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0,54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Работа продолжается в 2023 году</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7"/>
                  </a:ext>
                </a:extLst>
              </a:tr>
              <a:tr h="418245">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Подпрограмма 2. Обеспечение жильем молодых семей</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2022 Количество молодых семей, получивших свидетельство о праве на получение социальной выплаты</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Семья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14</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выполнено</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51054127"/>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59</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3" name="Таблица 2"/>
          <p:cNvGraphicFramePr>
            <a:graphicFrameLocks noGrp="1"/>
          </p:cNvGraphicFramePr>
          <p:nvPr>
            <p:extLst/>
          </p:nvPr>
        </p:nvGraphicFramePr>
        <p:xfrm>
          <a:off x="153910" y="710281"/>
          <a:ext cx="11884181" cy="6011194"/>
        </p:xfrm>
        <a:graphic>
          <a:graphicData uri="http://schemas.openxmlformats.org/drawingml/2006/table">
            <a:tbl>
              <a:tblPr>
                <a:tableStyleId>{5C22544A-7EE6-4342-B048-85BDC9FD1C3A}</a:tableStyleId>
              </a:tblPr>
              <a:tblGrid>
                <a:gridCol w="268751">
                  <a:extLst>
                    <a:ext uri="{9D8B030D-6E8A-4147-A177-3AD203B41FA5}">
                      <a16:colId xmlns:a16="http://schemas.microsoft.com/office/drawing/2014/main" val="20000"/>
                    </a:ext>
                  </a:extLst>
                </a:gridCol>
                <a:gridCol w="1397507">
                  <a:extLst>
                    <a:ext uri="{9D8B030D-6E8A-4147-A177-3AD203B41FA5}">
                      <a16:colId xmlns:a16="http://schemas.microsoft.com/office/drawing/2014/main" val="20001"/>
                    </a:ext>
                  </a:extLst>
                </a:gridCol>
                <a:gridCol w="3816268">
                  <a:extLst>
                    <a:ext uri="{9D8B030D-6E8A-4147-A177-3AD203B41FA5}">
                      <a16:colId xmlns:a16="http://schemas.microsoft.com/office/drawing/2014/main" val="20002"/>
                    </a:ext>
                  </a:extLst>
                </a:gridCol>
                <a:gridCol w="701441">
                  <a:extLst>
                    <a:ext uri="{9D8B030D-6E8A-4147-A177-3AD203B41FA5}">
                      <a16:colId xmlns:a16="http://schemas.microsoft.com/office/drawing/2014/main" val="20003"/>
                    </a:ext>
                  </a:extLst>
                </a:gridCol>
                <a:gridCol w="999754">
                  <a:extLst>
                    <a:ext uri="{9D8B030D-6E8A-4147-A177-3AD203B41FA5}">
                      <a16:colId xmlns:a16="http://schemas.microsoft.com/office/drawing/2014/main" val="20004"/>
                    </a:ext>
                  </a:extLst>
                </a:gridCol>
                <a:gridCol w="1085755">
                  <a:extLst>
                    <a:ext uri="{9D8B030D-6E8A-4147-A177-3AD203B41FA5}">
                      <a16:colId xmlns:a16="http://schemas.microsoft.com/office/drawing/2014/main" val="20005"/>
                    </a:ext>
                  </a:extLst>
                </a:gridCol>
                <a:gridCol w="927192">
                  <a:extLst>
                    <a:ext uri="{9D8B030D-6E8A-4147-A177-3AD203B41FA5}">
                      <a16:colId xmlns:a16="http://schemas.microsoft.com/office/drawing/2014/main" val="20006"/>
                    </a:ext>
                  </a:extLst>
                </a:gridCol>
                <a:gridCol w="2687513">
                  <a:extLst>
                    <a:ext uri="{9D8B030D-6E8A-4147-A177-3AD203B41FA5}">
                      <a16:colId xmlns:a16="http://schemas.microsoft.com/office/drawing/2014/main" val="20007"/>
                    </a:ext>
                  </a:extLst>
                </a:gridCol>
              </a:tblGrid>
              <a:tr h="1015713">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6239" marR="6239" marT="6239" marB="0" anchor="ctr"/>
                </a:tc>
                <a:extLst>
                  <a:ext uri="{0D108BD9-81ED-4DB2-BD59-A6C34878D82A}">
                    <a16:rowId xmlns:a16="http://schemas.microsoft.com/office/drawing/2014/main" val="10000"/>
                  </a:ext>
                </a:extLst>
              </a:tr>
              <a:tr h="176443">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6239" marR="6239" marT="6239" marB="0" anchor="ctr"/>
                </a:tc>
                <a:extLst>
                  <a:ext uri="{0D108BD9-81ED-4DB2-BD59-A6C34878D82A}">
                    <a16:rowId xmlns:a16="http://schemas.microsoft.com/office/drawing/2014/main" val="10001"/>
                  </a:ext>
                </a:extLst>
              </a:tr>
              <a:tr h="180392">
                <a:tc gridSpan="7">
                  <a:txBody>
                    <a:bodyPr/>
                    <a:lstStyle/>
                    <a:p>
                      <a:pPr algn="l" fontAlgn="ctr"/>
                      <a:r>
                        <a:rPr lang="ru-RU" sz="1000" u="none" strike="noStrike">
                          <a:effectLst/>
                        </a:rPr>
                        <a:t>09. Жилище</a:t>
                      </a:r>
                      <a:endParaRPr lang="ru-RU" sz="1000" b="1" i="0" u="none" strike="noStrike">
                        <a:effectLst/>
                        <a:latin typeface="Arial" panose="020B0604020202020204" pitchFamily="34" charset="0"/>
                      </a:endParaRPr>
                    </a:p>
                  </a:txBody>
                  <a:tcPr marL="6239" marR="6239" marT="6239"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6239" marR="6239" marT="6239" marB="0" anchor="ctr"/>
                </a:tc>
                <a:extLst>
                  <a:ext uri="{0D108BD9-81ED-4DB2-BD59-A6C34878D82A}">
                    <a16:rowId xmlns:a16="http://schemas.microsoft.com/office/drawing/2014/main" val="10002"/>
                  </a:ext>
                </a:extLst>
              </a:tr>
              <a:tr h="188981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9" marR="6239" marT="6239" marB="0" anchor="ctr"/>
                </a:tc>
                <a:tc rowSpan="2">
                  <a:txBody>
                    <a:bodyPr/>
                    <a:lstStyle/>
                    <a:p>
                      <a:pPr algn="ctr" fontAlgn="ctr"/>
                      <a:r>
                        <a:rPr lang="ru-RU" sz="1000" u="none" strike="noStrike">
                          <a:effectLst/>
                        </a:rPr>
                        <a:t>Подпрограмма 3. Обеспечение жильем детей-сирот и детей, оставшихся без попечения родителей, лиц из числа детей-сирот и детей, оставшихся без попечения родителей</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2021 Доля детей-сирот и детей, оставшихся без попечения родителей, лиц из числа детей-сирот и детей, оставшихся без попечения родителей, состоящих на учете на получение жилого помещения, включая лиц в возрасте от 23 лет и старше, обеспеченных жилыми помещениями за отчетный год, в общей численности детей-сирот и детей, оставшихся без попечения родителей, лиц из числа детей-сирот и детей, оставшихся без попечения родителей, включенных в список детей-сирот и детей, оставшихся без попечения родителей, лиц из их числа, которые подлежат обеспечению жилыми помещениями, в отчетном году</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9" marR="6239" marT="6239" marB="0" anchor="ctr"/>
                </a:tc>
                <a:extLst>
                  <a:ext uri="{0D108BD9-81ED-4DB2-BD59-A6C34878D82A}">
                    <a16:rowId xmlns:a16="http://schemas.microsoft.com/office/drawing/2014/main" val="10003"/>
                  </a:ext>
                </a:extLst>
              </a:tr>
              <a:tr h="120261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9" marR="6239" marT="6239" marB="0" anchor="ctr"/>
                </a:tc>
                <a:tc vMerge="1">
                  <a:txBody>
                    <a:bodyPr/>
                    <a:lstStyle/>
                    <a:p>
                      <a:endParaRPr lang="ru-RU"/>
                    </a:p>
                  </a:txBody>
                  <a:tcPr/>
                </a:tc>
                <a:tc>
                  <a:txBody>
                    <a:bodyPr/>
                    <a:lstStyle/>
                    <a:p>
                      <a:pPr algn="l" fontAlgn="ctr"/>
                      <a:r>
                        <a:rPr lang="ru-RU" sz="1000" u="none" strike="noStrike">
                          <a:effectLst/>
                        </a:rPr>
                        <a:t>2021 Численность детей 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Человек</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7</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8</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9" marR="6239" marT="6239" marB="0" anchor="ctr"/>
                </a:tc>
                <a:extLst>
                  <a:ext uri="{0D108BD9-81ED-4DB2-BD59-A6C34878D82A}">
                    <a16:rowId xmlns:a16="http://schemas.microsoft.com/office/drawing/2014/main" val="10004"/>
                  </a:ext>
                </a:extLst>
              </a:tr>
              <a:tr h="85900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9" marR="6239" marT="6239" marB="0" anchor="ctr"/>
                </a:tc>
                <a:tc rowSpan="2">
                  <a:txBody>
                    <a:bodyPr/>
                    <a:lstStyle/>
                    <a:p>
                      <a:pPr algn="ctr" fontAlgn="ctr"/>
                      <a:r>
                        <a:rPr lang="ru-RU" sz="1000" u="none" strike="noStrike">
                          <a:effectLst/>
                        </a:rPr>
                        <a:t>Подпрограмма 8. Обеспечение жильем отдельных категорий граждан, установленных федеральным законодательством</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Количество инвалидов и ветеранов боевых действий, членов семей погибших (умерших) инвалидов и ветеранов боевых действий, получивших государственную поддержку по обеспечению жилыми помещениями за счет средств федерального бюджета      </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Человек</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2</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a:effectLst/>
                        </a:rPr>
                        <a:t>не запланировано</a:t>
                      </a:r>
                      <a:endParaRPr lang="ru-RU" sz="1000" b="0" i="0" u="none" strike="noStrike">
                        <a:effectLst/>
                        <a:latin typeface="Arial" panose="020B0604020202020204" pitchFamily="34" charset="0"/>
                      </a:endParaRPr>
                    </a:p>
                  </a:txBody>
                  <a:tcPr marL="6239" marR="6239" marT="6239" marB="0" anchor="ctr"/>
                </a:tc>
                <a:extLst>
                  <a:ext uri="{0D108BD9-81ED-4DB2-BD59-A6C34878D82A}">
                    <a16:rowId xmlns:a16="http://schemas.microsoft.com/office/drawing/2014/main" val="10005"/>
                  </a:ext>
                </a:extLst>
              </a:tr>
              <a:tr h="68720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9" marR="6239" marT="6239" marB="0" anchor="ctr"/>
                </a:tc>
                <a:tc vMerge="1">
                  <a:txBody>
                    <a:bodyPr/>
                    <a:lstStyle/>
                    <a:p>
                      <a:endParaRPr lang="ru-RU"/>
                    </a:p>
                  </a:txBody>
                  <a:tcPr/>
                </a:tc>
                <a:tc>
                  <a:txBody>
                    <a:bodyPr/>
                    <a:lstStyle/>
                    <a:p>
                      <a:pPr algn="l" fontAlgn="ctr"/>
                      <a:r>
                        <a:rPr lang="ru-RU" sz="1000" u="none" strike="noStrike">
                          <a:effectLst/>
                        </a:rPr>
                        <a:t>Количество инвалидов и семей, имеющих детей-инвалидов, получивших государственную поддержку по обеспечению жилыми помещениями за счет средств федерального бюджета  </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Человек</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2</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6239" marR="6239" marT="6239"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239" marR="6239" marT="6239" marB="0" anchor="ctr"/>
                </a:tc>
                <a:tc>
                  <a:txBody>
                    <a:bodyPr/>
                    <a:lstStyle/>
                    <a:p>
                      <a:pPr algn="ctr" fontAlgn="ctr"/>
                      <a:r>
                        <a:rPr lang="ru-RU" sz="1000" u="none" strike="noStrike" dirty="0">
                          <a:effectLst/>
                        </a:rPr>
                        <a:t>не запланировано</a:t>
                      </a:r>
                      <a:endParaRPr lang="ru-RU" sz="1000" b="0" i="0" u="none" strike="noStrike" dirty="0">
                        <a:effectLst/>
                        <a:latin typeface="Arial" panose="020B0604020202020204" pitchFamily="34" charset="0"/>
                      </a:endParaRPr>
                    </a:p>
                  </a:txBody>
                  <a:tcPr marL="6239" marR="6239" marT="6239"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4271059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lvl="0" algn="ctr">
              <a:defRPr/>
            </a:pPr>
            <a:r>
              <a:rPr lang="ru-RU" sz="2400" dirty="0">
                <a:solidFill>
                  <a:prstClr val="black"/>
                </a:solidFill>
              </a:rPr>
              <a:t>Выполнение основных показателей социально-экономического развития</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6</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extLst/>
          </p:nvPr>
        </p:nvGraphicFramePr>
        <p:xfrm>
          <a:off x="203200" y="894079"/>
          <a:ext cx="11421450" cy="2618666"/>
        </p:xfrm>
        <a:graphic>
          <a:graphicData uri="http://schemas.openxmlformats.org/drawingml/2006/table">
            <a:tbl>
              <a:tblPr>
                <a:tableStyleId>{5C22544A-7EE6-4342-B048-85BDC9FD1C3A}</a:tableStyleId>
              </a:tblPr>
              <a:tblGrid>
                <a:gridCol w="2377619">
                  <a:extLst>
                    <a:ext uri="{9D8B030D-6E8A-4147-A177-3AD203B41FA5}">
                      <a16:colId xmlns:a16="http://schemas.microsoft.com/office/drawing/2014/main" val="444094345"/>
                    </a:ext>
                  </a:extLst>
                </a:gridCol>
                <a:gridCol w="770793">
                  <a:extLst>
                    <a:ext uri="{9D8B030D-6E8A-4147-A177-3AD203B41FA5}">
                      <a16:colId xmlns:a16="http://schemas.microsoft.com/office/drawing/2014/main" val="259913780"/>
                    </a:ext>
                  </a:extLst>
                </a:gridCol>
                <a:gridCol w="867303">
                  <a:extLst>
                    <a:ext uri="{9D8B030D-6E8A-4147-A177-3AD203B41FA5}">
                      <a16:colId xmlns:a16="http://schemas.microsoft.com/office/drawing/2014/main" val="4088317492"/>
                    </a:ext>
                  </a:extLst>
                </a:gridCol>
                <a:gridCol w="842098">
                  <a:extLst>
                    <a:ext uri="{9D8B030D-6E8A-4147-A177-3AD203B41FA5}">
                      <a16:colId xmlns:a16="http://schemas.microsoft.com/office/drawing/2014/main" val="587384664"/>
                    </a:ext>
                  </a:extLst>
                </a:gridCol>
                <a:gridCol w="1215658">
                  <a:extLst>
                    <a:ext uri="{9D8B030D-6E8A-4147-A177-3AD203B41FA5}">
                      <a16:colId xmlns:a16="http://schemas.microsoft.com/office/drawing/2014/main" val="1818014747"/>
                    </a:ext>
                  </a:extLst>
                </a:gridCol>
                <a:gridCol w="1097972">
                  <a:extLst>
                    <a:ext uri="{9D8B030D-6E8A-4147-A177-3AD203B41FA5}">
                      <a16:colId xmlns:a16="http://schemas.microsoft.com/office/drawing/2014/main" val="1275821649"/>
                    </a:ext>
                  </a:extLst>
                </a:gridCol>
                <a:gridCol w="1240339">
                  <a:extLst>
                    <a:ext uri="{9D8B030D-6E8A-4147-A177-3AD203B41FA5}">
                      <a16:colId xmlns:a16="http://schemas.microsoft.com/office/drawing/2014/main" val="3753148827"/>
                    </a:ext>
                  </a:extLst>
                </a:gridCol>
                <a:gridCol w="955606">
                  <a:extLst>
                    <a:ext uri="{9D8B030D-6E8A-4147-A177-3AD203B41FA5}">
                      <a16:colId xmlns:a16="http://schemas.microsoft.com/office/drawing/2014/main" val="3028726362"/>
                    </a:ext>
                  </a:extLst>
                </a:gridCol>
                <a:gridCol w="1232273">
                  <a:extLst>
                    <a:ext uri="{9D8B030D-6E8A-4147-A177-3AD203B41FA5}">
                      <a16:colId xmlns:a16="http://schemas.microsoft.com/office/drawing/2014/main" val="905252796"/>
                    </a:ext>
                  </a:extLst>
                </a:gridCol>
                <a:gridCol w="821789">
                  <a:extLst>
                    <a:ext uri="{9D8B030D-6E8A-4147-A177-3AD203B41FA5}">
                      <a16:colId xmlns:a16="http://schemas.microsoft.com/office/drawing/2014/main" val="252195373"/>
                    </a:ext>
                  </a:extLst>
                </a:gridCol>
              </a:tblGrid>
              <a:tr h="249253">
                <a:tc rowSpan="2">
                  <a:txBody>
                    <a:bodyPr/>
                    <a:lstStyle/>
                    <a:p>
                      <a:pPr algn="ctr" fontAlgn="ctr"/>
                      <a:r>
                        <a:rPr lang="ru-RU" sz="1050" b="1" u="none" strike="noStrike" dirty="0">
                          <a:effectLst/>
                          <a:latin typeface="+mn-lt"/>
                        </a:rPr>
                        <a:t>Показатели</a:t>
                      </a:r>
                      <a:endParaRPr lang="ru-RU" sz="1050" b="1" i="0" u="none" strike="noStrike" dirty="0">
                        <a:effectLst/>
                        <a:latin typeface="+mn-lt"/>
                      </a:endParaRPr>
                    </a:p>
                  </a:txBody>
                  <a:tcPr marL="5564" marR="5564" marT="5564" marB="0" anchor="ctr">
                    <a:solidFill>
                      <a:schemeClr val="accent1">
                        <a:lumMod val="60000"/>
                        <a:lumOff val="40000"/>
                      </a:schemeClr>
                    </a:solidFill>
                  </a:tcPr>
                </a:tc>
                <a:tc rowSpan="2">
                  <a:txBody>
                    <a:bodyPr/>
                    <a:lstStyle/>
                    <a:p>
                      <a:pPr algn="ctr" fontAlgn="ctr"/>
                      <a:r>
                        <a:rPr lang="ru-RU" sz="1050" b="1" u="none" strike="noStrike" dirty="0">
                          <a:effectLst/>
                          <a:latin typeface="+mn-lt"/>
                        </a:rPr>
                        <a:t>Единицы измерения</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План</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Факт</a:t>
                      </a:r>
                      <a:endParaRPr lang="ru-RU" sz="1050" b="1" i="0" u="none" strike="noStrike" dirty="0">
                        <a:effectLst/>
                        <a:latin typeface="+mn-lt"/>
                      </a:endParaRPr>
                    </a:p>
                  </a:txBody>
                  <a:tcPr marL="5564" marR="5564" marT="5564" marB="0" anchor="ctr">
                    <a:solidFill>
                      <a:schemeClr val="accent1">
                        <a:lumMod val="60000"/>
                        <a:lumOff val="40000"/>
                      </a:schemeClr>
                    </a:solidFill>
                  </a:tcPr>
                </a:tc>
                <a:tc gridSpan="2">
                  <a:txBody>
                    <a:bodyPr/>
                    <a:lstStyle/>
                    <a:p>
                      <a:pPr algn="ctr" fontAlgn="ctr"/>
                      <a:r>
                        <a:rPr lang="ru-RU" sz="1050" b="1" u="none" strike="noStrike" dirty="0" smtClean="0">
                          <a:effectLst/>
                          <a:latin typeface="+mn-lt"/>
                        </a:rPr>
                        <a:t>2023</a:t>
                      </a:r>
                      <a:endParaRPr lang="ru-RU" sz="1050" b="1" i="0" u="none" strike="noStrike" dirty="0">
                        <a:effectLst/>
                        <a:latin typeface="+mn-lt"/>
                      </a:endParaRPr>
                    </a:p>
                  </a:txBody>
                  <a:tcPr marL="5564" marR="5564" marT="5564"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1050" b="1" u="none" strike="noStrike" dirty="0" smtClean="0">
                          <a:effectLst/>
                          <a:latin typeface="+mn-lt"/>
                        </a:rPr>
                        <a:t>2024</a:t>
                      </a:r>
                      <a:endParaRPr lang="ru-RU" sz="1050" b="1" i="0" u="none" strike="noStrike" dirty="0">
                        <a:effectLst/>
                        <a:latin typeface="+mn-lt"/>
                      </a:endParaRPr>
                    </a:p>
                  </a:txBody>
                  <a:tcPr marL="5564" marR="5564" marT="5564"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1050" b="1" u="none" strike="noStrike" dirty="0" smtClean="0">
                          <a:effectLst/>
                          <a:latin typeface="+mn-lt"/>
                        </a:rPr>
                        <a:t>2025</a:t>
                      </a:r>
                      <a:endParaRPr lang="ru-RU" sz="1050" b="1" i="0" u="none" strike="noStrike" dirty="0">
                        <a:effectLst/>
                        <a:latin typeface="+mn-lt"/>
                      </a:endParaRPr>
                    </a:p>
                  </a:txBody>
                  <a:tcPr marL="5564" marR="5564" marT="5564"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548722">
                <a:tc vMerge="1">
                  <a:txBody>
                    <a:bodyPr/>
                    <a:lstStyle/>
                    <a:p>
                      <a:endParaRPr lang="ru-RU"/>
                    </a:p>
                  </a:txBody>
                  <a:tcPr/>
                </a:tc>
                <a:tc vMerge="1">
                  <a:txBody>
                    <a:bodyPr/>
                    <a:lstStyle/>
                    <a:p>
                      <a:endParaRPr lang="ru-RU"/>
                    </a:p>
                  </a:txBody>
                  <a:tcPr/>
                </a:tc>
                <a:tc>
                  <a:txBody>
                    <a:bodyPr/>
                    <a:lstStyle/>
                    <a:p>
                      <a:pPr algn="ctr" fontAlgn="ctr"/>
                      <a:r>
                        <a:rPr lang="ru-RU" sz="1050" b="1" u="none" strike="noStrike" dirty="0" smtClean="0">
                          <a:effectLst/>
                          <a:latin typeface="+mn-lt"/>
                        </a:rPr>
                        <a:t>2022</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smtClean="0">
                          <a:effectLst/>
                          <a:latin typeface="+mn-lt"/>
                        </a:rPr>
                        <a:t>2022</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1 (консервативный)</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2 (базовый)</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1 (консервативный)</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2 (базовый)</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1 (консервативный)</a:t>
                      </a:r>
                      <a:endParaRPr lang="ru-RU" sz="1050" b="1" i="0" u="none" strike="noStrike" dirty="0">
                        <a:effectLst/>
                        <a:latin typeface="+mn-lt"/>
                      </a:endParaRPr>
                    </a:p>
                  </a:txBody>
                  <a:tcPr marL="5564" marR="5564" marT="5564" marB="0" anchor="ctr">
                    <a:solidFill>
                      <a:schemeClr val="accent1">
                        <a:lumMod val="60000"/>
                        <a:lumOff val="40000"/>
                      </a:schemeClr>
                    </a:solidFill>
                  </a:tcPr>
                </a:tc>
                <a:tc>
                  <a:txBody>
                    <a:bodyPr/>
                    <a:lstStyle/>
                    <a:p>
                      <a:pPr algn="ctr" fontAlgn="ctr"/>
                      <a:r>
                        <a:rPr lang="ru-RU" sz="1050" b="1" u="none" strike="noStrike" dirty="0">
                          <a:effectLst/>
                          <a:latin typeface="+mn-lt"/>
                        </a:rPr>
                        <a:t>Прогноз вариант 2 (базовый)</a:t>
                      </a:r>
                      <a:endParaRPr lang="ru-RU" sz="1050" b="1" i="0" u="none" strike="noStrike" dirty="0">
                        <a:effectLst/>
                        <a:latin typeface="+mn-lt"/>
                      </a:endParaRPr>
                    </a:p>
                  </a:txBody>
                  <a:tcPr marL="5564" marR="5564" marT="5564" marB="0" anchor="ctr">
                    <a:solidFill>
                      <a:schemeClr val="accent1">
                        <a:lumMod val="60000"/>
                        <a:lumOff val="40000"/>
                      </a:schemeClr>
                    </a:solidFill>
                  </a:tcPr>
                </a:tc>
                <a:extLst>
                  <a:ext uri="{0D108BD9-81ED-4DB2-BD59-A6C34878D82A}">
                    <a16:rowId xmlns:a16="http://schemas.microsoft.com/office/drawing/2014/main" val="2863942336"/>
                  </a:ext>
                </a:extLst>
              </a:tr>
              <a:tr h="729534">
                <a:tc>
                  <a:txBody>
                    <a:bodyPr/>
                    <a:lstStyle/>
                    <a:p>
                      <a:pPr algn="l" fontAlgn="ctr"/>
                      <a:r>
                        <a:rPr lang="ru-RU" sz="1050" b="1" u="none" strike="noStrike" dirty="0">
                          <a:effectLst/>
                          <a:latin typeface="+mn-lt"/>
                        </a:rPr>
                        <a:t>Среднемесячная номинальная начисленная заработная плата работников (по полному кругу организаций)</a:t>
                      </a:r>
                      <a:endParaRPr lang="ru-RU" sz="1050" b="1" i="0" u="none" strike="noStrike" dirty="0">
                        <a:effectLst/>
                        <a:latin typeface="+mn-lt"/>
                      </a:endParaRPr>
                    </a:p>
                  </a:txBody>
                  <a:tcPr marL="133541" marR="5564" marT="5564" marB="0" anchor="ctr"/>
                </a:tc>
                <a:tc>
                  <a:txBody>
                    <a:bodyPr/>
                    <a:lstStyle/>
                    <a:p>
                      <a:pPr algn="ctr" fontAlgn="ctr"/>
                      <a:r>
                        <a:rPr lang="ru-RU" sz="1050" u="none" strike="noStrike" dirty="0">
                          <a:effectLst/>
                          <a:latin typeface="+mn-lt"/>
                        </a:rPr>
                        <a:t>рубль</a:t>
                      </a:r>
                      <a:endParaRPr lang="ru-RU" sz="1050" b="0" i="0" u="none" strike="noStrike" dirty="0">
                        <a:effectLst/>
                        <a:latin typeface="+mn-lt"/>
                      </a:endParaRPr>
                    </a:p>
                  </a:txBody>
                  <a:tcPr marL="5564" marR="5564" marT="5564" marB="0" anchor="ctr"/>
                </a:tc>
                <a:tc>
                  <a:txBody>
                    <a:bodyPr/>
                    <a:lstStyle/>
                    <a:p>
                      <a:pPr algn="ctr" fontAlgn="ctr"/>
                      <a:r>
                        <a:rPr lang="ru-RU" sz="1050" b="0" i="0" u="none" strike="noStrike" dirty="0" smtClean="0">
                          <a:effectLst/>
                          <a:latin typeface="+mn-lt"/>
                        </a:rPr>
                        <a:t>79 571,2</a:t>
                      </a:r>
                      <a:endParaRPr lang="ru-RU" sz="1050" b="0" i="0" u="none" strike="noStrike" dirty="0">
                        <a:effectLst/>
                        <a:latin typeface="+mn-lt"/>
                      </a:endParaRPr>
                    </a:p>
                  </a:txBody>
                  <a:tcPr marL="5564" marR="5564" marT="5564" marB="0" anchor="ctr"/>
                </a:tc>
                <a:tc>
                  <a:txBody>
                    <a:bodyPr/>
                    <a:lstStyle/>
                    <a:p>
                      <a:pPr algn="ctr" fontAlgn="ctr"/>
                      <a:r>
                        <a:rPr lang="ru-RU" sz="1050" b="0" i="0" u="none" strike="noStrike" dirty="0" smtClean="0">
                          <a:effectLst/>
                          <a:latin typeface="+mn-lt"/>
                        </a:rPr>
                        <a:t>81 992,0</a:t>
                      </a:r>
                      <a:endParaRPr lang="ru-RU" sz="1050" b="0" i="0" u="none" strike="noStrike" dirty="0">
                        <a:effectLst/>
                        <a:latin typeface="+mn-lt"/>
                      </a:endParaRPr>
                    </a:p>
                  </a:txBody>
                  <a:tcPr marL="5564" marR="5564" marT="5564" marB="0" anchor="ctr"/>
                </a:tc>
                <a:tc>
                  <a:txBody>
                    <a:bodyPr/>
                    <a:lstStyle/>
                    <a:p>
                      <a:pPr algn="r" fontAlgn="ctr"/>
                      <a:r>
                        <a:rPr lang="ru-RU" sz="1100" b="0" i="0" u="none" strike="noStrike">
                          <a:effectLst/>
                          <a:latin typeface="Tahoma" panose="020B0604030504040204" pitchFamily="34" charset="0"/>
                        </a:rPr>
                        <a:t>81 554,0</a:t>
                      </a:r>
                    </a:p>
                  </a:txBody>
                  <a:tcPr marL="9525" marR="9525" marT="9525" marB="0" anchor="ctr"/>
                </a:tc>
                <a:tc>
                  <a:txBody>
                    <a:bodyPr/>
                    <a:lstStyle/>
                    <a:p>
                      <a:pPr algn="r" fontAlgn="ctr"/>
                      <a:r>
                        <a:rPr lang="ru-RU" sz="1100" b="0" i="0" u="none" strike="noStrike">
                          <a:effectLst/>
                          <a:latin typeface="Tahoma" panose="020B0604030504040204" pitchFamily="34" charset="0"/>
                        </a:rPr>
                        <a:t>82 253,8</a:t>
                      </a:r>
                    </a:p>
                  </a:txBody>
                  <a:tcPr marL="9525" marR="9525" marT="9525" marB="0" anchor="ctr"/>
                </a:tc>
                <a:tc>
                  <a:txBody>
                    <a:bodyPr/>
                    <a:lstStyle/>
                    <a:p>
                      <a:pPr algn="r" fontAlgn="ctr"/>
                      <a:r>
                        <a:rPr lang="ru-RU" sz="1100" b="0" i="0" u="none" strike="noStrike">
                          <a:effectLst/>
                          <a:latin typeface="Tahoma" panose="020B0604030504040204" pitchFamily="34" charset="0"/>
                        </a:rPr>
                        <a:t>84 962,9</a:t>
                      </a:r>
                    </a:p>
                  </a:txBody>
                  <a:tcPr marL="9525" marR="9525" marT="9525" marB="0" anchor="ctr"/>
                </a:tc>
                <a:tc>
                  <a:txBody>
                    <a:bodyPr/>
                    <a:lstStyle/>
                    <a:p>
                      <a:pPr algn="r" fontAlgn="ctr"/>
                      <a:r>
                        <a:rPr lang="ru-RU" sz="1100" b="0" i="0" u="none" strike="noStrike">
                          <a:effectLst/>
                          <a:latin typeface="Tahoma" panose="020B0604030504040204" pitchFamily="34" charset="0"/>
                        </a:rPr>
                        <a:t>86 027,1</a:t>
                      </a:r>
                    </a:p>
                  </a:txBody>
                  <a:tcPr marL="9525" marR="9525" marT="9525" marB="0" anchor="ctr"/>
                </a:tc>
                <a:tc>
                  <a:txBody>
                    <a:bodyPr/>
                    <a:lstStyle/>
                    <a:p>
                      <a:pPr algn="r" fontAlgn="ctr"/>
                      <a:r>
                        <a:rPr lang="ru-RU" sz="1100" b="0" i="0" u="none" strike="noStrike">
                          <a:effectLst/>
                          <a:latin typeface="Tahoma" panose="020B0604030504040204" pitchFamily="34" charset="0"/>
                        </a:rPr>
                        <a:t>89 114,4</a:t>
                      </a:r>
                    </a:p>
                  </a:txBody>
                  <a:tcPr marL="9525" marR="9525" marT="9525" marB="0" anchor="ctr"/>
                </a:tc>
                <a:tc>
                  <a:txBody>
                    <a:bodyPr/>
                    <a:lstStyle/>
                    <a:p>
                      <a:pPr algn="r" fontAlgn="ctr"/>
                      <a:r>
                        <a:rPr lang="ru-RU" sz="1100" b="0" i="0" u="none" strike="noStrike" dirty="0">
                          <a:effectLst/>
                          <a:latin typeface="Tahoma" panose="020B0604030504040204" pitchFamily="34" charset="0"/>
                        </a:rPr>
                        <a:t>90 385,7</a:t>
                      </a:r>
                    </a:p>
                  </a:txBody>
                  <a:tcPr marL="9525" marR="9525" marT="9525" marB="0" anchor="ctr"/>
                </a:tc>
                <a:extLst>
                  <a:ext uri="{0D108BD9-81ED-4DB2-BD59-A6C34878D82A}">
                    <a16:rowId xmlns:a16="http://schemas.microsoft.com/office/drawing/2014/main" val="813169446"/>
                  </a:ext>
                </a:extLst>
              </a:tr>
              <a:tr h="1091157">
                <a:tc>
                  <a:txBody>
                    <a:bodyPr/>
                    <a:lstStyle/>
                    <a:p>
                      <a:pPr marL="0" algn="l" defTabSz="914400" rtl="0" eaLnBrk="1" fontAlgn="ctr" latinLnBrk="0" hangingPunct="1"/>
                      <a:r>
                        <a:rPr lang="ru-RU" sz="1050" b="1" u="none" strike="noStrike" kern="1200" dirty="0" err="1">
                          <a:solidFill>
                            <a:schemeClr val="dk1"/>
                          </a:solidFill>
                          <a:effectLst/>
                          <a:latin typeface="+mn-lt"/>
                          <a:ea typeface="+mn-ea"/>
                          <a:cs typeface="+mn-cs"/>
                        </a:rPr>
                        <a:t>Справочно</a:t>
                      </a:r>
                      <a:r>
                        <a:rPr lang="ru-RU" sz="1050" b="1" u="none" strike="noStrike" kern="1200" dirty="0">
                          <a:solidFill>
                            <a:schemeClr val="dk1"/>
                          </a:solidFill>
                          <a:effectLst/>
                          <a:latin typeface="+mn-lt"/>
                          <a:ea typeface="+mn-ea"/>
                          <a:cs typeface="+mn-cs"/>
                        </a:rPr>
                        <a:t>: Среднемесячная заработная плата работников по крупным и средним организациям (включая организации с численностью до 15 человек)</a:t>
                      </a:r>
                    </a:p>
                  </a:txBody>
                  <a:tcPr marL="267083" marR="5564" marT="5564" marB="0" anchor="ctr"/>
                </a:tc>
                <a:tc>
                  <a:txBody>
                    <a:bodyPr/>
                    <a:lstStyle/>
                    <a:p>
                      <a:pPr algn="ctr" fontAlgn="ctr"/>
                      <a:r>
                        <a:rPr lang="ru-RU" sz="1050" u="none" strike="noStrike">
                          <a:effectLst/>
                          <a:latin typeface="+mn-lt"/>
                        </a:rPr>
                        <a:t>рублей</a:t>
                      </a:r>
                      <a:endParaRPr lang="ru-RU" sz="1050" b="0" i="0" u="none" strike="noStrike">
                        <a:effectLst/>
                        <a:latin typeface="+mn-lt"/>
                      </a:endParaRPr>
                    </a:p>
                  </a:txBody>
                  <a:tcPr marL="5564" marR="5564" marT="5564" marB="0" anchor="ctr"/>
                </a:tc>
                <a:tc>
                  <a:txBody>
                    <a:bodyPr/>
                    <a:lstStyle/>
                    <a:p>
                      <a:pPr algn="ctr" fontAlgn="ctr"/>
                      <a:r>
                        <a:rPr lang="ru-RU" sz="1050" b="0" i="0" u="none" strike="noStrike" dirty="0" smtClean="0">
                          <a:effectLst/>
                          <a:latin typeface="+mn-lt"/>
                        </a:rPr>
                        <a:t>95 901,7</a:t>
                      </a:r>
                      <a:endParaRPr lang="ru-RU" sz="1050" b="0" i="0" u="none" strike="noStrike" dirty="0">
                        <a:effectLst/>
                        <a:latin typeface="+mn-lt"/>
                      </a:endParaRPr>
                    </a:p>
                  </a:txBody>
                  <a:tcPr marL="5564" marR="5564" marT="5564" marB="0" anchor="ctr"/>
                </a:tc>
                <a:tc>
                  <a:txBody>
                    <a:bodyPr/>
                    <a:lstStyle/>
                    <a:p>
                      <a:pPr algn="ctr" fontAlgn="ctr"/>
                      <a:r>
                        <a:rPr lang="ru-RU" sz="1050" b="0" i="0" u="none" strike="noStrike" dirty="0" smtClean="0">
                          <a:effectLst/>
                          <a:latin typeface="+mn-lt"/>
                        </a:rPr>
                        <a:t>100 256,8</a:t>
                      </a:r>
                      <a:endParaRPr lang="ru-RU" sz="1050" b="0" i="0" u="none" strike="noStrike" dirty="0">
                        <a:effectLst/>
                        <a:latin typeface="+mn-lt"/>
                      </a:endParaRPr>
                    </a:p>
                  </a:txBody>
                  <a:tcPr marL="5564" marR="5564" marT="5564" marB="0" anchor="ctr"/>
                </a:tc>
                <a:tc>
                  <a:txBody>
                    <a:bodyPr/>
                    <a:lstStyle/>
                    <a:p>
                      <a:pPr algn="r" fontAlgn="ctr"/>
                      <a:r>
                        <a:rPr lang="ru-RU" sz="1100" b="0" i="0" u="none" strike="noStrike">
                          <a:effectLst/>
                          <a:latin typeface="Tahoma" panose="020B0604030504040204" pitchFamily="34" charset="0"/>
                        </a:rPr>
                        <a:t>98 387,9</a:t>
                      </a:r>
                    </a:p>
                  </a:txBody>
                  <a:tcPr marL="9525" marR="9525" marT="9525" marB="0" anchor="ctr"/>
                </a:tc>
                <a:tc>
                  <a:txBody>
                    <a:bodyPr/>
                    <a:lstStyle/>
                    <a:p>
                      <a:pPr algn="r" fontAlgn="ctr"/>
                      <a:r>
                        <a:rPr lang="ru-RU" sz="1100" b="0" i="0" u="none" strike="noStrike">
                          <a:effectLst/>
                          <a:latin typeface="Tahoma" panose="020B0604030504040204" pitchFamily="34" charset="0"/>
                        </a:rPr>
                        <a:t>99 172,7</a:t>
                      </a:r>
                    </a:p>
                  </a:txBody>
                  <a:tcPr marL="9525" marR="9525" marT="9525" marB="0" anchor="ctr"/>
                </a:tc>
                <a:tc>
                  <a:txBody>
                    <a:bodyPr/>
                    <a:lstStyle/>
                    <a:p>
                      <a:pPr algn="r" fontAlgn="ctr"/>
                      <a:r>
                        <a:rPr lang="ru-RU" sz="1100" b="0" i="0" u="none" strike="noStrike">
                          <a:effectLst/>
                          <a:latin typeface="Tahoma" panose="020B0604030504040204" pitchFamily="34" charset="0"/>
                        </a:rPr>
                        <a:t>103 307,3</a:t>
                      </a:r>
                    </a:p>
                  </a:txBody>
                  <a:tcPr marL="9525" marR="9525" marT="9525" marB="0" anchor="ctr"/>
                </a:tc>
                <a:tc>
                  <a:txBody>
                    <a:bodyPr/>
                    <a:lstStyle/>
                    <a:p>
                      <a:pPr algn="r" fontAlgn="ctr"/>
                      <a:r>
                        <a:rPr lang="ru-RU" sz="1100" b="0" i="0" u="none" strike="noStrike">
                          <a:effectLst/>
                          <a:latin typeface="Tahoma" panose="020B0604030504040204" pitchFamily="34" charset="0"/>
                        </a:rPr>
                        <a:t>104 226,2</a:t>
                      </a:r>
                    </a:p>
                  </a:txBody>
                  <a:tcPr marL="9525" marR="9525" marT="9525" marB="0" anchor="ctr"/>
                </a:tc>
                <a:tc>
                  <a:txBody>
                    <a:bodyPr/>
                    <a:lstStyle/>
                    <a:p>
                      <a:pPr algn="r" fontAlgn="ctr"/>
                      <a:r>
                        <a:rPr lang="ru-RU" sz="1100" b="0" i="0" u="none" strike="noStrike">
                          <a:effectLst/>
                          <a:latin typeface="Tahoma" panose="020B0604030504040204" pitchFamily="34" charset="0"/>
                        </a:rPr>
                        <a:t>108 782,6</a:t>
                      </a:r>
                    </a:p>
                  </a:txBody>
                  <a:tcPr marL="9525" marR="9525" marT="9525" marB="0" anchor="ctr"/>
                </a:tc>
                <a:tc>
                  <a:txBody>
                    <a:bodyPr/>
                    <a:lstStyle/>
                    <a:p>
                      <a:pPr algn="r" fontAlgn="ctr"/>
                      <a:r>
                        <a:rPr lang="ru-RU" sz="1100" b="0" i="0" u="none" strike="noStrike" dirty="0">
                          <a:effectLst/>
                          <a:latin typeface="Tahoma" panose="020B0604030504040204" pitchFamily="34" charset="0"/>
                        </a:rPr>
                        <a:t>109 944,3</a:t>
                      </a:r>
                    </a:p>
                  </a:txBody>
                  <a:tcPr marL="9525" marR="9525" marT="9525" marB="0" anchor="ctr"/>
                </a:tc>
                <a:extLst>
                  <a:ext uri="{0D108BD9-81ED-4DB2-BD59-A6C34878D82A}">
                    <a16:rowId xmlns:a16="http://schemas.microsoft.com/office/drawing/2014/main" val="907627657"/>
                  </a:ext>
                </a:extLst>
              </a:tr>
            </a:tbl>
          </a:graphicData>
        </a:graphic>
      </p:graphicFrame>
    </p:spTree>
    <p:extLst>
      <p:ext uri="{BB962C8B-B14F-4D97-AF65-F5344CB8AC3E}">
        <p14:creationId xmlns:p14="http://schemas.microsoft.com/office/powerpoint/2010/main" val="4277778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60</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153908" y="726081"/>
          <a:ext cx="11884182" cy="6011194"/>
        </p:xfrm>
        <a:graphic>
          <a:graphicData uri="http://schemas.openxmlformats.org/drawingml/2006/table">
            <a:tbl>
              <a:tblPr>
                <a:tableStyleId>{5C22544A-7EE6-4342-B048-85BDC9FD1C3A}</a:tableStyleId>
              </a:tblPr>
              <a:tblGrid>
                <a:gridCol w="268752">
                  <a:extLst>
                    <a:ext uri="{9D8B030D-6E8A-4147-A177-3AD203B41FA5}">
                      <a16:colId xmlns:a16="http://schemas.microsoft.com/office/drawing/2014/main" val="20000"/>
                    </a:ext>
                  </a:extLst>
                </a:gridCol>
                <a:gridCol w="1397506">
                  <a:extLst>
                    <a:ext uri="{9D8B030D-6E8A-4147-A177-3AD203B41FA5}">
                      <a16:colId xmlns:a16="http://schemas.microsoft.com/office/drawing/2014/main" val="20001"/>
                    </a:ext>
                  </a:extLst>
                </a:gridCol>
                <a:gridCol w="3816267">
                  <a:extLst>
                    <a:ext uri="{9D8B030D-6E8A-4147-A177-3AD203B41FA5}">
                      <a16:colId xmlns:a16="http://schemas.microsoft.com/office/drawing/2014/main" val="20002"/>
                    </a:ext>
                  </a:extLst>
                </a:gridCol>
                <a:gridCol w="1296803">
                  <a:extLst>
                    <a:ext uri="{9D8B030D-6E8A-4147-A177-3AD203B41FA5}">
                      <a16:colId xmlns:a16="http://schemas.microsoft.com/office/drawing/2014/main" val="20003"/>
                    </a:ext>
                  </a:extLst>
                </a:gridCol>
                <a:gridCol w="1030147">
                  <a:extLst>
                    <a:ext uri="{9D8B030D-6E8A-4147-A177-3AD203B41FA5}">
                      <a16:colId xmlns:a16="http://schemas.microsoft.com/office/drawing/2014/main" val="20004"/>
                    </a:ext>
                  </a:extLst>
                </a:gridCol>
                <a:gridCol w="1238491">
                  <a:extLst>
                    <a:ext uri="{9D8B030D-6E8A-4147-A177-3AD203B41FA5}">
                      <a16:colId xmlns:a16="http://schemas.microsoft.com/office/drawing/2014/main" val="20005"/>
                    </a:ext>
                  </a:extLst>
                </a:gridCol>
                <a:gridCol w="1157469">
                  <a:extLst>
                    <a:ext uri="{9D8B030D-6E8A-4147-A177-3AD203B41FA5}">
                      <a16:colId xmlns:a16="http://schemas.microsoft.com/office/drawing/2014/main" val="20006"/>
                    </a:ext>
                  </a:extLst>
                </a:gridCol>
                <a:gridCol w="1678747">
                  <a:extLst>
                    <a:ext uri="{9D8B030D-6E8A-4147-A177-3AD203B41FA5}">
                      <a16:colId xmlns:a16="http://schemas.microsoft.com/office/drawing/2014/main" val="20007"/>
                    </a:ext>
                  </a:extLst>
                </a:gridCol>
              </a:tblGrid>
              <a:tr h="1170046">
                <a:tc>
                  <a:txBody>
                    <a:bodyPr/>
                    <a:lstStyle/>
                    <a:p>
                      <a:pPr algn="ctr" fontAlgn="ctr"/>
                      <a:r>
                        <a:rPr lang="ru-RU" sz="1100" u="none" strike="noStrike">
                          <a:effectLst/>
                        </a:rPr>
                        <a:t>№ п/п</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Подпрограммы</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Показатели, характеризующие достижение цели</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Единица измерения</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dirty="0">
                          <a:effectLst/>
                        </a:rPr>
                        <a:t>Базовое значение показателя (на начало реализации Программы)</a:t>
                      </a:r>
                      <a:endParaRPr lang="ru-RU" sz="1100" b="0" i="0" u="none" strike="noStrike" dirty="0">
                        <a:effectLst/>
                        <a:latin typeface="Arial" panose="020B0604020202020204" pitchFamily="34" charset="0"/>
                      </a:endParaRPr>
                    </a:p>
                  </a:txBody>
                  <a:tcPr marL="7137" marR="7137" marT="7137" marB="0" anchor="ctr"/>
                </a:tc>
                <a:tc>
                  <a:txBody>
                    <a:bodyPr/>
                    <a:lstStyle/>
                    <a:p>
                      <a:pPr algn="ctr" fontAlgn="ctr"/>
                      <a:r>
                        <a:rPr lang="ru-RU" sz="1100" u="none" strike="noStrike" dirty="0">
                          <a:effectLst/>
                        </a:rPr>
                        <a:t>Планируемое значение показателя на 2022 год</a:t>
                      </a:r>
                      <a:endParaRPr lang="ru-RU" sz="1100" b="0" i="0" u="none" strike="noStrike" dirty="0">
                        <a:effectLst/>
                        <a:latin typeface="Arial" panose="020B0604020202020204" pitchFamily="34" charset="0"/>
                      </a:endParaRPr>
                    </a:p>
                  </a:txBody>
                  <a:tcPr marL="7137" marR="7137" marT="7137" marB="0" anchor="ctr"/>
                </a:tc>
                <a:tc>
                  <a:txBody>
                    <a:bodyPr/>
                    <a:lstStyle/>
                    <a:p>
                      <a:pPr algn="ctr" fontAlgn="ctr"/>
                      <a:r>
                        <a:rPr lang="ru-RU" sz="1100" u="none" strike="noStrike" dirty="0">
                          <a:effectLst/>
                        </a:rPr>
                        <a:t>Достигнутое значение показателя за 2022 год</a:t>
                      </a:r>
                      <a:endParaRPr lang="ru-RU" sz="1100" b="0" i="0" u="none" strike="noStrike" dirty="0">
                        <a:effectLst/>
                        <a:latin typeface="Arial" panose="020B0604020202020204" pitchFamily="34" charset="0"/>
                      </a:endParaRPr>
                    </a:p>
                  </a:txBody>
                  <a:tcPr marL="7137" marR="7137" marT="7137" marB="0" anchor="ctr"/>
                </a:tc>
                <a:tc>
                  <a:txBody>
                    <a:bodyPr/>
                    <a:lstStyle/>
                    <a:p>
                      <a:pPr algn="ctr" fontAlgn="ctr"/>
                      <a:r>
                        <a:rPr lang="ru-RU" sz="1100" u="none" strike="noStrike" dirty="0">
                          <a:effectLst/>
                        </a:rPr>
                        <a:t>Причины не выполнения</a:t>
                      </a:r>
                      <a:endParaRPr lang="ru-RU" sz="11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203390">
                <a:tc>
                  <a:txBody>
                    <a:bodyPr/>
                    <a:lstStyle/>
                    <a:p>
                      <a:pPr algn="ctr" fontAlgn="ctr"/>
                      <a:r>
                        <a:rPr lang="ru-RU" sz="1100" u="none" strike="noStrike">
                          <a:effectLst/>
                        </a:rPr>
                        <a:t>1</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2</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3</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4</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5</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6</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7</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8</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211265">
                <a:tc gridSpan="7">
                  <a:txBody>
                    <a:bodyPr/>
                    <a:lstStyle/>
                    <a:p>
                      <a:pPr algn="l" fontAlgn="ctr"/>
                      <a:r>
                        <a:rPr lang="ru-RU" sz="1100" u="none" strike="noStrike">
                          <a:effectLst/>
                        </a:rPr>
                        <a:t>10. Развитие инженерной инфраструктуры и энергоэффективности</a:t>
                      </a:r>
                      <a:endParaRPr lang="ru-RU" sz="11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402408">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rowSpan="2">
                  <a:txBody>
                    <a:bodyPr/>
                    <a:lstStyle/>
                    <a:p>
                      <a:pPr algn="ctr" fontAlgn="ctr"/>
                      <a:r>
                        <a:rPr lang="ru-RU" sz="1100" u="none" strike="noStrike">
                          <a:effectLst/>
                        </a:rPr>
                        <a:t>Подпрограмма 1. Чистая вода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Количество созданных и восстановленных ВЗУ. ВНС и станций водоподготовки</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Единица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dirty="0">
                          <a:effectLst/>
                        </a:rPr>
                        <a:t>-</a:t>
                      </a:r>
                      <a:endParaRPr lang="ru-RU" sz="1100" b="0" i="0" u="none" strike="noStrike" dirty="0">
                        <a:effectLst/>
                        <a:latin typeface="Arial" panose="020B0604020202020204" pitchFamily="34" charset="0"/>
                      </a:endParaRPr>
                    </a:p>
                  </a:txBody>
                  <a:tcPr marL="7137" marR="7137" marT="7137" marB="0" anchor="ctr"/>
                </a:tc>
                <a:tc>
                  <a:txBody>
                    <a:bodyPr/>
                    <a:lstStyle/>
                    <a:p>
                      <a:pPr algn="l" fontAlgn="ctr"/>
                      <a:r>
                        <a:rPr lang="ru-RU" sz="1100" u="none" strike="noStrike" dirty="0">
                          <a:effectLst/>
                        </a:rPr>
                        <a:t>*</a:t>
                      </a:r>
                      <a:endParaRPr lang="ru-RU" sz="1100" b="0" i="0" u="none" strike="noStrike" dirty="0">
                        <a:effectLst/>
                        <a:latin typeface="Arial" panose="020B0604020202020204" pitchFamily="34" charset="0"/>
                      </a:endParaRPr>
                    </a:p>
                  </a:txBody>
                  <a:tcPr marL="7137" marR="7137" marT="7137" marB="0" anchor="ctr"/>
                </a:tc>
                <a:tc>
                  <a:txBody>
                    <a:bodyPr/>
                    <a:lstStyle/>
                    <a:p>
                      <a:pPr algn="l" fontAlgn="ctr"/>
                      <a:r>
                        <a:rPr lang="ru-RU" sz="1100" u="none" strike="noStrike" dirty="0">
                          <a:effectLst/>
                        </a:rPr>
                        <a:t>-</a:t>
                      </a:r>
                      <a:endParaRPr lang="ru-RU" sz="1100" b="0" i="0" u="none" strike="noStrike" dirty="0">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60361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100" u="none" strike="noStrike">
                          <a:effectLst/>
                        </a:rPr>
                        <a:t>Увеличение доли населения, обеспеченного доброкачественной питьевой водой из централизованных источников водоснабжения</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60361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rowSpan="6">
                  <a:txBody>
                    <a:bodyPr/>
                    <a:lstStyle/>
                    <a:p>
                      <a:pPr algn="ctr" fontAlgn="ctr"/>
                      <a:r>
                        <a:rPr lang="ru-RU" sz="1100" u="none" strike="noStrike">
                          <a:effectLst/>
                        </a:rPr>
                        <a:t>Подпрограмма 2. Системы водоотведения</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2022 Количество построенных, реконструированных, отремонтированных коллекторов (участков), канализационных насосных станций</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Единица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не запланировано</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804817">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100" u="none" strike="noStrike">
                          <a:effectLst/>
                        </a:rPr>
                        <a:t>2022 Количество созданных и восстановленных объектов очистки сточных вод суммарной производительностью</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Единиц на тысячу кубических метров</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не запланировано</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r h="402408">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100" u="none" strike="noStrike">
                          <a:effectLst/>
                        </a:rPr>
                        <a:t>Количество канализационных насосных станций (далее-КНС) приведенных в надлежащее состояние</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Единица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не запланировано</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7"/>
                  </a:ext>
                </a:extLst>
              </a:tr>
              <a:tr h="402408">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100" u="none" strike="noStrike">
                          <a:effectLst/>
                        </a:rPr>
                        <a:t>Количество очистных сооружений, приведенных в надлежащее состояние и запущенных в работу</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Единица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0</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не запланировано</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8"/>
                  </a:ext>
                </a:extLst>
              </a:tr>
              <a:tr h="60361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100" u="none" strike="noStrike">
                          <a:effectLst/>
                        </a:rPr>
                        <a:t>Увеличение доли сточных вод, очищенных для нормативных значений, в общем объеме сточных вод, пропущенных через очистные сооружения</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9"/>
                  </a:ext>
                </a:extLst>
              </a:tr>
              <a:tr h="60361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100" u="none" strike="noStrike">
                          <a:effectLst/>
                        </a:rPr>
                        <a:t>Удельный вес оборудования жилищного фонда централизованным водоотведением, в общей площади жилищного фонда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Процент</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100</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dirty="0">
                          <a:effectLst/>
                        </a:rPr>
                        <a:t>выполнено</a:t>
                      </a:r>
                      <a:endParaRPr lang="ru-RU" sz="11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7788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61</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3" name="Таблица 2"/>
          <p:cNvGraphicFramePr>
            <a:graphicFrameLocks noGrp="1"/>
          </p:cNvGraphicFramePr>
          <p:nvPr>
            <p:extLst/>
          </p:nvPr>
        </p:nvGraphicFramePr>
        <p:xfrm>
          <a:off x="153910" y="819572"/>
          <a:ext cx="11884181" cy="5808326"/>
        </p:xfrm>
        <a:graphic>
          <a:graphicData uri="http://schemas.openxmlformats.org/drawingml/2006/table">
            <a:tbl>
              <a:tblPr>
                <a:tableStyleId>{5C22544A-7EE6-4342-B048-85BDC9FD1C3A}</a:tableStyleId>
              </a:tblPr>
              <a:tblGrid>
                <a:gridCol w="268752">
                  <a:extLst>
                    <a:ext uri="{9D8B030D-6E8A-4147-A177-3AD203B41FA5}">
                      <a16:colId xmlns:a16="http://schemas.microsoft.com/office/drawing/2014/main" val="20000"/>
                    </a:ext>
                  </a:extLst>
                </a:gridCol>
                <a:gridCol w="1397507">
                  <a:extLst>
                    <a:ext uri="{9D8B030D-6E8A-4147-A177-3AD203B41FA5}">
                      <a16:colId xmlns:a16="http://schemas.microsoft.com/office/drawing/2014/main" val="20001"/>
                    </a:ext>
                  </a:extLst>
                </a:gridCol>
                <a:gridCol w="5055193">
                  <a:extLst>
                    <a:ext uri="{9D8B030D-6E8A-4147-A177-3AD203B41FA5}">
                      <a16:colId xmlns:a16="http://schemas.microsoft.com/office/drawing/2014/main" val="20002"/>
                    </a:ext>
                  </a:extLst>
                </a:gridCol>
                <a:gridCol w="902825">
                  <a:extLst>
                    <a:ext uri="{9D8B030D-6E8A-4147-A177-3AD203B41FA5}">
                      <a16:colId xmlns:a16="http://schemas.microsoft.com/office/drawing/2014/main" val="20003"/>
                    </a:ext>
                  </a:extLst>
                </a:gridCol>
                <a:gridCol w="902826">
                  <a:extLst>
                    <a:ext uri="{9D8B030D-6E8A-4147-A177-3AD203B41FA5}">
                      <a16:colId xmlns:a16="http://schemas.microsoft.com/office/drawing/2014/main" val="20004"/>
                    </a:ext>
                  </a:extLst>
                </a:gridCol>
                <a:gridCol w="810228">
                  <a:extLst>
                    <a:ext uri="{9D8B030D-6E8A-4147-A177-3AD203B41FA5}">
                      <a16:colId xmlns:a16="http://schemas.microsoft.com/office/drawing/2014/main" val="20005"/>
                    </a:ext>
                  </a:extLst>
                </a:gridCol>
                <a:gridCol w="868101">
                  <a:extLst>
                    <a:ext uri="{9D8B030D-6E8A-4147-A177-3AD203B41FA5}">
                      <a16:colId xmlns:a16="http://schemas.microsoft.com/office/drawing/2014/main" val="20006"/>
                    </a:ext>
                  </a:extLst>
                </a:gridCol>
                <a:gridCol w="1678749">
                  <a:extLst>
                    <a:ext uri="{9D8B030D-6E8A-4147-A177-3AD203B41FA5}">
                      <a16:colId xmlns:a16="http://schemas.microsoft.com/office/drawing/2014/main" val="20007"/>
                    </a:ext>
                  </a:extLst>
                </a:gridCol>
              </a:tblGrid>
              <a:tr h="517211">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00"/>
                  </a:ext>
                </a:extLst>
              </a:tr>
              <a:tr h="89911">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01"/>
                  </a:ext>
                </a:extLst>
              </a:tr>
              <a:tr h="93472">
                <a:tc gridSpan="7">
                  <a:txBody>
                    <a:bodyPr/>
                    <a:lstStyle/>
                    <a:p>
                      <a:pPr algn="l" fontAlgn="ctr"/>
                      <a:r>
                        <a:rPr lang="ru-RU" sz="1000" u="none" strike="noStrike">
                          <a:effectLst/>
                        </a:rPr>
                        <a:t>10. Развитие инженерной инфраструктуры и энергоэффективности</a:t>
                      </a:r>
                      <a:endParaRPr lang="ru-RU" sz="1000" b="1" i="0" u="none" strike="noStrike">
                        <a:effectLst/>
                        <a:latin typeface="Arial" panose="020B0604020202020204" pitchFamily="34" charset="0"/>
                      </a:endParaRPr>
                    </a:p>
                  </a:txBody>
                  <a:tcPr marL="4451" marR="4451" marT="4451"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02"/>
                  </a:ext>
                </a:extLst>
              </a:tr>
              <a:tr h="26706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rowSpan="14">
                  <a:txBody>
                    <a:bodyPr/>
                    <a:lstStyle/>
                    <a:p>
                      <a:pPr algn="ctr" fontAlgn="ctr"/>
                      <a:r>
                        <a:rPr lang="ru-RU" sz="1000" u="none" strike="noStrike">
                          <a:effectLst/>
                        </a:rPr>
                        <a:t>Подпрограмма 3. Создание условий для обеспечения качественными коммунальными услугами</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2022 Доля актуальных схем теплоснабжения, водоснабжения и водоотведения, программ комплексного развития систем коммунальной инфраструктуры</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03"/>
                  </a:ext>
                </a:extLst>
              </a:tr>
              <a:tr h="17804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2022 Количество созданных и восстановленных объектов коммунальной инфраструктуры</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не запланировано</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04"/>
                  </a:ext>
                </a:extLst>
              </a:tr>
              <a:tr h="35608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ЖКХ без долгов - Задолженность за потребленные топливно-энергетические ресурсы</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Тысяч рублей на тысячу человек</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1268,86</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На 01 января 2023 задолженность 153,41 млн. руб. Проводится работа с населением по уменьшению задолженности за ЖКУ</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05"/>
                  </a:ext>
                </a:extLst>
              </a:tr>
              <a:tr h="17804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Исполнение требований градостроительного законодательства</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не запланировано</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06"/>
                  </a:ext>
                </a:extLst>
              </a:tr>
              <a:tr h="26706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Количество объектов коммунальной инфраструктуры, на которых выполнены мероприятия по антитеррористической защищенности</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не запланировано</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07"/>
                  </a:ext>
                </a:extLst>
              </a:tr>
              <a:tr h="89911">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Количество приобретенных электрогенераторных установок.</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3</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не запланировано</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08"/>
                  </a:ext>
                </a:extLst>
              </a:tr>
              <a:tr h="17804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Количество созданных и восстановленных котельных, в том числе переведенных на природный газ</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не запланировано</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09"/>
                  </a:ext>
                </a:extLst>
              </a:tr>
              <a:tr h="26706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Наличие определенной в установленном порядке Единой теплоснабжающей организации и гарантирующей организации в сфере водоснабжения.</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да/нет</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да</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да</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да</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10"/>
                  </a:ext>
                </a:extLst>
              </a:tr>
              <a:tr h="44510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Погашение просроченной задолженности перед поставщиками энергоресурсов (газа, электроэнергии, тепловой энергии) с целью повышения эффективности работы организаций, оказывавших услуги в сфере жилищно-коммунального хозяйства </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Тысяча рублей</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11"/>
                  </a:ext>
                </a:extLst>
              </a:tr>
              <a:tr h="17804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Погашение просроченной задолженности перед поставщиком электроэнергии</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Тысяча рублей</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12"/>
                  </a:ext>
                </a:extLst>
              </a:tr>
              <a:tr h="17804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Удельный вес оборудования частного жилищного фонда централизованным водоотведением</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4,3</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19,4</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19,4</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13"/>
                  </a:ext>
                </a:extLst>
              </a:tr>
              <a:tr h="17804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Удельный вес потерь теплоэнергии в общем количестве поданного в сеть тепла</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9,12</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8,6</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8,6</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14"/>
                  </a:ext>
                </a:extLst>
              </a:tr>
              <a:tr h="62314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Удельный расход топлива на единицу теплоэнергии</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Килограмм условного топлива на 1 Гигокалорию</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167,26</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165,5</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162,7</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451" marR="4451" marT="4451" marB="0" anchor="ctr"/>
                </a:tc>
                <a:extLst>
                  <a:ext uri="{0D108BD9-81ED-4DB2-BD59-A6C34878D82A}">
                    <a16:rowId xmlns:a16="http://schemas.microsoft.com/office/drawing/2014/main" val="10015"/>
                  </a:ext>
                </a:extLst>
              </a:tr>
              <a:tr h="26706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451" marR="4451" marT="4451" marB="0" anchor="ctr"/>
                </a:tc>
                <a:tc vMerge="1">
                  <a:txBody>
                    <a:bodyPr/>
                    <a:lstStyle/>
                    <a:p>
                      <a:endParaRPr lang="ru-RU"/>
                    </a:p>
                  </a:txBody>
                  <a:tcPr/>
                </a:tc>
                <a:tc>
                  <a:txBody>
                    <a:bodyPr/>
                    <a:lstStyle/>
                    <a:p>
                      <a:pPr algn="l" fontAlgn="ctr"/>
                      <a:r>
                        <a:rPr lang="ru-RU" sz="1000" u="none" strike="noStrike">
                          <a:effectLst/>
                        </a:rPr>
                        <a:t>Уровень готовности объектов жилищно-коммунального хозяйства муниципальных образований Московской области к осенне-зимнему периоду</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451" marR="4451" marT="4451"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451" marR="4451" marT="4451"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4451" marR="4451" marT="4451"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50874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62</a:t>
            </a:fld>
            <a:endParaRPr lang="ru-RU"/>
          </a:p>
        </p:txBody>
      </p:sp>
      <p:graphicFrame>
        <p:nvGraphicFramePr>
          <p:cNvPr id="5" name="Таблица 4"/>
          <p:cNvGraphicFramePr>
            <a:graphicFrameLocks noGrp="1"/>
          </p:cNvGraphicFramePr>
          <p:nvPr>
            <p:extLst/>
          </p:nvPr>
        </p:nvGraphicFramePr>
        <p:xfrm>
          <a:off x="153910" y="978194"/>
          <a:ext cx="11817751" cy="5560718"/>
        </p:xfrm>
        <a:graphic>
          <a:graphicData uri="http://schemas.openxmlformats.org/drawingml/2006/table">
            <a:tbl>
              <a:tblPr>
                <a:tableStyleId>{5C22544A-7EE6-4342-B048-85BDC9FD1C3A}</a:tableStyleId>
              </a:tblPr>
              <a:tblGrid>
                <a:gridCol w="267249">
                  <a:extLst>
                    <a:ext uri="{9D8B030D-6E8A-4147-A177-3AD203B41FA5}">
                      <a16:colId xmlns:a16="http://schemas.microsoft.com/office/drawing/2014/main" val="20000"/>
                    </a:ext>
                  </a:extLst>
                </a:gridCol>
                <a:gridCol w="1389695">
                  <a:extLst>
                    <a:ext uri="{9D8B030D-6E8A-4147-A177-3AD203B41FA5}">
                      <a16:colId xmlns:a16="http://schemas.microsoft.com/office/drawing/2014/main" val="20001"/>
                    </a:ext>
                  </a:extLst>
                </a:gridCol>
                <a:gridCol w="4489213">
                  <a:extLst>
                    <a:ext uri="{9D8B030D-6E8A-4147-A177-3AD203B41FA5}">
                      <a16:colId xmlns:a16="http://schemas.microsoft.com/office/drawing/2014/main" val="20002"/>
                    </a:ext>
                  </a:extLst>
                </a:gridCol>
                <a:gridCol w="752355">
                  <a:extLst>
                    <a:ext uri="{9D8B030D-6E8A-4147-A177-3AD203B41FA5}">
                      <a16:colId xmlns:a16="http://schemas.microsoft.com/office/drawing/2014/main" val="20003"/>
                    </a:ext>
                  </a:extLst>
                </a:gridCol>
                <a:gridCol w="937549">
                  <a:extLst>
                    <a:ext uri="{9D8B030D-6E8A-4147-A177-3AD203B41FA5}">
                      <a16:colId xmlns:a16="http://schemas.microsoft.com/office/drawing/2014/main" val="20004"/>
                    </a:ext>
                  </a:extLst>
                </a:gridCol>
                <a:gridCol w="1088020">
                  <a:extLst>
                    <a:ext uri="{9D8B030D-6E8A-4147-A177-3AD203B41FA5}">
                      <a16:colId xmlns:a16="http://schemas.microsoft.com/office/drawing/2014/main" val="20005"/>
                    </a:ext>
                  </a:extLst>
                </a:gridCol>
                <a:gridCol w="775504">
                  <a:extLst>
                    <a:ext uri="{9D8B030D-6E8A-4147-A177-3AD203B41FA5}">
                      <a16:colId xmlns:a16="http://schemas.microsoft.com/office/drawing/2014/main" val="20006"/>
                    </a:ext>
                  </a:extLst>
                </a:gridCol>
                <a:gridCol w="2118166">
                  <a:extLst>
                    <a:ext uri="{9D8B030D-6E8A-4147-A177-3AD203B41FA5}">
                      <a16:colId xmlns:a16="http://schemas.microsoft.com/office/drawing/2014/main" val="20007"/>
                    </a:ext>
                  </a:extLst>
                </a:gridCol>
              </a:tblGrid>
              <a:tr h="686245">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00"/>
                  </a:ext>
                </a:extLst>
              </a:tr>
              <a:tr h="119296">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01"/>
                  </a:ext>
                </a:extLst>
              </a:tr>
              <a:tr h="124020">
                <a:tc gridSpan="7">
                  <a:txBody>
                    <a:bodyPr/>
                    <a:lstStyle/>
                    <a:p>
                      <a:pPr algn="l" fontAlgn="ctr"/>
                      <a:r>
                        <a:rPr lang="ru-RU" sz="1000" u="none" strike="noStrike">
                          <a:effectLst/>
                        </a:rPr>
                        <a:t>10. Развитие инженерной инфраструктуры и энергоэффективности</a:t>
                      </a:r>
                      <a:endParaRPr lang="ru-RU" sz="1000" b="1" i="0" u="none" strike="noStrike">
                        <a:effectLst/>
                        <a:latin typeface="Arial" panose="020B0604020202020204" pitchFamily="34" charset="0"/>
                      </a:endParaRPr>
                    </a:p>
                  </a:txBody>
                  <a:tcPr marL="5906" marR="5906" marT="5906"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02"/>
                  </a:ext>
                </a:extLst>
              </a:tr>
              <a:tr h="23622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906" marR="5906" marT="5906" marB="0" anchor="ctr"/>
                </a:tc>
                <a:tc rowSpan="6">
                  <a:txBody>
                    <a:bodyPr/>
                    <a:lstStyle/>
                    <a:p>
                      <a:pPr algn="ctr" fontAlgn="ctr"/>
                      <a:r>
                        <a:rPr lang="ru-RU" sz="1000" u="none" strike="noStrike">
                          <a:effectLst/>
                        </a:rPr>
                        <a:t>Подпрограмма 4. Энергосбережение и повышение энергетической эффективности</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2022 Бережливый учет - оснащенность многоквартирных домов общедомовыми приборами учета</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99,89</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03"/>
                  </a:ext>
                </a:extLst>
              </a:tr>
              <a:tr h="59057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906" marR="5906" marT="5906" marB="0" anchor="ctr"/>
                </a:tc>
                <a:tc vMerge="1">
                  <a:txBody>
                    <a:bodyPr/>
                    <a:lstStyle/>
                    <a:p>
                      <a:endParaRPr lang="ru-RU"/>
                    </a:p>
                  </a:txBody>
                  <a:tcPr/>
                </a:tc>
                <a:tc>
                  <a:txBody>
                    <a:bodyPr/>
                    <a:lstStyle/>
                    <a:p>
                      <a:pPr algn="l" fontAlgn="ctr"/>
                      <a:r>
                        <a:rPr lang="ru-RU" sz="1000" u="none" strike="noStrike">
                          <a:effectLst/>
                        </a:rPr>
                        <a:t>2022 Доля зданий, строений, сооружений муниципальной собственности, соответствующих нормальному уровню энергетической эффективности и выше (А, B, C, D).</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61,81</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67,27</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67</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На основании поданных данных в системе САСДУЭ. В 2022 был произведен капитальный ремонт в школах, в связи с чем будет изменен класс энергоэффективности.</a:t>
                      </a: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04"/>
                  </a:ext>
                </a:extLst>
              </a:tr>
              <a:tr h="35434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906" marR="5906" marT="5906" marB="0" anchor="ctr"/>
                </a:tc>
                <a:tc vMerge="1">
                  <a:txBody>
                    <a:bodyPr/>
                    <a:lstStyle/>
                    <a:p>
                      <a:endParaRPr lang="ru-RU"/>
                    </a:p>
                  </a:txBody>
                  <a:tcPr/>
                </a:tc>
                <a:tc>
                  <a:txBody>
                    <a:bodyPr/>
                    <a:lstStyle/>
                    <a:p>
                      <a:pPr algn="l" fontAlgn="ctr"/>
                      <a:r>
                        <a:rPr lang="ru-RU" sz="1000" u="none" strike="noStrike">
                          <a:effectLst/>
                        </a:rPr>
                        <a:t>2022 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87,80</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05"/>
                  </a:ext>
                </a:extLst>
              </a:tr>
              <a:tr h="826801">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906" marR="5906" marT="5906" marB="0" anchor="ctr"/>
                </a:tc>
                <a:tc vMerge="1">
                  <a:txBody>
                    <a:bodyPr/>
                    <a:lstStyle/>
                    <a:p>
                      <a:endParaRPr lang="ru-RU"/>
                    </a:p>
                  </a:txBody>
                  <a:tcPr/>
                </a:tc>
                <a:tc>
                  <a:txBody>
                    <a:bodyPr/>
                    <a:lstStyle/>
                    <a:p>
                      <a:pPr algn="l" fontAlgn="ctr"/>
                      <a:r>
                        <a:rPr lang="ru-RU" sz="1000" u="none" strike="noStrike">
                          <a:effectLst/>
                        </a:rPr>
                        <a:t>2022 Доля многоквартирных домов с присвоенными классами энергоэфективности.</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57,74</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72,20</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72</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Мероприятие реализуется за счет средств управляющих организаций. </a:t>
                      </a:r>
                      <a:br>
                        <a:rPr lang="ru-RU" sz="1000" u="none" strike="noStrike">
                          <a:effectLst/>
                        </a:rPr>
                      </a:br>
                      <a:r>
                        <a:rPr lang="ru-RU" sz="1000" u="none" strike="noStrike">
                          <a:effectLst/>
                        </a:rPr>
                        <a:t>0,27% от поданных заявок УК на присвоение классов энергоэффективности МКД в АИС ГЖИ возвращены на доработку. </a:t>
                      </a:r>
                      <a:br>
                        <a:rPr lang="ru-RU" sz="1000" u="none" strike="noStrike">
                          <a:effectLst/>
                        </a:rPr>
                      </a:b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06"/>
                  </a:ext>
                </a:extLst>
              </a:tr>
              <a:tr h="47245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906" marR="5906" marT="5906" marB="0" anchor="ctr"/>
                </a:tc>
                <a:tc vMerge="1">
                  <a:txBody>
                    <a:bodyPr/>
                    <a:lstStyle/>
                    <a:p>
                      <a:endParaRPr lang="ru-RU"/>
                    </a:p>
                  </a:txBody>
                  <a:tcPr/>
                </a:tc>
                <a:tc>
                  <a:txBody>
                    <a:bodyPr/>
                    <a:lstStyle/>
                    <a:p>
                      <a:pPr algn="l" fontAlgn="ctr"/>
                      <a:r>
                        <a:rPr lang="ru-RU" sz="1000" u="none" strike="noStrike">
                          <a:effectLst/>
                        </a:rPr>
                        <a:t>Доля установленных индивидуальных приборов учета потребления коммунальных услуг в муниципальных помещениях, находящихся в многоквартирных домах на территории г. Долгопрудного в отчетном году</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Мероприятие носит заявительный характер</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заявок не поступало</a:t>
                      </a: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07"/>
                  </a:ext>
                </a:extLst>
              </a:tr>
              <a:tr h="23622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906" marR="5906" marT="5906" marB="0" anchor="ctr"/>
                </a:tc>
                <a:tc vMerge="1">
                  <a:txBody>
                    <a:bodyPr/>
                    <a:lstStyle/>
                    <a:p>
                      <a:endParaRPr lang="ru-RU"/>
                    </a:p>
                  </a:txBody>
                  <a:tcPr/>
                </a:tc>
                <a:tc>
                  <a:txBody>
                    <a:bodyPr/>
                    <a:lstStyle/>
                    <a:p>
                      <a:pPr algn="l" fontAlgn="ctr"/>
                      <a:r>
                        <a:rPr lang="ru-RU" sz="1000" u="none" strike="noStrike">
                          <a:effectLst/>
                        </a:rPr>
                        <a:t>Установка АСКГБ в жилых помещениях (квартирах) многоквартирных домов</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1785</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1785</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08"/>
                  </a:ext>
                </a:extLst>
              </a:tr>
              <a:tr h="23268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Подпрограмма 6. Развитие газификации</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Оплата счетов филиал АО «Мособлгаз» «Северо-Запад»</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Месяц</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5</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5</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09"/>
                  </a:ext>
                </a:extLst>
              </a:tr>
              <a:tr h="23622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906" marR="5906" marT="5906" marB="0" anchor="ctr"/>
                </a:tc>
                <a:tc rowSpan="2">
                  <a:txBody>
                    <a:bodyPr/>
                    <a:lstStyle/>
                    <a:p>
                      <a:pPr algn="ctr" fontAlgn="ctr"/>
                      <a:r>
                        <a:rPr lang="ru-RU" sz="1000" u="none" strike="noStrike">
                          <a:effectLst/>
                        </a:rPr>
                        <a:t>Подпрограмма 8. Обеспечивающая подпрограмма</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Доля рассмотренных на административной комиссии жалоб граждан в сфере благоустройства</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906" marR="5906" marT="5906" marB="0" anchor="ctr"/>
                </a:tc>
                <a:extLst>
                  <a:ext uri="{0D108BD9-81ED-4DB2-BD59-A6C34878D82A}">
                    <a16:rowId xmlns:a16="http://schemas.microsoft.com/office/drawing/2014/main" val="10010"/>
                  </a:ext>
                </a:extLst>
              </a:tr>
              <a:tr h="23622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906" marR="5906" marT="5906" marB="0" anchor="ctr"/>
                </a:tc>
                <a:tc vMerge="1">
                  <a:txBody>
                    <a:bodyPr/>
                    <a:lstStyle/>
                    <a:p>
                      <a:endParaRPr lang="ru-RU"/>
                    </a:p>
                  </a:txBody>
                  <a:tcPr/>
                </a:tc>
                <a:tc>
                  <a:txBody>
                    <a:bodyPr/>
                    <a:lstStyle/>
                    <a:p>
                      <a:pPr algn="l" fontAlgn="ctr"/>
                      <a:r>
                        <a:rPr lang="ru-RU" sz="1000" u="none" strike="noStrike">
                          <a:effectLst/>
                        </a:rPr>
                        <a:t>Субвенция для осуществления отдельных государственных полномочий </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Месяц</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3</a:t>
                      </a:r>
                      <a:endParaRPr lang="ru-RU" sz="1000" b="0" i="0" u="none" strike="noStrike">
                        <a:effectLst/>
                        <a:latin typeface="Arial" panose="020B0604020202020204" pitchFamily="34" charset="0"/>
                      </a:endParaRPr>
                    </a:p>
                  </a:txBody>
                  <a:tcPr marL="5906" marR="5906" marT="5906" marB="0" anchor="ctr"/>
                </a:tc>
                <a:tc>
                  <a:txBody>
                    <a:bodyPr/>
                    <a:lstStyle/>
                    <a:p>
                      <a:pPr algn="l" fontAlgn="ctr"/>
                      <a:r>
                        <a:rPr lang="ru-RU" sz="1000" u="none" strike="noStrike">
                          <a:effectLst/>
                        </a:rPr>
                        <a:t>3</a:t>
                      </a:r>
                      <a:endParaRPr lang="ru-RU" sz="1000" b="0" i="0" u="none" strike="noStrike">
                        <a:effectLst/>
                        <a:latin typeface="Arial" panose="020B0604020202020204" pitchFamily="34" charset="0"/>
                      </a:endParaRPr>
                    </a:p>
                  </a:txBody>
                  <a:tcPr marL="5906" marR="5906" marT="5906"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5906" marR="5906" marT="5906" marB="0" anchor="ctr"/>
                </a:tc>
                <a:extLst>
                  <a:ext uri="{0D108BD9-81ED-4DB2-BD59-A6C34878D82A}">
                    <a16:rowId xmlns:a16="http://schemas.microsoft.com/office/drawing/2014/main" val="10011"/>
                  </a:ext>
                </a:extLst>
              </a:tr>
            </a:tbl>
          </a:graphicData>
        </a:graphic>
      </p:graphicFrame>
      <p:pic>
        <p:nvPicPr>
          <p:cNvPr id="7"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8"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spTree>
    <p:extLst>
      <p:ext uri="{BB962C8B-B14F-4D97-AF65-F5344CB8AC3E}">
        <p14:creationId xmlns:p14="http://schemas.microsoft.com/office/powerpoint/2010/main" val="1815628109"/>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63</a:t>
            </a:fld>
            <a:endParaRPr lang="ru-RU"/>
          </a:p>
        </p:txBody>
      </p:sp>
      <p:pic>
        <p:nvPicPr>
          <p:cNvPr id="7"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8"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153910" y="1243013"/>
          <a:ext cx="11884180" cy="5234519"/>
        </p:xfrm>
        <a:graphic>
          <a:graphicData uri="http://schemas.openxmlformats.org/drawingml/2006/table">
            <a:tbl>
              <a:tblPr>
                <a:tableStyleId>{5C22544A-7EE6-4342-B048-85BDC9FD1C3A}</a:tableStyleId>
              </a:tblPr>
              <a:tblGrid>
                <a:gridCol w="268752">
                  <a:extLst>
                    <a:ext uri="{9D8B030D-6E8A-4147-A177-3AD203B41FA5}">
                      <a16:colId xmlns:a16="http://schemas.microsoft.com/office/drawing/2014/main" val="20000"/>
                    </a:ext>
                  </a:extLst>
                </a:gridCol>
                <a:gridCol w="1397506">
                  <a:extLst>
                    <a:ext uri="{9D8B030D-6E8A-4147-A177-3AD203B41FA5}">
                      <a16:colId xmlns:a16="http://schemas.microsoft.com/office/drawing/2014/main" val="20001"/>
                    </a:ext>
                  </a:extLst>
                </a:gridCol>
                <a:gridCol w="4453310">
                  <a:extLst>
                    <a:ext uri="{9D8B030D-6E8A-4147-A177-3AD203B41FA5}">
                      <a16:colId xmlns:a16="http://schemas.microsoft.com/office/drawing/2014/main" val="20002"/>
                    </a:ext>
                  </a:extLst>
                </a:gridCol>
                <a:gridCol w="821803">
                  <a:extLst>
                    <a:ext uri="{9D8B030D-6E8A-4147-A177-3AD203B41FA5}">
                      <a16:colId xmlns:a16="http://schemas.microsoft.com/office/drawing/2014/main" val="20003"/>
                    </a:ext>
                  </a:extLst>
                </a:gridCol>
                <a:gridCol w="925975">
                  <a:extLst>
                    <a:ext uri="{9D8B030D-6E8A-4147-A177-3AD203B41FA5}">
                      <a16:colId xmlns:a16="http://schemas.microsoft.com/office/drawing/2014/main" val="20004"/>
                    </a:ext>
                  </a:extLst>
                </a:gridCol>
                <a:gridCol w="844952">
                  <a:extLst>
                    <a:ext uri="{9D8B030D-6E8A-4147-A177-3AD203B41FA5}">
                      <a16:colId xmlns:a16="http://schemas.microsoft.com/office/drawing/2014/main" val="20005"/>
                    </a:ext>
                  </a:extLst>
                </a:gridCol>
                <a:gridCol w="1006997">
                  <a:extLst>
                    <a:ext uri="{9D8B030D-6E8A-4147-A177-3AD203B41FA5}">
                      <a16:colId xmlns:a16="http://schemas.microsoft.com/office/drawing/2014/main" val="20006"/>
                    </a:ext>
                  </a:extLst>
                </a:gridCol>
                <a:gridCol w="2164885">
                  <a:extLst>
                    <a:ext uri="{9D8B030D-6E8A-4147-A177-3AD203B41FA5}">
                      <a16:colId xmlns:a16="http://schemas.microsoft.com/office/drawing/2014/main" val="20007"/>
                    </a:ext>
                  </a:extLst>
                </a:gridCol>
              </a:tblGrid>
              <a:tr h="633616">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00"/>
                  </a:ext>
                </a:extLst>
              </a:tr>
              <a:tr h="110147">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01"/>
                  </a:ext>
                </a:extLst>
              </a:tr>
              <a:tr h="114509">
                <a:tc gridSpan="7">
                  <a:txBody>
                    <a:bodyPr/>
                    <a:lstStyle/>
                    <a:p>
                      <a:pPr algn="l" fontAlgn="ctr"/>
                      <a:r>
                        <a:rPr lang="ru-RU" sz="1000" u="none" strike="noStrike">
                          <a:effectLst/>
                        </a:rPr>
                        <a:t>11. Предпринимательство</a:t>
                      </a:r>
                      <a:endParaRPr lang="ru-RU" sz="1000" b="1" i="0" u="none" strike="noStrike">
                        <a:effectLst/>
                        <a:latin typeface="Arial" panose="020B0604020202020204" pitchFamily="34" charset="0"/>
                      </a:endParaRPr>
                    </a:p>
                  </a:txBody>
                  <a:tcPr marL="5453" marR="5453" marT="545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02"/>
                  </a:ext>
                </a:extLst>
              </a:tr>
              <a:tr h="545280">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rowSpan="6">
                  <a:txBody>
                    <a:bodyPr/>
                    <a:lstStyle/>
                    <a:p>
                      <a:pPr algn="ctr" fontAlgn="ctr"/>
                      <a:r>
                        <a:rPr lang="ru-RU" sz="1000" u="none" strike="noStrike">
                          <a:effectLst/>
                        </a:rPr>
                        <a:t>Подпрограмма 1. Инвестиции</a:t>
                      </a:r>
                      <a:endParaRPr lang="ru-RU" sz="1000" b="0" i="0" u="none" strike="noStrike">
                        <a:effectLst/>
                        <a:latin typeface="Arial" panose="020B0604020202020204" pitchFamily="34" charset="0"/>
                      </a:endParaRPr>
                    </a:p>
                  </a:txBody>
                  <a:tcPr marL="5453" marR="5453" marT="5453" marB="0" anchor="ctr"/>
                </a:tc>
                <a:tc rowSpan="2">
                  <a:txBody>
                    <a:bodyPr/>
                    <a:lstStyle/>
                    <a:p>
                      <a:pPr algn="l" fontAlgn="ctr"/>
                      <a:r>
                        <a:rPr lang="ru-RU" sz="1000" u="none" strike="noStrike">
                          <a:effectLst/>
                        </a:rPr>
                        <a:t>2022 Инвестиции в основной капитал по видам экономической деятельности: Растениеводство и животноводство, охота и предоставление соответствующих услуг в этих областях, Производство пищевых продуктов, Производство напитков</a:t>
                      </a:r>
                      <a:endParaRPr lang="ru-RU" sz="1000" b="0" i="0" u="none" strike="noStrike">
                        <a:effectLst/>
                        <a:latin typeface="Arial" panose="020B0604020202020204" pitchFamily="34" charset="0"/>
                      </a:endParaRPr>
                    </a:p>
                  </a:txBody>
                  <a:tcPr marL="5453" marR="5453" marT="5453" marB="0" anchor="ctr"/>
                </a:tc>
                <a:tc rowSpan="2">
                  <a:txBody>
                    <a:bodyPr/>
                    <a:lstStyle/>
                    <a:p>
                      <a:pPr algn="l" fontAlgn="ctr"/>
                      <a:r>
                        <a:rPr lang="ru-RU" sz="1000" u="none" strike="noStrike">
                          <a:effectLst/>
                        </a:rPr>
                        <a:t>Миллион рублей</a:t>
                      </a:r>
                      <a:endParaRPr lang="ru-RU" sz="1000" b="0" i="0" u="none" strike="noStrike">
                        <a:effectLst/>
                        <a:latin typeface="Arial" panose="020B0604020202020204" pitchFamily="34" charset="0"/>
                      </a:endParaRPr>
                    </a:p>
                  </a:txBody>
                  <a:tcPr marL="5453" marR="5453" marT="5453" marB="0" anchor="ctr"/>
                </a:tc>
                <a:tc rowSpan="2">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453" marR="5453" marT="5453" marB="0" anchor="ctr"/>
                </a:tc>
                <a:tc rowSpan="2">
                  <a:txBody>
                    <a:bodyPr/>
                    <a:lstStyle/>
                    <a:p>
                      <a:pPr algn="l" fontAlgn="ctr"/>
                      <a:r>
                        <a:rPr lang="ru-RU" sz="1000" u="none" strike="noStrike">
                          <a:effectLst/>
                        </a:rPr>
                        <a:t>700</a:t>
                      </a:r>
                      <a:endParaRPr lang="ru-RU" sz="1000" b="0" i="0" u="none" strike="noStrike">
                        <a:effectLst/>
                        <a:latin typeface="Arial" panose="020B0604020202020204" pitchFamily="34" charset="0"/>
                      </a:endParaRPr>
                    </a:p>
                  </a:txBody>
                  <a:tcPr marL="5453" marR="5453" marT="5453" marB="0" anchor="ctr"/>
                </a:tc>
                <a:tc rowSpan="2">
                  <a:txBody>
                    <a:bodyPr/>
                    <a:lstStyle/>
                    <a:p>
                      <a:pPr algn="l" fontAlgn="ctr"/>
                      <a:r>
                        <a:rPr lang="ru-RU" sz="1000" u="none" strike="noStrike">
                          <a:effectLst/>
                        </a:rPr>
                        <a:t>705,00</a:t>
                      </a:r>
                      <a:endParaRPr lang="ru-RU" sz="1000" b="0" i="0" u="none" strike="noStrike">
                        <a:effectLst/>
                        <a:latin typeface="Arial" panose="020B0604020202020204" pitchFamily="34" charset="0"/>
                      </a:endParaRPr>
                    </a:p>
                  </a:txBody>
                  <a:tcPr marL="5453" marR="5453" marT="5453" marB="0" anchor="ctr"/>
                </a:tc>
                <a:tc rowSpan="2">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03"/>
                  </a:ext>
                </a:extLst>
              </a:tr>
              <a:tr h="59925">
                <a:tc rowSpan="2">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vMerge="1">
                  <a:txBody>
                    <a:bodyPr/>
                    <a:lstStyle/>
                    <a:p>
                      <a:pPr algn="l" fontAlgn="ctr"/>
                      <a:endParaRPr lang="ru-RU" sz="700" b="0" i="0" u="none" strike="noStrike">
                        <a:effectLst/>
                        <a:latin typeface="Arial" panose="020B0604020202020204" pitchFamily="34" charset="0"/>
                      </a:endParaRPr>
                    </a:p>
                  </a:txBody>
                  <a:tcPr marL="5453" marR="5453" marT="5453" marB="0" anchor="ctr"/>
                </a:tc>
                <a:tc vMerge="1">
                  <a:txBody>
                    <a:bodyPr/>
                    <a:lstStyle/>
                    <a:p>
                      <a:endParaRPr lang="ru-RU"/>
                    </a:p>
                  </a:txBody>
                  <a:tcPr/>
                </a:tc>
                <a:tc vMerge="1">
                  <a:txBody>
                    <a:bodyPr/>
                    <a:lstStyle/>
                    <a:p>
                      <a:endParaRPr lang="ru-RU"/>
                    </a:p>
                  </a:txBody>
                  <a:tcPr/>
                </a:tc>
                <a:tc vMerge="1">
                  <a:txBody>
                    <a:bodyPr/>
                    <a:lstStyle/>
                    <a:p>
                      <a:pPr algn="l" fontAlgn="ctr"/>
                      <a:endParaRPr lang="ru-RU" sz="700" b="0" i="0" u="none" strike="noStrike">
                        <a:effectLst/>
                        <a:latin typeface="Arial" panose="020B0604020202020204" pitchFamily="34" charset="0"/>
                      </a:endParaRPr>
                    </a:p>
                  </a:txBody>
                  <a:tcPr marL="5453" marR="5453" marT="5453" marB="0" anchor="ctr"/>
                </a:tc>
                <a:tc vMerge="1">
                  <a:txBody>
                    <a:bodyPr/>
                    <a:lstStyle/>
                    <a:p>
                      <a:pPr algn="l" fontAlgn="ctr"/>
                      <a:endParaRPr lang="ru-RU" sz="700" b="0" i="0" u="none" strike="noStrike">
                        <a:effectLst/>
                        <a:latin typeface="Arial" panose="020B0604020202020204" pitchFamily="34" charset="0"/>
                      </a:endParaRPr>
                    </a:p>
                  </a:txBody>
                  <a:tcPr marL="5453" marR="5453" marT="5453" marB="0" anchor="ctr"/>
                </a:tc>
                <a:tc vMerge="1">
                  <a:txBody>
                    <a:bodyPr/>
                    <a:lstStyle/>
                    <a:p>
                      <a:pPr algn="ctr" fontAlgn="ctr"/>
                      <a:endParaRPr lang="ru-RU" sz="7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04"/>
                  </a:ext>
                </a:extLst>
              </a:tr>
              <a:tr h="0">
                <a:tc vMerge="1">
                  <a:txBody>
                    <a:bodyPr/>
                    <a:lstStyle/>
                    <a:p>
                      <a:endParaRPr lang="ru-RU"/>
                    </a:p>
                  </a:txBody>
                  <a:tcPr/>
                </a:tc>
                <a:tc vMerge="1">
                  <a:txBody>
                    <a:bodyPr/>
                    <a:lstStyle/>
                    <a:p>
                      <a:endParaRPr lang="ru-RU"/>
                    </a:p>
                  </a:txBody>
                  <a:tcPr/>
                </a:tc>
                <a:tc>
                  <a:txBody>
                    <a:bodyPr/>
                    <a:lstStyle/>
                    <a:p>
                      <a:pPr algn="l" fontAlgn="ctr"/>
                      <a:r>
                        <a:rPr lang="ru-RU" sz="1000" u="none" strike="noStrike">
                          <a:effectLst/>
                        </a:rPr>
                        <a:t>2022 Количество созданных рабочих мест</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1 393</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1 500</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2 280</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05"/>
                  </a:ext>
                </a:extLst>
              </a:tr>
              <a:tr h="21811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a:txBody>
                    <a:bodyPr/>
                    <a:lstStyle/>
                    <a:p>
                      <a:pPr algn="l" fontAlgn="ctr"/>
                      <a:r>
                        <a:rPr lang="ru-RU" sz="1000" u="none" strike="noStrike">
                          <a:effectLst/>
                        </a:rPr>
                        <a:t>2022 Объем инвестиций, привлеченных в основной капитал (без учета бюджетных инвестиций), на душу населения</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Тысяча рублей</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30,81</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59,54</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106,88</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06"/>
                  </a:ext>
                </a:extLst>
              </a:tr>
              <a:tr h="43622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a:txBody>
                    <a:bodyPr/>
                    <a:lstStyle/>
                    <a:p>
                      <a:pPr algn="l" fontAlgn="ctr"/>
                      <a:r>
                        <a:rPr lang="ru-RU" sz="1000" u="none" strike="noStrike">
                          <a:effectLst/>
                        </a:rPr>
                        <a:t>2022 Темп роста (индекс роста) физического объема инвестиций в основной капитал, за исключением инвестиций инфраструктурных монополий (федеральные проекты) и бюджетных ассигнований федерального бюджета</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105,90</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139,07</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07"/>
                  </a:ext>
                </a:extLst>
              </a:tr>
              <a:tr h="32716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a:txBody>
                    <a:bodyPr/>
                    <a:lstStyle/>
                    <a:p>
                      <a:pPr algn="l" fontAlgn="ctr"/>
                      <a:r>
                        <a:rPr lang="ru-RU" sz="1000" u="none" strike="noStrike">
                          <a:effectLst/>
                        </a:rPr>
                        <a:t>2022 Увеличение среднемесячной заработной платы работников организаций, не относящихся к субъектам малого предпринимательства</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105,50</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103,0</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113,36</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08"/>
                  </a:ext>
                </a:extLst>
              </a:tr>
              <a:tr h="32716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rowSpan="8">
                  <a:txBody>
                    <a:bodyPr/>
                    <a:lstStyle/>
                    <a:p>
                      <a:pPr algn="ctr" fontAlgn="ctr"/>
                      <a:r>
                        <a:rPr lang="ru-RU" sz="1000" u="none" strike="noStrike">
                          <a:effectLst/>
                        </a:rPr>
                        <a:t>Подпрограмма 2. Развитие конкуренции</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2022 Доля закупок среди субъектов малого предпринимательства, социально ориентированных некоммерческих организаций</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25</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34</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80,9</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09"/>
                  </a:ext>
                </a:extLst>
              </a:tr>
              <a:tr h="21811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a:txBody>
                    <a:bodyPr/>
                    <a:lstStyle/>
                    <a:p>
                      <a:pPr algn="l" fontAlgn="ctr"/>
                      <a:r>
                        <a:rPr lang="ru-RU" sz="1000" u="none" strike="noStrike">
                          <a:effectLst/>
                        </a:rPr>
                        <a:t>2022 Доля несостоявшихся закупок от общего количества конкурентных закупок</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14,41</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40</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6,7</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10"/>
                  </a:ext>
                </a:extLst>
              </a:tr>
              <a:tr h="11014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a:txBody>
                    <a:bodyPr/>
                    <a:lstStyle/>
                    <a:p>
                      <a:pPr algn="l" fontAlgn="ctr"/>
                      <a:r>
                        <a:rPr lang="ru-RU" sz="1000" u="none" strike="noStrike">
                          <a:effectLst/>
                        </a:rPr>
                        <a:t>2022 Доля обоснованных, частично обоснованных жалоб</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7,2</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3,6</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2,37</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11"/>
                  </a:ext>
                </a:extLst>
              </a:tr>
              <a:tr h="32716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a:txBody>
                    <a:bodyPr/>
                    <a:lstStyle/>
                    <a:p>
                      <a:pPr algn="l" fontAlgn="ctr"/>
                      <a:r>
                        <a:rPr lang="ru-RU" sz="1000" u="none" strike="noStrike">
                          <a:effectLst/>
                        </a:rPr>
                        <a:t>2022 Доля общей экономии денежных средств по результатам определения поставщиков (подрядчиков, исполнителей)</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9,35</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7</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2,6</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не достигнуто. Работа продолжается</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12"/>
                  </a:ext>
                </a:extLst>
              </a:tr>
              <a:tr h="21811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a:txBody>
                    <a:bodyPr/>
                    <a:lstStyle/>
                    <a:p>
                      <a:pPr algn="l" fontAlgn="ctr"/>
                      <a:r>
                        <a:rPr lang="ru-RU" sz="1000" u="none" strike="noStrike">
                          <a:effectLst/>
                        </a:rPr>
                        <a:t>2022 Доля общей экономии денежных средств по результатам осуществления конкурентных закупок</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7</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30,9</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13"/>
                  </a:ext>
                </a:extLst>
              </a:tr>
              <a:tr h="21811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a:txBody>
                    <a:bodyPr/>
                    <a:lstStyle/>
                    <a:p>
                      <a:pPr algn="l" fontAlgn="ctr"/>
                      <a:r>
                        <a:rPr lang="ru-RU" sz="1000" u="none" strike="noStrike">
                          <a:effectLst/>
                        </a:rPr>
                        <a:t>2022 Доля стоимости контрактов, заключенных с единственным поставщиком по несостоявшимся закупкам</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41</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5,4</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14"/>
                  </a:ext>
                </a:extLst>
              </a:tr>
              <a:tr h="32716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a:txBody>
                    <a:bodyPr/>
                    <a:lstStyle/>
                    <a:p>
                      <a:pPr algn="l" fontAlgn="ctr"/>
                      <a:r>
                        <a:rPr lang="ru-RU" sz="1000" u="none" strike="noStrike">
                          <a:effectLst/>
                        </a:rPr>
                        <a:t>2022 Количество реализованных требований Стандарта развития конкуренции в муниципальном образовании Московской области</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5</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5</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5</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3" marR="5453" marT="5453" marB="0" anchor="ctr"/>
                </a:tc>
                <a:extLst>
                  <a:ext uri="{0D108BD9-81ED-4DB2-BD59-A6C34878D82A}">
                    <a16:rowId xmlns:a16="http://schemas.microsoft.com/office/drawing/2014/main" val="10015"/>
                  </a:ext>
                </a:extLst>
              </a:tr>
              <a:tr h="11014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3" marR="5453" marT="5453" marB="0" anchor="ctr"/>
                </a:tc>
                <a:tc vMerge="1">
                  <a:txBody>
                    <a:bodyPr/>
                    <a:lstStyle/>
                    <a:p>
                      <a:endParaRPr lang="ru-RU"/>
                    </a:p>
                  </a:txBody>
                  <a:tcPr/>
                </a:tc>
                <a:tc>
                  <a:txBody>
                    <a:bodyPr/>
                    <a:lstStyle/>
                    <a:p>
                      <a:pPr algn="l" fontAlgn="ctr"/>
                      <a:r>
                        <a:rPr lang="ru-RU" sz="1000" u="none" strike="noStrike">
                          <a:effectLst/>
                        </a:rPr>
                        <a:t>2022 Среднее количество участников состоявшихся закупок</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5,12</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4,3</a:t>
                      </a:r>
                      <a:endParaRPr lang="ru-RU" sz="1000" b="0" i="0" u="none" strike="noStrike">
                        <a:effectLst/>
                        <a:latin typeface="Arial" panose="020B0604020202020204" pitchFamily="34" charset="0"/>
                      </a:endParaRPr>
                    </a:p>
                  </a:txBody>
                  <a:tcPr marL="5453" marR="5453" marT="5453" marB="0" anchor="ctr"/>
                </a:tc>
                <a:tc>
                  <a:txBody>
                    <a:bodyPr/>
                    <a:lstStyle/>
                    <a:p>
                      <a:pPr algn="l" fontAlgn="ctr"/>
                      <a:r>
                        <a:rPr lang="ru-RU" sz="1000" u="none" strike="noStrike">
                          <a:effectLst/>
                        </a:rPr>
                        <a:t>4,2</a:t>
                      </a:r>
                      <a:endParaRPr lang="ru-RU" sz="1000" b="0" i="0" u="none" strike="noStrike">
                        <a:effectLst/>
                        <a:latin typeface="Arial" panose="020B0604020202020204" pitchFamily="34" charset="0"/>
                      </a:endParaRPr>
                    </a:p>
                  </a:txBody>
                  <a:tcPr marL="5453" marR="5453" marT="5453" marB="0" anchor="ctr"/>
                </a:tc>
                <a:tc>
                  <a:txBody>
                    <a:bodyPr/>
                    <a:lstStyle/>
                    <a:p>
                      <a:pPr algn="ctr" fontAlgn="ctr"/>
                      <a:r>
                        <a:rPr lang="ru-RU" sz="1000" u="none" strike="noStrike" dirty="0">
                          <a:effectLst/>
                        </a:rPr>
                        <a:t>не достигнуто. Работа продолжается</a:t>
                      </a:r>
                      <a:endParaRPr lang="ru-RU" sz="1000" b="0" i="0" u="none" strike="noStrike" dirty="0">
                        <a:effectLst/>
                        <a:latin typeface="Arial" panose="020B0604020202020204" pitchFamily="34" charset="0"/>
                      </a:endParaRPr>
                    </a:p>
                  </a:txBody>
                  <a:tcPr marL="5453" marR="5453" marT="5453"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994583945"/>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64</a:t>
            </a:fld>
            <a:endParaRPr lang="ru-RU"/>
          </a:p>
        </p:txBody>
      </p:sp>
      <p:pic>
        <p:nvPicPr>
          <p:cNvPr id="7"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8"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3" name="Таблица 2"/>
          <p:cNvGraphicFramePr>
            <a:graphicFrameLocks noGrp="1"/>
          </p:cNvGraphicFramePr>
          <p:nvPr>
            <p:extLst/>
          </p:nvPr>
        </p:nvGraphicFramePr>
        <p:xfrm>
          <a:off x="254644" y="1254125"/>
          <a:ext cx="11783445" cy="5036312"/>
        </p:xfrm>
        <a:graphic>
          <a:graphicData uri="http://schemas.openxmlformats.org/drawingml/2006/table">
            <a:tbl>
              <a:tblPr>
                <a:tableStyleId>{5C22544A-7EE6-4342-B048-85BDC9FD1C3A}</a:tableStyleId>
              </a:tblPr>
              <a:tblGrid>
                <a:gridCol w="266473">
                  <a:extLst>
                    <a:ext uri="{9D8B030D-6E8A-4147-A177-3AD203B41FA5}">
                      <a16:colId xmlns:a16="http://schemas.microsoft.com/office/drawing/2014/main" val="20000"/>
                    </a:ext>
                  </a:extLst>
                </a:gridCol>
                <a:gridCol w="1385661">
                  <a:extLst>
                    <a:ext uri="{9D8B030D-6E8A-4147-A177-3AD203B41FA5}">
                      <a16:colId xmlns:a16="http://schemas.microsoft.com/office/drawing/2014/main" val="20001"/>
                    </a:ext>
                  </a:extLst>
                </a:gridCol>
                <a:gridCol w="4308827">
                  <a:extLst>
                    <a:ext uri="{9D8B030D-6E8A-4147-A177-3AD203B41FA5}">
                      <a16:colId xmlns:a16="http://schemas.microsoft.com/office/drawing/2014/main" val="20002"/>
                    </a:ext>
                  </a:extLst>
                </a:gridCol>
                <a:gridCol w="960699">
                  <a:extLst>
                    <a:ext uri="{9D8B030D-6E8A-4147-A177-3AD203B41FA5}">
                      <a16:colId xmlns:a16="http://schemas.microsoft.com/office/drawing/2014/main" val="20003"/>
                    </a:ext>
                  </a:extLst>
                </a:gridCol>
                <a:gridCol w="1006997">
                  <a:extLst>
                    <a:ext uri="{9D8B030D-6E8A-4147-A177-3AD203B41FA5}">
                      <a16:colId xmlns:a16="http://schemas.microsoft.com/office/drawing/2014/main" val="20004"/>
                    </a:ext>
                  </a:extLst>
                </a:gridCol>
                <a:gridCol w="1041722">
                  <a:extLst>
                    <a:ext uri="{9D8B030D-6E8A-4147-A177-3AD203B41FA5}">
                      <a16:colId xmlns:a16="http://schemas.microsoft.com/office/drawing/2014/main" val="20005"/>
                    </a:ext>
                  </a:extLst>
                </a:gridCol>
                <a:gridCol w="972273">
                  <a:extLst>
                    <a:ext uri="{9D8B030D-6E8A-4147-A177-3AD203B41FA5}">
                      <a16:colId xmlns:a16="http://schemas.microsoft.com/office/drawing/2014/main" val="20006"/>
                    </a:ext>
                  </a:extLst>
                </a:gridCol>
                <a:gridCol w="1840793">
                  <a:extLst>
                    <a:ext uri="{9D8B030D-6E8A-4147-A177-3AD203B41FA5}">
                      <a16:colId xmlns:a16="http://schemas.microsoft.com/office/drawing/2014/main" val="20007"/>
                    </a:ext>
                  </a:extLst>
                </a:gridCol>
              </a:tblGrid>
              <a:tr h="650406">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dirty="0">
                          <a:effectLst/>
                        </a:rPr>
                        <a:t>Подпрограммы</a:t>
                      </a:r>
                      <a:endParaRPr lang="ru-RU" sz="1000" b="0" i="0" u="none" strike="noStrike" dirty="0">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00"/>
                  </a:ext>
                </a:extLst>
              </a:tr>
              <a:tr h="113065">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01"/>
                  </a:ext>
                </a:extLst>
              </a:tr>
              <a:tr h="117543">
                <a:tc gridSpan="7">
                  <a:txBody>
                    <a:bodyPr/>
                    <a:lstStyle/>
                    <a:p>
                      <a:pPr algn="l" fontAlgn="ctr"/>
                      <a:r>
                        <a:rPr lang="ru-RU" sz="1000" u="none" strike="noStrike">
                          <a:effectLst/>
                        </a:rPr>
                        <a:t>11. Предпринимательство</a:t>
                      </a:r>
                      <a:endParaRPr lang="ru-RU" sz="1000" b="1" i="0" u="none" strike="noStrike">
                        <a:effectLst/>
                        <a:latin typeface="Arial" panose="020B0604020202020204" pitchFamily="34" charset="0"/>
                      </a:endParaRPr>
                    </a:p>
                  </a:txBody>
                  <a:tcPr marL="5597" marR="5597" marT="559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02"/>
                  </a:ext>
                </a:extLst>
              </a:tr>
              <a:tr h="44778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rowSpan="5">
                  <a:txBody>
                    <a:bodyPr/>
                    <a:lstStyle/>
                    <a:p>
                      <a:pPr algn="ctr" fontAlgn="ctr"/>
                      <a:r>
                        <a:rPr lang="ru-RU" sz="1000" u="none" strike="noStrike">
                          <a:effectLst/>
                        </a:rPr>
                        <a:t>Подпрограмма 3. Развитие малого и среднего предпринимательства</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2022 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31,1</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40,01</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40,01</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03"/>
                  </a:ext>
                </a:extLst>
              </a:tr>
              <a:tr h="22389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vMerge="1">
                  <a:txBody>
                    <a:bodyPr/>
                    <a:lstStyle/>
                    <a:p>
                      <a:endParaRPr lang="ru-RU"/>
                    </a:p>
                  </a:txBody>
                  <a:tcPr/>
                </a:tc>
                <a:tc>
                  <a:txBody>
                    <a:bodyPr/>
                    <a:lstStyle/>
                    <a:p>
                      <a:pPr algn="l" fontAlgn="ctr"/>
                      <a:r>
                        <a:rPr lang="ru-RU" sz="1000" u="none" strike="noStrike">
                          <a:effectLst/>
                        </a:rPr>
                        <a:t>2022 Количество вновь созданных субъектов малого и среднего бизнеса</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149</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165</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351</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04"/>
                  </a:ext>
                </a:extLst>
              </a:tr>
              <a:tr h="33583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vMerge="1">
                  <a:txBody>
                    <a:bodyPr/>
                    <a:lstStyle/>
                    <a:p>
                      <a:endParaRPr lang="ru-RU"/>
                    </a:p>
                  </a:txBody>
                  <a:tcPr/>
                </a:tc>
                <a:tc>
                  <a:txBody>
                    <a:bodyPr/>
                    <a:lstStyle/>
                    <a:p>
                      <a:pPr algn="l" fontAlgn="ctr"/>
                      <a:r>
                        <a:rPr lang="ru-RU" sz="1000" u="none" strike="noStrike">
                          <a:effectLst/>
                        </a:rPr>
                        <a:t>2022 Количество самозанятых граждан, зафиксировавших свой статус, с учетом введения налогового режима для самозанятых, нарастающим итогом</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Человек</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1400</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7311</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05"/>
                  </a:ext>
                </a:extLst>
              </a:tr>
              <a:tr h="33583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vMerge="1">
                  <a:txBody>
                    <a:bodyPr/>
                    <a:lstStyle/>
                    <a:p>
                      <a:endParaRPr lang="ru-RU"/>
                    </a:p>
                  </a:txBody>
                  <a:tcPr/>
                </a:tc>
                <a:tc>
                  <a:txBody>
                    <a:bodyPr/>
                    <a:lstStyle/>
                    <a:p>
                      <a:pPr algn="l" fontAlgn="ctr"/>
                      <a:r>
                        <a:rPr lang="ru-RU" sz="1000" u="none" strike="noStrike">
                          <a:effectLst/>
                        </a:rPr>
                        <a:t>2022 Малый бизнес большого региона. Прирост количества субъектов малого и среднего предпринимательства на 10 тыс. населения</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76</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18</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29,2</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5597" marR="5597" marT="5597" marB="0" anchor="ctr"/>
                </a:tc>
                <a:extLst>
                  <a:ext uri="{0D108BD9-81ED-4DB2-BD59-A6C34878D82A}">
                    <a16:rowId xmlns:a16="http://schemas.microsoft.com/office/drawing/2014/main" val="10006"/>
                  </a:ext>
                </a:extLst>
              </a:tr>
              <a:tr h="33583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vMerge="1">
                  <a:txBody>
                    <a:bodyPr/>
                    <a:lstStyle/>
                    <a:p>
                      <a:endParaRPr lang="ru-RU"/>
                    </a:p>
                  </a:txBody>
                  <a:tcPr/>
                </a:tc>
                <a:tc>
                  <a:txBody>
                    <a:bodyPr/>
                    <a:lstStyle/>
                    <a:p>
                      <a:pPr algn="l" fontAlgn="ctr"/>
                      <a:r>
                        <a:rPr lang="ru-RU" sz="1000" u="none" strike="noStrike">
                          <a:effectLst/>
                        </a:rPr>
                        <a:t>2022 Число субъектов малого и среднего предпринимательства в расчете на 10 тыс. человек населения</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513,8</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504,16</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554,4</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5597" marR="5597" marT="5597" marB="0" anchor="ctr"/>
                </a:tc>
                <a:extLst>
                  <a:ext uri="{0D108BD9-81ED-4DB2-BD59-A6C34878D82A}">
                    <a16:rowId xmlns:a16="http://schemas.microsoft.com/office/drawing/2014/main" val="10007"/>
                  </a:ext>
                </a:extLst>
              </a:tr>
              <a:tr h="22389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rowSpan="6">
                  <a:txBody>
                    <a:bodyPr/>
                    <a:lstStyle/>
                    <a:p>
                      <a:pPr algn="ctr" fontAlgn="ctr"/>
                      <a:r>
                        <a:rPr lang="ru-RU" sz="1000" u="none" strike="noStrike">
                          <a:effectLst/>
                        </a:rPr>
                        <a:t>Подпрограмма 4. Развитие потребительского рынка и услуг на территории муниципального образования Московской области</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2022 Доля обращений по вопросу защиты прав потребителей от общего количества поступивших обращений</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0,33</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0,30</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0,2</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08"/>
                  </a:ext>
                </a:extLst>
              </a:tr>
              <a:tr h="33583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vMerge="1">
                  <a:txBody>
                    <a:bodyPr/>
                    <a:lstStyle/>
                    <a:p>
                      <a:endParaRPr lang="ru-RU"/>
                    </a:p>
                  </a:txBody>
                  <a:tcPr/>
                </a:tc>
                <a:tc>
                  <a:txBody>
                    <a:bodyPr/>
                    <a:lstStyle/>
                    <a:p>
                      <a:pPr algn="l" fontAlgn="ctr"/>
                      <a:r>
                        <a:rPr lang="ru-RU" sz="1000" u="none" strike="noStrike">
                          <a:effectLst/>
                        </a:rPr>
                        <a:t>2022 Доля ОДС, соответствующих требованиям, нормам и стандартам действующего законодательства, от общего количества ОДС</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85</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88</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09"/>
                  </a:ext>
                </a:extLst>
              </a:tr>
              <a:tr h="44778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vMerge="1">
                  <a:txBody>
                    <a:bodyPr/>
                    <a:lstStyle/>
                    <a:p>
                      <a:endParaRPr lang="ru-RU"/>
                    </a:p>
                  </a:txBody>
                  <a:tcPr/>
                </a:tc>
                <a:tc>
                  <a:txBody>
                    <a:bodyPr/>
                    <a:lstStyle/>
                    <a:p>
                      <a:pPr algn="l" fontAlgn="ctr"/>
                      <a:r>
                        <a:rPr lang="ru-RU" sz="1000" u="none" strike="noStrike" dirty="0">
                          <a:effectLst/>
                        </a:rPr>
                        <a:t>2022 Обеспеченность населения площадью торговых объектов</a:t>
                      </a:r>
                      <a:endParaRPr lang="ru-RU" sz="1000" b="0" i="0" u="none" strike="noStrike" dirty="0">
                        <a:effectLst/>
                        <a:latin typeface="Arial" panose="020B0604020202020204" pitchFamily="34" charset="0"/>
                      </a:endParaRPr>
                    </a:p>
                  </a:txBody>
                  <a:tcPr marL="5597" marR="5597" marT="5597" marB="0" anchor="ctr"/>
                </a:tc>
                <a:tc>
                  <a:txBody>
                    <a:bodyPr/>
                    <a:lstStyle/>
                    <a:p>
                      <a:pPr algn="l" fontAlgn="ctr"/>
                      <a:r>
                        <a:rPr lang="ru-RU" sz="1000" u="none" strike="noStrike">
                          <a:effectLst/>
                        </a:rPr>
                        <a:t>Квадратные метры на 1000 жителей</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630,0</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788,4</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840</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10"/>
                  </a:ext>
                </a:extLst>
              </a:tr>
              <a:tr h="33583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vMerge="1">
                  <a:txBody>
                    <a:bodyPr/>
                    <a:lstStyle/>
                    <a:p>
                      <a:endParaRPr lang="ru-RU"/>
                    </a:p>
                  </a:txBody>
                  <a:tcPr/>
                </a:tc>
                <a:tc>
                  <a:txBody>
                    <a:bodyPr/>
                    <a:lstStyle/>
                    <a:p>
                      <a:pPr algn="l" fontAlgn="ctr"/>
                      <a:r>
                        <a:rPr lang="ru-RU" sz="1000" u="none" strike="noStrike">
                          <a:effectLst/>
                        </a:rPr>
                        <a:t>2022 Прирост площадей торговых объектов</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Тысяча квадратных метров</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1,9</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4,8</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11"/>
                  </a:ext>
                </a:extLst>
              </a:tr>
              <a:tr h="22389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vMerge="1">
                  <a:txBody>
                    <a:bodyPr/>
                    <a:lstStyle/>
                    <a:p>
                      <a:endParaRPr lang="ru-RU"/>
                    </a:p>
                  </a:txBody>
                  <a:tcPr/>
                </a:tc>
                <a:tc>
                  <a:txBody>
                    <a:bodyPr/>
                    <a:lstStyle/>
                    <a:p>
                      <a:pPr algn="l" fontAlgn="ctr"/>
                      <a:r>
                        <a:rPr lang="ru-RU" sz="1000" u="none" strike="noStrike">
                          <a:effectLst/>
                        </a:rPr>
                        <a:t>2022 Прирост посадочных мест на объектах общественного питания</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Посадочное место</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50</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45</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1207</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597" marR="5597" marT="5597" marB="0" anchor="ctr"/>
                </a:tc>
                <a:extLst>
                  <a:ext uri="{0D108BD9-81ED-4DB2-BD59-A6C34878D82A}">
                    <a16:rowId xmlns:a16="http://schemas.microsoft.com/office/drawing/2014/main" val="10012"/>
                  </a:ext>
                </a:extLst>
              </a:tr>
              <a:tr h="22389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597" marR="5597" marT="5597" marB="0" anchor="ctr"/>
                </a:tc>
                <a:tc vMerge="1">
                  <a:txBody>
                    <a:bodyPr/>
                    <a:lstStyle/>
                    <a:p>
                      <a:endParaRPr lang="ru-RU"/>
                    </a:p>
                  </a:txBody>
                  <a:tcPr/>
                </a:tc>
                <a:tc>
                  <a:txBody>
                    <a:bodyPr/>
                    <a:lstStyle/>
                    <a:p>
                      <a:pPr algn="l" fontAlgn="ctr"/>
                      <a:r>
                        <a:rPr lang="ru-RU" sz="1000" u="none" strike="noStrike">
                          <a:effectLst/>
                        </a:rPr>
                        <a:t>2022 Прирост рабочих мест на объектах бытового обслуживания</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Место</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20</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12</a:t>
                      </a:r>
                      <a:endParaRPr lang="ru-RU" sz="1000" b="0" i="0" u="none" strike="noStrike">
                        <a:effectLst/>
                        <a:latin typeface="Arial" panose="020B0604020202020204" pitchFamily="34" charset="0"/>
                      </a:endParaRPr>
                    </a:p>
                  </a:txBody>
                  <a:tcPr marL="5597" marR="5597" marT="5597" marB="0" anchor="ctr"/>
                </a:tc>
                <a:tc>
                  <a:txBody>
                    <a:bodyPr/>
                    <a:lstStyle/>
                    <a:p>
                      <a:pPr algn="l" fontAlgn="ctr"/>
                      <a:r>
                        <a:rPr lang="ru-RU" sz="1000" u="none" strike="noStrike">
                          <a:effectLst/>
                        </a:rPr>
                        <a:t>19</a:t>
                      </a:r>
                      <a:endParaRPr lang="ru-RU" sz="1000" b="0" i="0" u="none" strike="noStrike">
                        <a:effectLst/>
                        <a:latin typeface="Arial" panose="020B0604020202020204" pitchFamily="34" charset="0"/>
                      </a:endParaRPr>
                    </a:p>
                  </a:txBody>
                  <a:tcPr marL="5597" marR="5597" marT="5597"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5597" marR="5597" marT="5597"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98646337"/>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65</a:t>
            </a:fld>
            <a:endParaRPr lang="ru-RU"/>
          </a:p>
        </p:txBody>
      </p:sp>
      <p:pic>
        <p:nvPicPr>
          <p:cNvPr id="7"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8"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272387" y="827912"/>
          <a:ext cx="11765702" cy="5902564"/>
        </p:xfrm>
        <a:graphic>
          <a:graphicData uri="http://schemas.openxmlformats.org/drawingml/2006/table">
            <a:tbl>
              <a:tblPr>
                <a:tableStyleId>{5C22544A-7EE6-4342-B048-85BDC9FD1C3A}</a:tableStyleId>
              </a:tblPr>
              <a:tblGrid>
                <a:gridCol w="266071">
                  <a:extLst>
                    <a:ext uri="{9D8B030D-6E8A-4147-A177-3AD203B41FA5}">
                      <a16:colId xmlns:a16="http://schemas.microsoft.com/office/drawing/2014/main" val="20000"/>
                    </a:ext>
                  </a:extLst>
                </a:gridCol>
                <a:gridCol w="862079">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gridCol w="821802">
                  <a:extLst>
                    <a:ext uri="{9D8B030D-6E8A-4147-A177-3AD203B41FA5}">
                      <a16:colId xmlns:a16="http://schemas.microsoft.com/office/drawing/2014/main" val="20003"/>
                    </a:ext>
                  </a:extLst>
                </a:gridCol>
                <a:gridCol w="960699">
                  <a:extLst>
                    <a:ext uri="{9D8B030D-6E8A-4147-A177-3AD203B41FA5}">
                      <a16:colId xmlns:a16="http://schemas.microsoft.com/office/drawing/2014/main" val="20004"/>
                    </a:ext>
                  </a:extLst>
                </a:gridCol>
                <a:gridCol w="856527">
                  <a:extLst>
                    <a:ext uri="{9D8B030D-6E8A-4147-A177-3AD203B41FA5}">
                      <a16:colId xmlns:a16="http://schemas.microsoft.com/office/drawing/2014/main" val="20005"/>
                    </a:ext>
                  </a:extLst>
                </a:gridCol>
                <a:gridCol w="833377">
                  <a:extLst>
                    <a:ext uri="{9D8B030D-6E8A-4147-A177-3AD203B41FA5}">
                      <a16:colId xmlns:a16="http://schemas.microsoft.com/office/drawing/2014/main" val="20006"/>
                    </a:ext>
                  </a:extLst>
                </a:gridCol>
                <a:gridCol w="2593147">
                  <a:extLst>
                    <a:ext uri="{9D8B030D-6E8A-4147-A177-3AD203B41FA5}">
                      <a16:colId xmlns:a16="http://schemas.microsoft.com/office/drawing/2014/main" val="20007"/>
                    </a:ext>
                  </a:extLst>
                </a:gridCol>
              </a:tblGrid>
              <a:tr h="854074">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00"/>
                  </a:ext>
                </a:extLst>
              </a:tr>
              <a:tr h="148359">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01"/>
                  </a:ext>
                </a:extLst>
              </a:tr>
              <a:tr h="151540">
                <a:tc gridSpan="7">
                  <a:txBody>
                    <a:bodyPr/>
                    <a:lstStyle/>
                    <a:p>
                      <a:pPr algn="l" fontAlgn="ctr"/>
                      <a:r>
                        <a:rPr lang="ru-RU" sz="1000" u="none" strike="noStrike">
                          <a:effectLst/>
                        </a:rPr>
                        <a:t>12. Управление имуществом и муниципальными финансами</a:t>
                      </a:r>
                      <a:endParaRPr lang="ru-RU" sz="1000" b="1" i="0" u="none" strike="noStrike">
                        <a:effectLst/>
                        <a:latin typeface="Arial" panose="020B0604020202020204" pitchFamily="34" charset="0"/>
                      </a:endParaRPr>
                    </a:p>
                  </a:txBody>
                  <a:tcPr marL="5454" marR="5454" marT="545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02"/>
                  </a:ext>
                </a:extLst>
              </a:tr>
              <a:tr h="43296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tc rowSpan="10">
                  <a:txBody>
                    <a:bodyPr/>
                    <a:lstStyle/>
                    <a:p>
                      <a:pPr algn="ctr" fontAlgn="ctr"/>
                      <a:r>
                        <a:rPr lang="ru-RU" sz="1000" u="none" strike="noStrike">
                          <a:effectLst/>
                        </a:rPr>
                        <a:t>Подпрограмма 1. Развитие имущественного комплекса</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2021 Доля объектов недвижимого имущества, поставленных на кадастровый учет от выявленных земельных участков с объектами без прав</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50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75</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03"/>
                  </a:ext>
                </a:extLst>
              </a:tr>
              <a:tr h="57729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tc vMerge="1">
                  <a:txBody>
                    <a:bodyPr/>
                    <a:lstStyle/>
                    <a:p>
                      <a:endParaRPr lang="ru-RU"/>
                    </a:p>
                  </a:txBody>
                  <a:tcPr/>
                </a:tc>
                <a:tc>
                  <a:txBody>
                    <a:bodyPr/>
                    <a:lstStyle/>
                    <a:p>
                      <a:pPr algn="l" fontAlgn="ctr"/>
                      <a:r>
                        <a:rPr lang="ru-RU" sz="1000" u="none" strike="noStrike">
                          <a:effectLst/>
                        </a:rPr>
                        <a:t>2022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20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Торги не планировались в связи с отсутствием земельных участков для предоставления СМП</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04"/>
                  </a:ext>
                </a:extLst>
              </a:tr>
              <a:tr h="57729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tc vMerge="1">
                  <a:txBody>
                    <a:bodyPr/>
                    <a:lstStyle/>
                    <a:p>
                      <a:endParaRPr lang="ru-RU"/>
                    </a:p>
                  </a:txBody>
                  <a:tcPr/>
                </a:tc>
                <a:tc>
                  <a:txBody>
                    <a:bodyPr/>
                    <a:lstStyle/>
                    <a:p>
                      <a:pPr algn="l" fontAlgn="ctr"/>
                      <a:r>
                        <a:rPr lang="ru-RU" sz="1000" u="none" strike="noStrike">
                          <a:effectLst/>
                        </a:rPr>
                        <a:t>2022 Исключение незаконных решений по земле</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Штука</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19</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Показатель не выполнен По достижению планового значения показателя работа проводится и будет продолжена в 2023 году </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05"/>
                  </a:ext>
                </a:extLst>
              </a:tr>
              <a:tr h="57729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tc vMerge="1">
                  <a:txBody>
                    <a:bodyPr/>
                    <a:lstStyle/>
                    <a:p>
                      <a:endParaRPr lang="ru-RU"/>
                    </a:p>
                  </a:txBody>
                  <a:tcPr/>
                </a:tc>
                <a:tc>
                  <a:txBody>
                    <a:bodyPr/>
                    <a:lstStyle/>
                    <a:p>
                      <a:pPr algn="l" fontAlgn="ctr"/>
                      <a:r>
                        <a:rPr lang="ru-RU" sz="1000" u="none" strike="noStrike">
                          <a:effectLst/>
                        </a:rPr>
                        <a:t>2022 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99</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Показатель выполнен на 99% в связи с наличием текущей задолженности, по которой принимаются меры по взысканию</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06"/>
                  </a:ext>
                </a:extLst>
              </a:tr>
              <a:tr h="43296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tc vMerge="1">
                  <a:txBody>
                    <a:bodyPr/>
                    <a:lstStyle/>
                    <a:p>
                      <a:endParaRPr lang="ru-RU"/>
                    </a:p>
                  </a:txBody>
                  <a:tcPr/>
                </a:tc>
                <a:tc>
                  <a:txBody>
                    <a:bodyPr/>
                    <a:lstStyle/>
                    <a:p>
                      <a:pPr algn="l" fontAlgn="ctr"/>
                      <a:r>
                        <a:rPr lang="ru-RU" sz="1000" u="none" strike="noStrike">
                          <a:effectLst/>
                        </a:rPr>
                        <a:t>2022 Поступления доходов в бюджет муниципального образования от распоряжения муниципальным имуществом и землей</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108</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07"/>
                  </a:ext>
                </a:extLst>
              </a:tr>
              <a:tr h="1010260">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tc vMerge="1">
                  <a:txBody>
                    <a:bodyPr/>
                    <a:lstStyle/>
                    <a:p>
                      <a:endParaRPr lang="ru-RU"/>
                    </a:p>
                  </a:txBody>
                  <a:tcPr/>
                </a:tc>
                <a:tc>
                  <a:txBody>
                    <a:bodyPr/>
                    <a:lstStyle/>
                    <a:p>
                      <a:pPr algn="l" fontAlgn="ctr"/>
                      <a:r>
                        <a:rPr lang="ru-RU" sz="1000" u="none" strike="noStrike">
                          <a:effectLst/>
                        </a:rPr>
                        <a:t>2022 Предоставление земельных участков многодетным семьям</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80,94</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Ввиду наличия заявлений  от многодетных семей на включение в список для получения земельных участков, показатель не статичен. За отчетный период выполнен на 80,94%. Работа по предоставлению  земельных участков будет продолжена в 2023 году</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08"/>
                  </a:ext>
                </a:extLst>
              </a:tr>
              <a:tr h="14835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tc vMerge="1">
                  <a:txBody>
                    <a:bodyPr/>
                    <a:lstStyle/>
                    <a:p>
                      <a:endParaRPr lang="ru-RU"/>
                    </a:p>
                  </a:txBody>
                  <a:tcPr/>
                </a:tc>
                <a:tc>
                  <a:txBody>
                    <a:bodyPr/>
                    <a:lstStyle/>
                    <a:p>
                      <a:pPr algn="l" fontAlgn="ctr"/>
                      <a:r>
                        <a:rPr lang="ru-RU" sz="1000" u="none" strike="noStrike">
                          <a:effectLst/>
                        </a:rPr>
                        <a:t>2022 Прирост земельного налога</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105</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09"/>
                  </a:ext>
                </a:extLst>
              </a:tr>
              <a:tr h="14835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tc vMerge="1">
                  <a:txBody>
                    <a:bodyPr/>
                    <a:lstStyle/>
                    <a:p>
                      <a:endParaRPr lang="ru-RU"/>
                    </a:p>
                  </a:txBody>
                  <a:tcPr/>
                </a:tc>
                <a:tc>
                  <a:txBody>
                    <a:bodyPr/>
                    <a:lstStyle/>
                    <a:p>
                      <a:pPr algn="l" fontAlgn="ctr"/>
                      <a:r>
                        <a:rPr lang="ru-RU" sz="1000" u="none" strike="noStrike">
                          <a:effectLst/>
                        </a:rPr>
                        <a:t>2022 Проверка использования земель</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10"/>
                  </a:ext>
                </a:extLst>
              </a:tr>
              <a:tr h="43296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tc vMerge="1">
                  <a:txBody>
                    <a:bodyPr/>
                    <a:lstStyle/>
                    <a:p>
                      <a:endParaRPr lang="ru-RU"/>
                    </a:p>
                  </a:txBody>
                  <a:tcPr/>
                </a:tc>
                <a:tc>
                  <a:txBody>
                    <a:bodyPr/>
                    <a:lstStyle/>
                    <a:p>
                      <a:pPr algn="l" fontAlgn="ctr"/>
                      <a:r>
                        <a:rPr lang="ru-RU" sz="1000" u="none" strike="noStrike">
                          <a:effectLst/>
                        </a:rPr>
                        <a:t>2022 Эффективность работы по взысканию задолженности по арендной плате за земельные участки, государственная собственность на которые не разграничена</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454" marR="5454" marT="5454" marB="0" anchor="ctr"/>
                </a:tc>
                <a:extLst>
                  <a:ext uri="{0D108BD9-81ED-4DB2-BD59-A6C34878D82A}">
                    <a16:rowId xmlns:a16="http://schemas.microsoft.com/office/drawing/2014/main" val="10011"/>
                  </a:ext>
                </a:extLst>
              </a:tr>
              <a:tr h="28950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454" marR="5454" marT="5454" marB="0" anchor="ctr"/>
                </a:tc>
                <a:tc vMerge="1">
                  <a:txBody>
                    <a:bodyPr/>
                    <a:lstStyle/>
                    <a:p>
                      <a:endParaRPr lang="ru-RU"/>
                    </a:p>
                  </a:txBody>
                  <a:tcPr/>
                </a:tc>
                <a:tc>
                  <a:txBody>
                    <a:bodyPr/>
                    <a:lstStyle/>
                    <a:p>
                      <a:pPr algn="l" fontAlgn="ctr"/>
                      <a:r>
                        <a:rPr lang="ru-RU" sz="1000" u="none" strike="noStrike">
                          <a:effectLst/>
                        </a:rPr>
                        <a:t>2022 Эффективность работы по взысканию задолженности по арендной плате за муниципальное имущество и землю</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454" marR="5454" marT="5454"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5454" marR="5454" marT="5454"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692754453"/>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66</a:t>
            </a:fld>
            <a:endParaRPr lang="ru-RU"/>
          </a:p>
        </p:txBody>
      </p:sp>
      <p:pic>
        <p:nvPicPr>
          <p:cNvPr id="7"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8"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3" name="Таблица 2"/>
          <p:cNvGraphicFramePr>
            <a:graphicFrameLocks noGrp="1"/>
          </p:cNvGraphicFramePr>
          <p:nvPr>
            <p:extLst/>
          </p:nvPr>
        </p:nvGraphicFramePr>
        <p:xfrm>
          <a:off x="153909" y="856526"/>
          <a:ext cx="11791163" cy="5741046"/>
        </p:xfrm>
        <a:graphic>
          <a:graphicData uri="http://schemas.openxmlformats.org/drawingml/2006/table">
            <a:tbl>
              <a:tblPr>
                <a:tableStyleId>{5C22544A-7EE6-4342-B048-85BDC9FD1C3A}</a:tableStyleId>
              </a:tblPr>
              <a:tblGrid>
                <a:gridCol w="266648">
                  <a:extLst>
                    <a:ext uri="{9D8B030D-6E8A-4147-A177-3AD203B41FA5}">
                      <a16:colId xmlns:a16="http://schemas.microsoft.com/office/drawing/2014/main" val="20000"/>
                    </a:ext>
                  </a:extLst>
                </a:gridCol>
                <a:gridCol w="1386568">
                  <a:extLst>
                    <a:ext uri="{9D8B030D-6E8A-4147-A177-3AD203B41FA5}">
                      <a16:colId xmlns:a16="http://schemas.microsoft.com/office/drawing/2014/main" val="20001"/>
                    </a:ext>
                  </a:extLst>
                </a:gridCol>
                <a:gridCol w="4454779">
                  <a:extLst>
                    <a:ext uri="{9D8B030D-6E8A-4147-A177-3AD203B41FA5}">
                      <a16:colId xmlns:a16="http://schemas.microsoft.com/office/drawing/2014/main" val="20002"/>
                    </a:ext>
                  </a:extLst>
                </a:gridCol>
                <a:gridCol w="833377">
                  <a:extLst>
                    <a:ext uri="{9D8B030D-6E8A-4147-A177-3AD203B41FA5}">
                      <a16:colId xmlns:a16="http://schemas.microsoft.com/office/drawing/2014/main" val="20003"/>
                    </a:ext>
                  </a:extLst>
                </a:gridCol>
                <a:gridCol w="1226916">
                  <a:extLst>
                    <a:ext uri="{9D8B030D-6E8A-4147-A177-3AD203B41FA5}">
                      <a16:colId xmlns:a16="http://schemas.microsoft.com/office/drawing/2014/main" val="20004"/>
                    </a:ext>
                  </a:extLst>
                </a:gridCol>
                <a:gridCol w="1145894">
                  <a:extLst>
                    <a:ext uri="{9D8B030D-6E8A-4147-A177-3AD203B41FA5}">
                      <a16:colId xmlns:a16="http://schemas.microsoft.com/office/drawing/2014/main" val="20005"/>
                    </a:ext>
                  </a:extLst>
                </a:gridCol>
                <a:gridCol w="856527">
                  <a:extLst>
                    <a:ext uri="{9D8B030D-6E8A-4147-A177-3AD203B41FA5}">
                      <a16:colId xmlns:a16="http://schemas.microsoft.com/office/drawing/2014/main" val="20006"/>
                    </a:ext>
                  </a:extLst>
                </a:gridCol>
                <a:gridCol w="1620454">
                  <a:extLst>
                    <a:ext uri="{9D8B030D-6E8A-4147-A177-3AD203B41FA5}">
                      <a16:colId xmlns:a16="http://schemas.microsoft.com/office/drawing/2014/main" val="20007"/>
                    </a:ext>
                  </a:extLst>
                </a:gridCol>
              </a:tblGrid>
              <a:tr h="1297726">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225586">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234319">
                <a:tc gridSpan="7">
                  <a:txBody>
                    <a:bodyPr/>
                    <a:lstStyle/>
                    <a:p>
                      <a:pPr algn="l" fontAlgn="ctr"/>
                      <a:r>
                        <a:rPr lang="ru-RU" sz="1000" u="none" strike="noStrike">
                          <a:effectLst/>
                        </a:rPr>
                        <a:t>12. Управление имуществом и муниципальными финансами</a:t>
                      </a:r>
                      <a:endParaRPr lang="ru-RU" sz="10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108232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Подпрограмма 3. Совершенствование муниципальной службы Московской области</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Доля муниципальных служащих, прошедших обучение по программам профессиональной переподготовки и повышения квалификации в соответствии с планом - заказом, от общего числа муниципальных служащих </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13</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20</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20</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446320">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137" marR="7137" marT="7137" marB="0" anchor="ctr"/>
                </a:tc>
                <a:tc rowSpan="4">
                  <a:txBody>
                    <a:bodyPr/>
                    <a:lstStyle/>
                    <a:p>
                      <a:pPr algn="ctr" fontAlgn="ctr"/>
                      <a:r>
                        <a:rPr lang="ru-RU" sz="1000" u="none" strike="noStrike">
                          <a:effectLst/>
                        </a:rPr>
                        <a:t>Подпрограмма 4. Управление муниципальными финансами</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Доля просроченной кредиторской задолженности в расходах бюджета городского округа Долгопрудный</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0,0</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0,0</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0,0</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66948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000" u="none" strike="noStrike">
                          <a:effectLst/>
                        </a:rPr>
                        <a:t>Исполнение бюджета городского округа Долгопрудный по налоговым и неналоговым доходам к первоначально утвержденному уровню</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≥100,0</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≥100,0</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109,4</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89264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000" u="none" strike="noStrike">
                          <a:effectLst/>
                        </a:rPr>
                        <a:t>Отношение дефицита бюджета к доходам бюджета без учета безвозмездных поступлений и (или) поступлений налоговых доходов по дополнительным нормативам отчислений</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0,5</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r h="89264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000" u="none" strike="noStrike">
                          <a:effectLst/>
                        </a:rPr>
                        <a:t>Отношение объема муниципального долга к годовому объему доходов  бюджета без учета безвозмездных поступлений и (или) поступлений налоговых доходов по дополнительным нормативам отчислений</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0,0</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0,0</a:t>
                      </a:r>
                      <a:endParaRPr lang="ru-RU" sz="1000" b="0" i="0" u="none" strike="noStrike">
                        <a:effectLst/>
                        <a:latin typeface="Arial" panose="020B0604020202020204" pitchFamily="34" charset="0"/>
                      </a:endParaRPr>
                    </a:p>
                  </a:txBody>
                  <a:tcPr marL="7137" marR="7137" marT="7137" marB="0" anchor="ctr"/>
                </a:tc>
                <a:tc>
                  <a:txBody>
                    <a:bodyPr/>
                    <a:lstStyle/>
                    <a:p>
                      <a:pPr algn="l" fontAlgn="ctr"/>
                      <a:r>
                        <a:rPr lang="ru-RU" sz="1000" u="none" strike="noStrike">
                          <a:effectLst/>
                        </a:rPr>
                        <a:t>0,0</a:t>
                      </a:r>
                      <a:endParaRPr lang="ru-RU" sz="1000" b="0" i="0" u="none" strike="noStrike">
                        <a:effectLst/>
                        <a:latin typeface="Arial" panose="020B0604020202020204" pitchFamily="34" charset="0"/>
                      </a:endParaRPr>
                    </a:p>
                  </a:txBody>
                  <a:tcPr marL="7137" marR="7137" marT="7137"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09378271"/>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67</a:t>
            </a:fld>
            <a:endParaRPr lang="ru-RU"/>
          </a:p>
        </p:txBody>
      </p:sp>
      <p:pic>
        <p:nvPicPr>
          <p:cNvPr id="7"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8"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153910" y="737657"/>
          <a:ext cx="11768014" cy="5983817"/>
        </p:xfrm>
        <a:graphic>
          <a:graphicData uri="http://schemas.openxmlformats.org/drawingml/2006/table">
            <a:tbl>
              <a:tblPr>
                <a:tableStyleId>{5C22544A-7EE6-4342-B048-85BDC9FD1C3A}</a:tableStyleId>
              </a:tblPr>
              <a:tblGrid>
                <a:gridCol w="266124">
                  <a:extLst>
                    <a:ext uri="{9D8B030D-6E8A-4147-A177-3AD203B41FA5}">
                      <a16:colId xmlns:a16="http://schemas.microsoft.com/office/drawing/2014/main" val="20000"/>
                    </a:ext>
                  </a:extLst>
                </a:gridCol>
                <a:gridCol w="1383845">
                  <a:extLst>
                    <a:ext uri="{9D8B030D-6E8A-4147-A177-3AD203B41FA5}">
                      <a16:colId xmlns:a16="http://schemas.microsoft.com/office/drawing/2014/main" val="20001"/>
                    </a:ext>
                  </a:extLst>
                </a:gridCol>
                <a:gridCol w="4481174">
                  <a:extLst>
                    <a:ext uri="{9D8B030D-6E8A-4147-A177-3AD203B41FA5}">
                      <a16:colId xmlns:a16="http://schemas.microsoft.com/office/drawing/2014/main" val="20002"/>
                    </a:ext>
                  </a:extLst>
                </a:gridCol>
                <a:gridCol w="613458">
                  <a:extLst>
                    <a:ext uri="{9D8B030D-6E8A-4147-A177-3AD203B41FA5}">
                      <a16:colId xmlns:a16="http://schemas.microsoft.com/office/drawing/2014/main" val="20003"/>
                    </a:ext>
                  </a:extLst>
                </a:gridCol>
                <a:gridCol w="983848">
                  <a:extLst>
                    <a:ext uri="{9D8B030D-6E8A-4147-A177-3AD203B41FA5}">
                      <a16:colId xmlns:a16="http://schemas.microsoft.com/office/drawing/2014/main" val="20004"/>
                    </a:ext>
                  </a:extLst>
                </a:gridCol>
                <a:gridCol w="995423">
                  <a:extLst>
                    <a:ext uri="{9D8B030D-6E8A-4147-A177-3AD203B41FA5}">
                      <a16:colId xmlns:a16="http://schemas.microsoft.com/office/drawing/2014/main" val="20005"/>
                    </a:ext>
                  </a:extLst>
                </a:gridCol>
                <a:gridCol w="960699">
                  <a:extLst>
                    <a:ext uri="{9D8B030D-6E8A-4147-A177-3AD203B41FA5}">
                      <a16:colId xmlns:a16="http://schemas.microsoft.com/office/drawing/2014/main" val="20006"/>
                    </a:ext>
                  </a:extLst>
                </a:gridCol>
                <a:gridCol w="2083443">
                  <a:extLst>
                    <a:ext uri="{9D8B030D-6E8A-4147-A177-3AD203B41FA5}">
                      <a16:colId xmlns:a16="http://schemas.microsoft.com/office/drawing/2014/main" val="20007"/>
                    </a:ext>
                  </a:extLst>
                </a:gridCol>
              </a:tblGrid>
              <a:tr h="1026150">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dirty="0">
                          <a:effectLst/>
                        </a:rPr>
                        <a:t>Единица измерения</a:t>
                      </a:r>
                      <a:endParaRPr lang="ru-RU" sz="1000" b="0" i="0" u="none" strike="noStrike" dirty="0">
                        <a:effectLst/>
                        <a:latin typeface="Arial" panose="020B0604020202020204" pitchFamily="34" charset="0"/>
                      </a:endParaRPr>
                    </a:p>
                  </a:txBody>
                  <a:tcPr marL="6422" marR="6422" marT="6422" marB="0" anchor="ctr"/>
                </a:tc>
                <a:tc>
                  <a:txBody>
                    <a:bodyPr/>
                    <a:lstStyle/>
                    <a:p>
                      <a:pPr algn="ctr" fontAlgn="ctr"/>
                      <a:r>
                        <a:rPr lang="ru-RU" sz="1000" u="none" strike="noStrike" dirty="0">
                          <a:effectLst/>
                        </a:rPr>
                        <a:t>Базовое значение показателя (на начало реализации Программы)</a:t>
                      </a:r>
                      <a:endParaRPr lang="ru-RU" sz="1000" b="0" i="0" u="none" strike="noStrike" dirty="0">
                        <a:effectLst/>
                        <a:latin typeface="Arial" panose="020B0604020202020204" pitchFamily="34" charset="0"/>
                      </a:endParaRPr>
                    </a:p>
                  </a:txBody>
                  <a:tcPr marL="6422" marR="6422" marT="6422" marB="0" anchor="ctr"/>
                </a:tc>
                <a:tc>
                  <a:txBody>
                    <a:bodyPr/>
                    <a:lstStyle/>
                    <a:p>
                      <a:pPr algn="ctr" fontAlgn="ctr"/>
                      <a:r>
                        <a:rPr lang="ru-RU" sz="1000" u="none" strike="noStrike" dirty="0">
                          <a:effectLst/>
                        </a:rPr>
                        <a:t>Планируемое значение показателя на 2022 год</a:t>
                      </a:r>
                      <a:endParaRPr lang="ru-RU" sz="1000" b="0" i="0" u="none" strike="noStrike" dirty="0">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00"/>
                  </a:ext>
                </a:extLst>
              </a:tr>
              <a:tr h="178384">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01"/>
                  </a:ext>
                </a:extLst>
              </a:tr>
              <a:tr h="185450">
                <a:tc gridSpan="7">
                  <a:txBody>
                    <a:bodyPr/>
                    <a:lstStyle/>
                    <a:p>
                      <a:pPr algn="l" fontAlgn="ctr"/>
                      <a:r>
                        <a:rPr lang="ru-RU" sz="1000" u="none" strike="noStrike" dirty="0">
                          <a:effectLst/>
                        </a:rPr>
                        <a:t>12. Управление имуществом и муниципальными финансами</a:t>
                      </a:r>
                      <a:endParaRPr lang="ru-RU" sz="1000" b="1" i="0" u="none" strike="noStrike" dirty="0">
                        <a:effectLst/>
                        <a:latin typeface="Arial" panose="020B0604020202020204" pitchFamily="34" charset="0"/>
                      </a:endParaRPr>
                    </a:p>
                  </a:txBody>
                  <a:tcPr marL="6422" marR="6422" marT="642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02"/>
                  </a:ext>
                </a:extLst>
              </a:tr>
              <a:tr h="35323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tc rowSpan="10">
                  <a:txBody>
                    <a:bodyPr/>
                    <a:lstStyle/>
                    <a:p>
                      <a:pPr algn="ctr" fontAlgn="ctr"/>
                      <a:r>
                        <a:rPr lang="ru-RU" sz="1000" u="none" strike="noStrike" dirty="0">
                          <a:effectLst/>
                        </a:rPr>
                        <a:t>Подпрограмма 5. Обеспечивающая подпрограмма</a:t>
                      </a:r>
                      <a:endParaRPr lang="ru-RU" sz="1000" b="0" i="0" u="none" strike="noStrike" dirty="0">
                        <a:effectLst/>
                        <a:latin typeface="Arial" panose="020B0604020202020204" pitchFamily="34" charset="0"/>
                      </a:endParaRPr>
                    </a:p>
                  </a:txBody>
                  <a:tcPr marL="6422" marR="6422" marT="6422" marB="0" anchor="ctr"/>
                </a:tc>
                <a:tc>
                  <a:txBody>
                    <a:bodyPr/>
                    <a:lstStyle/>
                    <a:p>
                      <a:pPr algn="l" fontAlgn="ctr"/>
                      <a:r>
                        <a:rPr lang="ru-RU" sz="1000" u="none" strike="noStrike">
                          <a:effectLst/>
                        </a:rPr>
                        <a:t>Доля выплаченных объемов денежного содержания, прочих и иных выплат от запланированных к выплате</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dirty="0">
                          <a:effectLst/>
                        </a:rPr>
                        <a:t>Процент</a:t>
                      </a:r>
                      <a:endParaRPr lang="ru-RU" sz="1000" b="0" i="0" u="none" strike="noStrike" dirty="0">
                        <a:effectLst/>
                        <a:latin typeface="Arial" panose="020B0604020202020204" pitchFamily="34" charset="0"/>
                      </a:endParaRPr>
                    </a:p>
                  </a:txBody>
                  <a:tcPr marL="6422" marR="6422" marT="6422" marB="0" anchor="ctr"/>
                </a:tc>
                <a:tc>
                  <a:txBody>
                    <a:bodyPr/>
                    <a:lstStyle/>
                    <a:p>
                      <a:pPr algn="l" fontAlgn="ctr"/>
                      <a:r>
                        <a:rPr lang="ru-RU" sz="1000" u="none" strike="noStrike" dirty="0">
                          <a:effectLst/>
                        </a:rPr>
                        <a:t>100</a:t>
                      </a:r>
                      <a:endParaRPr lang="ru-RU" sz="1000" b="0" i="0" u="none" strike="noStrike" dirty="0">
                        <a:effectLst/>
                        <a:latin typeface="Arial" panose="020B0604020202020204" pitchFamily="34" charset="0"/>
                      </a:endParaRPr>
                    </a:p>
                  </a:txBody>
                  <a:tcPr marL="6422" marR="6422" marT="6422" marB="0" anchor="ctr"/>
                </a:tc>
                <a:tc>
                  <a:txBody>
                    <a:bodyPr/>
                    <a:lstStyle/>
                    <a:p>
                      <a:pPr algn="l" fontAlgn="ctr"/>
                      <a:r>
                        <a:rPr lang="ru-RU" sz="1000" u="none" strike="noStrike" dirty="0">
                          <a:effectLst/>
                        </a:rPr>
                        <a:t>100</a:t>
                      </a:r>
                      <a:endParaRPr lang="ru-RU" sz="1000" b="0" i="0" u="none" strike="noStrike" dirty="0">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03"/>
                  </a:ext>
                </a:extLst>
              </a:tr>
              <a:tr h="35323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tc vMerge="1">
                  <a:txBody>
                    <a:bodyPr/>
                    <a:lstStyle/>
                    <a:p>
                      <a:endParaRPr lang="ru-RU"/>
                    </a:p>
                  </a:txBody>
                  <a:tcPr/>
                </a:tc>
                <a:tc>
                  <a:txBody>
                    <a:bodyPr/>
                    <a:lstStyle/>
                    <a:p>
                      <a:pPr algn="l" fontAlgn="ctr"/>
                      <a:r>
                        <a:rPr lang="ru-RU" sz="1000" u="none" strike="noStrike">
                          <a:effectLst/>
                        </a:rPr>
                        <a:t>Доля обращений граждан, рассмотренных без нарушений установленных сроков, в общем числе обращений граждан</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04"/>
                  </a:ext>
                </a:extLst>
              </a:tr>
              <a:tr h="141294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tc vMerge="1">
                  <a:txBody>
                    <a:bodyPr/>
                    <a:lstStyle/>
                    <a:p>
                      <a:endParaRPr lang="ru-RU"/>
                    </a:p>
                  </a:txBody>
                  <a:tcPr/>
                </a:tc>
                <a:tc>
                  <a:txBody>
                    <a:bodyPr/>
                    <a:lstStyle/>
                    <a:p>
                      <a:pPr algn="l" fontAlgn="ctr"/>
                      <a:r>
                        <a:rPr lang="ru-RU" sz="1000" u="none" strike="noStrike">
                          <a:effectLst/>
                        </a:rPr>
                        <a:t>Доля отправленной грифованной корреспонденции в общем количестве запланированной</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90</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Отправление грифованной корреспонденции производится согласно фактической потребности. Оплачены услуги спец.связи за январь-ноябрь 2022г. Не оплачен декабрь 2022 года. Оплата будет осуществлена в 2023 году. После оплаты исполнение показателя составит 100%.</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05"/>
                  </a:ext>
                </a:extLst>
              </a:tr>
              <a:tr h="52985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tc vMerge="1">
                  <a:txBody>
                    <a:bodyPr/>
                    <a:lstStyle/>
                    <a:p>
                      <a:endParaRPr lang="ru-RU"/>
                    </a:p>
                  </a:txBody>
                  <a:tcPr/>
                </a:tc>
                <a:tc>
                  <a:txBody>
                    <a:bodyPr/>
                    <a:lstStyle/>
                    <a:p>
                      <a:pPr algn="l" fontAlgn="ctr"/>
                      <a:r>
                        <a:rPr lang="ru-RU" sz="1000" u="none" strike="noStrike" dirty="0">
                          <a:effectLst/>
                        </a:rPr>
                        <a:t>Доля проведенной диспансеризации муниципальных служащих в общем количестве запланированной диспансеризации муниципальных служащих</a:t>
                      </a:r>
                      <a:endParaRPr lang="ru-RU" sz="1000" b="0" i="0" u="none" strike="noStrike" dirty="0">
                        <a:effectLst/>
                        <a:latin typeface="Arial" panose="020B0604020202020204" pitchFamily="34" charset="0"/>
                      </a:endParaRPr>
                    </a:p>
                  </a:txBody>
                  <a:tcPr marL="6422" marR="6422" marT="6422"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06"/>
                  </a:ext>
                </a:extLst>
              </a:tr>
              <a:tr h="35323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tc vMerge="1">
                  <a:txBody>
                    <a:bodyPr/>
                    <a:lstStyle/>
                    <a:p>
                      <a:endParaRPr lang="ru-RU"/>
                    </a:p>
                  </a:txBody>
                  <a:tcPr/>
                </a:tc>
                <a:tc>
                  <a:txBody>
                    <a:bodyPr/>
                    <a:lstStyle/>
                    <a:p>
                      <a:pPr algn="l" fontAlgn="ctr"/>
                      <a:r>
                        <a:rPr lang="ru-RU" sz="1000" u="none" strike="noStrike">
                          <a:effectLst/>
                        </a:rPr>
                        <a:t>Доля проведенных процедур закупок в общем количестве запланированных процедур закупок</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07"/>
                  </a:ext>
                </a:extLst>
              </a:tr>
              <a:tr h="35323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tc vMerge="1">
                  <a:txBody>
                    <a:bodyPr/>
                    <a:lstStyle/>
                    <a:p>
                      <a:endParaRPr lang="ru-RU"/>
                    </a:p>
                  </a:txBody>
                  <a:tcPr/>
                </a:tc>
                <a:tc>
                  <a:txBody>
                    <a:bodyPr/>
                    <a:lstStyle/>
                    <a:p>
                      <a:pPr algn="l" fontAlgn="ctr"/>
                      <a:r>
                        <a:rPr lang="ru-RU" sz="1000" u="none" strike="noStrike">
                          <a:effectLst/>
                        </a:rPr>
                        <a:t>Доля производственного травматизма в общем количестве работников администрации</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08"/>
                  </a:ext>
                </a:extLst>
              </a:tr>
              <a:tr h="35323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tc vMerge="1">
                  <a:txBody>
                    <a:bodyPr/>
                    <a:lstStyle/>
                    <a:p>
                      <a:endParaRPr lang="ru-RU"/>
                    </a:p>
                  </a:txBody>
                  <a:tcPr/>
                </a:tc>
                <a:tc>
                  <a:txBody>
                    <a:bodyPr/>
                    <a:lstStyle/>
                    <a:p>
                      <a:pPr algn="l" fontAlgn="ctr"/>
                      <a:r>
                        <a:rPr lang="ru-RU" sz="1000" u="none" strike="noStrike">
                          <a:effectLst/>
                        </a:rPr>
                        <a:t>Доля уплаченных взносов в общем количестве от запланированных к уплате</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09"/>
                  </a:ext>
                </a:extLst>
              </a:tr>
              <a:tr h="35323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tc vMerge="1">
                  <a:txBody>
                    <a:bodyPr/>
                    <a:lstStyle/>
                    <a:p>
                      <a:endParaRPr lang="ru-RU"/>
                    </a:p>
                  </a:txBody>
                  <a:tcPr/>
                </a:tc>
                <a:tc>
                  <a:txBody>
                    <a:bodyPr/>
                    <a:lstStyle/>
                    <a:p>
                      <a:pPr algn="l" fontAlgn="ctr"/>
                      <a:r>
                        <a:rPr lang="ru-RU" sz="1000" u="none" strike="noStrike">
                          <a:effectLst/>
                        </a:rPr>
                        <a:t>Заключение контракта на получение официальной статистической информации</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10"/>
                  </a:ext>
                </a:extLst>
              </a:tr>
              <a:tr h="35323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tc vMerge="1">
                  <a:txBody>
                    <a:bodyPr/>
                    <a:lstStyle/>
                    <a:p>
                      <a:endParaRPr lang="ru-RU"/>
                    </a:p>
                  </a:txBody>
                  <a:tcPr/>
                </a:tc>
                <a:tc>
                  <a:txBody>
                    <a:bodyPr/>
                    <a:lstStyle/>
                    <a:p>
                      <a:pPr algn="l" fontAlgn="ctr"/>
                      <a:r>
                        <a:rPr lang="ru-RU" sz="1000" u="none" strike="noStrike">
                          <a:effectLst/>
                        </a:rPr>
                        <a:t>Обеспечение разработки нового мобилизационного плана экономики городского округа Долгопрудный</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да/нет</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нет</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нет</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нет</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a:effectLst/>
                        </a:rPr>
                        <a:t>не запланировано</a:t>
                      </a:r>
                      <a:endParaRPr lang="ru-RU" sz="1000" b="0" i="0" u="none" strike="noStrike">
                        <a:effectLst/>
                        <a:latin typeface="Arial" panose="020B0604020202020204" pitchFamily="34" charset="0"/>
                      </a:endParaRPr>
                    </a:p>
                  </a:txBody>
                  <a:tcPr marL="6422" marR="6422" marT="6422" marB="0" anchor="ctr"/>
                </a:tc>
                <a:extLst>
                  <a:ext uri="{0D108BD9-81ED-4DB2-BD59-A6C34878D82A}">
                    <a16:rowId xmlns:a16="http://schemas.microsoft.com/office/drawing/2014/main" val="10011"/>
                  </a:ext>
                </a:extLst>
              </a:tr>
              <a:tr h="17838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422" marR="6422" marT="6422" marB="0" anchor="ctr"/>
                </a:tc>
                <a:tc vMerge="1">
                  <a:txBody>
                    <a:bodyPr/>
                    <a:lstStyle/>
                    <a:p>
                      <a:endParaRPr lang="ru-RU"/>
                    </a:p>
                  </a:txBody>
                  <a:tcPr/>
                </a:tc>
                <a:tc>
                  <a:txBody>
                    <a:bodyPr/>
                    <a:lstStyle/>
                    <a:p>
                      <a:pPr algn="l" fontAlgn="ctr"/>
                      <a:r>
                        <a:rPr lang="ru-RU" sz="1000" u="none" strike="noStrike">
                          <a:effectLst/>
                        </a:rPr>
                        <a:t>Повышение мобилизационной готовности</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422" marR="6422" marT="6422"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6422" marR="6422" marT="6422"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240608187"/>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68</a:t>
            </a:fld>
            <a:endParaRPr lang="ru-RU"/>
          </a:p>
        </p:txBody>
      </p:sp>
      <p:pic>
        <p:nvPicPr>
          <p:cNvPr id="7"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8"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3" name="Таблица 2"/>
          <p:cNvGraphicFramePr>
            <a:graphicFrameLocks noGrp="1"/>
          </p:cNvGraphicFramePr>
          <p:nvPr>
            <p:extLst/>
          </p:nvPr>
        </p:nvGraphicFramePr>
        <p:xfrm>
          <a:off x="312516" y="1225550"/>
          <a:ext cx="11597834" cy="5001550"/>
        </p:xfrm>
        <a:graphic>
          <a:graphicData uri="http://schemas.openxmlformats.org/drawingml/2006/table">
            <a:tbl>
              <a:tblPr>
                <a:tableStyleId>{5C22544A-7EE6-4342-B048-85BDC9FD1C3A}</a:tableStyleId>
              </a:tblPr>
              <a:tblGrid>
                <a:gridCol w="262275">
                  <a:extLst>
                    <a:ext uri="{9D8B030D-6E8A-4147-A177-3AD203B41FA5}">
                      <a16:colId xmlns:a16="http://schemas.microsoft.com/office/drawing/2014/main" val="20000"/>
                    </a:ext>
                  </a:extLst>
                </a:gridCol>
                <a:gridCol w="1363834">
                  <a:extLst>
                    <a:ext uri="{9D8B030D-6E8A-4147-A177-3AD203B41FA5}">
                      <a16:colId xmlns:a16="http://schemas.microsoft.com/office/drawing/2014/main" val="20001"/>
                    </a:ext>
                  </a:extLst>
                </a:gridCol>
                <a:gridCol w="4369578">
                  <a:extLst>
                    <a:ext uri="{9D8B030D-6E8A-4147-A177-3AD203B41FA5}">
                      <a16:colId xmlns:a16="http://schemas.microsoft.com/office/drawing/2014/main" val="20002"/>
                    </a:ext>
                  </a:extLst>
                </a:gridCol>
                <a:gridCol w="856526">
                  <a:extLst>
                    <a:ext uri="{9D8B030D-6E8A-4147-A177-3AD203B41FA5}">
                      <a16:colId xmlns:a16="http://schemas.microsoft.com/office/drawing/2014/main" val="20003"/>
                    </a:ext>
                  </a:extLst>
                </a:gridCol>
                <a:gridCol w="949124">
                  <a:extLst>
                    <a:ext uri="{9D8B030D-6E8A-4147-A177-3AD203B41FA5}">
                      <a16:colId xmlns:a16="http://schemas.microsoft.com/office/drawing/2014/main" val="20004"/>
                    </a:ext>
                  </a:extLst>
                </a:gridCol>
                <a:gridCol w="879676">
                  <a:extLst>
                    <a:ext uri="{9D8B030D-6E8A-4147-A177-3AD203B41FA5}">
                      <a16:colId xmlns:a16="http://schemas.microsoft.com/office/drawing/2014/main" val="20005"/>
                    </a:ext>
                  </a:extLst>
                </a:gridCol>
                <a:gridCol w="995423">
                  <a:extLst>
                    <a:ext uri="{9D8B030D-6E8A-4147-A177-3AD203B41FA5}">
                      <a16:colId xmlns:a16="http://schemas.microsoft.com/office/drawing/2014/main" val="20006"/>
                    </a:ext>
                  </a:extLst>
                </a:gridCol>
                <a:gridCol w="1921398">
                  <a:extLst>
                    <a:ext uri="{9D8B030D-6E8A-4147-A177-3AD203B41FA5}">
                      <a16:colId xmlns:a16="http://schemas.microsoft.com/office/drawing/2014/main" val="20007"/>
                    </a:ext>
                  </a:extLst>
                </a:gridCol>
              </a:tblGrid>
              <a:tr h="709351">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6105" marR="6105" marT="6105" marB="0" anchor="ctr"/>
                </a:tc>
                <a:extLst>
                  <a:ext uri="{0D108BD9-81ED-4DB2-BD59-A6C34878D82A}">
                    <a16:rowId xmlns:a16="http://schemas.microsoft.com/office/drawing/2014/main" val="10000"/>
                  </a:ext>
                </a:extLst>
              </a:tr>
              <a:tr h="123312">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6105" marR="6105" marT="6105" marB="0" anchor="ctr"/>
                </a:tc>
                <a:extLst>
                  <a:ext uri="{0D108BD9-81ED-4DB2-BD59-A6C34878D82A}">
                    <a16:rowId xmlns:a16="http://schemas.microsoft.com/office/drawing/2014/main" val="10001"/>
                  </a:ext>
                </a:extLst>
              </a:tr>
              <a:tr h="240520">
                <a:tc gridSpan="7">
                  <a:txBody>
                    <a:bodyPr/>
                    <a:lstStyle/>
                    <a:p>
                      <a:pPr algn="l" fontAlgn="ctr"/>
                      <a:r>
                        <a:rPr lang="ru-RU" sz="1000" u="none" strike="noStrike">
                          <a:effectLst/>
                        </a:rPr>
                        <a:t>13. Развитие институтов гражданского общества,  повышение эффективности местного самоуправления  и реализации молодежной политики</a:t>
                      </a:r>
                      <a:endParaRPr lang="ru-RU" sz="1000" b="1" i="0" u="none" strike="noStrike">
                        <a:effectLst/>
                        <a:latin typeface="Arial" panose="020B0604020202020204" pitchFamily="34" charset="0"/>
                      </a:endParaRPr>
                    </a:p>
                  </a:txBody>
                  <a:tcPr marL="6105" marR="6105" marT="610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6105" marR="6105" marT="6105" marB="0" anchor="ctr"/>
                </a:tc>
                <a:extLst>
                  <a:ext uri="{0D108BD9-81ED-4DB2-BD59-A6C34878D82A}">
                    <a16:rowId xmlns:a16="http://schemas.microsoft.com/office/drawing/2014/main" val="10002"/>
                  </a:ext>
                </a:extLst>
              </a:tr>
              <a:tr h="24418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105" marR="6105" marT="6105" marB="0" anchor="ctr"/>
                </a:tc>
                <a:tc rowSpan="4">
                  <a:txBody>
                    <a:bodyPr/>
                    <a:lstStyle/>
                    <a:p>
                      <a:pPr algn="ctr" fontAlgn="ctr"/>
                      <a:r>
                        <a:rPr lang="ru-RU" sz="1000" u="none" strike="noStrike">
                          <a:effectLst/>
                        </a:rPr>
                        <a:t>Подпрограмма 1. Развитие системы информирования населения о деятельности органов местного самоуправления Московской области, создание доступной современной медиасреды</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2022 Информирование населения в средствах массовой информации</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121,13</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121,13</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105" marR="6105" marT="6105" marB="0" anchor="ctr"/>
                </a:tc>
                <a:extLst>
                  <a:ext uri="{0D108BD9-81ED-4DB2-BD59-A6C34878D82A}">
                    <a16:rowId xmlns:a16="http://schemas.microsoft.com/office/drawing/2014/main" val="10003"/>
                  </a:ext>
                </a:extLst>
              </a:tr>
              <a:tr h="73254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105" marR="6105" marT="6105" marB="0" anchor="ctr"/>
                </a:tc>
                <a:tc vMerge="1">
                  <a:txBody>
                    <a:bodyPr/>
                    <a:lstStyle/>
                    <a:p>
                      <a:endParaRPr lang="ru-RU"/>
                    </a:p>
                  </a:txBody>
                  <a:tcPr/>
                </a:tc>
                <a:tc>
                  <a:txBody>
                    <a:bodyPr/>
                    <a:lstStyle/>
                    <a:p>
                      <a:pPr algn="l" fontAlgn="ctr"/>
                      <a:r>
                        <a:rPr lang="ru-RU" sz="1000" u="none" strike="noStrike">
                          <a:effectLst/>
                        </a:rPr>
                        <a:t>2022 Наличие задолженности в муниципальный бюджет по платежам за установку и эксплуатацию рекламных конструкций (Вместо показателя "Снижение неналоговой задолженности в консолидированный бюджет Московской области (в части задолженности по платежам за установку и эксплуатацию рекламных конструкций"</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27,4</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105" marR="6105" marT="6105" marB="0" anchor="ctr"/>
                </a:tc>
                <a:extLst>
                  <a:ext uri="{0D108BD9-81ED-4DB2-BD59-A6C34878D82A}">
                    <a16:rowId xmlns:a16="http://schemas.microsoft.com/office/drawing/2014/main" val="10004"/>
                  </a:ext>
                </a:extLst>
              </a:tr>
              <a:tr h="24418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105" marR="6105" marT="6105" marB="0" anchor="ctr"/>
                </a:tc>
                <a:tc vMerge="1">
                  <a:txBody>
                    <a:bodyPr/>
                    <a:lstStyle/>
                    <a:p>
                      <a:endParaRPr lang="ru-RU"/>
                    </a:p>
                  </a:txBody>
                  <a:tcPr/>
                </a:tc>
                <a:tc>
                  <a:txBody>
                    <a:bodyPr/>
                    <a:lstStyle/>
                    <a:p>
                      <a:pPr algn="l" fontAlgn="ctr"/>
                      <a:r>
                        <a:rPr lang="ru-RU" sz="1000" u="none" strike="noStrike">
                          <a:effectLst/>
                        </a:rPr>
                        <a:t>2022 Наличие незаконных рекламных конструкций, установленных на территории муниципального  образования</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0,00</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0,00</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105" marR="6105" marT="6105" marB="0" anchor="ctr"/>
                </a:tc>
                <a:extLst>
                  <a:ext uri="{0D108BD9-81ED-4DB2-BD59-A6C34878D82A}">
                    <a16:rowId xmlns:a16="http://schemas.microsoft.com/office/drawing/2014/main" val="10005"/>
                  </a:ext>
                </a:extLst>
              </a:tr>
              <a:tr h="24418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105" marR="6105" marT="6105" marB="0" anchor="ctr"/>
                </a:tc>
                <a:tc vMerge="1">
                  <a:txBody>
                    <a:bodyPr/>
                    <a:lstStyle/>
                    <a:p>
                      <a:endParaRPr lang="ru-RU"/>
                    </a:p>
                  </a:txBody>
                  <a:tcPr/>
                </a:tc>
                <a:tc>
                  <a:txBody>
                    <a:bodyPr/>
                    <a:lstStyle/>
                    <a:p>
                      <a:pPr algn="l" fontAlgn="ctr"/>
                      <a:r>
                        <a:rPr lang="ru-RU" sz="1000" u="none" strike="noStrike">
                          <a:effectLst/>
                        </a:rPr>
                        <a:t>2022 Уровень информированности населения в социальных сетях</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балл</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8</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8</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105" marR="6105" marT="6105" marB="0" anchor="ctr"/>
                </a:tc>
                <a:extLst>
                  <a:ext uri="{0D108BD9-81ED-4DB2-BD59-A6C34878D82A}">
                    <a16:rowId xmlns:a16="http://schemas.microsoft.com/office/drawing/2014/main" val="10006"/>
                  </a:ext>
                </a:extLst>
              </a:tr>
              <a:tr h="73254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105" marR="6105" marT="6105" marB="0" anchor="ctr"/>
                </a:tc>
                <a:tc rowSpan="2">
                  <a:txBody>
                    <a:bodyPr/>
                    <a:lstStyle/>
                    <a:p>
                      <a:pPr algn="ctr" fontAlgn="ctr"/>
                      <a:r>
                        <a:rPr lang="ru-RU" sz="1000" u="none" strike="noStrike">
                          <a:effectLst/>
                        </a:rPr>
                        <a:t>Подпрограмма 2. Мир и согласие. Новые возможности</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Доля проведенных  мероприятий, направленных на укрепление межэтнических и межконфессиональных отношений, обеспечение преемственности городских традиций, способствующих социальной стабильности на территории городского округа Долгопрудный от общего числа запланированных</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105" marR="6105" marT="6105" marB="0" anchor="ctr"/>
                </a:tc>
                <a:extLst>
                  <a:ext uri="{0D108BD9-81ED-4DB2-BD59-A6C34878D82A}">
                    <a16:rowId xmlns:a16="http://schemas.microsoft.com/office/drawing/2014/main" val="10007"/>
                  </a:ext>
                </a:extLst>
              </a:tr>
              <a:tr h="48836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105" marR="6105" marT="6105" marB="0" anchor="ctr"/>
                </a:tc>
                <a:tc vMerge="1">
                  <a:txBody>
                    <a:bodyPr/>
                    <a:lstStyle/>
                    <a:p>
                      <a:endParaRPr lang="ru-RU"/>
                    </a:p>
                  </a:txBody>
                  <a:tcPr/>
                </a:tc>
                <a:tc>
                  <a:txBody>
                    <a:bodyPr/>
                    <a:lstStyle/>
                    <a:p>
                      <a:pPr algn="l" fontAlgn="ctr"/>
                      <a:r>
                        <a:rPr lang="ru-RU" sz="1000" u="none" strike="noStrike">
                          <a:effectLst/>
                        </a:rPr>
                        <a:t>Количество граждан, вовлеченных в реализацию социально значимых проектов в рамках проведения конкурса на соискание ежегодных премий главы города Долгопрудного</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Человек</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53</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59</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в связи с сложной экономической обстановкой принято решение не проводить данное мероприятие в 2022 году</a:t>
                      </a:r>
                      <a:endParaRPr lang="ru-RU" sz="1000" b="0" i="0" u="none" strike="noStrike">
                        <a:effectLst/>
                        <a:latin typeface="Arial" panose="020B0604020202020204" pitchFamily="34" charset="0"/>
                      </a:endParaRPr>
                    </a:p>
                  </a:txBody>
                  <a:tcPr marL="6105" marR="6105" marT="6105" marB="0" anchor="ctr"/>
                </a:tc>
                <a:extLst>
                  <a:ext uri="{0D108BD9-81ED-4DB2-BD59-A6C34878D82A}">
                    <a16:rowId xmlns:a16="http://schemas.microsoft.com/office/drawing/2014/main" val="10008"/>
                  </a:ext>
                </a:extLst>
              </a:tr>
              <a:tr h="59214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a:effectLst/>
                        </a:rPr>
                        <a:t>Подпрограмма 3. Эффективное местное самоуправление Московской области</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Количество проектов, реализованных на основании заявок жителей Московской области в рамках применения практик инициативного бюджетирования </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Штука</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105" marR="6105" marT="6105" marB="0" anchor="ctr"/>
                </a:tc>
                <a:tc>
                  <a:txBody>
                    <a:bodyPr/>
                    <a:lstStyle/>
                    <a:p>
                      <a:pPr algn="l" fontAlgn="ctr"/>
                      <a:r>
                        <a:rPr lang="ru-RU" sz="1000" u="none" strike="noStrike">
                          <a:effectLst/>
                        </a:rPr>
                        <a:t>5</a:t>
                      </a:r>
                      <a:endParaRPr lang="ru-RU" sz="1000" b="0" i="0" u="none" strike="noStrike">
                        <a:effectLst/>
                        <a:latin typeface="Arial" panose="020B0604020202020204" pitchFamily="34" charset="0"/>
                      </a:endParaRPr>
                    </a:p>
                  </a:txBody>
                  <a:tcPr marL="6105" marR="6105" marT="6105"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6105" marR="6105" marT="610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45012474"/>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69</a:t>
            </a:fld>
            <a:endParaRPr lang="ru-RU"/>
          </a:p>
        </p:txBody>
      </p:sp>
      <p:pic>
        <p:nvPicPr>
          <p:cNvPr id="7"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8"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277792" y="1228725"/>
          <a:ext cx="11760297" cy="5058742"/>
        </p:xfrm>
        <a:graphic>
          <a:graphicData uri="http://schemas.openxmlformats.org/drawingml/2006/table">
            <a:tbl>
              <a:tblPr>
                <a:tableStyleId>{5C22544A-7EE6-4342-B048-85BDC9FD1C3A}</a:tableStyleId>
              </a:tblPr>
              <a:tblGrid>
                <a:gridCol w="265950">
                  <a:extLst>
                    <a:ext uri="{9D8B030D-6E8A-4147-A177-3AD203B41FA5}">
                      <a16:colId xmlns:a16="http://schemas.microsoft.com/office/drawing/2014/main" val="20000"/>
                    </a:ext>
                  </a:extLst>
                </a:gridCol>
                <a:gridCol w="1382939">
                  <a:extLst>
                    <a:ext uri="{9D8B030D-6E8A-4147-A177-3AD203B41FA5}">
                      <a16:colId xmlns:a16="http://schemas.microsoft.com/office/drawing/2014/main" val="20001"/>
                    </a:ext>
                  </a:extLst>
                </a:gridCol>
                <a:gridCol w="4520418">
                  <a:extLst>
                    <a:ext uri="{9D8B030D-6E8A-4147-A177-3AD203B41FA5}">
                      <a16:colId xmlns:a16="http://schemas.microsoft.com/office/drawing/2014/main" val="20002"/>
                    </a:ext>
                  </a:extLst>
                </a:gridCol>
                <a:gridCol w="868101">
                  <a:extLst>
                    <a:ext uri="{9D8B030D-6E8A-4147-A177-3AD203B41FA5}">
                      <a16:colId xmlns:a16="http://schemas.microsoft.com/office/drawing/2014/main" val="20003"/>
                    </a:ext>
                  </a:extLst>
                </a:gridCol>
                <a:gridCol w="995423">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203767">
                  <a:extLst>
                    <a:ext uri="{9D8B030D-6E8A-4147-A177-3AD203B41FA5}">
                      <a16:colId xmlns:a16="http://schemas.microsoft.com/office/drawing/2014/main" val="20006"/>
                    </a:ext>
                  </a:extLst>
                </a:gridCol>
                <a:gridCol w="1609299">
                  <a:extLst>
                    <a:ext uri="{9D8B030D-6E8A-4147-A177-3AD203B41FA5}">
                      <a16:colId xmlns:a16="http://schemas.microsoft.com/office/drawing/2014/main" val="20007"/>
                    </a:ext>
                  </a:extLst>
                </a:gridCol>
              </a:tblGrid>
              <a:tr h="619791">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00"/>
                  </a:ext>
                </a:extLst>
              </a:tr>
              <a:tr h="107743">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01"/>
                  </a:ext>
                </a:extLst>
              </a:tr>
              <a:tr h="210153">
                <a:tc gridSpan="7">
                  <a:txBody>
                    <a:bodyPr/>
                    <a:lstStyle/>
                    <a:p>
                      <a:pPr algn="l" fontAlgn="ctr"/>
                      <a:r>
                        <a:rPr lang="ru-RU" sz="1000" u="none" strike="noStrike">
                          <a:effectLst/>
                        </a:rPr>
                        <a:t>13. Развитие институтов гражданского общества,  повышение эффективности местного самоуправления  и реализации молодежной политики</a:t>
                      </a:r>
                      <a:endParaRPr lang="ru-RU" sz="1000" b="1" i="0" u="none" strike="noStrike">
                        <a:effectLst/>
                        <a:latin typeface="Arial" panose="020B0604020202020204" pitchFamily="34" charset="0"/>
                      </a:endParaRPr>
                    </a:p>
                  </a:txBody>
                  <a:tcPr marL="5334" marR="5334" marT="533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02"/>
                  </a:ext>
                </a:extLst>
              </a:tr>
              <a:tr h="21335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334" marR="5334" marT="5334" marB="0" anchor="ctr"/>
                </a:tc>
                <a:tc rowSpan="9">
                  <a:txBody>
                    <a:bodyPr/>
                    <a:lstStyle/>
                    <a:p>
                      <a:pPr algn="ctr" fontAlgn="ctr"/>
                      <a:r>
                        <a:rPr lang="ru-RU" sz="1000" u="none" strike="noStrike">
                          <a:effectLst/>
                        </a:rPr>
                        <a:t>Подпрограмма 4. Молодежь Подмосковья</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2022 Доля молодежи, задействованной в мероприятиях по вовлечению в творческую деятельность</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30</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39</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39</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03"/>
                  </a:ext>
                </a:extLst>
              </a:tr>
              <a:tr h="21335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334" marR="5334" marT="5334" marB="0" anchor="ctr"/>
                </a:tc>
                <a:tc vMerge="1">
                  <a:txBody>
                    <a:bodyPr/>
                    <a:lstStyle/>
                    <a:p>
                      <a:endParaRPr lang="ru-RU"/>
                    </a:p>
                  </a:txBody>
                  <a:tcPr/>
                </a:tc>
                <a:tc>
                  <a:txBody>
                    <a:bodyPr/>
                    <a:lstStyle/>
                    <a:p>
                      <a:pPr algn="l" fontAlgn="ctr"/>
                      <a:r>
                        <a:rPr lang="ru-RU" sz="1000" u="none" strike="noStrike">
                          <a:effectLst/>
                        </a:rPr>
                        <a:t>Доля граждан, вовлеченных в добровольческую деятельность</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0,14</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0,18</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0,18</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04"/>
                  </a:ext>
                </a:extLst>
              </a:tr>
              <a:tr h="320030">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334" marR="5334" marT="5334" marB="0" anchor="ctr"/>
                </a:tc>
                <a:tc vMerge="1">
                  <a:txBody>
                    <a:bodyPr/>
                    <a:lstStyle/>
                    <a:p>
                      <a:endParaRPr lang="ru-RU"/>
                    </a:p>
                  </a:txBody>
                  <a:tcPr/>
                </a:tc>
                <a:tc>
                  <a:txBody>
                    <a:bodyPr/>
                    <a:lstStyle/>
                    <a:p>
                      <a:pPr algn="l" fontAlgn="ctr"/>
                      <a:r>
                        <a:rPr lang="ru-RU" sz="1000" u="none" strike="noStrike">
                          <a:effectLst/>
                        </a:rPr>
                        <a:t>Доля мероприятий с участием молодых граждан, оказавшихся в трудной жизненной ситуации, нуждающихся в особой заботе государства, к общему числу мероприятий</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15</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21</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21</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05"/>
                  </a:ext>
                </a:extLst>
              </a:tr>
              <a:tr h="42670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334" marR="5334" marT="5334" marB="0" anchor="ctr"/>
                </a:tc>
                <a:tc vMerge="1">
                  <a:txBody>
                    <a:bodyPr/>
                    <a:lstStyle/>
                    <a:p>
                      <a:endParaRPr lang="ru-RU"/>
                    </a:p>
                  </a:txBody>
                  <a:tcPr/>
                </a:tc>
                <a:tc>
                  <a:txBody>
                    <a:bodyPr/>
                    <a:lstStyle/>
                    <a:p>
                      <a:pPr algn="l" fontAlgn="ctr"/>
                      <a:r>
                        <a:rPr lang="ru-RU" sz="1000" u="none" strike="noStrike">
                          <a:effectLst/>
                        </a:rPr>
                        <a:t>Доля молодых граждан, принимающих участие в мероприятиях, направленных на поддержку талантливой молодежи, молодежных социально значимых инициатив и предпринимательства, к общему числу молодых граждан</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14,1</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17,3</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17,3</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06"/>
                  </a:ext>
                </a:extLst>
              </a:tr>
              <a:tr h="42670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334" marR="5334" marT="5334" marB="0" anchor="ctr"/>
                </a:tc>
                <a:tc vMerge="1">
                  <a:txBody>
                    <a:bodyPr/>
                    <a:lstStyle/>
                    <a:p>
                      <a:endParaRPr lang="ru-RU"/>
                    </a:p>
                  </a:txBody>
                  <a:tcPr/>
                </a:tc>
                <a:tc>
                  <a:txBody>
                    <a:bodyPr/>
                    <a:lstStyle/>
                    <a:p>
                      <a:pPr algn="l" fontAlgn="ctr"/>
                      <a:r>
                        <a:rPr lang="ru-RU" sz="1000" u="none" strike="noStrike">
                          <a:effectLst/>
                        </a:rPr>
                        <a:t>Доля молодых граждан, принимающих участие в мероприятиях по гражданско-патриотическому, духовно-нравственному воспитанию, к общему числу молодых граждан</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23</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29</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29</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07"/>
                  </a:ext>
                </a:extLst>
              </a:tr>
              <a:tr h="42670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334" marR="5334" marT="5334" marB="0" anchor="ctr"/>
                </a:tc>
                <a:tc vMerge="1">
                  <a:txBody>
                    <a:bodyPr/>
                    <a:lstStyle/>
                    <a:p>
                      <a:endParaRPr lang="ru-RU"/>
                    </a:p>
                  </a:txBody>
                  <a:tcPr/>
                </a:tc>
                <a:tc>
                  <a:txBody>
                    <a:bodyPr/>
                    <a:lstStyle/>
                    <a:p>
                      <a:pPr algn="l" fontAlgn="ctr"/>
                      <a:r>
                        <a:rPr lang="ru-RU" sz="1000" u="none" strike="noStrike">
                          <a:effectLst/>
                        </a:rPr>
                        <a:t>Доля молодых граждан, принявших участие в международных, межрегиональных и межмуниципальных молодежных мероприятиях, к общему числу молодых граждан</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3</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4</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4</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08"/>
                  </a:ext>
                </a:extLst>
              </a:tr>
              <a:tr h="53338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334" marR="5334" marT="5334" marB="0" anchor="ctr"/>
                </a:tc>
                <a:tc vMerge="1">
                  <a:txBody>
                    <a:bodyPr/>
                    <a:lstStyle/>
                    <a:p>
                      <a:endParaRPr lang="ru-RU"/>
                    </a:p>
                  </a:txBody>
                  <a:tcPr/>
                </a:tc>
                <a:tc>
                  <a:txBody>
                    <a:bodyPr/>
                    <a:lstStyle/>
                    <a:p>
                      <a:pPr algn="l" fontAlgn="ctr"/>
                      <a:r>
                        <a:rPr lang="ru-RU" sz="1000" u="none" strike="noStrike">
                          <a:effectLst/>
                        </a:rPr>
                        <a:t>Доля специалистов, работающих в сфере молодежной политики, принявших участие в мероприятиях по обучению, переобучению, повышению квалификации и обмену опытом, к общему числу специалистов, занятых в сфере работы с молодежью</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65</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75</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75</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09"/>
                  </a:ext>
                </a:extLst>
              </a:tr>
              <a:tr h="53338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334" marR="5334" marT="5334" marB="0" anchor="ctr"/>
                </a:tc>
                <a:tc vMerge="1">
                  <a:txBody>
                    <a:bodyPr/>
                    <a:lstStyle/>
                    <a:p>
                      <a:endParaRPr lang="ru-RU"/>
                    </a:p>
                  </a:txBody>
                  <a:tcPr/>
                </a:tc>
                <a:tc>
                  <a:txBody>
                    <a:bodyPr/>
                    <a:lstStyle/>
                    <a:p>
                      <a:pPr algn="l" fontAlgn="ctr"/>
                      <a:r>
                        <a:rPr lang="ru-RU" sz="1000" u="none" strike="noStrike">
                          <a:effectLst/>
                        </a:rPr>
                        <a:t>Уровень соответствия учреждений (организаций) по работе с молодежью муниципального образования нормативам минимального обеспечения молодежи учреждениями (организациями) по работе с молодежью по месту жительства  </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5334" marR="5334" marT="5334" marB="0" anchor="ctr"/>
                </a:tc>
                <a:extLst>
                  <a:ext uri="{0D108BD9-81ED-4DB2-BD59-A6C34878D82A}">
                    <a16:rowId xmlns:a16="http://schemas.microsoft.com/office/drawing/2014/main" val="10010"/>
                  </a:ext>
                </a:extLst>
              </a:tr>
              <a:tr h="320030">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5334" marR="5334" marT="5334" marB="0" anchor="ctr"/>
                </a:tc>
                <a:tc vMerge="1">
                  <a:txBody>
                    <a:bodyPr/>
                    <a:lstStyle/>
                    <a:p>
                      <a:endParaRPr lang="ru-RU"/>
                    </a:p>
                  </a:txBody>
                  <a:tcPr/>
                </a:tc>
                <a:tc>
                  <a:txBody>
                    <a:bodyPr/>
                    <a:lstStyle/>
                    <a:p>
                      <a:pPr algn="l" fontAlgn="ctr"/>
                      <a:r>
                        <a:rPr lang="ru-RU" sz="1000" u="none" strike="noStrike">
                          <a:effectLst/>
                        </a:rPr>
                        <a:t>Численность участников молодежных медиацентров</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единиц на 10000 человек</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3</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3</a:t>
                      </a:r>
                      <a:endParaRPr lang="ru-RU" sz="1000" b="0" i="0" u="none" strike="noStrike">
                        <a:effectLst/>
                        <a:latin typeface="Arial" panose="020B0604020202020204" pitchFamily="34" charset="0"/>
                      </a:endParaRPr>
                    </a:p>
                  </a:txBody>
                  <a:tcPr marL="5334" marR="5334" marT="5334" marB="0" anchor="ctr"/>
                </a:tc>
                <a:tc>
                  <a:txBody>
                    <a:bodyPr/>
                    <a:lstStyle/>
                    <a:p>
                      <a:pPr algn="l" fontAlgn="ctr"/>
                      <a:r>
                        <a:rPr lang="ru-RU" sz="1000" u="none" strike="noStrike">
                          <a:effectLst/>
                        </a:rPr>
                        <a:t>3</a:t>
                      </a:r>
                      <a:endParaRPr lang="ru-RU" sz="1000" b="0" i="0" u="none" strike="noStrike">
                        <a:effectLst/>
                        <a:latin typeface="Arial" panose="020B0604020202020204" pitchFamily="34" charset="0"/>
                      </a:endParaRPr>
                    </a:p>
                  </a:txBody>
                  <a:tcPr marL="5334" marR="5334" marT="5334"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5334" marR="5334" marT="5334"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439905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E7284BC-7A97-45C8-AC44-68D16C69BC0F}"/>
              </a:ext>
            </a:extLst>
          </p:cNvPr>
          <p:cNvSpPr/>
          <p:nvPr/>
        </p:nvSpPr>
        <p:spPr>
          <a:xfrm>
            <a:off x="250825" y="1029449"/>
            <a:ext cx="6002134" cy="2776337"/>
          </a:xfrm>
          <a:prstGeom prst="rect">
            <a:avLst/>
          </a:prstGeom>
          <a:gradFill>
            <a:gsLst>
              <a:gs pos="0">
                <a:schemeClr val="accent1">
                  <a:lumMod val="0"/>
                  <a:lumOff val="100000"/>
                </a:schemeClr>
              </a:gs>
              <a:gs pos="74000">
                <a:schemeClr val="accent1">
                  <a:lumMod val="49000"/>
                  <a:lumOff val="51000"/>
                </a:schemeClr>
              </a:gs>
              <a:gs pos="83000">
                <a:schemeClr val="accent1">
                  <a:lumMod val="51000"/>
                  <a:lumOff val="49000"/>
                </a:schemeClr>
              </a:gs>
              <a:gs pos="100000">
                <a:schemeClr val="accent1">
                  <a:lumMod val="47000"/>
                  <a:lumOff val="53000"/>
                </a:schemeClr>
              </a:gs>
            </a:gsLst>
            <a:lin ang="5400000" scaled="1"/>
          </a:gradFill>
          <a:effectLst>
            <a:glow>
              <a:schemeClr val="accent1">
                <a:alpha val="40000"/>
              </a:schemeClr>
            </a:glow>
            <a:softEdge rad="38100"/>
          </a:effectLst>
        </p:spPr>
        <p:txBody>
          <a:bodyPr wrap="square">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ru-RU" sz="17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Численность населения города на конец </a:t>
            </a:r>
            <a:r>
              <a:rPr kumimoji="0" lang="ru-RU"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202</a:t>
            </a:r>
            <a:r>
              <a:rPr kumimoji="0" lang="en-US"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2</a:t>
            </a:r>
            <a:r>
              <a:rPr kumimoji="0" lang="ru-RU"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 </a:t>
            </a:r>
            <a:r>
              <a:rPr kumimoji="0" lang="ru-RU" sz="17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года составила  </a:t>
            </a:r>
            <a:r>
              <a:rPr kumimoji="0" lang="ru-RU"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1</a:t>
            </a:r>
            <a:r>
              <a:rPr kumimoji="0" lang="en-US"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19957</a:t>
            </a:r>
            <a:r>
              <a:rPr kumimoji="0" lang="ru-RU"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 </a:t>
            </a:r>
            <a:r>
              <a:rPr kumimoji="0" lang="ru-RU" sz="17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человек, </a:t>
            </a:r>
            <a:r>
              <a:rPr lang="ru-RU" sz="1700" dirty="0" smtClean="0">
                <a:solidFill>
                  <a:schemeClr val="accent6">
                    <a:lumMod val="50000"/>
                  </a:schemeClr>
                </a:solidFill>
                <a:latin typeface="Calibri" panose="020F0502020204030204"/>
                <a:cs typeface="Arial" pitchFamily="34" charset="0"/>
              </a:rPr>
              <a:t>снижение</a:t>
            </a:r>
            <a:r>
              <a:rPr kumimoji="0" lang="ru-RU"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 </a:t>
            </a:r>
            <a:r>
              <a:rPr kumimoji="0" lang="ru-RU" sz="17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к </a:t>
            </a:r>
            <a:r>
              <a:rPr kumimoji="0" lang="ru-RU"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2021 году на 1,5 </a:t>
            </a:r>
            <a:r>
              <a:rPr kumimoji="0" lang="ru-RU" sz="17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 (численность населения на конец </a:t>
            </a:r>
            <a:r>
              <a:rPr kumimoji="0" lang="ru-RU"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202</a:t>
            </a:r>
            <a:r>
              <a:rPr kumimoji="0" lang="en-US"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1</a:t>
            </a:r>
            <a:r>
              <a:rPr kumimoji="0" lang="ru-RU"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 </a:t>
            </a:r>
            <a:r>
              <a:rPr kumimoji="0" lang="ru-RU" sz="17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года составляла </a:t>
            </a:r>
            <a:r>
              <a:rPr kumimoji="0" lang="ru-RU"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121742 </a:t>
            </a:r>
            <a:r>
              <a:rPr kumimoji="0" lang="ru-RU" sz="17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человек). </a:t>
            </a:r>
          </a:p>
          <a:p>
            <a:pPr marL="285750" marR="0" lvl="0" indent="-2857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ru-RU" sz="17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Трудоспособное население – </a:t>
            </a:r>
            <a:r>
              <a:rPr kumimoji="0" lang="ru-RU" sz="1700" b="1"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74,3  </a:t>
            </a:r>
            <a:r>
              <a:rPr kumimoji="0" lang="ru-RU" sz="17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тыс. человек </a:t>
            </a:r>
            <a:r>
              <a:rPr kumimoji="0" lang="ru-RU" sz="170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(61,8% </a:t>
            </a:r>
            <a:r>
              <a:rPr kumimoji="0" lang="ru-RU" sz="17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от всего </a:t>
            </a:r>
            <a:r>
              <a:rPr kumimoji="0" lang="ru-RU" sz="1700" b="0" i="0" u="none" strike="noStrike" kern="1200" cap="none" spc="0" normalizeH="0" baseline="0" noProof="0" dirty="0">
                <a:ln>
                  <a:noFill/>
                </a:ln>
                <a:solidFill>
                  <a:schemeClr val="accent6">
                    <a:lumMod val="50000"/>
                  </a:schemeClr>
                </a:solidFill>
                <a:effectLst/>
                <a:uLnTx/>
                <a:uFillTx/>
                <a:ea typeface="+mn-ea"/>
                <a:cs typeface="Arial" pitchFamily="34" charset="0"/>
              </a:rPr>
              <a:t>населения</a:t>
            </a:r>
            <a:r>
              <a:rPr kumimoji="0" lang="ru-RU" sz="17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 города).</a:t>
            </a:r>
          </a:p>
          <a:p>
            <a:pPr marL="285750" marR="0" lvl="0" indent="-2857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ru-RU" sz="17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В экономике города занято – </a:t>
            </a:r>
            <a:r>
              <a:rPr kumimoji="0" lang="ru-RU" sz="1700" b="1"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40,9 </a:t>
            </a:r>
            <a:r>
              <a:rPr kumimoji="0" lang="ru-RU" sz="17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тыс. человек.   </a:t>
            </a:r>
          </a:p>
          <a:p>
            <a:pPr marL="285750" marR="0" lvl="0" indent="-2857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ru-RU" sz="17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Резерв квалифицированной рабочей </a:t>
            </a:r>
            <a:r>
              <a:rPr kumimoji="0" lang="ru-RU" sz="17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силы за счет граждан, выезжающих на работу в другие регионы – 29,0</a:t>
            </a:r>
            <a:r>
              <a:rPr kumimoji="0" lang="ru-RU" sz="17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 тыс. человек.</a:t>
            </a:r>
          </a:p>
        </p:txBody>
      </p:sp>
      <p:sp>
        <p:nvSpPr>
          <p:cNvPr id="7" name="Прямоугольник 6">
            <a:extLst>
              <a:ext uri="{FF2B5EF4-FFF2-40B4-BE49-F238E27FC236}">
                <a16:creationId xmlns:a16="http://schemas.microsoft.com/office/drawing/2014/main" id="{2D66755D-37B1-44D6-9426-668951D565EF}"/>
              </a:ext>
            </a:extLst>
          </p:cNvPr>
          <p:cNvSpPr/>
          <p:nvPr/>
        </p:nvSpPr>
        <p:spPr>
          <a:xfrm>
            <a:off x="1123720" y="189826"/>
            <a:ext cx="10817455" cy="46166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Light" panose="020F0302020204030204"/>
                <a:ea typeface="+mn-ea"/>
                <a:cs typeface="+mn-cs"/>
              </a:rPr>
              <a:t>Население и рынок труда</a:t>
            </a:r>
          </a:p>
        </p:txBody>
      </p:sp>
      <p:sp>
        <p:nvSpPr>
          <p:cNvPr id="10" name="Прямоугольник 9">
            <a:extLst>
              <a:ext uri="{FF2B5EF4-FFF2-40B4-BE49-F238E27FC236}">
                <a16:creationId xmlns:a16="http://schemas.microsoft.com/office/drawing/2014/main" id="{005B26D8-392B-4504-AFAB-3A0C869FCE11}"/>
              </a:ext>
            </a:extLst>
          </p:cNvPr>
          <p:cNvSpPr/>
          <p:nvPr/>
        </p:nvSpPr>
        <p:spPr>
          <a:xfrm>
            <a:off x="736620" y="4143707"/>
            <a:ext cx="5030544" cy="369332"/>
          </a:xfrm>
          <a:prstGeom prst="rect">
            <a:avLst/>
          </a:prstGeom>
          <a:gradFill>
            <a:gsLst>
              <a:gs pos="0">
                <a:schemeClr val="accent1">
                  <a:lumMod val="0"/>
                  <a:lumOff val="100000"/>
                </a:schemeClr>
              </a:gs>
              <a:gs pos="74000">
                <a:schemeClr val="accent1">
                  <a:lumMod val="49000"/>
                  <a:lumOff val="51000"/>
                </a:schemeClr>
              </a:gs>
              <a:gs pos="83000">
                <a:schemeClr val="accent1">
                  <a:lumMod val="51000"/>
                  <a:lumOff val="49000"/>
                </a:schemeClr>
              </a:gs>
              <a:gs pos="100000">
                <a:schemeClr val="accent1">
                  <a:lumMod val="47000"/>
                  <a:lumOff val="53000"/>
                </a:schemeClr>
              </a:gs>
            </a:gsLst>
            <a:lin ang="5400000" scaled="1"/>
          </a:gradFill>
          <a:effectLst>
            <a:softEdge rad="50800"/>
          </a:effectLst>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Занято в экономике города, тыс. человек:</a:t>
            </a:r>
          </a:p>
        </p:txBody>
      </p:sp>
      <p:graphicFrame>
        <p:nvGraphicFramePr>
          <p:cNvPr id="11" name="Диаграмма 10">
            <a:extLst>
              <a:ext uri="{FF2B5EF4-FFF2-40B4-BE49-F238E27FC236}">
                <a16:creationId xmlns:a16="http://schemas.microsoft.com/office/drawing/2014/main" id="{CE849F6C-6A07-4B58-A31A-7BA1419A22CE}"/>
              </a:ext>
            </a:extLst>
          </p:cNvPr>
          <p:cNvGraphicFramePr/>
          <p:nvPr>
            <p:extLst>
              <p:ext uri="{D42A27DB-BD31-4B8C-83A1-F6EECF244321}">
                <p14:modId xmlns:p14="http://schemas.microsoft.com/office/powerpoint/2010/main" val="2411990769"/>
              </p:ext>
            </p:extLst>
          </p:nvPr>
        </p:nvGraphicFramePr>
        <p:xfrm>
          <a:off x="1099467" y="4481967"/>
          <a:ext cx="4304850" cy="2192841"/>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a:extLst>
              <a:ext uri="{FF2B5EF4-FFF2-40B4-BE49-F238E27FC236}">
                <a16:creationId xmlns:a16="http://schemas.microsoft.com/office/drawing/2014/main" id="{C9B7F6C1-DDBA-40E8-A441-B6ACBBC86BF3}"/>
              </a:ext>
            </a:extLst>
          </p:cNvPr>
          <p:cNvSpPr/>
          <p:nvPr/>
        </p:nvSpPr>
        <p:spPr>
          <a:xfrm>
            <a:off x="6429411" y="4221223"/>
            <a:ext cx="5511764" cy="2316019"/>
          </a:xfrm>
          <a:prstGeom prst="rect">
            <a:avLst/>
          </a:prstGeom>
          <a:gradFill flip="none" rotWithShape="1">
            <a:gsLst>
              <a:gs pos="0">
                <a:schemeClr val="accent1">
                  <a:lumMod val="0"/>
                  <a:lumOff val="100000"/>
                </a:schemeClr>
              </a:gs>
              <a:gs pos="74000">
                <a:schemeClr val="accent1">
                  <a:lumMod val="49000"/>
                  <a:lumOff val="51000"/>
                </a:schemeClr>
              </a:gs>
              <a:gs pos="83000">
                <a:schemeClr val="accent1">
                  <a:lumMod val="51000"/>
                  <a:lumOff val="49000"/>
                </a:schemeClr>
              </a:gs>
              <a:gs pos="100000">
                <a:schemeClr val="accent1">
                  <a:lumMod val="47000"/>
                  <a:lumOff val="53000"/>
                </a:schemeClr>
              </a:gs>
            </a:gsLst>
            <a:lin ang="13500000" scaled="1"/>
            <a:tileRect/>
          </a:gradFill>
          <a:effectLst>
            <a:softEdge rad="38100"/>
          </a:effectLst>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Создано </a:t>
            </a:r>
            <a:r>
              <a:rPr kumimoji="0" lang="ru-RU" sz="2400" b="1"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2280 </a:t>
            </a:r>
            <a:r>
              <a:rPr kumimoji="0" lang="ru-RU" sz="24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новых рабочих </a:t>
            </a:r>
            <a:r>
              <a:rPr kumimoji="0" lang="ru-RU" sz="2400" b="1"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мест</a:t>
            </a:r>
            <a:endParaRPr kumimoji="0" lang="ru-RU" sz="24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65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Заявленная </a:t>
            </a:r>
            <a:r>
              <a:rPr kumimoji="0" lang="ru-RU" sz="1650" b="0" i="0" u="none" strike="noStrike" kern="1200" cap="none" spc="0" normalizeH="0" baseline="0" noProof="0" dirty="0">
                <a:ln>
                  <a:noFill/>
                </a:ln>
                <a:solidFill>
                  <a:schemeClr val="accent6">
                    <a:lumMod val="50000"/>
                  </a:schemeClr>
                </a:solidFill>
                <a:effectLst/>
                <a:uLnTx/>
                <a:uFillTx/>
                <a:ea typeface="+mn-ea"/>
                <a:cs typeface="Arial" pitchFamily="34" charset="0"/>
              </a:rPr>
              <a:t>работодателями</a:t>
            </a:r>
            <a:r>
              <a:rPr kumimoji="0" lang="ru-RU" sz="165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 потребность в работниках – </a:t>
            </a:r>
            <a:r>
              <a:rPr kumimoji="0" lang="ru-RU" sz="165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734 </a:t>
            </a:r>
            <a:r>
              <a:rPr kumimoji="0" lang="ru-RU" sz="165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вакансий, по рабочим профессиям – </a:t>
            </a:r>
            <a:r>
              <a:rPr kumimoji="0" lang="ru-RU" sz="165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539</a:t>
            </a:r>
            <a:r>
              <a:rPr kumimoji="0" lang="ru-RU" sz="1650" b="0" i="0" u="none" strike="noStrike" kern="1200" cap="none" spc="0" normalizeH="0" baseline="0" noProof="0" dirty="0" smtClean="0">
                <a:ln>
                  <a:noFill/>
                </a:ln>
                <a:solidFill>
                  <a:srgbClr val="FF0000"/>
                </a:solidFill>
                <a:effectLst/>
                <a:uLnTx/>
                <a:uFillTx/>
                <a:latin typeface="Calibri" panose="020F0502020204030204"/>
                <a:ea typeface="+mn-ea"/>
                <a:cs typeface="Arial" pitchFamily="34" charset="0"/>
              </a:rPr>
              <a:t> </a:t>
            </a:r>
            <a:r>
              <a:rPr kumimoji="0" lang="ru-RU" sz="165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вакансии.</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165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65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Уровень регистрируемой безработицы на начало </a:t>
            </a:r>
            <a:r>
              <a:rPr kumimoji="0" lang="ru-RU" sz="165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2023 </a:t>
            </a:r>
            <a:r>
              <a:rPr kumimoji="0" lang="ru-RU" sz="165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года составил </a:t>
            </a:r>
            <a:r>
              <a:rPr kumimoji="0" lang="ru-RU" sz="165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0,45</a:t>
            </a:r>
            <a:r>
              <a:rPr kumimoji="0" lang="ru-RU" sz="1650" b="1"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a:t>
            </a:r>
            <a:r>
              <a:rPr kumimoji="0" lang="ru-RU" sz="165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 </a:t>
            </a:r>
            <a:r>
              <a:rPr kumimoji="0" lang="ru-RU" sz="165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что </a:t>
            </a:r>
            <a:r>
              <a:rPr kumimoji="0" lang="ru-RU" sz="165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выше </a:t>
            </a:r>
            <a:r>
              <a:rPr kumimoji="0" lang="ru-RU" sz="165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rPr>
              <a:t>уровня Московской области (</a:t>
            </a:r>
            <a:r>
              <a:rPr kumimoji="0" lang="ru-RU" sz="1650" b="0" i="0" u="none" strike="noStrike" kern="1200" cap="none" spc="0" normalizeH="0" baseline="0" noProof="0" dirty="0" smtClean="0">
                <a:ln>
                  <a:noFill/>
                </a:ln>
                <a:solidFill>
                  <a:schemeClr val="accent6">
                    <a:lumMod val="50000"/>
                  </a:schemeClr>
                </a:solidFill>
                <a:effectLst/>
                <a:uLnTx/>
                <a:uFillTx/>
                <a:latin typeface="Calibri" panose="020F0502020204030204"/>
                <a:ea typeface="+mn-ea"/>
                <a:cs typeface="Arial" pitchFamily="34" charset="0"/>
              </a:rPr>
              <a:t>0,43%).</a:t>
            </a:r>
            <a:endParaRPr kumimoji="0" lang="ru-RU" sz="165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anose="020B0604020202020204" pitchFamily="34" charset="0"/>
            </a:endParaRPr>
          </a:p>
        </p:txBody>
      </p:sp>
      <p:sp>
        <p:nvSpPr>
          <p:cNvPr id="14" name="Прямоугольник 13"/>
          <p:cNvSpPr/>
          <p:nvPr/>
        </p:nvSpPr>
        <p:spPr>
          <a:xfrm>
            <a:off x="6429411" y="735275"/>
            <a:ext cx="5541363"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3494BA">
                    <a:lumMod val="50000"/>
                  </a:srgbClr>
                </a:solidFill>
                <a:effectLst/>
                <a:uLnTx/>
                <a:uFillTx/>
                <a:latin typeface="+mj-lt"/>
                <a:ea typeface="+mn-ea"/>
                <a:cs typeface="Arial" panose="020B0604020202020204" pitchFamily="34" charset="0"/>
              </a:rPr>
              <a:t>Основная трудовая специализация жителей города:</a:t>
            </a:r>
          </a:p>
        </p:txBody>
      </p:sp>
      <p:graphicFrame>
        <p:nvGraphicFramePr>
          <p:cNvPr id="15" name="Диаграмма 14"/>
          <p:cNvGraphicFramePr/>
          <p:nvPr/>
        </p:nvGraphicFramePr>
        <p:xfrm>
          <a:off x="6132513" y="902704"/>
          <a:ext cx="5808662" cy="3138459"/>
        </p:xfrm>
        <a:graphic>
          <a:graphicData uri="http://schemas.openxmlformats.org/drawingml/2006/chart">
            <c:chart xmlns:c="http://schemas.openxmlformats.org/drawingml/2006/chart" xmlns:r="http://schemas.openxmlformats.org/officeDocument/2006/relationships" r:id="rId4"/>
          </a:graphicData>
        </a:graphic>
      </p:graphicFrame>
      <p:sp>
        <p:nvSpPr>
          <p:cNvPr id="3" name="Номер слайда 2">
            <a:extLst>
              <a:ext uri="{FF2B5EF4-FFF2-40B4-BE49-F238E27FC236}">
                <a16:creationId xmlns:a16="http://schemas.microsoft.com/office/drawing/2014/main" id="{89CBD120-2608-4427-B0EA-A7C3890BD7E2}"/>
              </a:ext>
            </a:extLst>
          </p:cNvPr>
          <p:cNvSpPr>
            <a:spLocks noGrp="1"/>
          </p:cNvSpPr>
          <p:nvPr>
            <p:ph type="sldNum" sz="quarter" idx="12"/>
          </p:nvPr>
        </p:nvSpPr>
        <p:spPr>
          <a:xfrm>
            <a:off x="10879975" y="6485611"/>
            <a:ext cx="1312025" cy="365125"/>
          </a:xfrm>
        </p:spPr>
        <p:txBody>
          <a:bodyPr/>
          <a:lstStyle/>
          <a:p>
            <a:fld id="{F203300F-B5E5-4D9E-9381-383162CC59FB}" type="slidenum">
              <a:rPr lang="ru-RU" smtClean="0">
                <a:solidFill>
                  <a:schemeClr val="accent6">
                    <a:lumMod val="50000"/>
                  </a:schemeClr>
                </a:solidFill>
              </a:rPr>
              <a:t>7</a:t>
            </a:fld>
            <a:endParaRPr lang="ru-RU">
              <a:solidFill>
                <a:schemeClr val="accent6">
                  <a:lumMod val="50000"/>
                </a:schemeClr>
              </a:solidFill>
            </a:endParaRPr>
          </a:p>
        </p:txBody>
      </p:sp>
      <p:pic>
        <p:nvPicPr>
          <p:cNvPr id="13" name="Объект 6">
            <a:extLst>
              <a:ext uri="{FF2B5EF4-FFF2-40B4-BE49-F238E27FC236}">
                <a16:creationId xmlns:a16="http://schemas.microsoft.com/office/drawing/2014/main" id="{4DE50CE8-FCDE-4205-BAF2-1302823736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85822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70</a:t>
            </a:fld>
            <a:endParaRPr lang="ru-RU"/>
          </a:p>
        </p:txBody>
      </p:sp>
      <p:pic>
        <p:nvPicPr>
          <p:cNvPr id="7"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8"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3" name="Таблица 2"/>
          <p:cNvGraphicFramePr>
            <a:graphicFrameLocks noGrp="1"/>
          </p:cNvGraphicFramePr>
          <p:nvPr>
            <p:extLst/>
          </p:nvPr>
        </p:nvGraphicFramePr>
        <p:xfrm>
          <a:off x="153910" y="925974"/>
          <a:ext cx="11884180" cy="5598755"/>
        </p:xfrm>
        <a:graphic>
          <a:graphicData uri="http://schemas.openxmlformats.org/drawingml/2006/table">
            <a:tbl>
              <a:tblPr>
                <a:tableStyleId>{5C22544A-7EE6-4342-B048-85BDC9FD1C3A}</a:tableStyleId>
              </a:tblPr>
              <a:tblGrid>
                <a:gridCol w="268751">
                  <a:extLst>
                    <a:ext uri="{9D8B030D-6E8A-4147-A177-3AD203B41FA5}">
                      <a16:colId xmlns:a16="http://schemas.microsoft.com/office/drawing/2014/main" val="20000"/>
                    </a:ext>
                  </a:extLst>
                </a:gridCol>
                <a:gridCol w="1397506">
                  <a:extLst>
                    <a:ext uri="{9D8B030D-6E8A-4147-A177-3AD203B41FA5}">
                      <a16:colId xmlns:a16="http://schemas.microsoft.com/office/drawing/2014/main" val="20001"/>
                    </a:ext>
                  </a:extLst>
                </a:gridCol>
                <a:gridCol w="4557484">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064871">
                  <a:extLst>
                    <a:ext uri="{9D8B030D-6E8A-4147-A177-3AD203B41FA5}">
                      <a16:colId xmlns:a16="http://schemas.microsoft.com/office/drawing/2014/main" val="20004"/>
                    </a:ext>
                  </a:extLst>
                </a:gridCol>
                <a:gridCol w="937549">
                  <a:extLst>
                    <a:ext uri="{9D8B030D-6E8A-4147-A177-3AD203B41FA5}">
                      <a16:colId xmlns:a16="http://schemas.microsoft.com/office/drawing/2014/main" val="20005"/>
                    </a:ext>
                  </a:extLst>
                </a:gridCol>
                <a:gridCol w="833377">
                  <a:extLst>
                    <a:ext uri="{9D8B030D-6E8A-4147-A177-3AD203B41FA5}">
                      <a16:colId xmlns:a16="http://schemas.microsoft.com/office/drawing/2014/main" val="20006"/>
                    </a:ext>
                  </a:extLst>
                </a:gridCol>
                <a:gridCol w="1910242">
                  <a:extLst>
                    <a:ext uri="{9D8B030D-6E8A-4147-A177-3AD203B41FA5}">
                      <a16:colId xmlns:a16="http://schemas.microsoft.com/office/drawing/2014/main" val="20007"/>
                    </a:ext>
                  </a:extLst>
                </a:gridCol>
              </a:tblGrid>
              <a:tr h="1070470">
                <a:tc>
                  <a:txBody>
                    <a:bodyPr/>
                    <a:lstStyle/>
                    <a:p>
                      <a:pPr algn="ctr" fontAlgn="ctr"/>
                      <a:r>
                        <a:rPr lang="ru-RU" sz="1000" u="none" strike="noStrike" dirty="0">
                          <a:effectLst/>
                        </a:rPr>
                        <a:t>№ п/п</a:t>
                      </a:r>
                      <a:endParaRPr lang="ru-RU" sz="1000" b="0" i="0" u="none" strike="noStrike" dirty="0">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Подпрограммы</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Единица измерения</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Базовое значение показателя (на начало реализации Программы)</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Планируемое значение показателя на 2022 год</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7066" marR="7066" marT="7066" marB="0" anchor="ctr"/>
                </a:tc>
                <a:extLst>
                  <a:ext uri="{0D108BD9-81ED-4DB2-BD59-A6C34878D82A}">
                    <a16:rowId xmlns:a16="http://schemas.microsoft.com/office/drawing/2014/main" val="10000"/>
                  </a:ext>
                </a:extLst>
              </a:tr>
              <a:tr h="0">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7066" marR="7066" marT="7066" marB="0" anchor="ctr"/>
                </a:tc>
                <a:extLst>
                  <a:ext uri="{0D108BD9-81ED-4DB2-BD59-A6C34878D82A}">
                    <a16:rowId xmlns:a16="http://schemas.microsoft.com/office/drawing/2014/main" val="10001"/>
                  </a:ext>
                </a:extLst>
              </a:tr>
              <a:tr h="359055">
                <a:tc gridSpan="7">
                  <a:txBody>
                    <a:bodyPr/>
                    <a:lstStyle/>
                    <a:p>
                      <a:pPr algn="l" fontAlgn="ctr"/>
                      <a:r>
                        <a:rPr lang="ru-RU" sz="1000" u="none" strike="noStrike">
                          <a:effectLst/>
                        </a:rPr>
                        <a:t>13. Развитие институтов гражданского общества,  повышение эффективности местного самоуправления  и реализации молодежной политики</a:t>
                      </a:r>
                      <a:endParaRPr lang="ru-RU" sz="1000" b="1" i="0" u="none" strike="noStrike">
                        <a:effectLst/>
                        <a:latin typeface="Arial" panose="020B0604020202020204" pitchFamily="34" charset="0"/>
                      </a:endParaRPr>
                    </a:p>
                  </a:txBody>
                  <a:tcPr marL="7066" marR="7066" marT="7066"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7066" marR="7066" marT="7066" marB="0" anchor="ctr"/>
                </a:tc>
                <a:extLst>
                  <a:ext uri="{0D108BD9-81ED-4DB2-BD59-A6C34878D82A}">
                    <a16:rowId xmlns:a16="http://schemas.microsoft.com/office/drawing/2014/main" val="10002"/>
                  </a:ext>
                </a:extLst>
              </a:tr>
              <a:tr h="72904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066" marR="7066" marT="7066" marB="0" anchor="ctr"/>
                </a:tc>
                <a:tc rowSpan="4">
                  <a:txBody>
                    <a:bodyPr/>
                    <a:lstStyle/>
                    <a:p>
                      <a:pPr algn="ctr" fontAlgn="ctr"/>
                      <a:r>
                        <a:rPr lang="ru-RU" sz="1000" u="none" strike="noStrike">
                          <a:effectLst/>
                        </a:rPr>
                        <a:t>Подпрограмма 5. Обеспечивающая подпрограмма</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Выполнение мероприятий по контролю за ведением воинского учета в организациях, предприятиях и учреждениях, находящихся на территории городского округа Долгопрудный</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7066" marR="7066" marT="7066" marB="0" anchor="ctr"/>
                </a:tc>
                <a:extLst>
                  <a:ext uri="{0D108BD9-81ED-4DB2-BD59-A6C34878D82A}">
                    <a16:rowId xmlns:a16="http://schemas.microsoft.com/office/drawing/2014/main" val="10003"/>
                  </a:ext>
                </a:extLst>
              </a:tr>
              <a:tr h="54678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066" marR="7066" marT="7066" marB="0" anchor="ctr"/>
                </a:tc>
                <a:tc vMerge="1">
                  <a:txBody>
                    <a:bodyPr/>
                    <a:lstStyle/>
                    <a:p>
                      <a:endParaRPr lang="ru-RU"/>
                    </a:p>
                  </a:txBody>
                  <a:tcPr/>
                </a:tc>
                <a:tc>
                  <a:txBody>
                    <a:bodyPr/>
                    <a:lstStyle/>
                    <a:p>
                      <a:pPr algn="l" fontAlgn="ctr"/>
                      <a:r>
                        <a:rPr lang="ru-RU" sz="1000" u="none" strike="noStrike">
                          <a:effectLst/>
                        </a:rPr>
                        <a:t>Выполнение мероприятий по оповещению граждан о вызовах в отдел военного комиссариата Московской области по городам Химки, Долгопрудный и Лобня</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7066" marR="7066" marT="7066" marB="0" anchor="ctr"/>
                </a:tc>
                <a:extLst>
                  <a:ext uri="{0D108BD9-81ED-4DB2-BD59-A6C34878D82A}">
                    <a16:rowId xmlns:a16="http://schemas.microsoft.com/office/drawing/2014/main" val="10004"/>
                  </a:ext>
                </a:extLst>
              </a:tr>
              <a:tr h="72904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066" marR="7066" marT="7066" marB="0" anchor="ctr"/>
                </a:tc>
                <a:tc vMerge="1">
                  <a:txBody>
                    <a:bodyPr/>
                    <a:lstStyle/>
                    <a:p>
                      <a:endParaRPr lang="ru-RU"/>
                    </a:p>
                  </a:txBody>
                  <a:tcPr/>
                </a:tc>
                <a:tc>
                  <a:txBody>
                    <a:bodyPr/>
                    <a:lstStyle/>
                    <a:p>
                      <a:pPr algn="l" fontAlgn="ctr"/>
                      <a:r>
                        <a:rPr lang="ru-RU" sz="1000" u="none" strike="noStrike">
                          <a:effectLst/>
                        </a:rPr>
                        <a:t>Выполнение мероприятия по корректировке и формированию списков кандидатов в присяжные заседатели федеральных судов общей юрисдикции в Российской Федерации</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7066" marR="7066" marT="7066" marB="0" anchor="ctr"/>
                </a:tc>
                <a:extLst>
                  <a:ext uri="{0D108BD9-81ED-4DB2-BD59-A6C34878D82A}">
                    <a16:rowId xmlns:a16="http://schemas.microsoft.com/office/drawing/2014/main" val="10005"/>
                  </a:ext>
                </a:extLst>
              </a:tr>
              <a:tr h="72904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066" marR="7066" marT="7066" marB="0" anchor="ctr"/>
                </a:tc>
                <a:tc vMerge="1">
                  <a:txBody>
                    <a:bodyPr/>
                    <a:lstStyle/>
                    <a:p>
                      <a:endParaRPr lang="ru-RU"/>
                    </a:p>
                  </a:txBody>
                  <a:tcPr/>
                </a:tc>
                <a:tc>
                  <a:txBody>
                    <a:bodyPr/>
                    <a:lstStyle/>
                    <a:p>
                      <a:pPr algn="l" fontAlgn="ctr"/>
                      <a:r>
                        <a:rPr lang="ru-RU" sz="1000" u="none" strike="noStrike">
                          <a:effectLst/>
                        </a:rPr>
                        <a:t>Соответствие данных первичного воинского учета военно-учетного стола с документами отдела военного комиссариата Московской области по городам Химки, Долгопрудный и Лобня</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7066" marR="7066" marT="7066" marB="0" anchor="ctr"/>
                </a:tc>
                <a:extLst>
                  <a:ext uri="{0D108BD9-81ED-4DB2-BD59-A6C34878D82A}">
                    <a16:rowId xmlns:a16="http://schemas.microsoft.com/office/drawing/2014/main" val="10006"/>
                  </a:ext>
                </a:extLst>
              </a:tr>
              <a:tr h="54678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066" marR="7066" marT="7066" marB="0" anchor="ctr"/>
                </a:tc>
                <a:tc rowSpan="3">
                  <a:txBody>
                    <a:bodyPr/>
                    <a:lstStyle/>
                    <a:p>
                      <a:pPr algn="ctr" fontAlgn="ctr"/>
                      <a:r>
                        <a:rPr lang="ru-RU" sz="1000" u="none" strike="noStrike">
                          <a:effectLst/>
                        </a:rPr>
                        <a:t>Подпрограмма 6. Развитие туризма в Московской области</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Количество благоустроенных пешеходных туристских маршрутов и пешеходных зон, включая велосипедные дорожки </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4</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6</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6</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7066" marR="7066" marT="7066" marB="0" anchor="ctr"/>
                </a:tc>
                <a:extLst>
                  <a:ext uri="{0D108BD9-81ED-4DB2-BD59-A6C34878D82A}">
                    <a16:rowId xmlns:a16="http://schemas.microsoft.com/office/drawing/2014/main" val="10007"/>
                  </a:ext>
                </a:extLst>
              </a:tr>
              <a:tr h="36452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066" marR="7066" marT="7066" marB="0" anchor="ctr"/>
                </a:tc>
                <a:tc vMerge="1">
                  <a:txBody>
                    <a:bodyPr/>
                    <a:lstStyle/>
                    <a:p>
                      <a:endParaRPr lang="ru-RU"/>
                    </a:p>
                  </a:txBody>
                  <a:tcPr/>
                </a:tc>
                <a:tc>
                  <a:txBody>
                    <a:bodyPr/>
                    <a:lstStyle/>
                    <a:p>
                      <a:pPr algn="l" fontAlgn="ctr"/>
                      <a:r>
                        <a:rPr lang="ru-RU" sz="1000" u="none" strike="noStrike">
                          <a:effectLst/>
                        </a:rPr>
                        <a:t>Увеличение туристского и экскурсионного потока в Московскую область</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Миллион человек</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0,00375</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0,00433</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0,00513</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7066" marR="7066" marT="7066" marB="0" anchor="ctr"/>
                </a:tc>
                <a:extLst>
                  <a:ext uri="{0D108BD9-81ED-4DB2-BD59-A6C34878D82A}">
                    <a16:rowId xmlns:a16="http://schemas.microsoft.com/office/drawing/2014/main" val="10008"/>
                  </a:ext>
                </a:extLst>
              </a:tr>
              <a:tr h="36452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7066" marR="7066" marT="7066" marB="0" anchor="ctr"/>
                </a:tc>
                <a:tc vMerge="1">
                  <a:txBody>
                    <a:bodyPr/>
                    <a:lstStyle/>
                    <a:p>
                      <a:endParaRPr lang="ru-RU"/>
                    </a:p>
                  </a:txBody>
                  <a:tcPr/>
                </a:tc>
                <a:tc>
                  <a:txBody>
                    <a:bodyPr/>
                    <a:lstStyle/>
                    <a:p>
                      <a:pPr algn="l" fontAlgn="ctr"/>
                      <a:r>
                        <a:rPr lang="ru-RU" sz="1000" u="none" strike="noStrike">
                          <a:effectLst/>
                        </a:rPr>
                        <a:t>Численность лиц, размещенных в коллективных средствах размещения</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Тысяча человек</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6,15</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8,64</a:t>
                      </a:r>
                      <a:endParaRPr lang="ru-RU" sz="1000" b="0" i="0" u="none" strike="noStrike">
                        <a:effectLst/>
                        <a:latin typeface="Arial" panose="020B0604020202020204" pitchFamily="34" charset="0"/>
                      </a:endParaRPr>
                    </a:p>
                  </a:txBody>
                  <a:tcPr marL="7066" marR="7066" marT="7066" marB="0" anchor="ctr"/>
                </a:tc>
                <a:tc>
                  <a:txBody>
                    <a:bodyPr/>
                    <a:lstStyle/>
                    <a:p>
                      <a:pPr algn="l" fontAlgn="ctr"/>
                      <a:r>
                        <a:rPr lang="ru-RU" sz="1000" u="none" strike="noStrike">
                          <a:effectLst/>
                        </a:rPr>
                        <a:t>8,64</a:t>
                      </a:r>
                      <a:endParaRPr lang="ru-RU" sz="1000" b="0" i="0" u="none" strike="noStrike">
                        <a:effectLst/>
                        <a:latin typeface="Arial" panose="020B0604020202020204" pitchFamily="34" charset="0"/>
                      </a:endParaRPr>
                    </a:p>
                  </a:txBody>
                  <a:tcPr marL="7066" marR="7066" marT="7066"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7066" marR="7066" marT="7066"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08597135"/>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71</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endParaRPr lang="ru-RU" sz="2400" dirty="0"/>
          </a:p>
        </p:txBody>
      </p:sp>
      <p:graphicFrame>
        <p:nvGraphicFramePr>
          <p:cNvPr id="7" name="Таблица 6"/>
          <p:cNvGraphicFramePr>
            <a:graphicFrameLocks noGrp="1"/>
          </p:cNvGraphicFramePr>
          <p:nvPr>
            <p:extLst/>
          </p:nvPr>
        </p:nvGraphicFramePr>
        <p:xfrm>
          <a:off x="247891" y="1000366"/>
          <a:ext cx="11674033" cy="4994856"/>
        </p:xfrm>
        <a:graphic>
          <a:graphicData uri="http://schemas.openxmlformats.org/drawingml/2006/table">
            <a:tbl>
              <a:tblPr>
                <a:tableStyleId>{5C22544A-7EE6-4342-B048-85BDC9FD1C3A}</a:tableStyleId>
              </a:tblPr>
              <a:tblGrid>
                <a:gridCol w="263999">
                  <a:extLst>
                    <a:ext uri="{9D8B030D-6E8A-4147-A177-3AD203B41FA5}">
                      <a16:colId xmlns:a16="http://schemas.microsoft.com/office/drawing/2014/main" val="20000"/>
                    </a:ext>
                  </a:extLst>
                </a:gridCol>
                <a:gridCol w="1372794">
                  <a:extLst>
                    <a:ext uri="{9D8B030D-6E8A-4147-A177-3AD203B41FA5}">
                      <a16:colId xmlns:a16="http://schemas.microsoft.com/office/drawing/2014/main" val="20001"/>
                    </a:ext>
                  </a:extLst>
                </a:gridCol>
                <a:gridCol w="3748785">
                  <a:extLst>
                    <a:ext uri="{9D8B030D-6E8A-4147-A177-3AD203B41FA5}">
                      <a16:colId xmlns:a16="http://schemas.microsoft.com/office/drawing/2014/main" val="20002"/>
                    </a:ext>
                  </a:extLst>
                </a:gridCol>
                <a:gridCol w="689037">
                  <a:extLst>
                    <a:ext uri="{9D8B030D-6E8A-4147-A177-3AD203B41FA5}">
                      <a16:colId xmlns:a16="http://schemas.microsoft.com/office/drawing/2014/main" val="20003"/>
                    </a:ext>
                  </a:extLst>
                </a:gridCol>
                <a:gridCol w="982076">
                  <a:extLst>
                    <a:ext uri="{9D8B030D-6E8A-4147-A177-3AD203B41FA5}">
                      <a16:colId xmlns:a16="http://schemas.microsoft.com/office/drawing/2014/main" val="20004"/>
                    </a:ext>
                  </a:extLst>
                </a:gridCol>
                <a:gridCol w="1066556">
                  <a:extLst>
                    <a:ext uri="{9D8B030D-6E8A-4147-A177-3AD203B41FA5}">
                      <a16:colId xmlns:a16="http://schemas.microsoft.com/office/drawing/2014/main" val="20005"/>
                    </a:ext>
                  </a:extLst>
                </a:gridCol>
                <a:gridCol w="910797">
                  <a:extLst>
                    <a:ext uri="{9D8B030D-6E8A-4147-A177-3AD203B41FA5}">
                      <a16:colId xmlns:a16="http://schemas.microsoft.com/office/drawing/2014/main" val="20006"/>
                    </a:ext>
                  </a:extLst>
                </a:gridCol>
                <a:gridCol w="2639989">
                  <a:extLst>
                    <a:ext uri="{9D8B030D-6E8A-4147-A177-3AD203B41FA5}">
                      <a16:colId xmlns:a16="http://schemas.microsoft.com/office/drawing/2014/main" val="20007"/>
                    </a:ext>
                  </a:extLst>
                </a:gridCol>
              </a:tblGrid>
              <a:tr h="829353">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149883">
                <a:tc gridSpan="7">
                  <a:txBody>
                    <a:bodyPr/>
                    <a:lstStyle/>
                    <a:p>
                      <a:pPr algn="l" fontAlgn="ctr"/>
                      <a:r>
                        <a:rPr lang="ru-RU" sz="1200" u="none" strike="noStrike">
                          <a:effectLst/>
                        </a:rPr>
                        <a:t>14. Развитие и функционирование дорожно- транспортного комплекса</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55528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Подпрограмма 1. Пассажирский транспорт общего пользования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2022 Соблюдение расписания на автобусных маршрутах</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85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85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95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4">
                  <a:txBody>
                    <a:bodyPr/>
                    <a:lstStyle/>
                    <a:p>
                      <a:pPr algn="ctr" fontAlgn="ctr"/>
                      <a:r>
                        <a:rPr lang="ru-RU" sz="1200" u="none" strike="noStrike">
                          <a:effectLst/>
                        </a:rPr>
                        <a:t>Подпрограмма 2. Дороги Подмосковья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2021 Создание парковочного пространства на улично-дорожной сети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Место</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30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не запланировано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57098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Количество погибших в дорожно-транспортных происшествиях</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человек на 100 тыс. населения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1,95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1,053</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0,082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713729">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Ремонт (капитальный ремонт) сети автомобильных дорог общего пользования местного значения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Километров на тысячу квадратных метров</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10,31/54,88</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7,739*/54,165</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8,926/62,475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r h="428237">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Протяженность автомобильных дорог на землях, предназначенных для обеспечения участками многодетных семей</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Километр</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0,40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не запланировано</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00131145"/>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72</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259465" y="1009583"/>
          <a:ext cx="11616160" cy="4966308"/>
        </p:xfrm>
        <a:graphic>
          <a:graphicData uri="http://schemas.openxmlformats.org/drawingml/2006/table">
            <a:tbl>
              <a:tblPr>
                <a:tableStyleId>{5C22544A-7EE6-4342-B048-85BDC9FD1C3A}</a:tableStyleId>
              </a:tblPr>
              <a:tblGrid>
                <a:gridCol w="262690">
                  <a:extLst>
                    <a:ext uri="{9D8B030D-6E8A-4147-A177-3AD203B41FA5}">
                      <a16:colId xmlns:a16="http://schemas.microsoft.com/office/drawing/2014/main" val="20000"/>
                    </a:ext>
                  </a:extLst>
                </a:gridCol>
                <a:gridCol w="1365989">
                  <a:extLst>
                    <a:ext uri="{9D8B030D-6E8A-4147-A177-3AD203B41FA5}">
                      <a16:colId xmlns:a16="http://schemas.microsoft.com/office/drawing/2014/main" val="20001"/>
                    </a:ext>
                  </a:extLst>
                </a:gridCol>
                <a:gridCol w="3730200">
                  <a:extLst>
                    <a:ext uri="{9D8B030D-6E8A-4147-A177-3AD203B41FA5}">
                      <a16:colId xmlns:a16="http://schemas.microsoft.com/office/drawing/2014/main" val="20002"/>
                    </a:ext>
                  </a:extLst>
                </a:gridCol>
                <a:gridCol w="685621">
                  <a:extLst>
                    <a:ext uri="{9D8B030D-6E8A-4147-A177-3AD203B41FA5}">
                      <a16:colId xmlns:a16="http://schemas.microsoft.com/office/drawing/2014/main" val="20003"/>
                    </a:ext>
                  </a:extLst>
                </a:gridCol>
                <a:gridCol w="977207">
                  <a:extLst>
                    <a:ext uri="{9D8B030D-6E8A-4147-A177-3AD203B41FA5}">
                      <a16:colId xmlns:a16="http://schemas.microsoft.com/office/drawing/2014/main" val="20004"/>
                    </a:ext>
                  </a:extLst>
                </a:gridCol>
                <a:gridCol w="1061269">
                  <a:extLst>
                    <a:ext uri="{9D8B030D-6E8A-4147-A177-3AD203B41FA5}">
                      <a16:colId xmlns:a16="http://schemas.microsoft.com/office/drawing/2014/main" val="20005"/>
                    </a:ext>
                  </a:extLst>
                </a:gridCol>
                <a:gridCol w="906282">
                  <a:extLst>
                    <a:ext uri="{9D8B030D-6E8A-4147-A177-3AD203B41FA5}">
                      <a16:colId xmlns:a16="http://schemas.microsoft.com/office/drawing/2014/main" val="20006"/>
                    </a:ext>
                  </a:extLst>
                </a:gridCol>
                <a:gridCol w="2626902">
                  <a:extLst>
                    <a:ext uri="{9D8B030D-6E8A-4147-A177-3AD203B41FA5}">
                      <a16:colId xmlns:a16="http://schemas.microsoft.com/office/drawing/2014/main" val="20007"/>
                    </a:ext>
                  </a:extLst>
                </a:gridCol>
              </a:tblGrid>
              <a:tr h="829353">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149883">
                <a:tc gridSpan="7">
                  <a:txBody>
                    <a:bodyPr/>
                    <a:lstStyle/>
                    <a:p>
                      <a:pPr algn="l" fontAlgn="ctr"/>
                      <a:r>
                        <a:rPr lang="ru-RU" sz="1200" u="none" strike="noStrike">
                          <a:effectLst/>
                        </a:rPr>
                        <a:t>15. Цифровое муниципальное образование</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rowSpan="5">
                  <a:txBody>
                    <a:bodyPr/>
                    <a:lstStyle/>
                    <a:p>
                      <a:pPr algn="ctr" fontAlgn="ctr"/>
                      <a:r>
                        <a:rPr lang="ru-RU" sz="1200" u="none" strike="noStrike">
                          <a:effectLst/>
                        </a:rPr>
                        <a:t>Подпрограмма 1.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 а также услуг почтовой связи</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2021 Выполнение требований комфортности и доступности МФЦ</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285491">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2021 Доля заявителей МФЦ, ожидающих в очереди более 11 минут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428237">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Доля граждан, имеющих доступ к получению государственных и муниципальных услуг по принципу «одного окна» по месту пребывания, в том числе в МФЦ</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100</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выполнено</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57098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Среднее время ожидания в очереди  для получения государственных (муниципальных) услуг</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Минута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1,9</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1,9</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2,3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Показатель не достигнут. В связи с заниженным плановым показателем, среднее время ожидания находится в нормативе</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r h="766544">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200" u="none" strike="noStrike">
                          <a:effectLst/>
                        </a:rPr>
                        <a:t>2022 Уровень удовлетворенности граждан качеством предоставления государственных и муниципальных услуг</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Процент</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97,6</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97,6</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96,3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работа продолжается</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79053070"/>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73</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3" name="Таблица 2"/>
          <p:cNvGraphicFramePr>
            <a:graphicFrameLocks noGrp="1"/>
          </p:cNvGraphicFramePr>
          <p:nvPr>
            <p:extLst/>
          </p:nvPr>
        </p:nvGraphicFramePr>
        <p:xfrm>
          <a:off x="153910" y="753514"/>
          <a:ext cx="11795020" cy="6025836"/>
        </p:xfrm>
        <a:graphic>
          <a:graphicData uri="http://schemas.openxmlformats.org/drawingml/2006/table">
            <a:tbl>
              <a:tblPr>
                <a:tableStyleId>{5C22544A-7EE6-4342-B048-85BDC9FD1C3A}</a:tableStyleId>
              </a:tblPr>
              <a:tblGrid>
                <a:gridCol w="266733">
                  <a:extLst>
                    <a:ext uri="{9D8B030D-6E8A-4147-A177-3AD203B41FA5}">
                      <a16:colId xmlns:a16="http://schemas.microsoft.com/office/drawing/2014/main" val="20000"/>
                    </a:ext>
                  </a:extLst>
                </a:gridCol>
                <a:gridCol w="1387023">
                  <a:extLst>
                    <a:ext uri="{9D8B030D-6E8A-4147-A177-3AD203B41FA5}">
                      <a16:colId xmlns:a16="http://schemas.microsoft.com/office/drawing/2014/main" val="20001"/>
                    </a:ext>
                  </a:extLst>
                </a:gridCol>
                <a:gridCol w="4747043">
                  <a:extLst>
                    <a:ext uri="{9D8B030D-6E8A-4147-A177-3AD203B41FA5}">
                      <a16:colId xmlns:a16="http://schemas.microsoft.com/office/drawing/2014/main" val="20002"/>
                    </a:ext>
                  </a:extLst>
                </a:gridCol>
                <a:gridCol w="972274">
                  <a:extLst>
                    <a:ext uri="{9D8B030D-6E8A-4147-A177-3AD203B41FA5}">
                      <a16:colId xmlns:a16="http://schemas.microsoft.com/office/drawing/2014/main" val="20003"/>
                    </a:ext>
                  </a:extLst>
                </a:gridCol>
                <a:gridCol w="1064871">
                  <a:extLst>
                    <a:ext uri="{9D8B030D-6E8A-4147-A177-3AD203B41FA5}">
                      <a16:colId xmlns:a16="http://schemas.microsoft.com/office/drawing/2014/main" val="20004"/>
                    </a:ext>
                  </a:extLst>
                </a:gridCol>
                <a:gridCol w="1064871">
                  <a:extLst>
                    <a:ext uri="{9D8B030D-6E8A-4147-A177-3AD203B41FA5}">
                      <a16:colId xmlns:a16="http://schemas.microsoft.com/office/drawing/2014/main" val="20005"/>
                    </a:ext>
                  </a:extLst>
                </a:gridCol>
                <a:gridCol w="960698">
                  <a:extLst>
                    <a:ext uri="{9D8B030D-6E8A-4147-A177-3AD203B41FA5}">
                      <a16:colId xmlns:a16="http://schemas.microsoft.com/office/drawing/2014/main" val="20006"/>
                    </a:ext>
                  </a:extLst>
                </a:gridCol>
                <a:gridCol w="1331507">
                  <a:extLst>
                    <a:ext uri="{9D8B030D-6E8A-4147-A177-3AD203B41FA5}">
                      <a16:colId xmlns:a16="http://schemas.microsoft.com/office/drawing/2014/main" val="20007"/>
                    </a:ext>
                  </a:extLst>
                </a:gridCol>
              </a:tblGrid>
              <a:tr h="316530">
                <a:tc>
                  <a:txBody>
                    <a:bodyPr/>
                    <a:lstStyle/>
                    <a:p>
                      <a:pPr algn="ctr" fontAlgn="ctr"/>
                      <a:r>
                        <a:rPr lang="ru-RU" sz="800" u="none" strike="noStrike">
                          <a:effectLst/>
                        </a:rPr>
                        <a:t>№ п/п</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Подпрограммы</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Показатели, характеризующие достижение цели</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Единица измерения</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Базовое значение показателя (на начало реализации Программы)</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Планируемое значение показателя на 2022 год</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Достигнутое значение показателя за 2022 год</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Причины не выполнения</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00"/>
                  </a:ext>
                </a:extLst>
              </a:tr>
              <a:tr h="55025">
                <a:tc>
                  <a:txBody>
                    <a:bodyPr/>
                    <a:lstStyle/>
                    <a:p>
                      <a:pPr algn="ctr" fontAlgn="ctr"/>
                      <a:r>
                        <a:rPr lang="ru-RU" sz="800" u="none" strike="noStrike">
                          <a:effectLst/>
                        </a:rPr>
                        <a:t>1</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2</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3</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4</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5</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6</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7</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8</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01"/>
                  </a:ext>
                </a:extLst>
              </a:tr>
              <a:tr h="57204">
                <a:tc gridSpan="7">
                  <a:txBody>
                    <a:bodyPr/>
                    <a:lstStyle/>
                    <a:p>
                      <a:pPr algn="l" fontAlgn="ctr"/>
                      <a:r>
                        <a:rPr lang="ru-RU" sz="800" u="none" strike="noStrike">
                          <a:effectLst/>
                        </a:rPr>
                        <a:t>15. Цифровое муниципальное образование</a:t>
                      </a:r>
                      <a:endParaRPr lang="ru-RU" sz="800" b="1" i="0" u="none" strike="noStrike">
                        <a:effectLst/>
                        <a:latin typeface="Arial" panose="020B0604020202020204" pitchFamily="34" charset="0"/>
                      </a:endParaRPr>
                    </a:p>
                  </a:txBody>
                  <a:tcPr marL="2724" marR="2724" marT="272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02"/>
                  </a:ext>
                </a:extLst>
              </a:tr>
              <a:tr h="16344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rowSpan="16">
                  <a:txBody>
                    <a:bodyPr/>
                    <a:lstStyle/>
                    <a:p>
                      <a:pPr algn="ctr" fontAlgn="ctr"/>
                      <a:r>
                        <a:rPr lang="ru-RU" sz="800" u="none" strike="noStrike">
                          <a:effectLst/>
                        </a:rPr>
                        <a:t>Подпрограмма 2. Развитие информационной и технологической инфраструктуры экосистемы цифровой экономики муниципального образования Московской области</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2020 Доля используемых в деятельности ОМСУ муниципального образования Московской области информационно-аналитических сервисов ЕИАС ЖКХ МО</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80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03"/>
                  </a:ext>
                </a:extLst>
              </a:tr>
              <a:tr h="27240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Доля многоквартирных домов, имеющих возможность пользоваться услугами проводного и мобильного доступа в информационно-телекоммуникационную сеть Интернет на скорости не менее 1 Мбит/с, предоставляемыми не менее чем 2 операторами связи  </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87</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87,2</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87,5</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04"/>
                  </a:ext>
                </a:extLst>
              </a:tr>
              <a:tr h="21792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Доля муниципальных (государственных) услуг, предоставленных без нарушения регламентного срока при оказании услуг в электронном виде на региональном портале государственных услуг</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98</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98</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98</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05"/>
                  </a:ext>
                </a:extLst>
              </a:tr>
              <a:tr h="381362">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Доля муниципальных учреждений культуры, обеспеченных доступом в информационно-телекоммуникационную сеть Интернет на скорости:</a:t>
                      </a:r>
                      <a:br>
                        <a:rPr lang="ru-RU" sz="800" u="none" strike="noStrike">
                          <a:effectLst/>
                        </a:rPr>
                      </a:br>
                      <a:r>
                        <a:rPr lang="ru-RU" sz="800" u="none" strike="noStrike">
                          <a:effectLst/>
                        </a:rPr>
                        <a:t>для учреждений культуры, расположенных в городских населенных пунктах, – не менее 50 Мбит/с;</a:t>
                      </a:r>
                      <a:br>
                        <a:rPr lang="ru-RU" sz="800" u="none" strike="noStrike">
                          <a:effectLst/>
                        </a:rPr>
                      </a:br>
                      <a:r>
                        <a:rPr lang="ru-RU" sz="800" u="none" strike="noStrike">
                          <a:effectLst/>
                        </a:rPr>
                        <a:t>для учреждений культуры, расположенных в сельских населенных пунктах, – не менее 10 Мбит/с</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06"/>
                  </a:ext>
                </a:extLst>
              </a:tr>
              <a:tr h="27240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Доля обращений за получением муниципальных (государственных)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90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95,5</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95,7</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07"/>
                  </a:ext>
                </a:extLst>
              </a:tr>
              <a:tr h="544803">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Доля помещений аппаратных, приведенных в соответствие со стандартом «Цифровая школа» в части ИТ-инфраструктуры государственных и муниципальных общеобразовательных организаций, реализующих программы общего образования, для обеспечения в помещениях безопасного доступа к государственным, муниципальным и иным информационным системам, информационно-телекоммуникационной сети «Интернет» и обеспечения базовой безопасности образовательного процесса</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08"/>
                  </a:ext>
                </a:extLst>
              </a:tr>
              <a:tr h="21792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09"/>
                  </a:ext>
                </a:extLst>
              </a:tr>
              <a:tr h="21792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10"/>
                  </a:ext>
                </a:extLst>
              </a:tr>
              <a:tr h="16344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Доля электронного юридически значимого документооборота в органах местного самоуправления и подведомственных им учреждениях в Московской области</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11"/>
                  </a:ext>
                </a:extLst>
              </a:tr>
              <a:tr h="16344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Образовательные организации обеспечены материально- технической базой для внедрения цифровой образовательной среды</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единиц</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12"/>
                  </a:ext>
                </a:extLst>
              </a:tr>
              <a:tr h="27240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Образовательные организации оснащены (обновили)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56,25</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81,82</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13"/>
                  </a:ext>
                </a:extLst>
              </a:tr>
              <a:tr h="10896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Ответь вовремя – Доля жалоб, поступивших на портал «Добродел», по которым нарушен срок подготовки ответа</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5</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5</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14"/>
                  </a:ext>
                </a:extLst>
              </a:tr>
              <a:tr h="16344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Отложенные решения – Доля отложенных решений от числа ответов, предоставленных на портале «Добродел» (два и более раз)</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5</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5</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5</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15"/>
                  </a:ext>
                </a:extLst>
              </a:tr>
              <a:tr h="16344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Повторные обращения – Доля обращений, поступивших на портал «Добродел», по которым поступили повторные обращения</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30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30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30</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16"/>
                  </a:ext>
                </a:extLst>
              </a:tr>
              <a:tr h="163441">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Стоимостная доля закупаемого и (или) арендуемого ОМСУ муниципального образования Московской области отечественного программного обеспечения</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40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75</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75</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a:effectLst/>
                        </a:rPr>
                        <a:t>выполнено</a:t>
                      </a:r>
                      <a:endParaRPr lang="ru-RU" sz="800" b="0" i="0" u="none" strike="noStrike">
                        <a:effectLst/>
                        <a:latin typeface="Arial" panose="020B0604020202020204" pitchFamily="34" charset="0"/>
                      </a:endParaRPr>
                    </a:p>
                  </a:txBody>
                  <a:tcPr marL="2724" marR="2724" marT="2724" marB="0" anchor="ctr"/>
                </a:tc>
                <a:extLst>
                  <a:ext uri="{0D108BD9-81ED-4DB2-BD59-A6C34878D82A}">
                    <a16:rowId xmlns:a16="http://schemas.microsoft.com/office/drawing/2014/main" val="10017"/>
                  </a:ext>
                </a:extLst>
              </a:tr>
              <a:tr h="435842">
                <a:tc>
                  <a:txBody>
                    <a:bodyPr/>
                    <a:lstStyle/>
                    <a:p>
                      <a:pPr algn="l" fontAlgn="ctr"/>
                      <a:r>
                        <a:rPr lang="ru-RU" sz="800" u="none" strike="noStrike">
                          <a:effectLst/>
                        </a:rPr>
                        <a:t> </a:t>
                      </a:r>
                      <a:endParaRPr lang="ru-RU" sz="800" b="0" i="0" u="none" strike="noStrike">
                        <a:effectLst/>
                        <a:latin typeface="Arial" panose="020B0604020202020204" pitchFamily="34" charset="0"/>
                      </a:endParaRPr>
                    </a:p>
                  </a:txBody>
                  <a:tcPr marL="2724" marR="2724" marT="2724" marB="0" anchor="ctr"/>
                </a:tc>
                <a:tc vMerge="1">
                  <a:txBody>
                    <a:bodyPr/>
                    <a:lstStyle/>
                    <a:p>
                      <a:endParaRPr lang="ru-RU"/>
                    </a:p>
                  </a:txBody>
                  <a:tcPr/>
                </a:tc>
                <a:tc>
                  <a:txBody>
                    <a:bodyPr/>
                    <a:lstStyle/>
                    <a:p>
                      <a:pPr algn="l" fontAlgn="ctr"/>
                      <a:r>
                        <a:rPr lang="ru-RU" sz="800" u="none" strike="noStrike">
                          <a:effectLst/>
                        </a:rPr>
                        <a:t>2022 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Процент</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97</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l" fontAlgn="ctr"/>
                      <a:r>
                        <a:rPr lang="ru-RU" sz="800" u="none" strike="noStrike">
                          <a:effectLst/>
                        </a:rPr>
                        <a:t>100</a:t>
                      </a:r>
                      <a:endParaRPr lang="ru-RU" sz="800" b="0" i="0" u="none" strike="noStrike">
                        <a:effectLst/>
                        <a:latin typeface="Arial" panose="020B0604020202020204" pitchFamily="34" charset="0"/>
                      </a:endParaRPr>
                    </a:p>
                  </a:txBody>
                  <a:tcPr marL="2724" marR="2724" marT="2724" marB="0" anchor="ctr"/>
                </a:tc>
                <a:tc>
                  <a:txBody>
                    <a:bodyPr/>
                    <a:lstStyle/>
                    <a:p>
                      <a:pPr algn="ctr" fontAlgn="ctr"/>
                      <a:r>
                        <a:rPr lang="ru-RU" sz="800" u="none" strike="noStrike" dirty="0">
                          <a:effectLst/>
                        </a:rPr>
                        <a:t>выполнено</a:t>
                      </a:r>
                      <a:endParaRPr lang="ru-RU" sz="800" b="0" i="0" u="none" strike="noStrike" dirty="0">
                        <a:effectLst/>
                        <a:latin typeface="Arial" panose="020B0604020202020204" pitchFamily="34" charset="0"/>
                      </a:endParaRPr>
                    </a:p>
                  </a:txBody>
                  <a:tcPr marL="2724" marR="2724" marT="2724"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316512240"/>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74</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277792" y="1439863"/>
          <a:ext cx="11609407" cy="4751016"/>
        </p:xfrm>
        <a:graphic>
          <a:graphicData uri="http://schemas.openxmlformats.org/drawingml/2006/table">
            <a:tbl>
              <a:tblPr>
                <a:tableStyleId>{5C22544A-7EE6-4342-B048-85BDC9FD1C3A}</a:tableStyleId>
              </a:tblPr>
              <a:tblGrid>
                <a:gridCol w="262537">
                  <a:extLst>
                    <a:ext uri="{9D8B030D-6E8A-4147-A177-3AD203B41FA5}">
                      <a16:colId xmlns:a16="http://schemas.microsoft.com/office/drawing/2014/main" val="20000"/>
                    </a:ext>
                  </a:extLst>
                </a:gridCol>
                <a:gridCol w="1365195">
                  <a:extLst>
                    <a:ext uri="{9D8B030D-6E8A-4147-A177-3AD203B41FA5}">
                      <a16:colId xmlns:a16="http://schemas.microsoft.com/office/drawing/2014/main" val="20001"/>
                    </a:ext>
                  </a:extLst>
                </a:gridCol>
                <a:gridCol w="3728032">
                  <a:extLst>
                    <a:ext uri="{9D8B030D-6E8A-4147-A177-3AD203B41FA5}">
                      <a16:colId xmlns:a16="http://schemas.microsoft.com/office/drawing/2014/main" val="20002"/>
                    </a:ext>
                  </a:extLst>
                </a:gridCol>
                <a:gridCol w="685223">
                  <a:extLst>
                    <a:ext uri="{9D8B030D-6E8A-4147-A177-3AD203B41FA5}">
                      <a16:colId xmlns:a16="http://schemas.microsoft.com/office/drawing/2014/main" val="20003"/>
                    </a:ext>
                  </a:extLst>
                </a:gridCol>
                <a:gridCol w="976639">
                  <a:extLst>
                    <a:ext uri="{9D8B030D-6E8A-4147-A177-3AD203B41FA5}">
                      <a16:colId xmlns:a16="http://schemas.microsoft.com/office/drawing/2014/main" val="20004"/>
                    </a:ext>
                  </a:extLst>
                </a:gridCol>
                <a:gridCol w="1060652">
                  <a:extLst>
                    <a:ext uri="{9D8B030D-6E8A-4147-A177-3AD203B41FA5}">
                      <a16:colId xmlns:a16="http://schemas.microsoft.com/office/drawing/2014/main" val="20005"/>
                    </a:ext>
                  </a:extLst>
                </a:gridCol>
                <a:gridCol w="905754">
                  <a:extLst>
                    <a:ext uri="{9D8B030D-6E8A-4147-A177-3AD203B41FA5}">
                      <a16:colId xmlns:a16="http://schemas.microsoft.com/office/drawing/2014/main" val="20006"/>
                    </a:ext>
                  </a:extLst>
                </a:gridCol>
                <a:gridCol w="2625375">
                  <a:extLst>
                    <a:ext uri="{9D8B030D-6E8A-4147-A177-3AD203B41FA5}">
                      <a16:colId xmlns:a16="http://schemas.microsoft.com/office/drawing/2014/main" val="20007"/>
                    </a:ext>
                  </a:extLst>
                </a:gridCol>
              </a:tblGrid>
              <a:tr h="829353">
                <a:tc>
                  <a:txBody>
                    <a:bodyPr/>
                    <a:lstStyle/>
                    <a:p>
                      <a:pPr algn="ctr" fontAlgn="ctr"/>
                      <a:r>
                        <a:rPr lang="ru-RU" sz="1100" u="none" strike="noStrike">
                          <a:effectLst/>
                        </a:rPr>
                        <a:t>№ п/п</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Подпрограммы</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Показатели, характеризующие достижение цели</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Единица измерения</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Базовое значение показателя (на начало реализации Программы)</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Планируемое значение показателя на 2022 год</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Достигнутое значение показателя за 2022 год</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Причины не выполнения</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100" u="none" strike="noStrike">
                          <a:effectLst/>
                        </a:rPr>
                        <a:t>1</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2</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3</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4</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5</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6</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7</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8</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149883">
                <a:tc gridSpan="7">
                  <a:txBody>
                    <a:bodyPr/>
                    <a:lstStyle/>
                    <a:p>
                      <a:pPr algn="l" fontAlgn="ctr"/>
                      <a:r>
                        <a:rPr lang="ru-RU" sz="1100" u="none" strike="noStrike">
                          <a:effectLst/>
                        </a:rPr>
                        <a:t>16. Архитектура и градостроительство</a:t>
                      </a:r>
                      <a:endParaRPr lang="ru-RU" sz="11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428237">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rowSpan="3">
                  <a:txBody>
                    <a:bodyPr/>
                    <a:lstStyle/>
                    <a:p>
                      <a:pPr algn="ctr" fontAlgn="ctr"/>
                      <a:r>
                        <a:rPr lang="ru-RU" sz="1100" u="none" strike="noStrike">
                          <a:effectLst/>
                        </a:rPr>
                        <a:t>Подпрограмма 1. Разработка Генерального плана развития городского округа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Наличие утвержденного в актуальной версии генерального плана городского округа (внесение изменений в генеральный план городского округа)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да/нет</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да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нет</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да</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r h="57098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100" u="none" strike="noStrike">
                          <a:effectLst/>
                        </a:rPr>
                        <a:t>Наличие утвержденных в актуальной версии Правил землепользования и застройки городского округа (внесение изменений в Правила землепользования и застройки городского округа)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да/нет</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да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нет</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нет</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не запланировано</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4"/>
                  </a:ext>
                </a:extLst>
              </a:tr>
              <a:tr h="570983">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100" u="none" strike="noStrike">
                          <a:effectLst/>
                        </a:rPr>
                        <a:t>Наличие утвержденных нормативов градостроительного проектирования городского округа (внесение изменений в нормативы градостроительного проектирования городского округа)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да/нет</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нет</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нет</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не запланировано</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5"/>
                  </a:ext>
                </a:extLst>
              </a:tr>
              <a:tr h="428237">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rowSpan="2">
                  <a:txBody>
                    <a:bodyPr/>
                    <a:lstStyle/>
                    <a:p>
                      <a:pPr algn="ctr" fontAlgn="ctr"/>
                      <a:r>
                        <a:rPr lang="ru-RU" sz="1100" u="none" strike="noStrike">
                          <a:effectLst/>
                        </a:rPr>
                        <a:t>Подпрограмма 2. Реализация политики пространственного развития</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2022 Количество ликвидированных самовольных, недостроенных и аварийных объектов на территории муниципального образования Московской области</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единиц</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6</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16</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a:effectLst/>
                        </a:rPr>
                        <a:t>выполнено</a:t>
                      </a:r>
                      <a:endParaRPr lang="ru-RU" sz="11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6"/>
                  </a:ext>
                </a:extLst>
              </a:tr>
              <a:tr h="856474">
                <a:tc>
                  <a:txBody>
                    <a:bodyPr/>
                    <a:lstStyle/>
                    <a:p>
                      <a:pPr algn="l" fontAlgn="ctr"/>
                      <a:r>
                        <a:rPr lang="ru-RU" sz="1100" u="none" strike="noStrike">
                          <a:effectLst/>
                        </a:rPr>
                        <a:t> </a:t>
                      </a:r>
                      <a:endParaRPr lang="ru-RU" sz="1100" b="0" i="0" u="none" strike="noStrike">
                        <a:effectLst/>
                        <a:latin typeface="Arial" panose="020B0604020202020204" pitchFamily="34" charset="0"/>
                      </a:endParaRPr>
                    </a:p>
                  </a:txBody>
                  <a:tcPr marL="7137" marR="7137" marT="7137" marB="0" anchor="ctr"/>
                </a:tc>
                <a:tc vMerge="1">
                  <a:txBody>
                    <a:bodyPr/>
                    <a:lstStyle/>
                    <a:p>
                      <a:endParaRPr lang="ru-RU"/>
                    </a:p>
                  </a:txBody>
                  <a:tcPr/>
                </a:tc>
                <a:tc>
                  <a:txBody>
                    <a:bodyPr/>
                    <a:lstStyle/>
                    <a:p>
                      <a:pPr algn="l" fontAlgn="ctr"/>
                      <a:r>
                        <a:rPr lang="ru-RU" sz="1100" u="none" strike="noStrike">
                          <a:effectLst/>
                        </a:rPr>
                        <a:t>Осуществление переданных государственных полномочий в соответствии с Законом Московской области № 107/2014-ОЗ «О наделении органов местного самоуправления муниципальных образований Московской области отдельными государственными полномочиями Московской области»</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да/нет</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да</a:t>
                      </a:r>
                      <a:endParaRPr lang="ru-RU" sz="1100" b="0" i="0" u="none" strike="noStrike">
                        <a:effectLst/>
                        <a:latin typeface="Arial" panose="020B0604020202020204" pitchFamily="34" charset="0"/>
                      </a:endParaRPr>
                    </a:p>
                  </a:txBody>
                  <a:tcPr marL="7137" marR="7137" marT="7137" marB="0" anchor="ctr"/>
                </a:tc>
                <a:tc>
                  <a:txBody>
                    <a:bodyPr/>
                    <a:lstStyle/>
                    <a:p>
                      <a:pPr algn="l" fontAlgn="ctr"/>
                      <a:r>
                        <a:rPr lang="ru-RU" sz="1100" u="none" strike="noStrike">
                          <a:effectLst/>
                        </a:rPr>
                        <a:t>да</a:t>
                      </a:r>
                      <a:endParaRPr lang="ru-RU" sz="1100" b="0" i="0" u="none" strike="noStrike">
                        <a:effectLst/>
                        <a:latin typeface="Arial" panose="020B0604020202020204" pitchFamily="34" charset="0"/>
                      </a:endParaRPr>
                    </a:p>
                  </a:txBody>
                  <a:tcPr marL="7137" marR="7137" marT="7137" marB="0" anchor="ctr"/>
                </a:tc>
                <a:tc>
                  <a:txBody>
                    <a:bodyPr/>
                    <a:lstStyle/>
                    <a:p>
                      <a:pPr algn="ctr" fontAlgn="ctr"/>
                      <a:r>
                        <a:rPr lang="ru-RU" sz="1100" u="none" strike="noStrike" dirty="0">
                          <a:effectLst/>
                        </a:rPr>
                        <a:t>выполнено</a:t>
                      </a:r>
                      <a:endParaRPr lang="ru-RU" sz="11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13486936"/>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75</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3" name="Таблица 2"/>
          <p:cNvGraphicFramePr>
            <a:graphicFrameLocks noGrp="1"/>
          </p:cNvGraphicFramePr>
          <p:nvPr>
            <p:extLst/>
          </p:nvPr>
        </p:nvGraphicFramePr>
        <p:xfrm>
          <a:off x="289367" y="833375"/>
          <a:ext cx="11574683" cy="5867336"/>
        </p:xfrm>
        <a:graphic>
          <a:graphicData uri="http://schemas.openxmlformats.org/drawingml/2006/table">
            <a:tbl>
              <a:tblPr>
                <a:tableStyleId>{5C22544A-7EE6-4342-B048-85BDC9FD1C3A}</a:tableStyleId>
              </a:tblPr>
              <a:tblGrid>
                <a:gridCol w="261751">
                  <a:extLst>
                    <a:ext uri="{9D8B030D-6E8A-4147-A177-3AD203B41FA5}">
                      <a16:colId xmlns:a16="http://schemas.microsoft.com/office/drawing/2014/main" val="20000"/>
                    </a:ext>
                  </a:extLst>
                </a:gridCol>
                <a:gridCol w="1361112">
                  <a:extLst>
                    <a:ext uri="{9D8B030D-6E8A-4147-A177-3AD203B41FA5}">
                      <a16:colId xmlns:a16="http://schemas.microsoft.com/office/drawing/2014/main" val="20001"/>
                    </a:ext>
                  </a:extLst>
                </a:gridCol>
                <a:gridCol w="4280226">
                  <a:extLst>
                    <a:ext uri="{9D8B030D-6E8A-4147-A177-3AD203B41FA5}">
                      <a16:colId xmlns:a16="http://schemas.microsoft.com/office/drawing/2014/main" val="20002"/>
                    </a:ext>
                  </a:extLst>
                </a:gridCol>
                <a:gridCol w="902825">
                  <a:extLst>
                    <a:ext uri="{9D8B030D-6E8A-4147-A177-3AD203B41FA5}">
                      <a16:colId xmlns:a16="http://schemas.microsoft.com/office/drawing/2014/main" val="20003"/>
                    </a:ext>
                  </a:extLst>
                </a:gridCol>
                <a:gridCol w="1099595">
                  <a:extLst>
                    <a:ext uri="{9D8B030D-6E8A-4147-A177-3AD203B41FA5}">
                      <a16:colId xmlns:a16="http://schemas.microsoft.com/office/drawing/2014/main" val="20004"/>
                    </a:ext>
                  </a:extLst>
                </a:gridCol>
                <a:gridCol w="1006997">
                  <a:extLst>
                    <a:ext uri="{9D8B030D-6E8A-4147-A177-3AD203B41FA5}">
                      <a16:colId xmlns:a16="http://schemas.microsoft.com/office/drawing/2014/main" val="20005"/>
                    </a:ext>
                  </a:extLst>
                </a:gridCol>
                <a:gridCol w="1041722">
                  <a:extLst>
                    <a:ext uri="{9D8B030D-6E8A-4147-A177-3AD203B41FA5}">
                      <a16:colId xmlns:a16="http://schemas.microsoft.com/office/drawing/2014/main" val="20006"/>
                    </a:ext>
                  </a:extLst>
                </a:gridCol>
                <a:gridCol w="1620455">
                  <a:extLst>
                    <a:ext uri="{9D8B030D-6E8A-4147-A177-3AD203B41FA5}">
                      <a16:colId xmlns:a16="http://schemas.microsoft.com/office/drawing/2014/main" val="20007"/>
                    </a:ext>
                  </a:extLst>
                </a:gridCol>
              </a:tblGrid>
              <a:tr h="966117">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dirty="0">
                          <a:effectLst/>
                        </a:rPr>
                        <a:t>Подпрограммы</a:t>
                      </a:r>
                      <a:endParaRPr lang="ru-RU" sz="1000" b="0" i="0" u="none" strike="noStrike" dirty="0">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dirty="0">
                          <a:effectLst/>
                        </a:rPr>
                        <a:t>Единица измерения</a:t>
                      </a:r>
                      <a:endParaRPr lang="ru-RU" sz="1000" b="0" i="0" u="none" strike="noStrike" dirty="0">
                        <a:effectLst/>
                        <a:latin typeface="Arial" panose="020B0604020202020204" pitchFamily="34" charset="0"/>
                      </a:endParaRPr>
                    </a:p>
                  </a:txBody>
                  <a:tcPr marL="6230" marR="6230" marT="6230" marB="0" anchor="ctr"/>
                </a:tc>
                <a:tc>
                  <a:txBody>
                    <a:bodyPr/>
                    <a:lstStyle/>
                    <a:p>
                      <a:pPr algn="ctr" fontAlgn="ctr"/>
                      <a:r>
                        <a:rPr lang="ru-RU" sz="1000" u="none" strike="noStrike" dirty="0">
                          <a:effectLst/>
                        </a:rPr>
                        <a:t>Базовое значение показателя (на начало реализации Программы)</a:t>
                      </a:r>
                      <a:endParaRPr lang="ru-RU" sz="1000" b="0" i="0" u="none" strike="noStrike" dirty="0">
                        <a:effectLst/>
                        <a:latin typeface="Arial" panose="020B0604020202020204" pitchFamily="34" charset="0"/>
                      </a:endParaRPr>
                    </a:p>
                  </a:txBody>
                  <a:tcPr marL="6230" marR="6230" marT="6230" marB="0" anchor="ctr"/>
                </a:tc>
                <a:tc>
                  <a:txBody>
                    <a:bodyPr/>
                    <a:lstStyle/>
                    <a:p>
                      <a:pPr algn="ctr" fontAlgn="ctr"/>
                      <a:r>
                        <a:rPr lang="ru-RU" sz="1000" u="none" strike="noStrike" dirty="0">
                          <a:effectLst/>
                        </a:rPr>
                        <a:t>Планируемое значение показателя на 2022 год</a:t>
                      </a:r>
                      <a:endParaRPr lang="ru-RU" sz="1000" b="0" i="0" u="none" strike="noStrike" dirty="0">
                        <a:effectLst/>
                        <a:latin typeface="Arial" panose="020B0604020202020204" pitchFamily="34" charset="0"/>
                      </a:endParaRPr>
                    </a:p>
                  </a:txBody>
                  <a:tcPr marL="6230" marR="6230" marT="6230" marB="0" anchor="ctr"/>
                </a:tc>
                <a:tc>
                  <a:txBody>
                    <a:bodyPr/>
                    <a:lstStyle/>
                    <a:p>
                      <a:pPr algn="ctr" fontAlgn="ctr"/>
                      <a:r>
                        <a:rPr lang="ru-RU" sz="1000" u="none" strike="noStrike" dirty="0">
                          <a:effectLst/>
                        </a:rPr>
                        <a:t>Достигнутое значение показателя за 2022 год</a:t>
                      </a:r>
                      <a:endParaRPr lang="ru-RU" sz="1000" b="0" i="0" u="none" strike="noStrike" dirty="0">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00"/>
                  </a:ext>
                </a:extLst>
              </a:tr>
              <a:tr h="167819">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01"/>
                  </a:ext>
                </a:extLst>
              </a:tr>
              <a:tr h="171340">
                <a:tc gridSpan="7">
                  <a:txBody>
                    <a:bodyPr/>
                    <a:lstStyle/>
                    <a:p>
                      <a:pPr algn="l" fontAlgn="ctr"/>
                      <a:r>
                        <a:rPr lang="ru-RU" sz="1000" u="none" strike="noStrike">
                          <a:effectLst/>
                        </a:rPr>
                        <a:t>17. Формирование современной комфортной городской среды</a:t>
                      </a:r>
                      <a:endParaRPr lang="ru-RU" sz="1000" b="1" i="0" u="none" strike="noStrike">
                        <a:effectLst/>
                        <a:latin typeface="Arial" panose="020B0604020202020204" pitchFamily="34" charset="0"/>
                      </a:endParaRPr>
                    </a:p>
                  </a:txBody>
                  <a:tcPr marL="6230" marR="6230" marT="623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02"/>
                  </a:ext>
                </a:extLst>
              </a:tr>
              <a:tr h="16781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rowSpan="14">
                  <a:txBody>
                    <a:bodyPr/>
                    <a:lstStyle/>
                    <a:p>
                      <a:pPr algn="ctr" fontAlgn="ctr"/>
                      <a:r>
                        <a:rPr lang="ru-RU" sz="1000" u="none" strike="noStrike">
                          <a:effectLst/>
                        </a:rPr>
                        <a:t>Подпрограмма 1. Комфортная городская среда</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2021 Количество благоустроенных дворовых территорий</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dirty="0">
                          <a:effectLst/>
                        </a:rPr>
                        <a:t>Единица</a:t>
                      </a:r>
                      <a:endParaRPr lang="ru-RU" sz="1000" b="0" i="0" u="none" strike="noStrike" dirty="0">
                        <a:effectLst/>
                        <a:latin typeface="Arial" panose="020B0604020202020204" pitchFamily="34" charset="0"/>
                      </a:endParaRPr>
                    </a:p>
                  </a:txBody>
                  <a:tcPr marL="6230" marR="6230" marT="6230" marB="0" anchor="ctr"/>
                </a:tc>
                <a:tc>
                  <a:txBody>
                    <a:bodyPr/>
                    <a:lstStyle/>
                    <a:p>
                      <a:pPr algn="l" fontAlgn="ctr"/>
                      <a:r>
                        <a:rPr lang="ru-RU" sz="1000" u="none" strike="noStrike" dirty="0">
                          <a:effectLst/>
                        </a:rPr>
                        <a:t>14</a:t>
                      </a:r>
                      <a:endParaRPr lang="ru-RU" sz="1000" b="0" i="0" u="none" strike="noStrike" dirty="0">
                        <a:effectLst/>
                        <a:latin typeface="Arial" panose="020B0604020202020204" pitchFamily="34" charset="0"/>
                      </a:endParaRPr>
                    </a:p>
                  </a:txBody>
                  <a:tcPr marL="6230" marR="6230" marT="6230" marB="0" anchor="ctr"/>
                </a:tc>
                <a:tc>
                  <a:txBody>
                    <a:bodyPr/>
                    <a:lstStyle/>
                    <a:p>
                      <a:pPr algn="l" fontAlgn="ctr"/>
                      <a:r>
                        <a:rPr lang="ru-RU" sz="1000" u="none" strike="noStrike" dirty="0">
                          <a:effectLst/>
                        </a:rPr>
                        <a:t>0</a:t>
                      </a:r>
                      <a:endParaRPr lang="ru-RU" sz="1000" b="0" i="0" u="none" strike="noStrike" dirty="0">
                        <a:effectLst/>
                        <a:latin typeface="Arial" panose="020B0604020202020204" pitchFamily="34" charset="0"/>
                      </a:endParaRPr>
                    </a:p>
                  </a:txBody>
                  <a:tcPr marL="6230" marR="6230" marT="6230" marB="0" anchor="ctr"/>
                </a:tc>
                <a:tc>
                  <a:txBody>
                    <a:bodyPr/>
                    <a:lstStyle/>
                    <a:p>
                      <a:pPr algn="l" fontAlgn="ctr"/>
                      <a:r>
                        <a:rPr lang="ru-RU" sz="1000" u="none" strike="noStrike" dirty="0">
                          <a:effectLst/>
                        </a:rPr>
                        <a:t>5</a:t>
                      </a:r>
                      <a:endParaRPr lang="ru-RU" sz="1000" b="0" i="0" u="none" strike="noStrike" dirty="0">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03"/>
                  </a:ext>
                </a:extLst>
              </a:tr>
              <a:tr h="32747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2021 Количество разработанных концепций благоустройства общественных территорий</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2</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04"/>
                  </a:ext>
                </a:extLst>
              </a:tr>
              <a:tr h="32747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2021 Количество разработанных проектов благоустройства общественных территорий</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2</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05"/>
                  </a:ext>
                </a:extLst>
              </a:tr>
              <a:tr h="32747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2021 Количество созданных и благоустроенных парков культуры и отдыха на территории Московской области</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4</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dirty="0">
                          <a:effectLst/>
                        </a:rPr>
                        <a:t>4</a:t>
                      </a:r>
                      <a:endParaRPr lang="ru-RU" sz="1000" b="0" i="0" u="none" strike="noStrike" dirty="0">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06"/>
                  </a:ext>
                </a:extLst>
              </a:tr>
              <a:tr h="32747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2021 Количество установленных детских игровых площадок в парках культуры и отдыха</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2</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2</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07"/>
                  </a:ext>
                </a:extLst>
              </a:tr>
              <a:tr h="32747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2021 Соответствие нормативу обеспеченности парками культуры и отдыха</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08"/>
                  </a:ext>
                </a:extLst>
              </a:tr>
              <a:tr h="32636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2021 Увеличение числа посетителей парков культуры и отдыха</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102,5</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115</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115</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09"/>
                  </a:ext>
                </a:extLst>
              </a:tr>
              <a:tr h="815904">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2022 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9</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20</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20</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10"/>
                  </a:ext>
                </a:extLst>
              </a:tr>
              <a:tr h="16781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2022 Количество установленных детских, игровых площадок</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2</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2</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11"/>
                  </a:ext>
                </a:extLst>
              </a:tr>
              <a:tr h="16781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Доля выполненных работ без нарушений сроков </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12"/>
                  </a:ext>
                </a:extLst>
              </a:tr>
              <a:tr h="489542">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Замена детских игровых площадок  </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23</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17</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не достигнут, в связи с увеличением стоимости закупаемых товаров в 2022 году</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13"/>
                  </a:ext>
                </a:extLst>
              </a:tr>
              <a:tr h="16781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Количество установленных детских спортивных площадок</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9</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9</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14"/>
                  </a:ext>
                </a:extLst>
              </a:tr>
              <a:tr h="167819">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Количество установленных контейнерных площадок</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0</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15</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15</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6230" marR="6230" marT="6230" marB="0" anchor="ctr"/>
                </a:tc>
                <a:extLst>
                  <a:ext uri="{0D108BD9-81ED-4DB2-BD59-A6C34878D82A}">
                    <a16:rowId xmlns:a16="http://schemas.microsoft.com/office/drawing/2014/main" val="10015"/>
                  </a:ext>
                </a:extLst>
              </a:tr>
              <a:tr h="32747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6230" marR="6230" marT="6230" marB="0" anchor="ctr"/>
                </a:tc>
                <a:tc vMerge="1">
                  <a:txBody>
                    <a:bodyPr/>
                    <a:lstStyle/>
                    <a:p>
                      <a:endParaRPr lang="ru-RU"/>
                    </a:p>
                  </a:txBody>
                  <a:tcPr/>
                </a:tc>
                <a:tc>
                  <a:txBody>
                    <a:bodyPr/>
                    <a:lstStyle/>
                    <a:p>
                      <a:pPr algn="l" fontAlgn="ctr"/>
                      <a:r>
                        <a:rPr lang="ru-RU" sz="1000" u="none" strike="noStrike">
                          <a:effectLst/>
                        </a:rPr>
                        <a:t>Соответствие внешнего вида ограждений региональным требованиям</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балл</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10</a:t>
                      </a:r>
                      <a:endParaRPr lang="ru-RU" sz="1000" b="0" i="0" u="none" strike="noStrike">
                        <a:effectLst/>
                        <a:latin typeface="Arial" panose="020B0604020202020204" pitchFamily="34" charset="0"/>
                      </a:endParaRPr>
                    </a:p>
                  </a:txBody>
                  <a:tcPr marL="6230" marR="6230" marT="6230" marB="0" anchor="ctr"/>
                </a:tc>
                <a:tc>
                  <a:txBody>
                    <a:bodyPr/>
                    <a:lstStyle/>
                    <a:p>
                      <a:pPr algn="l" fontAlgn="ctr"/>
                      <a:r>
                        <a:rPr lang="ru-RU" sz="1000" u="none" strike="noStrike">
                          <a:effectLst/>
                        </a:rPr>
                        <a:t>10</a:t>
                      </a:r>
                      <a:endParaRPr lang="ru-RU" sz="1000" b="0" i="0" u="none" strike="noStrike">
                        <a:effectLst/>
                        <a:latin typeface="Arial" panose="020B0604020202020204" pitchFamily="34" charset="0"/>
                      </a:endParaRPr>
                    </a:p>
                  </a:txBody>
                  <a:tcPr marL="6230" marR="6230" marT="6230"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6230" marR="6230" marT="623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679120775"/>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76</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2" name="Таблица 1"/>
          <p:cNvGraphicFramePr>
            <a:graphicFrameLocks noGrp="1"/>
          </p:cNvGraphicFramePr>
          <p:nvPr>
            <p:extLst/>
          </p:nvPr>
        </p:nvGraphicFramePr>
        <p:xfrm>
          <a:off x="153910" y="1254125"/>
          <a:ext cx="11710141" cy="5507148"/>
        </p:xfrm>
        <a:graphic>
          <a:graphicData uri="http://schemas.openxmlformats.org/drawingml/2006/table">
            <a:tbl>
              <a:tblPr>
                <a:tableStyleId>{5C22544A-7EE6-4342-B048-85BDC9FD1C3A}</a:tableStyleId>
              </a:tblPr>
              <a:tblGrid>
                <a:gridCol w="264816">
                  <a:extLst>
                    <a:ext uri="{9D8B030D-6E8A-4147-A177-3AD203B41FA5}">
                      <a16:colId xmlns:a16="http://schemas.microsoft.com/office/drawing/2014/main" val="20000"/>
                    </a:ext>
                  </a:extLst>
                </a:gridCol>
                <a:gridCol w="1377040">
                  <a:extLst>
                    <a:ext uri="{9D8B030D-6E8A-4147-A177-3AD203B41FA5}">
                      <a16:colId xmlns:a16="http://schemas.microsoft.com/office/drawing/2014/main" val="20001"/>
                    </a:ext>
                  </a:extLst>
                </a:gridCol>
                <a:gridCol w="4616609">
                  <a:extLst>
                    <a:ext uri="{9D8B030D-6E8A-4147-A177-3AD203B41FA5}">
                      <a16:colId xmlns:a16="http://schemas.microsoft.com/office/drawing/2014/main" val="20002"/>
                    </a:ext>
                  </a:extLst>
                </a:gridCol>
                <a:gridCol w="891250">
                  <a:extLst>
                    <a:ext uri="{9D8B030D-6E8A-4147-A177-3AD203B41FA5}">
                      <a16:colId xmlns:a16="http://schemas.microsoft.com/office/drawing/2014/main" val="20003"/>
                    </a:ext>
                  </a:extLst>
                </a:gridCol>
                <a:gridCol w="1076446">
                  <a:extLst>
                    <a:ext uri="{9D8B030D-6E8A-4147-A177-3AD203B41FA5}">
                      <a16:colId xmlns:a16="http://schemas.microsoft.com/office/drawing/2014/main" val="20004"/>
                    </a:ext>
                  </a:extLst>
                </a:gridCol>
                <a:gridCol w="960699">
                  <a:extLst>
                    <a:ext uri="{9D8B030D-6E8A-4147-A177-3AD203B41FA5}">
                      <a16:colId xmlns:a16="http://schemas.microsoft.com/office/drawing/2014/main" val="20005"/>
                    </a:ext>
                  </a:extLst>
                </a:gridCol>
                <a:gridCol w="775503">
                  <a:extLst>
                    <a:ext uri="{9D8B030D-6E8A-4147-A177-3AD203B41FA5}">
                      <a16:colId xmlns:a16="http://schemas.microsoft.com/office/drawing/2014/main" val="20006"/>
                    </a:ext>
                  </a:extLst>
                </a:gridCol>
                <a:gridCol w="1747778">
                  <a:extLst>
                    <a:ext uri="{9D8B030D-6E8A-4147-A177-3AD203B41FA5}">
                      <a16:colId xmlns:a16="http://schemas.microsoft.com/office/drawing/2014/main" val="20007"/>
                    </a:ext>
                  </a:extLst>
                </a:gridCol>
              </a:tblGrid>
              <a:tr h="554901">
                <a:tc>
                  <a:txBody>
                    <a:bodyPr/>
                    <a:lstStyle/>
                    <a:p>
                      <a:pPr algn="ctr" fontAlgn="ctr"/>
                      <a:r>
                        <a:rPr lang="ru-RU" sz="1000" u="none" strike="noStrike">
                          <a:effectLst/>
                        </a:rPr>
                        <a:t>№ п/п</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dirty="0">
                          <a:effectLst/>
                        </a:rPr>
                        <a:t>Подпрограммы</a:t>
                      </a:r>
                      <a:endParaRPr lang="ru-RU" sz="1000" b="0" i="0" u="none" strike="noStrike" dirty="0">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Показатели, характеризующие достижение цели</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dirty="0">
                          <a:effectLst/>
                        </a:rPr>
                        <a:t>Единица измерения</a:t>
                      </a:r>
                      <a:endParaRPr lang="ru-RU" sz="1000" b="0" i="0" u="none" strike="noStrike" dirty="0">
                        <a:effectLst/>
                        <a:latin typeface="Arial" panose="020B0604020202020204" pitchFamily="34" charset="0"/>
                      </a:endParaRPr>
                    </a:p>
                  </a:txBody>
                  <a:tcPr marL="4775" marR="4775" marT="4775" marB="0" anchor="ctr"/>
                </a:tc>
                <a:tc>
                  <a:txBody>
                    <a:bodyPr/>
                    <a:lstStyle/>
                    <a:p>
                      <a:pPr algn="ctr" fontAlgn="ctr"/>
                      <a:r>
                        <a:rPr lang="ru-RU" sz="1000" u="none" strike="noStrike" dirty="0">
                          <a:effectLst/>
                        </a:rPr>
                        <a:t>Базовое значение показателя (на начало реализации Программы)</a:t>
                      </a:r>
                      <a:endParaRPr lang="ru-RU" sz="1000" b="0" i="0" u="none" strike="noStrike" dirty="0">
                        <a:effectLst/>
                        <a:latin typeface="Arial" panose="020B0604020202020204" pitchFamily="34" charset="0"/>
                      </a:endParaRPr>
                    </a:p>
                  </a:txBody>
                  <a:tcPr marL="4775" marR="4775" marT="4775" marB="0" anchor="ctr"/>
                </a:tc>
                <a:tc>
                  <a:txBody>
                    <a:bodyPr/>
                    <a:lstStyle/>
                    <a:p>
                      <a:pPr algn="ctr" fontAlgn="ctr"/>
                      <a:r>
                        <a:rPr lang="ru-RU" sz="1000" u="none" strike="noStrike" dirty="0">
                          <a:effectLst/>
                        </a:rPr>
                        <a:t>Планируемое значение показателя на 2022 год</a:t>
                      </a:r>
                      <a:endParaRPr lang="ru-RU" sz="1000" b="0" i="0" u="none" strike="noStrike" dirty="0">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Достигнутое значение показателя за 2022 год</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Причины не выполнения</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00"/>
                  </a:ext>
                </a:extLst>
              </a:tr>
              <a:tr h="96463">
                <a:tc>
                  <a:txBody>
                    <a:bodyPr/>
                    <a:lstStyle/>
                    <a:p>
                      <a:pPr algn="ctr" fontAlgn="ctr"/>
                      <a:r>
                        <a:rPr lang="ru-RU" sz="1000" u="none" strike="noStrike">
                          <a:effectLst/>
                        </a:rPr>
                        <a:t>1</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2</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3</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4</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5</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6</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7</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8</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01"/>
                  </a:ext>
                </a:extLst>
              </a:tr>
              <a:tr h="100283">
                <a:tc gridSpan="7">
                  <a:txBody>
                    <a:bodyPr/>
                    <a:lstStyle/>
                    <a:p>
                      <a:pPr algn="l" fontAlgn="ctr"/>
                      <a:r>
                        <a:rPr lang="ru-RU" sz="1000" u="none" strike="noStrike">
                          <a:effectLst/>
                        </a:rPr>
                        <a:t>17. Формирование современной комфортной городской среды</a:t>
                      </a:r>
                      <a:endParaRPr lang="ru-RU" sz="1000" b="1" i="0" u="none" strike="noStrike">
                        <a:effectLst/>
                        <a:latin typeface="Arial" panose="020B0604020202020204" pitchFamily="34" charset="0"/>
                      </a:endParaRPr>
                    </a:p>
                  </a:txBody>
                  <a:tcPr marL="4775" marR="4775" marT="477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02"/>
                  </a:ext>
                </a:extLst>
              </a:tr>
              <a:tr h="57304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rowSpan="10">
                  <a:txBody>
                    <a:bodyPr/>
                    <a:lstStyle/>
                    <a:p>
                      <a:pPr algn="ctr" fontAlgn="ctr"/>
                      <a:r>
                        <a:rPr lang="ru-RU" sz="1000" u="none" strike="noStrike">
                          <a:effectLst/>
                        </a:rPr>
                        <a:t>Подпрограмма 2. Благоустройство территорий</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1-Обеспечение эксплуатационно-технического обслуживания объектов и помещений, а также содержание указанных объектов и помещений, оборудования и прилегающей территории в надлежащем состоянии (АУ «ДТ «Город», МБУ «ДЦБС», МБУ «ДКДЦ «Полет», ДК «Водник», ДК «Нефтяник»)</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dirty="0">
                          <a:effectLst/>
                        </a:rPr>
                        <a:t>единиц</a:t>
                      </a:r>
                      <a:endParaRPr lang="ru-RU" sz="1000" b="0" i="0" u="none" strike="noStrike" dirty="0">
                        <a:effectLst/>
                        <a:latin typeface="Arial" panose="020B0604020202020204" pitchFamily="34" charset="0"/>
                      </a:endParaRPr>
                    </a:p>
                  </a:txBody>
                  <a:tcPr marL="4775" marR="4775" marT="4775" marB="0" anchor="ctr"/>
                </a:tc>
                <a:tc>
                  <a:txBody>
                    <a:bodyPr/>
                    <a:lstStyle/>
                    <a:p>
                      <a:pPr algn="l" fontAlgn="ctr"/>
                      <a:r>
                        <a:rPr lang="ru-RU" sz="1000" u="none" strike="noStrike" dirty="0">
                          <a:effectLst/>
                        </a:rPr>
                        <a:t>5</a:t>
                      </a:r>
                      <a:endParaRPr lang="ru-RU" sz="1000" b="0" i="0" u="none" strike="noStrike" dirty="0">
                        <a:effectLst/>
                        <a:latin typeface="Arial" panose="020B0604020202020204" pitchFamily="34" charset="0"/>
                      </a:endParaRPr>
                    </a:p>
                  </a:txBody>
                  <a:tcPr marL="4775" marR="4775" marT="4775" marB="0" anchor="ctr"/>
                </a:tc>
                <a:tc>
                  <a:txBody>
                    <a:bodyPr/>
                    <a:lstStyle/>
                    <a:p>
                      <a:pPr algn="l" fontAlgn="ctr"/>
                      <a:r>
                        <a:rPr lang="ru-RU" sz="1000" u="none" strike="noStrike" dirty="0">
                          <a:effectLst/>
                        </a:rPr>
                        <a:t>5</a:t>
                      </a:r>
                      <a:endParaRPr lang="ru-RU" sz="1000" b="0" i="0" u="none" strike="noStrike" dirty="0">
                        <a:effectLst/>
                        <a:latin typeface="Arial" panose="020B0604020202020204" pitchFamily="34" charset="0"/>
                      </a:endParaRPr>
                    </a:p>
                  </a:txBody>
                  <a:tcPr marL="4775" marR="4775" marT="4775" marB="0" anchor="ctr"/>
                </a:tc>
                <a:tc>
                  <a:txBody>
                    <a:bodyPr/>
                    <a:lstStyle/>
                    <a:p>
                      <a:pPr algn="l" fontAlgn="ctr"/>
                      <a:r>
                        <a:rPr lang="ru-RU" sz="1000" u="none" strike="noStrike">
                          <a:effectLst/>
                        </a:rPr>
                        <a:t>5</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03"/>
                  </a:ext>
                </a:extLst>
              </a:tr>
              <a:tr h="57304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2-Обеспечение эксплуатационно-технического обслуживания объектов и помещений, а также содержание указанных объектов и помещений, оборудования и прилегающей территории в надлежащем состоянии (АУ «ДТ «Город», МБУ «ДЦБС», МБУ «ДКДЦ «Полет», ДК «Водник», ДК «Нефтяник»)</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Тысяча кв. км</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16,851</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16,851</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16,851</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04"/>
                  </a:ext>
                </a:extLst>
              </a:tr>
              <a:tr h="9646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Доля разработанных схем границ прилегающих территорий</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50</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05"/>
                  </a:ext>
                </a:extLst>
              </a:tr>
              <a:tr h="9646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Количество благоустроенных дворовых территорий</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Штука</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5</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5</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06"/>
                  </a:ext>
                </a:extLst>
              </a:tr>
              <a:tr h="19101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Количество замененных неэнергоэффективных светильников наружного освещения</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Штука</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1439</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1439</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07"/>
                  </a:ext>
                </a:extLst>
              </a:tr>
              <a:tr h="9646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Обслуживание и ремонт линий уличного освещения </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Километр</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239</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240</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240</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08"/>
                  </a:ext>
                </a:extLst>
              </a:tr>
              <a:tr h="382031">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Поддержание в надлежащем состоянии сетей наружного освещения (проведение ремонтных работ, установка столбов, замена светильников, ламп, монтаж электрооборудования)</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Километр</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169,6347</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169,6347</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169,6347</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09"/>
                  </a:ext>
                </a:extLst>
              </a:tr>
              <a:tr h="19101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Содержание в надлежащем состоянии скульптурных композиций</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Штука</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3</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3</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3</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10"/>
                  </a:ext>
                </a:extLst>
              </a:tr>
              <a:tr h="19101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Содержание в чистоте территории города</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Тысяча кв. км</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742,22</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842,22</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842,22</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11"/>
                  </a:ext>
                </a:extLst>
              </a:tr>
              <a:tr h="19101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Содержание объектов озеленения (газоны, кустарники, цветники)</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Квадратный метр</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269,58</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269,58</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269,58</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12"/>
                  </a:ext>
                </a:extLst>
              </a:tr>
              <a:tr h="191016">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rowSpan="3">
                  <a:txBody>
                    <a:bodyPr/>
                    <a:lstStyle/>
                    <a:p>
                      <a:pPr algn="ctr" fontAlgn="ctr"/>
                      <a:r>
                        <a:rPr lang="ru-RU" sz="1000" u="none" strike="noStrike">
                          <a:effectLst/>
                        </a:rPr>
                        <a:t>Подпрограмма 3. Создание условий для обеспечения комфортного проживания жителей в многоквартирных домах Московской области</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2022 Количество МКД, в которых проведен капитальный ремонт в рамках региональной программы</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41</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31</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20</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Работы по 11 МКД перенесены на 2023</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13"/>
                  </a:ext>
                </a:extLst>
              </a:tr>
              <a:tr h="96463">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2022 Количество отремонтированных подъездов в МКД</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Единица</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200</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20</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20</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14"/>
                  </a:ext>
                </a:extLst>
              </a:tr>
              <a:tr h="450797">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vMerge="1">
                  <a:txBody>
                    <a:bodyPr/>
                    <a:lstStyle/>
                    <a:p>
                      <a:endParaRPr lang="ru-RU"/>
                    </a:p>
                  </a:txBody>
                  <a:tcPr/>
                </a:tc>
                <a:tc>
                  <a:txBody>
                    <a:bodyPr/>
                    <a:lstStyle/>
                    <a:p>
                      <a:pPr algn="l" fontAlgn="ctr"/>
                      <a:r>
                        <a:rPr lang="ru-RU" sz="1000" u="none" strike="noStrike">
                          <a:effectLst/>
                        </a:rPr>
                        <a:t>Число замененного лифтового оборудования в многоквартирных домах, включенных в региональную программу по капитальному ремонту</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единиц</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9</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5</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11</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выполнено</a:t>
                      </a:r>
                      <a:endParaRPr lang="ru-RU" sz="1000" b="0" i="0" u="none" strike="noStrike">
                        <a:effectLst/>
                        <a:latin typeface="Arial" panose="020B0604020202020204" pitchFamily="34" charset="0"/>
                      </a:endParaRPr>
                    </a:p>
                  </a:txBody>
                  <a:tcPr marL="4775" marR="4775" marT="4775" marB="0" anchor="ctr"/>
                </a:tc>
                <a:extLst>
                  <a:ext uri="{0D108BD9-81ED-4DB2-BD59-A6C34878D82A}">
                    <a16:rowId xmlns:a16="http://schemas.microsoft.com/office/drawing/2014/main" val="10015"/>
                  </a:ext>
                </a:extLst>
              </a:tr>
              <a:tr h="279838">
                <a:tc>
                  <a:txBody>
                    <a:bodyPr/>
                    <a:lstStyle/>
                    <a:p>
                      <a:pPr algn="l" fontAlgn="ctr"/>
                      <a:r>
                        <a:rPr lang="ru-RU" sz="1000" u="none" strike="noStrike">
                          <a:effectLst/>
                        </a:rPr>
                        <a:t> </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a:effectLst/>
                        </a:rPr>
                        <a:t>Подпрограмма 5. Обеспечивающая подпрограмма</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Реализация полномочий органов местного самоуправления, %</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Процент</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775" marR="4775" marT="4775" marB="0" anchor="ctr"/>
                </a:tc>
                <a:tc>
                  <a:txBody>
                    <a:bodyPr/>
                    <a:lstStyle/>
                    <a:p>
                      <a:pPr algn="l" fontAlgn="ctr"/>
                      <a:r>
                        <a:rPr lang="ru-RU" sz="1000" u="none" strike="noStrike">
                          <a:effectLst/>
                        </a:rPr>
                        <a:t>100</a:t>
                      </a:r>
                      <a:endParaRPr lang="ru-RU" sz="1000" b="0" i="0" u="none" strike="noStrike">
                        <a:effectLst/>
                        <a:latin typeface="Arial" panose="020B0604020202020204" pitchFamily="34" charset="0"/>
                      </a:endParaRPr>
                    </a:p>
                  </a:txBody>
                  <a:tcPr marL="4775" marR="4775" marT="4775" marB="0" anchor="ctr"/>
                </a:tc>
                <a:tc>
                  <a:txBody>
                    <a:bodyPr/>
                    <a:lstStyle/>
                    <a:p>
                      <a:pPr algn="ctr" fontAlgn="ctr"/>
                      <a:r>
                        <a:rPr lang="ru-RU" sz="1000" u="none" strike="noStrike" dirty="0">
                          <a:effectLst/>
                        </a:rPr>
                        <a:t>выполнено</a:t>
                      </a:r>
                      <a:endParaRPr lang="ru-RU" sz="1000" b="0" i="0" u="none" strike="noStrike" dirty="0">
                        <a:effectLst/>
                        <a:latin typeface="Arial" panose="020B0604020202020204" pitchFamily="34" charset="0"/>
                      </a:endParaRPr>
                    </a:p>
                  </a:txBody>
                  <a:tcPr marL="4775" marR="4775" marT="4775"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807643043"/>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EB6E89-BA87-4003-BD23-6BDF40F3EBED}" type="slidenum">
              <a:rPr lang="ru-RU" smtClean="0"/>
              <a:pPr/>
              <a:t>77</a:t>
            </a:fld>
            <a:endParaRPr lang="ru-RU"/>
          </a:p>
        </p:txBody>
      </p:sp>
      <p:pic>
        <p:nvPicPr>
          <p:cNvPr id="5"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Результаты реализации муниципальных программ</a:t>
            </a:r>
            <a:br>
              <a:rPr lang="ru-RU" sz="2400" dirty="0"/>
            </a:br>
            <a:r>
              <a:rPr lang="ru-RU" sz="2400" dirty="0"/>
              <a:t> </a:t>
            </a:r>
          </a:p>
        </p:txBody>
      </p:sp>
      <p:graphicFrame>
        <p:nvGraphicFramePr>
          <p:cNvPr id="3" name="Таблица 2"/>
          <p:cNvGraphicFramePr>
            <a:graphicFrameLocks noGrp="1"/>
          </p:cNvGraphicFramePr>
          <p:nvPr>
            <p:extLst/>
          </p:nvPr>
        </p:nvGraphicFramePr>
        <p:xfrm>
          <a:off x="838200" y="2332038"/>
          <a:ext cx="10515601" cy="2555044"/>
        </p:xfrm>
        <a:graphic>
          <a:graphicData uri="http://schemas.openxmlformats.org/drawingml/2006/table">
            <a:tbl>
              <a:tblPr>
                <a:tableStyleId>{5C22544A-7EE6-4342-B048-85BDC9FD1C3A}</a:tableStyleId>
              </a:tblPr>
              <a:tblGrid>
                <a:gridCol w="237802">
                  <a:extLst>
                    <a:ext uri="{9D8B030D-6E8A-4147-A177-3AD203B41FA5}">
                      <a16:colId xmlns:a16="http://schemas.microsoft.com/office/drawing/2014/main" val="20000"/>
                    </a:ext>
                  </a:extLst>
                </a:gridCol>
                <a:gridCol w="1236570">
                  <a:extLst>
                    <a:ext uri="{9D8B030D-6E8A-4147-A177-3AD203B41FA5}">
                      <a16:colId xmlns:a16="http://schemas.microsoft.com/office/drawing/2014/main" val="20001"/>
                    </a:ext>
                  </a:extLst>
                </a:gridCol>
                <a:gridCol w="3376787">
                  <a:extLst>
                    <a:ext uri="{9D8B030D-6E8A-4147-A177-3AD203B41FA5}">
                      <a16:colId xmlns:a16="http://schemas.microsoft.com/office/drawing/2014/main" val="20002"/>
                    </a:ext>
                  </a:extLst>
                </a:gridCol>
                <a:gridCol w="620663">
                  <a:extLst>
                    <a:ext uri="{9D8B030D-6E8A-4147-A177-3AD203B41FA5}">
                      <a16:colId xmlns:a16="http://schemas.microsoft.com/office/drawing/2014/main" val="20003"/>
                    </a:ext>
                  </a:extLst>
                </a:gridCol>
                <a:gridCol w="884623">
                  <a:extLst>
                    <a:ext uri="{9D8B030D-6E8A-4147-A177-3AD203B41FA5}">
                      <a16:colId xmlns:a16="http://schemas.microsoft.com/office/drawing/2014/main" val="20004"/>
                    </a:ext>
                  </a:extLst>
                </a:gridCol>
                <a:gridCol w="960720">
                  <a:extLst>
                    <a:ext uri="{9D8B030D-6E8A-4147-A177-3AD203B41FA5}">
                      <a16:colId xmlns:a16="http://schemas.microsoft.com/office/drawing/2014/main" val="20005"/>
                    </a:ext>
                  </a:extLst>
                </a:gridCol>
                <a:gridCol w="820417">
                  <a:extLst>
                    <a:ext uri="{9D8B030D-6E8A-4147-A177-3AD203B41FA5}">
                      <a16:colId xmlns:a16="http://schemas.microsoft.com/office/drawing/2014/main" val="20006"/>
                    </a:ext>
                  </a:extLst>
                </a:gridCol>
                <a:gridCol w="2378019">
                  <a:extLst>
                    <a:ext uri="{9D8B030D-6E8A-4147-A177-3AD203B41FA5}">
                      <a16:colId xmlns:a16="http://schemas.microsoft.com/office/drawing/2014/main" val="20007"/>
                    </a:ext>
                  </a:extLst>
                </a:gridCol>
              </a:tblGrid>
              <a:tr h="829353">
                <a:tc>
                  <a:txBody>
                    <a:bodyPr/>
                    <a:lstStyle/>
                    <a:p>
                      <a:pPr algn="ctr" fontAlgn="ctr"/>
                      <a:r>
                        <a:rPr lang="ru-RU" sz="1200" u="none" strike="noStrike">
                          <a:effectLst/>
                        </a:rPr>
                        <a:t>№ п/п</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Подпрограммы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Показатели, характеризующие достижение цели</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Единица измерения</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Базовое значение показателя (на начало реализации Программы)</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Планируемое значение показателя на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Достигнутое значение показателя за 2022 год</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Причины не выполнения</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0"/>
                  </a:ext>
                </a:extLst>
              </a:tr>
              <a:tr h="144173">
                <a:tc>
                  <a:txBody>
                    <a:bodyPr/>
                    <a:lstStyle/>
                    <a:p>
                      <a:pPr algn="ctr"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2</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3</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4</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5</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6</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7</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a:effectLst/>
                        </a:rPr>
                        <a:t>8</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1"/>
                  </a:ext>
                </a:extLst>
              </a:tr>
              <a:tr h="149883">
                <a:tc gridSpan="7">
                  <a:txBody>
                    <a:bodyPr/>
                    <a:lstStyle/>
                    <a:p>
                      <a:pPr algn="l" fontAlgn="ctr"/>
                      <a:r>
                        <a:rPr lang="ru-RU" sz="1200" u="none" strike="noStrike">
                          <a:effectLst/>
                        </a:rPr>
                        <a:t>18. Строительство объектов социальной инфраструктуры</a:t>
                      </a:r>
                      <a:endParaRPr lang="ru-RU" sz="1200" b="1" i="0" u="none" strike="noStrike">
                        <a:effectLst/>
                        <a:latin typeface="Arial" panose="020B0604020202020204" pitchFamily="34" charset="0"/>
                      </a:endParaRPr>
                    </a:p>
                  </a:txBody>
                  <a:tcPr marL="7137" marR="7137" marT="713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extLst>
                  <a:ext uri="{0D108BD9-81ED-4DB2-BD59-A6C34878D82A}">
                    <a16:rowId xmlns:a16="http://schemas.microsoft.com/office/drawing/2014/main" val="10002"/>
                  </a:ext>
                </a:extLst>
              </a:tr>
              <a:tr h="1070593">
                <a:tc>
                  <a:txBody>
                    <a:bodyPr/>
                    <a:lstStyle/>
                    <a:p>
                      <a:pPr algn="l" fontAlgn="ctr"/>
                      <a:r>
                        <a:rPr lang="ru-RU" sz="1200" u="none" strike="noStrike">
                          <a:effectLst/>
                        </a:rPr>
                        <a:t> </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Подпрограмма 3. Строительство (реконструкция) объектов образования</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dirty="0">
                          <a:effectLst/>
                        </a:rPr>
                        <a:t>Количество введенных в эксплуатацию объектов дошкольного образования за счет внебюджетных источников</a:t>
                      </a:r>
                      <a:endParaRPr lang="ru-RU" sz="1200" b="0" i="0" u="none" strike="noStrike" dirty="0">
                        <a:effectLst/>
                        <a:latin typeface="Arial" panose="020B0604020202020204" pitchFamily="34" charset="0"/>
                      </a:endParaRPr>
                    </a:p>
                  </a:txBody>
                  <a:tcPr marL="7137" marR="7137" marT="7137" marB="0" anchor="ctr"/>
                </a:tc>
                <a:tc>
                  <a:txBody>
                    <a:bodyPr/>
                    <a:lstStyle/>
                    <a:p>
                      <a:pPr algn="l" fontAlgn="ctr"/>
                      <a:r>
                        <a:rPr lang="ru-RU" sz="1200" u="none" strike="noStrike">
                          <a:effectLst/>
                        </a:rPr>
                        <a:t>Единица</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l" fontAlgn="ctr"/>
                      <a:r>
                        <a:rPr lang="ru-RU" sz="1200" u="none" strike="noStrike">
                          <a:effectLst/>
                        </a:rPr>
                        <a:t>1</a:t>
                      </a:r>
                      <a:endParaRPr lang="ru-RU" sz="1200" b="0" i="0" u="none" strike="noStrike">
                        <a:effectLst/>
                        <a:latin typeface="Arial" panose="020B0604020202020204" pitchFamily="34" charset="0"/>
                      </a:endParaRPr>
                    </a:p>
                  </a:txBody>
                  <a:tcPr marL="7137" marR="7137" marT="7137" marB="0" anchor="ctr"/>
                </a:tc>
                <a:tc>
                  <a:txBody>
                    <a:bodyPr/>
                    <a:lstStyle/>
                    <a:p>
                      <a:pPr algn="ctr" fontAlgn="ctr"/>
                      <a:r>
                        <a:rPr lang="ru-RU" sz="1200" u="none" strike="noStrike" dirty="0">
                          <a:effectLst/>
                        </a:rPr>
                        <a:t>выполнено</a:t>
                      </a:r>
                      <a:endParaRPr lang="ru-RU" sz="1200" b="0" i="0" u="none" strike="noStrike" dirty="0">
                        <a:effectLst/>
                        <a:latin typeface="Arial" panose="020B0604020202020204" pitchFamily="34" charset="0"/>
                      </a:endParaRPr>
                    </a:p>
                  </a:txBody>
                  <a:tcPr marL="7137" marR="7137" marT="7137"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1536592"/>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AD9B412-48F2-4A84-89D8-04BD7B7059CC}"/>
              </a:ext>
            </a:extLst>
          </p:cNvPr>
          <p:cNvSpPr>
            <a:spLocks noGrp="1"/>
          </p:cNvSpPr>
          <p:nvPr>
            <p:ph idx="1"/>
          </p:nvPr>
        </p:nvSpPr>
        <p:spPr/>
        <p:txBody>
          <a:bodyPr/>
          <a:lstStyle/>
          <a:p>
            <a:endParaRPr lang="ru-RU" dirty="0"/>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78</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nvPr>
        </p:nvGraphicFramePr>
        <p:xfrm>
          <a:off x="292230" y="980388"/>
          <a:ext cx="11538406" cy="5627799"/>
        </p:xfrm>
        <a:graphic>
          <a:graphicData uri="http://schemas.openxmlformats.org/drawingml/2006/table">
            <a:tbl>
              <a:tblPr>
                <a:tableStyleId>{8A107856-5554-42FB-B03E-39F5DBC370BA}</a:tableStyleId>
              </a:tblPr>
              <a:tblGrid>
                <a:gridCol w="601812">
                  <a:extLst>
                    <a:ext uri="{9D8B030D-6E8A-4147-A177-3AD203B41FA5}">
                      <a16:colId xmlns:a16="http://schemas.microsoft.com/office/drawing/2014/main" val="3173738563"/>
                    </a:ext>
                  </a:extLst>
                </a:gridCol>
                <a:gridCol w="3466983">
                  <a:extLst>
                    <a:ext uri="{9D8B030D-6E8A-4147-A177-3AD203B41FA5}">
                      <a16:colId xmlns:a16="http://schemas.microsoft.com/office/drawing/2014/main" val="1175069003"/>
                    </a:ext>
                  </a:extLst>
                </a:gridCol>
                <a:gridCol w="969089">
                  <a:extLst>
                    <a:ext uri="{9D8B030D-6E8A-4147-A177-3AD203B41FA5}">
                      <a16:colId xmlns:a16="http://schemas.microsoft.com/office/drawing/2014/main" val="3513692141"/>
                    </a:ext>
                  </a:extLst>
                </a:gridCol>
                <a:gridCol w="1230417">
                  <a:extLst>
                    <a:ext uri="{9D8B030D-6E8A-4147-A177-3AD203B41FA5}">
                      <a16:colId xmlns:a16="http://schemas.microsoft.com/office/drawing/2014/main" val="1824154891"/>
                    </a:ext>
                  </a:extLst>
                </a:gridCol>
                <a:gridCol w="4420790">
                  <a:extLst>
                    <a:ext uri="{9D8B030D-6E8A-4147-A177-3AD203B41FA5}">
                      <a16:colId xmlns:a16="http://schemas.microsoft.com/office/drawing/2014/main" val="79962035"/>
                    </a:ext>
                  </a:extLst>
                </a:gridCol>
                <a:gridCol w="849315">
                  <a:extLst>
                    <a:ext uri="{9D8B030D-6E8A-4147-A177-3AD203B41FA5}">
                      <a16:colId xmlns:a16="http://schemas.microsoft.com/office/drawing/2014/main" val="1561384155"/>
                    </a:ext>
                  </a:extLst>
                </a:gridCol>
              </a:tblGrid>
              <a:tr h="693296">
                <a:tc>
                  <a:txBody>
                    <a:bodyPr/>
                    <a:lstStyle/>
                    <a:p>
                      <a:pPr algn="ctr" fontAlgn="b"/>
                      <a:r>
                        <a:rPr lang="ru-RU" sz="900" b="1" u="none" strike="noStrike" dirty="0">
                          <a:solidFill>
                            <a:schemeClr val="tx1"/>
                          </a:solidFill>
                          <a:effectLst/>
                          <a:latin typeface="+mn-lt"/>
                        </a:rPr>
                        <a:t>№</a:t>
                      </a:r>
                      <a:endParaRPr lang="ru-RU" sz="900" b="1" i="0" u="none" strike="noStrike" dirty="0">
                        <a:solidFill>
                          <a:schemeClr val="tx1"/>
                        </a:solidFill>
                        <a:effectLst/>
                        <a:latin typeface="+mn-lt"/>
                      </a:endParaRPr>
                    </a:p>
                  </a:txBody>
                  <a:tcPr marL="2378" marR="2378" marT="2378" marB="0" anchor="b"/>
                </a:tc>
                <a:tc>
                  <a:txBody>
                    <a:bodyPr/>
                    <a:lstStyle/>
                    <a:p>
                      <a:pPr algn="ctr" fontAlgn="b"/>
                      <a:r>
                        <a:rPr lang="ru-RU" sz="900" b="1" u="none" strike="noStrike" dirty="0">
                          <a:solidFill>
                            <a:schemeClr val="tx1"/>
                          </a:solidFill>
                          <a:effectLst/>
                          <a:latin typeface="+mn-lt"/>
                        </a:rPr>
                        <a:t>Наименование мер социальной поддержки</a:t>
                      </a:r>
                      <a:endParaRPr lang="ru-RU" sz="900" b="1" i="0" u="none" strike="noStrike" dirty="0">
                        <a:solidFill>
                          <a:schemeClr val="tx1"/>
                        </a:solidFill>
                        <a:effectLst/>
                        <a:latin typeface="+mn-lt"/>
                      </a:endParaRPr>
                    </a:p>
                  </a:txBody>
                  <a:tcPr marL="2378" marR="2378" marT="2378" marB="0" anchor="ctr"/>
                </a:tc>
                <a:tc>
                  <a:txBody>
                    <a:bodyPr/>
                    <a:lstStyle/>
                    <a:p>
                      <a:pPr algn="ctr" fontAlgn="b"/>
                      <a:r>
                        <a:rPr lang="ru-RU" sz="900" b="1" i="0" u="none" strike="noStrike" dirty="0">
                          <a:solidFill>
                            <a:schemeClr val="tx1"/>
                          </a:solidFill>
                          <a:effectLst/>
                          <a:latin typeface="+mn-lt"/>
                        </a:rPr>
                        <a:t>Численность представителей целевой группы (чел.)</a:t>
                      </a:r>
                    </a:p>
                  </a:txBody>
                  <a:tcPr marL="2378" marR="2378" marT="2378" marB="0" anchor="ctr"/>
                </a:tc>
                <a:tc>
                  <a:txBody>
                    <a:bodyPr/>
                    <a:lstStyle/>
                    <a:p>
                      <a:pPr algn="ctr" fontAlgn="b"/>
                      <a:r>
                        <a:rPr lang="en-US" sz="900" b="1" i="0" u="none" strike="noStrike" dirty="0">
                          <a:solidFill>
                            <a:schemeClr val="tx1"/>
                          </a:solidFill>
                          <a:effectLst/>
                          <a:latin typeface="+mn-lt"/>
                        </a:rPr>
                        <a:t>Ц</a:t>
                      </a:r>
                      <a:r>
                        <a:rPr lang="ru-RU" sz="900" b="1" i="0" u="none" strike="noStrike" dirty="0">
                          <a:solidFill>
                            <a:schemeClr val="tx1"/>
                          </a:solidFill>
                          <a:effectLst/>
                          <a:latin typeface="+mn-lt"/>
                        </a:rPr>
                        <a:t>е</a:t>
                      </a:r>
                      <a:r>
                        <a:rPr lang="en-US" sz="900" b="1" i="0" u="none" strike="noStrike" dirty="0">
                          <a:solidFill>
                            <a:schemeClr val="tx1"/>
                          </a:solidFill>
                          <a:effectLst/>
                          <a:latin typeface="+mn-lt"/>
                        </a:rPr>
                        <a:t>л</a:t>
                      </a:r>
                      <a:r>
                        <a:rPr lang="ru-RU" sz="900" b="1" i="0" u="none" strike="noStrike" dirty="0">
                          <a:solidFill>
                            <a:schemeClr val="tx1"/>
                          </a:solidFill>
                          <a:effectLst/>
                          <a:latin typeface="+mn-lt"/>
                        </a:rPr>
                        <a:t>е</a:t>
                      </a:r>
                      <a:r>
                        <a:rPr lang="en-US" sz="900" b="1" i="0" u="none" strike="noStrike" dirty="0">
                          <a:solidFill>
                            <a:schemeClr val="tx1"/>
                          </a:solidFill>
                          <a:effectLst/>
                          <a:latin typeface="+mn-lt"/>
                        </a:rPr>
                        <a:t>в</a:t>
                      </a:r>
                      <a:r>
                        <a:rPr lang="ru-RU" sz="900" b="1" i="0" u="none" strike="noStrike" dirty="0">
                          <a:solidFill>
                            <a:schemeClr val="tx1"/>
                          </a:solidFill>
                          <a:effectLst/>
                          <a:latin typeface="+mn-lt"/>
                        </a:rPr>
                        <a:t>а</a:t>
                      </a:r>
                      <a:r>
                        <a:rPr lang="en-US" sz="900" b="1" i="0" u="none" strike="noStrike" dirty="0">
                          <a:solidFill>
                            <a:schemeClr val="tx1"/>
                          </a:solidFill>
                          <a:effectLst/>
                          <a:latin typeface="+mn-lt"/>
                        </a:rPr>
                        <a:t>я </a:t>
                      </a:r>
                      <a:r>
                        <a:rPr lang="ru-RU" sz="900" b="1" i="0" u="none" strike="noStrike" dirty="0">
                          <a:solidFill>
                            <a:schemeClr val="tx1"/>
                          </a:solidFill>
                          <a:effectLst/>
                          <a:latin typeface="+mn-lt"/>
                        </a:rPr>
                        <a:t>г</a:t>
                      </a:r>
                      <a:r>
                        <a:rPr lang="en-US" sz="900" b="1" i="0" u="none" strike="noStrike" dirty="0">
                          <a:solidFill>
                            <a:schemeClr val="tx1"/>
                          </a:solidFill>
                          <a:effectLst/>
                          <a:latin typeface="+mn-lt"/>
                        </a:rPr>
                        <a:t>р</a:t>
                      </a:r>
                      <a:r>
                        <a:rPr lang="ru-RU" sz="900" b="1" i="0" u="none" strike="noStrike" dirty="0">
                          <a:solidFill>
                            <a:schemeClr val="tx1"/>
                          </a:solidFill>
                          <a:effectLst/>
                          <a:latin typeface="+mn-lt"/>
                        </a:rPr>
                        <a:t>у</a:t>
                      </a:r>
                      <a:r>
                        <a:rPr lang="en-US" sz="900" b="1" i="0" u="none" strike="noStrike" dirty="0">
                          <a:solidFill>
                            <a:schemeClr val="tx1"/>
                          </a:solidFill>
                          <a:effectLst/>
                          <a:latin typeface="+mn-lt"/>
                        </a:rPr>
                        <a:t>п</a:t>
                      </a:r>
                      <a:r>
                        <a:rPr lang="ru-RU" sz="900" b="1" i="0" u="none" strike="noStrike" dirty="0">
                          <a:solidFill>
                            <a:schemeClr val="tx1"/>
                          </a:solidFill>
                          <a:effectLst/>
                          <a:latin typeface="+mn-lt"/>
                        </a:rPr>
                        <a:t>п</a:t>
                      </a:r>
                      <a:r>
                        <a:rPr lang="en-US" sz="900" b="1" i="0" u="none" strike="noStrike" dirty="0">
                          <a:solidFill>
                            <a:schemeClr val="tx1"/>
                          </a:solidFill>
                          <a:effectLst/>
                          <a:latin typeface="+mn-lt"/>
                        </a:rPr>
                        <a:t>а</a:t>
                      </a:r>
                      <a:endParaRPr lang="ru-RU" sz="900" b="1" i="0" u="none" strike="noStrike" dirty="0">
                        <a:solidFill>
                          <a:schemeClr val="tx1"/>
                        </a:solidFill>
                        <a:effectLst/>
                        <a:latin typeface="+mn-lt"/>
                      </a:endParaRPr>
                    </a:p>
                  </a:txBody>
                  <a:tcPr marL="2378" marR="2378" marT="2378" marB="0" anchor="ctr"/>
                </a:tc>
                <a:tc>
                  <a:txBody>
                    <a:bodyPr/>
                    <a:lstStyle/>
                    <a:p>
                      <a:pPr algn="ctr" fontAlgn="b"/>
                      <a:r>
                        <a:rPr lang="en-US" sz="900" b="1" i="0" u="none" strike="noStrike" dirty="0">
                          <a:solidFill>
                            <a:schemeClr val="tx1"/>
                          </a:solidFill>
                          <a:effectLst/>
                          <a:latin typeface="+mn-lt"/>
                        </a:rPr>
                        <a:t>Н</a:t>
                      </a:r>
                      <a:r>
                        <a:rPr lang="ru-RU" sz="900" b="1" i="0" u="none" strike="noStrike" dirty="0">
                          <a:solidFill>
                            <a:schemeClr val="tx1"/>
                          </a:solidFill>
                          <a:effectLst/>
                          <a:latin typeface="+mn-lt"/>
                        </a:rPr>
                        <a:t>ормативный правовой акт</a:t>
                      </a:r>
                    </a:p>
                  </a:txBody>
                  <a:tcPr marL="2378" marR="2378" marT="2378" marB="0" anchor="ctr"/>
                </a:tc>
                <a:tc>
                  <a:txBody>
                    <a:bodyPr/>
                    <a:lstStyle/>
                    <a:p>
                      <a:pPr algn="ctr" fontAlgn="b"/>
                      <a:r>
                        <a:rPr lang="ru-RU" sz="900" b="1" u="none" strike="noStrike" dirty="0">
                          <a:solidFill>
                            <a:schemeClr val="tx1"/>
                          </a:solidFill>
                          <a:effectLst/>
                        </a:rPr>
                        <a:t>Исполнено за </a:t>
                      </a:r>
                      <a:r>
                        <a:rPr lang="ru-RU" sz="900" b="1" u="none" strike="noStrike" dirty="0" smtClean="0">
                          <a:solidFill>
                            <a:schemeClr val="tx1"/>
                          </a:solidFill>
                          <a:effectLst/>
                        </a:rPr>
                        <a:t>2022 </a:t>
                      </a:r>
                      <a:r>
                        <a:rPr lang="ru-RU" sz="900" b="1" u="none" strike="noStrike" dirty="0">
                          <a:solidFill>
                            <a:schemeClr val="tx1"/>
                          </a:solidFill>
                          <a:effectLst/>
                        </a:rPr>
                        <a:t>год (тыс.руб.)</a:t>
                      </a:r>
                    </a:p>
                  </a:txBody>
                  <a:tcPr marL="26713" marR="26713" marT="0" marB="0" anchor="ctr"/>
                </a:tc>
                <a:extLst>
                  <a:ext uri="{0D108BD9-81ED-4DB2-BD59-A6C34878D82A}">
                    <a16:rowId xmlns:a16="http://schemas.microsoft.com/office/drawing/2014/main" val="1699384114"/>
                  </a:ext>
                </a:extLst>
              </a:tr>
              <a:tr h="1153445">
                <a:tc>
                  <a:txBody>
                    <a:bodyPr/>
                    <a:lstStyle/>
                    <a:p>
                      <a:pPr marL="0" algn="ctr" defTabSz="914400" rtl="0" eaLnBrk="1" fontAlgn="b" latinLnBrk="0" hangingPunct="1"/>
                      <a:r>
                        <a:rPr lang="ru-RU" sz="900" b="0" i="0" u="none" strike="noStrike" kern="1200" dirty="0">
                          <a:solidFill>
                            <a:schemeClr val="tx1"/>
                          </a:solidFill>
                          <a:effectLst/>
                          <a:latin typeface="+mn-lt"/>
                          <a:ea typeface="+mn-ea"/>
                          <a:cs typeface="+mn-cs"/>
                        </a:rPr>
                        <a:t>1</a:t>
                      </a:r>
                    </a:p>
                  </a:txBody>
                  <a:tcPr marL="2378" marR="2378" marT="2378" marB="0" anchor="ctr"/>
                </a:tc>
                <a:tc>
                  <a:txBody>
                    <a:bodyPr/>
                    <a:lstStyle/>
                    <a:p>
                      <a:pPr marL="0" algn="l" defTabSz="914400" rtl="0" eaLnBrk="1" fontAlgn="b" latinLnBrk="0" hangingPunct="1"/>
                      <a:r>
                        <a:rPr lang="ru-RU" sz="900" b="0" i="0" u="none" strike="noStrike" kern="1200" dirty="0">
                          <a:solidFill>
                            <a:schemeClr val="tx1"/>
                          </a:solidFill>
                          <a:effectLst/>
                          <a:latin typeface="+mn-lt"/>
                          <a:ea typeface="+mn-ea"/>
                          <a:cs typeface="+mn-cs"/>
                        </a:rPr>
                        <a:t>Выплата стипендии студентам  и ординаторам, обучающимся по целевому направлению</a:t>
                      </a:r>
                    </a:p>
                  </a:txBody>
                  <a:tcPr marL="2378" marR="2378" marT="2378" marB="0" anchor="ctr"/>
                </a:tc>
                <a:tc>
                  <a:txBody>
                    <a:bodyPr/>
                    <a:lstStyle/>
                    <a:p>
                      <a:pPr marL="0" algn="ctr" defTabSz="914400" rtl="0" eaLnBrk="1" fontAlgn="b" latinLnBrk="0" hangingPunct="1"/>
                      <a:r>
                        <a:rPr lang="ru-RU" sz="900" b="0" i="0" u="none" strike="noStrike" kern="1200" dirty="0" smtClean="0">
                          <a:solidFill>
                            <a:schemeClr val="tx1"/>
                          </a:solidFill>
                          <a:effectLst/>
                          <a:latin typeface="+mn-lt"/>
                          <a:ea typeface="+mn-ea"/>
                          <a:cs typeface="+mn-cs"/>
                        </a:rPr>
                        <a:t>12</a:t>
                      </a:r>
                      <a:endParaRPr lang="ru-RU" sz="900" b="0" i="0" u="none" strike="noStrike" kern="1200" dirty="0">
                        <a:solidFill>
                          <a:schemeClr val="tx1"/>
                        </a:solidFill>
                        <a:effectLst/>
                        <a:latin typeface="+mn-lt"/>
                        <a:ea typeface="+mn-ea"/>
                        <a:cs typeface="+mn-cs"/>
                      </a:endParaRPr>
                    </a:p>
                  </a:txBody>
                  <a:tcPr marL="2378" marR="2378" marT="2378" marB="0" anchor="ctr"/>
                </a:tc>
                <a:tc>
                  <a:txBody>
                    <a:bodyPr/>
                    <a:lstStyle/>
                    <a:p>
                      <a:pPr marL="0" algn="ctr" defTabSz="914400" rtl="0" eaLnBrk="1" fontAlgn="b" latinLnBrk="0" hangingPunct="1"/>
                      <a:r>
                        <a:rPr lang="ru-RU" sz="900" b="0" i="0" u="none" strike="noStrike" kern="1200" dirty="0">
                          <a:solidFill>
                            <a:schemeClr val="tx1"/>
                          </a:solidFill>
                          <a:effectLst/>
                          <a:latin typeface="+mn-lt"/>
                          <a:ea typeface="+mn-ea"/>
                          <a:cs typeface="+mn-cs"/>
                        </a:rPr>
                        <a:t>Студенты</a:t>
                      </a:r>
                    </a:p>
                  </a:txBody>
                  <a:tcPr marL="2378" marR="2378" marT="2378" marB="0" anchor="ctr"/>
                </a:tc>
                <a:tc>
                  <a:txBody>
                    <a:bodyPr/>
                    <a:lstStyle/>
                    <a:p>
                      <a:pPr marL="0" algn="ctr" defTabSz="914400" rtl="0" eaLnBrk="1" fontAlgn="b" latinLnBrk="0" hangingPunct="1"/>
                      <a:r>
                        <a:rPr lang="ru-RU" sz="900" b="0" i="0" u="none" strike="noStrike" kern="1200" dirty="0">
                          <a:solidFill>
                            <a:schemeClr val="tx1"/>
                          </a:solidFill>
                          <a:effectLst/>
                          <a:latin typeface="+mn-lt"/>
                          <a:ea typeface="+mn-ea"/>
                          <a:cs typeface="+mn-cs"/>
                        </a:rPr>
                        <a:t>Решение Совета депутатов </a:t>
                      </a:r>
                      <a:r>
                        <a:rPr lang="ru-RU" sz="900" b="0" i="0" u="none" strike="noStrike" kern="1200" dirty="0" smtClean="0">
                          <a:solidFill>
                            <a:schemeClr val="tx1"/>
                          </a:solidFill>
                          <a:effectLst/>
                          <a:latin typeface="+mn-lt"/>
                          <a:ea typeface="+mn-ea"/>
                          <a:cs typeface="+mn-cs"/>
                        </a:rPr>
                        <a:t>городского</a:t>
                      </a:r>
                      <a:r>
                        <a:rPr lang="ru-RU" sz="900" b="0" i="0" u="none" strike="noStrike" kern="1200" baseline="0" dirty="0" smtClean="0">
                          <a:solidFill>
                            <a:schemeClr val="tx1"/>
                          </a:solidFill>
                          <a:effectLst/>
                          <a:latin typeface="+mn-lt"/>
                          <a:ea typeface="+mn-ea"/>
                          <a:cs typeface="+mn-cs"/>
                        </a:rPr>
                        <a:t> округа</a:t>
                      </a:r>
                      <a:r>
                        <a:rPr lang="ru-RU" sz="900" b="0" i="0" u="none" strike="noStrike" kern="1200" dirty="0" smtClean="0">
                          <a:solidFill>
                            <a:schemeClr val="tx1"/>
                          </a:solidFill>
                          <a:effectLst/>
                          <a:latin typeface="+mn-lt"/>
                          <a:ea typeface="+mn-ea"/>
                          <a:cs typeface="+mn-cs"/>
                        </a:rPr>
                        <a:t> Долгопрудный </a:t>
                      </a:r>
                      <a:r>
                        <a:rPr lang="ru-RU" sz="900" b="0" i="0" u="none" strike="noStrike" kern="1200" dirty="0">
                          <a:solidFill>
                            <a:schemeClr val="tx1"/>
                          </a:solidFill>
                          <a:effectLst/>
                          <a:latin typeface="+mn-lt"/>
                          <a:ea typeface="+mn-ea"/>
                          <a:cs typeface="+mn-cs"/>
                        </a:rPr>
                        <a:t>от </a:t>
                      </a:r>
                      <a:r>
                        <a:rPr lang="ru-RU" sz="900" b="0" i="0" u="none" strike="noStrike" kern="1200" dirty="0" smtClean="0">
                          <a:solidFill>
                            <a:schemeClr val="tx1"/>
                          </a:solidFill>
                          <a:effectLst/>
                          <a:latin typeface="+mn-lt"/>
                          <a:ea typeface="+mn-ea"/>
                          <a:cs typeface="+mn-cs"/>
                        </a:rPr>
                        <a:t>16.02.2022 </a:t>
                      </a:r>
                      <a:r>
                        <a:rPr lang="ru-RU" sz="900" b="0" i="0" u="none" strike="noStrike" kern="1200" dirty="0">
                          <a:solidFill>
                            <a:schemeClr val="tx1"/>
                          </a:solidFill>
                          <a:effectLst/>
                          <a:latin typeface="+mn-lt"/>
                          <a:ea typeface="+mn-ea"/>
                          <a:cs typeface="+mn-cs"/>
                        </a:rPr>
                        <a:t>№ </a:t>
                      </a:r>
                      <a:r>
                        <a:rPr lang="ru-RU" sz="900" b="0" i="0" u="none" strike="noStrike" kern="1200" dirty="0" smtClean="0">
                          <a:solidFill>
                            <a:schemeClr val="tx1"/>
                          </a:solidFill>
                          <a:effectLst/>
                          <a:latin typeface="+mn-lt"/>
                          <a:ea typeface="+mn-ea"/>
                          <a:cs typeface="+mn-cs"/>
                        </a:rPr>
                        <a:t>11-нр </a:t>
                      </a:r>
                      <a:r>
                        <a:rPr lang="ru-RU" sz="900" b="0" i="0" u="none" strike="noStrike" kern="1200" dirty="0">
                          <a:solidFill>
                            <a:schemeClr val="tx1"/>
                          </a:solidFill>
                          <a:effectLst/>
                          <a:latin typeface="+mn-lt"/>
                          <a:ea typeface="+mn-ea"/>
                          <a:cs typeface="+mn-cs"/>
                        </a:rPr>
                        <a:t>«Об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города Долгопрудного от 06.06.2018 № 345-ПА/н «Об утверждении Порядка выплаты стипендии студентам и ординаторам в период обучения по целевому направлению Государственного бюджетного учреждения здравоохранения Московской области «Долгопрудненская центральная городская больница»</a:t>
                      </a:r>
                    </a:p>
                  </a:txBody>
                  <a:tcPr marL="2378" marR="2378" marT="2378" marB="0" anchor="ctr"/>
                </a:tc>
                <a:tc>
                  <a:txBody>
                    <a:bodyPr/>
                    <a:lstStyle/>
                    <a:p>
                      <a:pPr algn="ctr" fontAlgn="t"/>
                      <a:r>
                        <a:rPr lang="ru-RU" sz="900" b="0" i="0" u="none" strike="noStrike" dirty="0" smtClean="0">
                          <a:solidFill>
                            <a:schemeClr val="tx1"/>
                          </a:solidFill>
                          <a:effectLst/>
                          <a:latin typeface="+mn-lt"/>
                        </a:rPr>
                        <a:t>151,2</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318347590"/>
                  </a:ext>
                </a:extLst>
              </a:tr>
              <a:tr h="520720">
                <a:tc>
                  <a:txBody>
                    <a:bodyPr/>
                    <a:lstStyle/>
                    <a:p>
                      <a:pPr algn="ctr" fontAlgn="b"/>
                      <a:r>
                        <a:rPr lang="ru-RU" sz="900" b="0" i="0" u="none" strike="noStrike" dirty="0">
                          <a:solidFill>
                            <a:schemeClr val="tx1"/>
                          </a:solidFill>
                          <a:effectLst/>
                          <a:latin typeface="+mn-lt"/>
                        </a:rPr>
                        <a:t>2</a:t>
                      </a:r>
                    </a:p>
                  </a:txBody>
                  <a:tcPr marL="2378" marR="2378" marT="2378" marB="0" anchor="ctr"/>
                </a:tc>
                <a:tc>
                  <a:txBody>
                    <a:bodyPr/>
                    <a:lstStyle/>
                    <a:p>
                      <a:pPr algn="l" fontAlgn="t"/>
                      <a:r>
                        <a:rPr lang="ru-RU" sz="900" u="none" strike="noStrike" kern="1200" dirty="0">
                          <a:solidFill>
                            <a:schemeClr val="tx1"/>
                          </a:solidFill>
                          <a:effectLst/>
                          <a:latin typeface="+mn-lt"/>
                          <a:ea typeface="+mn-ea"/>
                          <a:cs typeface="+mn-cs"/>
                        </a:rPr>
                        <a:t>Мероприятие, посвященное Дню знаний для детей из многодетных, неполных, малоимущих семей, семей, оказавшихся в трудной жизненной ситуации</a:t>
                      </a:r>
                    </a:p>
                  </a:txBody>
                  <a:tcPr marL="2378" marR="2378" marT="2378" marB="0" anchor="ctr"/>
                </a:tc>
                <a:tc>
                  <a:txBody>
                    <a:bodyPr/>
                    <a:lstStyle/>
                    <a:p>
                      <a:pPr algn="ctr" fontAlgn="t"/>
                      <a:r>
                        <a:rPr lang="ru-RU" sz="900" u="none" strike="noStrike" kern="1200" dirty="0">
                          <a:solidFill>
                            <a:schemeClr val="tx1"/>
                          </a:solidFill>
                          <a:effectLst/>
                          <a:latin typeface="+mn-lt"/>
                          <a:ea typeface="+mn-ea"/>
                          <a:cs typeface="+mn-cs"/>
                        </a:rPr>
                        <a:t>170</a:t>
                      </a:r>
                    </a:p>
                  </a:txBody>
                  <a:tcPr marL="2378" marR="2378" marT="2378" marB="0" anchor="ctr"/>
                </a:tc>
                <a:tc>
                  <a:txBody>
                    <a:bodyPr/>
                    <a:lstStyle/>
                    <a:p>
                      <a:pPr algn="ctr" fontAlgn="t"/>
                      <a:r>
                        <a:rPr lang="ru-RU" sz="900" u="none" strike="noStrike" kern="1200" dirty="0">
                          <a:solidFill>
                            <a:schemeClr val="tx1"/>
                          </a:solidFill>
                          <a:effectLst/>
                          <a:latin typeface="+mn-lt"/>
                          <a:ea typeface="+mn-ea"/>
                          <a:cs typeface="+mn-cs"/>
                        </a:rPr>
                        <a:t>Дети из многодетных малообеспеченных семей</a:t>
                      </a:r>
                    </a:p>
                  </a:txBody>
                  <a:tcPr marL="2378" marR="2378" marT="2378" marB="0" anchor="ctr"/>
                </a:tc>
                <a:tc>
                  <a:txBody>
                    <a:bodyPr/>
                    <a:lstStyle/>
                    <a:p>
                      <a:pPr algn="ctr" fontAlgn="t"/>
                      <a:r>
                        <a:rPr lang="ru-RU" sz="90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a:t>
                      </a:r>
                      <a:r>
                        <a:rPr lang="ru-RU" sz="900" u="none" strike="noStrike" kern="1200" dirty="0" smtClean="0">
                          <a:solidFill>
                            <a:schemeClr val="tx1"/>
                          </a:solidFill>
                          <a:effectLst/>
                          <a:latin typeface="+mn-lt"/>
                          <a:ea typeface="+mn-ea"/>
                          <a:cs typeface="+mn-cs"/>
                        </a:rPr>
                        <a:t>17.12.2021 </a:t>
                      </a:r>
                      <a:r>
                        <a:rPr lang="ru-RU" sz="900" u="none" strike="noStrike" kern="1200" dirty="0">
                          <a:solidFill>
                            <a:schemeClr val="tx1"/>
                          </a:solidFill>
                          <a:effectLst/>
                          <a:latin typeface="+mn-lt"/>
                          <a:ea typeface="+mn-ea"/>
                          <a:cs typeface="+mn-cs"/>
                        </a:rPr>
                        <a:t>№ </a:t>
                      </a:r>
                      <a:r>
                        <a:rPr lang="ru-RU" sz="900" u="none" strike="noStrike" kern="1200" dirty="0" smtClean="0">
                          <a:solidFill>
                            <a:schemeClr val="tx1"/>
                          </a:solidFill>
                          <a:effectLst/>
                          <a:latin typeface="+mn-lt"/>
                          <a:ea typeface="+mn-ea"/>
                          <a:cs typeface="+mn-cs"/>
                        </a:rPr>
                        <a:t>101-нр </a:t>
                      </a:r>
                      <a:r>
                        <a:rPr lang="ru-RU" sz="900" u="none" strike="noStrike" kern="1200" dirty="0">
                          <a:solidFill>
                            <a:schemeClr val="tx1"/>
                          </a:solidFill>
                          <a:effectLst/>
                          <a:latin typeface="+mn-lt"/>
                          <a:ea typeface="+mn-ea"/>
                          <a:cs typeface="+mn-cs"/>
                        </a:rPr>
                        <a:t>«О бюджете городского округа Долгопрудный на </a:t>
                      </a:r>
                      <a:r>
                        <a:rPr lang="ru-RU" sz="900" u="none" strike="noStrike" kern="1200" dirty="0" smtClean="0">
                          <a:solidFill>
                            <a:schemeClr val="tx1"/>
                          </a:solidFill>
                          <a:effectLst/>
                          <a:latin typeface="+mn-lt"/>
                          <a:ea typeface="+mn-ea"/>
                          <a:cs typeface="+mn-cs"/>
                        </a:rPr>
                        <a:t>2022 </a:t>
                      </a:r>
                      <a:r>
                        <a:rPr lang="ru-RU" sz="900" u="none" strike="noStrike" kern="1200" dirty="0">
                          <a:solidFill>
                            <a:schemeClr val="tx1"/>
                          </a:solidFill>
                          <a:effectLst/>
                          <a:latin typeface="+mn-lt"/>
                          <a:ea typeface="+mn-ea"/>
                          <a:cs typeface="+mn-cs"/>
                        </a:rPr>
                        <a:t>год и плановый период </a:t>
                      </a:r>
                      <a:r>
                        <a:rPr lang="ru-RU" sz="900" u="none" strike="noStrike" kern="1200" dirty="0" smtClean="0">
                          <a:solidFill>
                            <a:schemeClr val="tx1"/>
                          </a:solidFill>
                          <a:effectLst/>
                          <a:latin typeface="+mn-lt"/>
                          <a:ea typeface="+mn-ea"/>
                          <a:cs typeface="+mn-cs"/>
                        </a:rPr>
                        <a:t>2023 </a:t>
                      </a:r>
                      <a:r>
                        <a:rPr lang="ru-RU" sz="900" u="none" strike="noStrike" kern="1200" dirty="0">
                          <a:solidFill>
                            <a:schemeClr val="tx1"/>
                          </a:solidFill>
                          <a:effectLst/>
                          <a:latin typeface="+mn-lt"/>
                          <a:ea typeface="+mn-ea"/>
                          <a:cs typeface="+mn-cs"/>
                        </a:rPr>
                        <a:t>и </a:t>
                      </a:r>
                      <a:r>
                        <a:rPr lang="ru-RU" sz="900" u="none" strike="noStrike" kern="1200" dirty="0" smtClean="0">
                          <a:solidFill>
                            <a:schemeClr val="tx1"/>
                          </a:solidFill>
                          <a:effectLst/>
                          <a:latin typeface="+mn-lt"/>
                          <a:ea typeface="+mn-ea"/>
                          <a:cs typeface="+mn-cs"/>
                        </a:rPr>
                        <a:t>2024 </a:t>
                      </a:r>
                      <a:r>
                        <a:rPr lang="ru-RU" sz="900" u="none" strike="noStrike" kern="1200" dirty="0">
                          <a:solidFill>
                            <a:schemeClr val="tx1"/>
                          </a:solidFill>
                          <a:effectLst/>
                          <a:latin typeface="+mn-lt"/>
                          <a:ea typeface="+mn-ea"/>
                          <a:cs typeface="+mn-cs"/>
                        </a:rPr>
                        <a:t>годов» </a:t>
                      </a:r>
                    </a:p>
                  </a:txBody>
                  <a:tcPr marL="2378" marR="2378" marT="2378" marB="0" anchor="ctr"/>
                </a:tc>
                <a:tc>
                  <a:txBody>
                    <a:bodyPr/>
                    <a:lstStyle/>
                    <a:p>
                      <a:pPr algn="ctr" fontAlgn="ctr"/>
                      <a:r>
                        <a:rPr lang="ru-RU" sz="900" b="0" i="0" u="none" strike="noStrike" dirty="0" smtClean="0">
                          <a:solidFill>
                            <a:schemeClr val="tx1"/>
                          </a:solidFill>
                          <a:effectLst/>
                          <a:latin typeface="+mn-lt"/>
                        </a:rPr>
                        <a:t>227,4</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2016207927"/>
                  </a:ext>
                </a:extLst>
              </a:tr>
              <a:tr h="520720">
                <a:tc>
                  <a:txBody>
                    <a:bodyPr/>
                    <a:lstStyle/>
                    <a:p>
                      <a:pPr algn="ctr" fontAlgn="b"/>
                      <a:r>
                        <a:rPr lang="ru-RU" sz="900" b="0" i="0" u="none" strike="noStrike" dirty="0">
                          <a:solidFill>
                            <a:schemeClr val="tx1"/>
                          </a:solidFill>
                          <a:effectLst/>
                          <a:latin typeface="+mn-lt"/>
                        </a:rPr>
                        <a:t>3</a:t>
                      </a:r>
                    </a:p>
                  </a:txBody>
                  <a:tcPr marL="2378" marR="2378" marT="2378" marB="0" anchor="ctr"/>
                </a:tc>
                <a:tc>
                  <a:txBody>
                    <a:bodyPr/>
                    <a:lstStyle/>
                    <a:p>
                      <a:pPr algn="l" fontAlgn="t"/>
                      <a:r>
                        <a:rPr lang="ru-RU" sz="900" u="none" strike="noStrike" kern="1200" dirty="0">
                          <a:solidFill>
                            <a:schemeClr val="tx1"/>
                          </a:solidFill>
                          <a:effectLst/>
                          <a:latin typeface="+mn-lt"/>
                          <a:ea typeface="+mn-ea"/>
                          <a:cs typeface="+mn-cs"/>
                        </a:rPr>
                        <a:t>Социальные новогодние елки</a:t>
                      </a:r>
                    </a:p>
                  </a:txBody>
                  <a:tcPr marL="2378" marR="2378" marT="2378" marB="0" anchor="ctr"/>
                </a:tc>
                <a:tc>
                  <a:txBody>
                    <a:bodyPr/>
                    <a:lstStyle/>
                    <a:p>
                      <a:pPr algn="ctr" fontAlgn="t"/>
                      <a:r>
                        <a:rPr lang="ru-RU" sz="900" u="none" strike="noStrike" kern="1200" dirty="0" smtClean="0">
                          <a:solidFill>
                            <a:schemeClr val="tx1"/>
                          </a:solidFill>
                          <a:effectLst/>
                          <a:latin typeface="+mn-lt"/>
                          <a:ea typeface="+mn-ea"/>
                          <a:cs typeface="+mn-cs"/>
                        </a:rPr>
                        <a:t>1690</a:t>
                      </a:r>
                      <a:endParaRPr lang="ru-RU" sz="900" u="none" strike="noStrike" kern="1200" dirty="0">
                        <a:solidFill>
                          <a:schemeClr val="tx1"/>
                        </a:solidFill>
                        <a:effectLst/>
                        <a:latin typeface="+mn-lt"/>
                        <a:ea typeface="+mn-ea"/>
                        <a:cs typeface="+mn-cs"/>
                      </a:endParaRPr>
                    </a:p>
                  </a:txBody>
                  <a:tcPr marL="2378" marR="2378" marT="2378" marB="0" anchor="ctr"/>
                </a:tc>
                <a:tc>
                  <a:txBody>
                    <a:bodyPr/>
                    <a:lstStyle/>
                    <a:p>
                      <a:pPr algn="ctr" fontAlgn="t"/>
                      <a:r>
                        <a:rPr lang="ru-RU" sz="900" u="none" strike="noStrike" kern="1200" dirty="0">
                          <a:solidFill>
                            <a:schemeClr val="tx1"/>
                          </a:solidFill>
                          <a:effectLst/>
                          <a:latin typeface="+mn-lt"/>
                          <a:ea typeface="+mn-ea"/>
                          <a:cs typeface="+mn-cs"/>
                        </a:rPr>
                        <a:t>Дети из многодетных малообеспеченных семей</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u="none" strike="noStrike" kern="1200" dirty="0" smtClean="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algn="ctr" fontAlgn="ctr"/>
                      <a:r>
                        <a:rPr lang="ru-RU" sz="900" b="0" i="0" u="none" strike="noStrike" dirty="0" smtClean="0">
                          <a:solidFill>
                            <a:schemeClr val="tx1"/>
                          </a:solidFill>
                          <a:effectLst/>
                          <a:latin typeface="+mn-lt"/>
                        </a:rPr>
                        <a:t>1216,2</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3234431231"/>
                  </a:ext>
                </a:extLst>
              </a:tr>
              <a:tr h="425439">
                <a:tc>
                  <a:txBody>
                    <a:bodyPr/>
                    <a:lstStyle/>
                    <a:p>
                      <a:pPr algn="ctr" fontAlgn="b"/>
                      <a:r>
                        <a:rPr lang="ru-RU" sz="900" b="0" i="0" u="none" strike="noStrike" dirty="0">
                          <a:solidFill>
                            <a:schemeClr val="tx1"/>
                          </a:solidFill>
                          <a:effectLst/>
                          <a:latin typeface="+mn-lt"/>
                        </a:rPr>
                        <a:t>4</a:t>
                      </a:r>
                    </a:p>
                  </a:txBody>
                  <a:tcPr marL="2378" marR="2378" marT="2378" marB="0" anchor="ctr"/>
                </a:tc>
                <a:tc>
                  <a:txBody>
                    <a:bodyPr/>
                    <a:lstStyle/>
                    <a:p>
                      <a:pPr marL="0" algn="l" defTabSz="914400" rtl="0" eaLnBrk="1" fontAlgn="t" latinLnBrk="0" hangingPunct="1"/>
                      <a:r>
                        <a:rPr lang="ru-RU" sz="900" u="none" strike="noStrike" kern="1200" dirty="0">
                          <a:solidFill>
                            <a:schemeClr val="tx1"/>
                          </a:solidFill>
                          <a:effectLst/>
                          <a:latin typeface="+mn-lt"/>
                          <a:ea typeface="+mn-ea"/>
                          <a:cs typeface="+mn-cs"/>
                        </a:rPr>
                        <a:t>Мероприятие, посвященное Всемирному Дню борьбы с сахарным диабетом</a:t>
                      </a:r>
                    </a:p>
                  </a:txBody>
                  <a:tcPr marL="2378" marR="2378" marT="2378" marB="0" anchor="ctr"/>
                </a:tc>
                <a:tc>
                  <a:txBody>
                    <a:bodyPr/>
                    <a:lstStyle/>
                    <a:p>
                      <a:pPr algn="ctr" fontAlgn="t"/>
                      <a:r>
                        <a:rPr lang="ru-RU" sz="900" b="0" i="0" u="none" strike="noStrike" dirty="0" smtClean="0">
                          <a:solidFill>
                            <a:schemeClr val="tx1"/>
                          </a:solidFill>
                          <a:effectLst/>
                          <a:latin typeface="+mn-lt"/>
                        </a:rPr>
                        <a:t>64</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Дети инвалиды, инвалиды детства</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u="none" strike="noStrike" kern="1200" dirty="0" smtClean="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algn="ctr" fontAlgn="t"/>
                      <a:r>
                        <a:rPr lang="ru-RU" sz="900" b="0" i="0" u="none" strike="noStrike" dirty="0" smtClean="0">
                          <a:solidFill>
                            <a:schemeClr val="tx1"/>
                          </a:solidFill>
                          <a:effectLst/>
                          <a:latin typeface="+mn-lt"/>
                        </a:rPr>
                        <a:t>99,42</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1111903099"/>
                  </a:ext>
                </a:extLst>
              </a:tr>
              <a:tr h="566437">
                <a:tc>
                  <a:txBody>
                    <a:bodyPr/>
                    <a:lstStyle/>
                    <a:p>
                      <a:pPr algn="ctr" fontAlgn="b"/>
                      <a:r>
                        <a:rPr lang="ru-RU" sz="900" b="0" i="0" u="none" strike="noStrike" dirty="0">
                          <a:solidFill>
                            <a:schemeClr val="tx1"/>
                          </a:solidFill>
                          <a:effectLst/>
                          <a:latin typeface="+mn-lt"/>
                        </a:rPr>
                        <a:t>5</a:t>
                      </a:r>
                    </a:p>
                  </a:txBody>
                  <a:tcPr marL="2378" marR="2378" marT="2378" marB="0" anchor="ctr"/>
                </a:tc>
                <a:tc>
                  <a:txBody>
                    <a:bodyPr/>
                    <a:lstStyle/>
                    <a:p>
                      <a:pPr algn="l" fontAlgn="t"/>
                      <a:r>
                        <a:rPr lang="ru-RU" sz="900" u="none" strike="noStrike" dirty="0">
                          <a:solidFill>
                            <a:schemeClr val="tx1"/>
                          </a:solidFill>
                          <a:effectLst/>
                          <a:latin typeface="+mn-lt"/>
                        </a:rPr>
                        <a:t>Организация выплаты пенсии за выслугу лет лицам, замещающим муниципальные должности и должности муниципальной службы, в связи с выходом на пенсию</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60</a:t>
                      </a:r>
                    </a:p>
                  </a:txBody>
                  <a:tcPr marL="2378" marR="2378" marT="2378" marB="0" anchor="ctr"/>
                </a:tc>
                <a:tc>
                  <a:txBody>
                    <a:bodyPr/>
                    <a:lstStyle/>
                    <a:p>
                      <a:pPr algn="ctr" fontAlgn="t"/>
                      <a:r>
                        <a:rPr lang="ru-RU" sz="900" b="0" i="0" u="none" strike="noStrike" dirty="0">
                          <a:solidFill>
                            <a:schemeClr val="tx1"/>
                          </a:solidFill>
                          <a:effectLst/>
                          <a:latin typeface="+mn-lt"/>
                        </a:rPr>
                        <a:t>Пенсионеры</a:t>
                      </a:r>
                    </a:p>
                  </a:txBody>
                  <a:tcPr marL="2378" marR="2378" marT="2378" marB="0" anchor="ctr"/>
                </a:tc>
                <a:tc>
                  <a:txBody>
                    <a:bodyPr/>
                    <a:lstStyle/>
                    <a:p>
                      <a:pPr algn="ctr" fontAlgn="t"/>
                      <a:r>
                        <a:rPr lang="ru-RU" sz="900" b="0" i="0" u="none" strike="noStrike" dirty="0">
                          <a:solidFill>
                            <a:schemeClr val="tx1"/>
                          </a:solidFill>
                          <a:effectLst/>
                          <a:latin typeface="+mn-lt"/>
                        </a:rPr>
                        <a:t>Закон Московской области от 28.12.2016 №194/2016-ОЗ «О пенсии за выслугу лет лицам, замещавшим муниципальные должности или должности муниципальной службы в органах местного самоуправления и избирательных комиссиях муниципальных образований Московской области»</a:t>
                      </a:r>
                    </a:p>
                  </a:txBody>
                  <a:tcPr marL="2378" marR="2378" marT="2378" marB="0" anchor="ctr"/>
                </a:tc>
                <a:tc>
                  <a:txBody>
                    <a:bodyPr/>
                    <a:lstStyle/>
                    <a:p>
                      <a:pPr algn="ctr" fontAlgn="t"/>
                      <a:r>
                        <a:rPr lang="ru-RU" sz="900" b="0" i="0" u="none" strike="noStrike" dirty="0" smtClean="0">
                          <a:solidFill>
                            <a:schemeClr val="tx1"/>
                          </a:solidFill>
                          <a:effectLst/>
                          <a:latin typeface="+mn-lt"/>
                        </a:rPr>
                        <a:t>7013,4</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3667680481"/>
                  </a:ext>
                </a:extLst>
              </a:tr>
              <a:tr h="996655">
                <a:tc>
                  <a:txBody>
                    <a:bodyPr/>
                    <a:lstStyle/>
                    <a:p>
                      <a:pPr algn="ctr" fontAlgn="b"/>
                      <a:r>
                        <a:rPr lang="ru-RU" sz="900" b="0" i="0" u="none" strike="noStrike" dirty="0">
                          <a:solidFill>
                            <a:schemeClr val="tx1"/>
                          </a:solidFill>
                          <a:effectLst/>
                          <a:latin typeface="+mn-lt"/>
                        </a:rPr>
                        <a:t>6</a:t>
                      </a:r>
                    </a:p>
                  </a:txBody>
                  <a:tcPr marL="2378" marR="2378" marT="2378" marB="0" anchor="ctr"/>
                </a:tc>
                <a:tc>
                  <a:txBody>
                    <a:bodyPr/>
                    <a:lstStyle/>
                    <a:p>
                      <a:pPr algn="l" fontAlgn="t"/>
                      <a:r>
                        <a:rPr lang="ru-RU" sz="900" u="none" strike="noStrike" dirty="0">
                          <a:solidFill>
                            <a:schemeClr val="tx1"/>
                          </a:solidFill>
                          <a:effectLst/>
                          <a:latin typeface="+mn-lt"/>
                        </a:rPr>
                        <a:t>Оказание единовременной социальной помощи</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52</a:t>
                      </a:r>
                    </a:p>
                  </a:txBody>
                  <a:tcPr marL="2378" marR="2378" marT="2378" marB="0" anchor="ctr"/>
                </a:tc>
                <a:tc>
                  <a:txBody>
                    <a:bodyPr/>
                    <a:lstStyle/>
                    <a:p>
                      <a:pPr algn="ctr" fontAlgn="t"/>
                      <a:r>
                        <a:rPr lang="ru-RU" sz="900" b="0" i="0" u="none" strike="noStrike" dirty="0">
                          <a:solidFill>
                            <a:schemeClr val="tx1"/>
                          </a:solidFill>
                          <a:effectLst/>
                          <a:latin typeface="+mn-lt"/>
                        </a:rPr>
                        <a:t>Малообеспеченные граждане, граждане находящиеся в трудной  жизненной ситуации</a:t>
                      </a:r>
                    </a:p>
                  </a:txBody>
                  <a:tcPr marL="2378" marR="2378" marT="2378" marB="0" anchor="ctr"/>
                </a:tc>
                <a:tc>
                  <a:txBody>
                    <a:bodyPr/>
                    <a:lstStyle/>
                    <a:p>
                      <a:pPr algn="ctr" fontAlgn="t"/>
                      <a:r>
                        <a:rPr lang="ru-RU" sz="900" b="0" i="0" u="none" strike="noStrike" dirty="0">
                          <a:solidFill>
                            <a:schemeClr val="tx1"/>
                          </a:solidFill>
                          <a:effectLst/>
                          <a:latin typeface="+mn-lt"/>
                        </a:rPr>
                        <a:t>Решение Совета депутатов </a:t>
                      </a:r>
                      <a:r>
                        <a:rPr lang="ru-RU" sz="900" b="0" i="0" u="none" strike="noStrike" dirty="0" smtClean="0">
                          <a:solidFill>
                            <a:schemeClr val="tx1"/>
                          </a:solidFill>
                          <a:effectLst/>
                          <a:latin typeface="+mn-lt"/>
                        </a:rPr>
                        <a:t>городского</a:t>
                      </a:r>
                      <a:r>
                        <a:rPr lang="ru-RU" sz="900" b="0" i="0" u="none" strike="noStrike" baseline="0" dirty="0" smtClean="0">
                          <a:solidFill>
                            <a:schemeClr val="tx1"/>
                          </a:solidFill>
                          <a:effectLst/>
                          <a:latin typeface="+mn-lt"/>
                        </a:rPr>
                        <a:t> округа</a:t>
                      </a:r>
                      <a:r>
                        <a:rPr lang="ru-RU" sz="900" b="0" i="0" u="none" strike="noStrike" dirty="0" smtClean="0">
                          <a:solidFill>
                            <a:schemeClr val="tx1"/>
                          </a:solidFill>
                          <a:effectLst/>
                          <a:latin typeface="+mn-lt"/>
                        </a:rPr>
                        <a:t> Долгопрудный от 16.02.2022 </a:t>
                      </a:r>
                      <a:r>
                        <a:rPr lang="ru-RU" sz="900" b="0" i="0" u="none" strike="noStrike" dirty="0">
                          <a:solidFill>
                            <a:schemeClr val="tx1"/>
                          </a:solidFill>
                          <a:effectLst/>
                          <a:latin typeface="+mn-lt"/>
                        </a:rPr>
                        <a:t>№ </a:t>
                      </a:r>
                      <a:r>
                        <a:rPr lang="ru-RU" sz="900" b="0" i="0" u="none" strike="noStrike" dirty="0" smtClean="0">
                          <a:solidFill>
                            <a:schemeClr val="tx1"/>
                          </a:solidFill>
                          <a:effectLst/>
                          <a:latin typeface="+mn-lt"/>
                        </a:rPr>
                        <a:t>19-нр </a:t>
                      </a:r>
                      <a:r>
                        <a:rPr lang="ru-RU" sz="900" b="0" i="0" u="none" strike="noStrike" dirty="0">
                          <a:solidFill>
                            <a:schemeClr val="tx1"/>
                          </a:solidFill>
                          <a:effectLst/>
                          <a:latin typeface="+mn-lt"/>
                        </a:rPr>
                        <a:t>«Об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27.04.2020 № 221-ПА/н «Об утверждении Порядка предоставления адресной социальной помощи жителям в городском округе Долгопрудный Московской области»</a:t>
                      </a:r>
                    </a:p>
                  </a:txBody>
                  <a:tcPr marL="2378" marR="2378" marT="2378" marB="0" anchor="ctr"/>
                </a:tc>
                <a:tc>
                  <a:txBody>
                    <a:bodyPr/>
                    <a:lstStyle/>
                    <a:p>
                      <a:pPr algn="ctr" fontAlgn="t"/>
                      <a:r>
                        <a:rPr lang="ru-RU" sz="900" b="0" i="0" u="none" strike="noStrike" dirty="0" smtClean="0">
                          <a:solidFill>
                            <a:schemeClr val="tx1"/>
                          </a:solidFill>
                          <a:effectLst/>
                          <a:latin typeface="+mn-lt"/>
                        </a:rPr>
                        <a:t>320,00</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4099728466"/>
                  </a:ext>
                </a:extLst>
              </a:tr>
              <a:tr h="751087">
                <a:tc>
                  <a:txBody>
                    <a:bodyPr/>
                    <a:lstStyle/>
                    <a:p>
                      <a:pPr algn="ctr" fontAlgn="b"/>
                      <a:r>
                        <a:rPr lang="ru-RU" sz="900" b="0" i="0" u="none" strike="noStrike" dirty="0">
                          <a:solidFill>
                            <a:schemeClr val="tx1"/>
                          </a:solidFill>
                          <a:effectLst/>
                          <a:latin typeface="+mn-lt"/>
                        </a:rPr>
                        <a:t>7</a:t>
                      </a:r>
                    </a:p>
                  </a:txBody>
                  <a:tcPr marL="2378" marR="2378" marT="2378" marB="0" anchor="ctr"/>
                </a:tc>
                <a:tc>
                  <a:txBody>
                    <a:bodyPr/>
                    <a:lstStyle/>
                    <a:p>
                      <a:pPr marL="0" algn="l" defTabSz="914400" rtl="0" eaLnBrk="1" fontAlgn="t" latinLnBrk="0" hangingPunct="1"/>
                      <a:r>
                        <a:rPr lang="ru-RU" sz="900" u="none" strike="noStrike" kern="1200" dirty="0">
                          <a:solidFill>
                            <a:schemeClr val="tx1"/>
                          </a:solidFill>
                          <a:effectLst/>
                          <a:latin typeface="+mn-lt"/>
                          <a:ea typeface="+mn-ea"/>
                          <a:cs typeface="+mn-cs"/>
                        </a:rPr>
                        <a:t>Оказание социальной помощи жителям города, находящимся на социальном обслуживании в рамках Международного дня пожилого человека</a:t>
                      </a:r>
                    </a:p>
                  </a:txBody>
                  <a:tcPr marL="2378" marR="2378" marT="2378" marB="0" anchor="ctr"/>
                </a:tc>
                <a:tc>
                  <a:txBody>
                    <a:bodyPr/>
                    <a:lstStyle/>
                    <a:p>
                      <a:pPr algn="ctr" fontAlgn="t"/>
                      <a:r>
                        <a:rPr lang="ru-RU" sz="900" b="0" i="0" u="none" strike="noStrike" dirty="0" smtClean="0">
                          <a:solidFill>
                            <a:schemeClr val="tx1"/>
                          </a:solidFill>
                          <a:effectLst/>
                          <a:latin typeface="+mn-lt"/>
                        </a:rPr>
                        <a:t>157</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Жители города, находящиеся на социальном обслуживании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u="none" strike="noStrike" kern="1200" dirty="0" smtClean="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algn="ctr" fontAlgn="t"/>
                      <a:r>
                        <a:rPr lang="ru-RU" sz="900" b="0" i="0" u="none" strike="noStrike" dirty="0" smtClean="0">
                          <a:solidFill>
                            <a:schemeClr val="tx1"/>
                          </a:solidFill>
                          <a:effectLst/>
                          <a:latin typeface="+mn-lt"/>
                        </a:rPr>
                        <a:t>192,95</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2364400611"/>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02669"/>
            <a:ext cx="760490" cy="342008"/>
          </a:xfrm>
          <a:prstGeom prst="rect">
            <a:avLst/>
          </a:prstGeom>
        </p:spPr>
      </p:pic>
      <p:sp>
        <p:nvSpPr>
          <p:cNvPr id="9" name="Заголовок 1">
            <a:extLst>
              <a:ext uri="{FF2B5EF4-FFF2-40B4-BE49-F238E27FC236}">
                <a16:creationId xmlns:a16="http://schemas.microsoft.com/office/drawing/2014/main" id="{F782C776-BE2E-4D5A-A5F3-067C9663197A}"/>
              </a:ext>
            </a:extLst>
          </p:cNvPr>
          <p:cNvSpPr txBox="1">
            <a:spLocks/>
          </p:cNvSpPr>
          <p:nvPr/>
        </p:nvSpPr>
        <p:spPr>
          <a:xfrm>
            <a:off x="914977" y="101665"/>
            <a:ext cx="10445750" cy="686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a:latin typeface="+mn-lt"/>
              </a:rPr>
              <a:t>Информация о расходах бюджета с учетом интересов целевых групп пользователей за </a:t>
            </a:r>
            <a:r>
              <a:rPr lang="ru-RU" sz="2400" dirty="0" smtClean="0">
                <a:latin typeface="+mn-lt"/>
              </a:rPr>
              <a:t>2022 </a:t>
            </a:r>
            <a:r>
              <a:rPr lang="ru-RU" sz="2400" dirty="0">
                <a:latin typeface="+mn-lt"/>
              </a:rPr>
              <a:t>год</a:t>
            </a:r>
          </a:p>
        </p:txBody>
      </p:sp>
    </p:spTree>
    <p:extLst>
      <p:ext uri="{BB962C8B-B14F-4D97-AF65-F5344CB8AC3E}">
        <p14:creationId xmlns:p14="http://schemas.microsoft.com/office/powerpoint/2010/main" val="40048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AD9B412-48F2-4A84-89D8-04BD7B7059CC}"/>
              </a:ext>
            </a:extLst>
          </p:cNvPr>
          <p:cNvSpPr>
            <a:spLocks noGrp="1"/>
          </p:cNvSpPr>
          <p:nvPr>
            <p:ph idx="1"/>
          </p:nvPr>
        </p:nvSpPr>
        <p:spPr/>
        <p:txBody>
          <a:bodyPr/>
          <a:lstStyle/>
          <a:p>
            <a:endParaRPr lang="ru-RU" dirty="0"/>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79</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nvPr>
        </p:nvGraphicFramePr>
        <p:xfrm>
          <a:off x="258617" y="988290"/>
          <a:ext cx="11515462" cy="5312010"/>
        </p:xfrm>
        <a:graphic>
          <a:graphicData uri="http://schemas.openxmlformats.org/drawingml/2006/table">
            <a:tbl>
              <a:tblPr>
                <a:tableStyleId>{8A107856-5554-42FB-B03E-39F5DBC370BA}</a:tableStyleId>
              </a:tblPr>
              <a:tblGrid>
                <a:gridCol w="594999">
                  <a:extLst>
                    <a:ext uri="{9D8B030D-6E8A-4147-A177-3AD203B41FA5}">
                      <a16:colId xmlns:a16="http://schemas.microsoft.com/office/drawing/2014/main" val="3173738563"/>
                    </a:ext>
                  </a:extLst>
                </a:gridCol>
                <a:gridCol w="3427743">
                  <a:extLst>
                    <a:ext uri="{9D8B030D-6E8A-4147-A177-3AD203B41FA5}">
                      <a16:colId xmlns:a16="http://schemas.microsoft.com/office/drawing/2014/main" val="1175069003"/>
                    </a:ext>
                  </a:extLst>
                </a:gridCol>
                <a:gridCol w="958121">
                  <a:extLst>
                    <a:ext uri="{9D8B030D-6E8A-4147-A177-3AD203B41FA5}">
                      <a16:colId xmlns:a16="http://schemas.microsoft.com/office/drawing/2014/main" val="3513692141"/>
                    </a:ext>
                  </a:extLst>
                </a:gridCol>
                <a:gridCol w="2184105">
                  <a:extLst>
                    <a:ext uri="{9D8B030D-6E8A-4147-A177-3AD203B41FA5}">
                      <a16:colId xmlns:a16="http://schemas.microsoft.com/office/drawing/2014/main" val="1824154891"/>
                    </a:ext>
                  </a:extLst>
                </a:gridCol>
                <a:gridCol w="3403139">
                  <a:extLst>
                    <a:ext uri="{9D8B030D-6E8A-4147-A177-3AD203B41FA5}">
                      <a16:colId xmlns:a16="http://schemas.microsoft.com/office/drawing/2014/main" val="79962035"/>
                    </a:ext>
                  </a:extLst>
                </a:gridCol>
                <a:gridCol w="947355">
                  <a:extLst>
                    <a:ext uri="{9D8B030D-6E8A-4147-A177-3AD203B41FA5}">
                      <a16:colId xmlns:a16="http://schemas.microsoft.com/office/drawing/2014/main" val="154824804"/>
                    </a:ext>
                  </a:extLst>
                </a:gridCol>
              </a:tblGrid>
              <a:tr h="554192">
                <a:tc>
                  <a:txBody>
                    <a:bodyPr/>
                    <a:lstStyle/>
                    <a:p>
                      <a:pPr algn="ctr" fontAlgn="b"/>
                      <a:r>
                        <a:rPr lang="ru-RU" sz="900" b="1" u="none" strike="noStrike" dirty="0">
                          <a:solidFill>
                            <a:schemeClr val="tx1"/>
                          </a:solidFill>
                          <a:effectLst/>
                          <a:latin typeface="+mn-lt"/>
                        </a:rPr>
                        <a:t>№</a:t>
                      </a:r>
                      <a:endParaRPr lang="ru-RU" sz="900" b="1" i="0" u="none" strike="noStrike" dirty="0">
                        <a:solidFill>
                          <a:schemeClr val="tx1"/>
                        </a:solidFill>
                        <a:effectLst/>
                        <a:latin typeface="+mn-lt"/>
                      </a:endParaRPr>
                    </a:p>
                  </a:txBody>
                  <a:tcPr marL="2378" marR="2378" marT="2378" marB="0" anchor="b"/>
                </a:tc>
                <a:tc>
                  <a:txBody>
                    <a:bodyPr/>
                    <a:lstStyle/>
                    <a:p>
                      <a:pPr algn="ctr" fontAlgn="b"/>
                      <a:r>
                        <a:rPr lang="ru-RU" sz="900" b="1" u="none" strike="noStrike" dirty="0">
                          <a:solidFill>
                            <a:schemeClr val="tx1"/>
                          </a:solidFill>
                          <a:effectLst/>
                          <a:latin typeface="+mn-lt"/>
                        </a:rPr>
                        <a:t>Наименование мер социальной поддержки</a:t>
                      </a:r>
                      <a:endParaRPr lang="ru-RU" sz="900" b="1" i="0" u="none" strike="noStrike" dirty="0">
                        <a:solidFill>
                          <a:schemeClr val="tx1"/>
                        </a:solidFill>
                        <a:effectLst/>
                        <a:latin typeface="+mn-lt"/>
                      </a:endParaRPr>
                    </a:p>
                  </a:txBody>
                  <a:tcPr marL="2378" marR="2378" marT="2378" marB="0" anchor="ctr"/>
                </a:tc>
                <a:tc>
                  <a:txBody>
                    <a:bodyPr/>
                    <a:lstStyle/>
                    <a:p>
                      <a:pPr algn="ctr" fontAlgn="b"/>
                      <a:r>
                        <a:rPr lang="ru-RU" sz="900" b="1" i="0" u="none" strike="noStrike" dirty="0">
                          <a:solidFill>
                            <a:schemeClr val="tx1"/>
                          </a:solidFill>
                          <a:effectLst/>
                          <a:latin typeface="+mn-lt"/>
                        </a:rPr>
                        <a:t>Численность представителей целевой группы (чел.)</a:t>
                      </a:r>
                    </a:p>
                  </a:txBody>
                  <a:tcPr marL="2378" marR="2378" marT="2378" marB="0" anchor="ctr"/>
                </a:tc>
                <a:tc>
                  <a:txBody>
                    <a:bodyPr/>
                    <a:lstStyle/>
                    <a:p>
                      <a:pPr algn="ctr" fontAlgn="b"/>
                      <a:r>
                        <a:rPr lang="en-US" sz="900" b="1" i="0" u="none" strike="noStrike" dirty="0">
                          <a:solidFill>
                            <a:schemeClr val="tx1"/>
                          </a:solidFill>
                          <a:effectLst/>
                          <a:latin typeface="+mn-lt"/>
                        </a:rPr>
                        <a:t>Ц</a:t>
                      </a:r>
                      <a:r>
                        <a:rPr lang="ru-RU" sz="900" b="1" i="0" u="none" strike="noStrike" dirty="0">
                          <a:solidFill>
                            <a:schemeClr val="tx1"/>
                          </a:solidFill>
                          <a:effectLst/>
                          <a:latin typeface="+mn-lt"/>
                        </a:rPr>
                        <a:t>е</a:t>
                      </a:r>
                      <a:r>
                        <a:rPr lang="en-US" sz="900" b="1" i="0" u="none" strike="noStrike" dirty="0">
                          <a:solidFill>
                            <a:schemeClr val="tx1"/>
                          </a:solidFill>
                          <a:effectLst/>
                          <a:latin typeface="+mn-lt"/>
                        </a:rPr>
                        <a:t>л</a:t>
                      </a:r>
                      <a:r>
                        <a:rPr lang="ru-RU" sz="900" b="1" i="0" u="none" strike="noStrike" dirty="0">
                          <a:solidFill>
                            <a:schemeClr val="tx1"/>
                          </a:solidFill>
                          <a:effectLst/>
                          <a:latin typeface="+mn-lt"/>
                        </a:rPr>
                        <a:t>е</a:t>
                      </a:r>
                      <a:r>
                        <a:rPr lang="en-US" sz="900" b="1" i="0" u="none" strike="noStrike" dirty="0">
                          <a:solidFill>
                            <a:schemeClr val="tx1"/>
                          </a:solidFill>
                          <a:effectLst/>
                          <a:latin typeface="+mn-lt"/>
                        </a:rPr>
                        <a:t>в</a:t>
                      </a:r>
                      <a:r>
                        <a:rPr lang="ru-RU" sz="900" b="1" i="0" u="none" strike="noStrike" dirty="0">
                          <a:solidFill>
                            <a:schemeClr val="tx1"/>
                          </a:solidFill>
                          <a:effectLst/>
                          <a:latin typeface="+mn-lt"/>
                        </a:rPr>
                        <a:t>а</a:t>
                      </a:r>
                      <a:r>
                        <a:rPr lang="en-US" sz="900" b="1" i="0" u="none" strike="noStrike" dirty="0">
                          <a:solidFill>
                            <a:schemeClr val="tx1"/>
                          </a:solidFill>
                          <a:effectLst/>
                          <a:latin typeface="+mn-lt"/>
                        </a:rPr>
                        <a:t>я </a:t>
                      </a:r>
                      <a:r>
                        <a:rPr lang="ru-RU" sz="900" b="1" i="0" u="none" strike="noStrike" dirty="0">
                          <a:solidFill>
                            <a:schemeClr val="tx1"/>
                          </a:solidFill>
                          <a:effectLst/>
                          <a:latin typeface="+mn-lt"/>
                        </a:rPr>
                        <a:t>г</a:t>
                      </a:r>
                      <a:r>
                        <a:rPr lang="en-US" sz="900" b="1" i="0" u="none" strike="noStrike" dirty="0">
                          <a:solidFill>
                            <a:schemeClr val="tx1"/>
                          </a:solidFill>
                          <a:effectLst/>
                          <a:latin typeface="+mn-lt"/>
                        </a:rPr>
                        <a:t>р</a:t>
                      </a:r>
                      <a:r>
                        <a:rPr lang="ru-RU" sz="900" b="1" i="0" u="none" strike="noStrike" dirty="0">
                          <a:solidFill>
                            <a:schemeClr val="tx1"/>
                          </a:solidFill>
                          <a:effectLst/>
                          <a:latin typeface="+mn-lt"/>
                        </a:rPr>
                        <a:t>у</a:t>
                      </a:r>
                      <a:r>
                        <a:rPr lang="en-US" sz="900" b="1" i="0" u="none" strike="noStrike" dirty="0">
                          <a:solidFill>
                            <a:schemeClr val="tx1"/>
                          </a:solidFill>
                          <a:effectLst/>
                          <a:latin typeface="+mn-lt"/>
                        </a:rPr>
                        <a:t>п</a:t>
                      </a:r>
                      <a:r>
                        <a:rPr lang="ru-RU" sz="900" b="1" i="0" u="none" strike="noStrike" dirty="0">
                          <a:solidFill>
                            <a:schemeClr val="tx1"/>
                          </a:solidFill>
                          <a:effectLst/>
                          <a:latin typeface="+mn-lt"/>
                        </a:rPr>
                        <a:t>п</a:t>
                      </a:r>
                      <a:r>
                        <a:rPr lang="en-US" sz="900" b="1" i="0" u="none" strike="noStrike" dirty="0">
                          <a:solidFill>
                            <a:schemeClr val="tx1"/>
                          </a:solidFill>
                          <a:effectLst/>
                          <a:latin typeface="+mn-lt"/>
                        </a:rPr>
                        <a:t>а</a:t>
                      </a:r>
                      <a:endParaRPr lang="ru-RU" sz="900" b="1" i="0" u="none" strike="noStrike" dirty="0">
                        <a:solidFill>
                          <a:schemeClr val="tx1"/>
                        </a:solidFill>
                        <a:effectLst/>
                        <a:latin typeface="+mn-lt"/>
                      </a:endParaRPr>
                    </a:p>
                  </a:txBody>
                  <a:tcPr marL="2378" marR="2378" marT="2378" marB="0" anchor="ctr"/>
                </a:tc>
                <a:tc>
                  <a:txBody>
                    <a:bodyPr/>
                    <a:lstStyle/>
                    <a:p>
                      <a:pPr algn="ctr" fontAlgn="b"/>
                      <a:r>
                        <a:rPr lang="en-US" sz="900" b="1" i="0" u="none" strike="noStrike" dirty="0">
                          <a:solidFill>
                            <a:schemeClr val="tx1"/>
                          </a:solidFill>
                          <a:effectLst/>
                          <a:latin typeface="+mn-lt"/>
                        </a:rPr>
                        <a:t>Н</a:t>
                      </a:r>
                      <a:r>
                        <a:rPr lang="ru-RU" sz="900" b="1" i="0" u="none" strike="noStrike" dirty="0">
                          <a:solidFill>
                            <a:schemeClr val="tx1"/>
                          </a:solidFill>
                          <a:effectLst/>
                          <a:latin typeface="+mn-lt"/>
                        </a:rPr>
                        <a:t>ормативный правовой акт</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900" b="1" u="none" strike="noStrike" dirty="0">
                          <a:solidFill>
                            <a:schemeClr val="tx1"/>
                          </a:solidFill>
                          <a:effectLst/>
                        </a:rPr>
                        <a:t>Исполнено </a:t>
                      </a:r>
                      <a:r>
                        <a:rPr lang="ru-RU" sz="900" b="1" u="none" strike="noStrike" dirty="0" smtClean="0">
                          <a:solidFill>
                            <a:schemeClr val="tx1"/>
                          </a:solidFill>
                          <a:effectLst/>
                        </a:rPr>
                        <a:t>  за 2022</a:t>
                      </a:r>
                      <a:r>
                        <a:rPr lang="ru-RU" sz="900" b="1" u="none" strike="noStrike" baseline="0" dirty="0" smtClean="0">
                          <a:solidFill>
                            <a:schemeClr val="tx1"/>
                          </a:solidFill>
                          <a:effectLst/>
                        </a:rPr>
                        <a:t> </a:t>
                      </a:r>
                      <a:r>
                        <a:rPr lang="ru-RU" sz="900" b="1" u="none" strike="noStrike" dirty="0" smtClean="0">
                          <a:solidFill>
                            <a:schemeClr val="tx1"/>
                          </a:solidFill>
                          <a:effectLst/>
                        </a:rPr>
                        <a:t>год  (</a:t>
                      </a:r>
                      <a:r>
                        <a:rPr lang="ru-RU" sz="900" b="1" u="none" strike="noStrike" dirty="0">
                          <a:solidFill>
                            <a:schemeClr val="tx1"/>
                          </a:solidFill>
                          <a:effectLst/>
                        </a:rPr>
                        <a:t>тыс.руб.)</a:t>
                      </a:r>
                    </a:p>
                    <a:p>
                      <a:pPr algn="ctr" fontAlgn="b"/>
                      <a:endParaRPr lang="ru-RU" sz="900" b="1" i="0" u="none" strike="noStrike" dirty="0">
                        <a:solidFill>
                          <a:schemeClr val="tx1"/>
                        </a:solidFill>
                        <a:effectLst/>
                        <a:latin typeface="+mn-lt"/>
                      </a:endParaRPr>
                    </a:p>
                  </a:txBody>
                  <a:tcPr marL="2378" marR="2378" marT="2378" marB="0" anchor="ctr"/>
                </a:tc>
                <a:extLst>
                  <a:ext uri="{0D108BD9-81ED-4DB2-BD59-A6C34878D82A}">
                    <a16:rowId xmlns:a16="http://schemas.microsoft.com/office/drawing/2014/main" val="1699384114"/>
                  </a:ext>
                </a:extLst>
              </a:tr>
              <a:tr h="1580964">
                <a:tc>
                  <a:txBody>
                    <a:bodyPr/>
                    <a:lstStyle/>
                    <a:p>
                      <a:pPr algn="ctr" fontAlgn="b"/>
                      <a:r>
                        <a:rPr lang="en-US" sz="900" b="0" i="0" u="none" strike="noStrike" dirty="0">
                          <a:solidFill>
                            <a:schemeClr val="tx1"/>
                          </a:solidFill>
                          <a:effectLst/>
                          <a:latin typeface="+mn-lt"/>
                        </a:rPr>
                        <a:t>8</a:t>
                      </a:r>
                      <a:endParaRPr lang="ru-RU" sz="900" b="0" i="0" u="none" strike="noStrike" dirty="0">
                        <a:solidFill>
                          <a:schemeClr val="tx1"/>
                        </a:solidFill>
                        <a:effectLst/>
                        <a:latin typeface="+mn-lt"/>
                      </a:endParaRPr>
                    </a:p>
                  </a:txBody>
                  <a:tcPr marL="2378" marR="2378" marT="2378" marB="0" anchor="ctr"/>
                </a:tc>
                <a:tc>
                  <a:txBody>
                    <a:bodyPr/>
                    <a:lstStyle/>
                    <a:p>
                      <a:pPr algn="l" fontAlgn="t"/>
                      <a:r>
                        <a:rPr lang="ru-RU" sz="900" u="none" strike="noStrike" dirty="0">
                          <a:solidFill>
                            <a:schemeClr val="tx1"/>
                          </a:solidFill>
                          <a:effectLst/>
                          <a:latin typeface="+mn-lt"/>
                        </a:rPr>
                        <a:t>Компенсация льгот работникам образования, имеющим место жительства и работающим в микрорайонах Шереметьевский, Хлебниково, Павельцево, пользовавшихся льготой по </a:t>
                      </a:r>
                    </a:p>
                    <a:p>
                      <a:pPr algn="l" fontAlgn="t"/>
                      <a:r>
                        <a:rPr lang="ru-RU" sz="900" u="none" strike="noStrike" dirty="0">
                          <a:solidFill>
                            <a:schemeClr val="tx1"/>
                          </a:solidFill>
                          <a:effectLst/>
                          <a:latin typeface="+mn-lt"/>
                        </a:rPr>
                        <a:t>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algn="ctr" fontAlgn="t"/>
                      <a:r>
                        <a:rPr lang="ru-RU" sz="900" b="0" i="0" u="none" strike="noStrike" dirty="0">
                          <a:solidFill>
                            <a:schemeClr val="tx1"/>
                          </a:solidFill>
                          <a:effectLst/>
                          <a:latin typeface="+mn-lt"/>
                        </a:rPr>
                        <a:t>6</a:t>
                      </a:r>
                    </a:p>
                  </a:txBody>
                  <a:tcPr marL="2378" marR="2378" marT="2378" marB="0" anchor="ctr"/>
                </a:tc>
                <a:tc>
                  <a:txBody>
                    <a:bodyPr/>
                    <a:lstStyle/>
                    <a:p>
                      <a:pPr algn="ctr" fontAlgn="t"/>
                      <a:r>
                        <a:rPr lang="ru-RU" sz="900" u="none" strike="noStrike" dirty="0">
                          <a:solidFill>
                            <a:schemeClr val="tx1"/>
                          </a:solidFill>
                          <a:effectLst/>
                          <a:latin typeface="+mn-lt"/>
                        </a:rPr>
                        <a:t>Работники образования, имеющим место жительства и работающим в микрорайонах Шереметьевский, Хлебниково, </a:t>
                      </a:r>
                      <a:r>
                        <a:rPr lang="ru-RU" sz="900" u="none" strike="noStrike" dirty="0" err="1">
                          <a:solidFill>
                            <a:schemeClr val="tx1"/>
                          </a:solidFill>
                          <a:effectLst/>
                          <a:latin typeface="+mn-lt"/>
                        </a:rPr>
                        <a:t>Павельцево</a:t>
                      </a:r>
                      <a:r>
                        <a:rPr lang="ru-RU" sz="900" u="none" strike="noStrike" dirty="0">
                          <a:solidFill>
                            <a:schemeClr val="tx1"/>
                          </a:solidFill>
                          <a:effectLst/>
                          <a:latin typeface="+mn-lt"/>
                        </a:rPr>
                        <a:t>, пользовавшихся льготой по </a:t>
                      </a:r>
                    </a:p>
                    <a:p>
                      <a:pPr algn="ctr" fontAlgn="t"/>
                      <a:r>
                        <a:rPr lang="ru-RU" sz="900" u="none" strike="noStrike" dirty="0">
                          <a:solidFill>
                            <a:schemeClr val="tx1"/>
                          </a:solidFill>
                          <a:effectLst/>
                          <a:latin typeface="+mn-lt"/>
                        </a:rPr>
                        <a:t>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900" kern="1200" dirty="0" smtClean="0">
                          <a:solidFill>
                            <a:schemeClr val="dk1"/>
                          </a:solidFill>
                          <a:latin typeface="+mn-lt"/>
                          <a:ea typeface="+mn-ea"/>
                          <a:cs typeface="+mn-cs"/>
                        </a:rPr>
                        <a:t>Решение Совета депутатов городского округа Долгопрудный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a:t>
                      </a:r>
                      <a:r>
                        <a:rPr lang="ru-RU" sz="900" kern="1200" dirty="0">
                          <a:solidFill>
                            <a:schemeClr val="dk1"/>
                          </a:solidFill>
                          <a:latin typeface="+mn-lt"/>
                          <a:ea typeface="+mn-ea"/>
                          <a:cs typeface="+mn-cs"/>
                        </a:rPr>
                        <a:t>администрации  городского округа  Долгопрудный от </a:t>
                      </a:r>
                      <a:r>
                        <a:rPr lang="ru-RU" sz="900" kern="1200" dirty="0" smtClean="0">
                          <a:solidFill>
                            <a:schemeClr val="dk1"/>
                          </a:solidFill>
                          <a:latin typeface="+mn-lt"/>
                          <a:ea typeface="+mn-ea"/>
                          <a:cs typeface="+mn-cs"/>
                        </a:rPr>
                        <a:t>25.03.2022 </a:t>
                      </a:r>
                      <a:r>
                        <a:rPr lang="ru-RU" sz="900" kern="1200" dirty="0">
                          <a:solidFill>
                            <a:schemeClr val="dk1"/>
                          </a:solidFill>
                          <a:latin typeface="+mn-lt"/>
                          <a:ea typeface="+mn-ea"/>
                          <a:cs typeface="+mn-cs"/>
                        </a:rPr>
                        <a:t>№ </a:t>
                      </a:r>
                      <a:r>
                        <a:rPr lang="ru-RU" sz="900" kern="1200" dirty="0" smtClean="0">
                          <a:solidFill>
                            <a:schemeClr val="dk1"/>
                          </a:solidFill>
                          <a:latin typeface="+mn-lt"/>
                          <a:ea typeface="+mn-ea"/>
                          <a:cs typeface="+mn-cs"/>
                        </a:rPr>
                        <a:t>150-ПА/н  </a:t>
                      </a:r>
                      <a:r>
                        <a:rPr lang="ru-RU" sz="900" kern="1200" dirty="0">
                          <a:solidFill>
                            <a:schemeClr val="dk1"/>
                          </a:solidFill>
                          <a:latin typeface="+mn-lt"/>
                          <a:ea typeface="+mn-ea"/>
                          <a:cs typeface="+mn-cs"/>
                        </a:rPr>
                        <a:t>«Об утверждении Порядка предоставления дополнительных мер социальной поддержки отдельным категориям </a:t>
                      </a:r>
                      <a:r>
                        <a:rPr lang="ru-RU" sz="900" kern="1200" dirty="0" smtClean="0">
                          <a:solidFill>
                            <a:schemeClr val="dk1"/>
                          </a:solidFill>
                          <a:latin typeface="+mn-lt"/>
                          <a:ea typeface="+mn-ea"/>
                          <a:cs typeface="+mn-cs"/>
                        </a:rPr>
                        <a:t>педагогических,</a:t>
                      </a:r>
                      <a:r>
                        <a:rPr lang="ru-RU" sz="900" kern="1200" baseline="0" dirty="0" smtClean="0">
                          <a:solidFill>
                            <a:schemeClr val="dk1"/>
                          </a:solidFill>
                          <a:latin typeface="+mn-lt"/>
                          <a:ea typeface="+mn-ea"/>
                          <a:cs typeface="+mn-cs"/>
                        </a:rPr>
                        <a:t> </a:t>
                      </a:r>
                      <a:r>
                        <a:rPr lang="ru-RU" sz="900" kern="1200" dirty="0" smtClean="0">
                          <a:solidFill>
                            <a:schemeClr val="dk1"/>
                          </a:solidFill>
                          <a:latin typeface="+mn-lt"/>
                          <a:ea typeface="+mn-ea"/>
                          <a:cs typeface="+mn-cs"/>
                        </a:rPr>
                        <a:t>медицинских  работников и работников, относящихся к вспомогательному персоналу  на   </a:t>
                      </a:r>
                      <a:r>
                        <a:rPr lang="ru-RU" sz="900" kern="1200" dirty="0">
                          <a:solidFill>
                            <a:schemeClr val="dk1"/>
                          </a:solidFill>
                          <a:latin typeface="+mn-lt"/>
                          <a:ea typeface="+mn-ea"/>
                          <a:cs typeface="+mn-cs"/>
                        </a:rPr>
                        <a:t>территории  городского  округа   Долгопрудный Московской области»</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smtClean="0">
                          <a:solidFill>
                            <a:schemeClr val="tx1"/>
                          </a:solidFill>
                          <a:effectLst/>
                          <a:latin typeface="+mn-lt"/>
                        </a:rPr>
                        <a:t>101,5</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318347590"/>
                  </a:ext>
                </a:extLst>
              </a:tr>
              <a:tr h="1381893">
                <a:tc>
                  <a:txBody>
                    <a:bodyPr/>
                    <a:lstStyle/>
                    <a:p>
                      <a:pPr algn="ctr" fontAlgn="b"/>
                      <a:r>
                        <a:rPr lang="en-US" sz="900" b="0" i="0" u="none" strike="noStrike" dirty="0">
                          <a:solidFill>
                            <a:schemeClr val="tx1"/>
                          </a:solidFill>
                          <a:effectLst/>
                          <a:latin typeface="+mn-lt"/>
                        </a:rPr>
                        <a:t>9</a:t>
                      </a:r>
                      <a:endParaRPr lang="ru-RU" sz="900" b="0" i="0" u="none" strike="noStrike" dirty="0">
                        <a:solidFill>
                          <a:schemeClr val="tx1"/>
                        </a:solidFill>
                        <a:effectLst/>
                        <a:latin typeface="+mn-lt"/>
                      </a:endParaRPr>
                    </a:p>
                  </a:txBody>
                  <a:tcPr marL="2378" marR="2378" marT="2378" marB="0" anchor="ctr"/>
                </a:tc>
                <a:tc>
                  <a:txBody>
                    <a:bodyPr/>
                    <a:lstStyle/>
                    <a:p>
                      <a:pPr algn="l" fontAlgn="t"/>
                      <a:r>
                        <a:rPr lang="ru-RU" sz="900" u="none" strike="noStrike" dirty="0">
                          <a:solidFill>
                            <a:schemeClr val="tx1"/>
                          </a:solidFill>
                          <a:effectLst/>
                          <a:latin typeface="+mn-lt"/>
                        </a:rPr>
                        <a:t>Компенсация льгот работникам здравоохранения, имеющим место жительства и работающим в микрорайонах Шереметьевский, Хлебниково, Павельцево, пользовавшихся льготой по 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algn="ctr" fontAlgn="t"/>
                      <a:r>
                        <a:rPr lang="ru-RU" sz="900" b="0" i="0" u="none" strike="noStrike" dirty="0">
                          <a:solidFill>
                            <a:schemeClr val="tx1"/>
                          </a:solidFill>
                          <a:effectLst/>
                          <a:latin typeface="+mn-lt"/>
                        </a:rPr>
                        <a:t>3</a:t>
                      </a:r>
                    </a:p>
                  </a:txBody>
                  <a:tcPr marL="2378" marR="2378" marT="2378" marB="0" anchor="ctr"/>
                </a:tc>
                <a:tc>
                  <a:txBody>
                    <a:bodyPr/>
                    <a:lstStyle/>
                    <a:p>
                      <a:pPr algn="ctr" fontAlgn="t"/>
                      <a:r>
                        <a:rPr lang="ru-RU" sz="900" u="none" strike="noStrike" dirty="0">
                          <a:solidFill>
                            <a:schemeClr val="tx1"/>
                          </a:solidFill>
                          <a:effectLst/>
                          <a:latin typeface="+mn-lt"/>
                        </a:rPr>
                        <a:t>Работники здравоохранения, имеющим место жительства и работающим в микрорайонах Шереметьевский, Хлебниково, </a:t>
                      </a:r>
                      <a:r>
                        <a:rPr lang="ru-RU" sz="900" u="none" strike="noStrike" dirty="0" err="1">
                          <a:solidFill>
                            <a:schemeClr val="tx1"/>
                          </a:solidFill>
                          <a:effectLst/>
                          <a:latin typeface="+mn-lt"/>
                        </a:rPr>
                        <a:t>Павельцево</a:t>
                      </a:r>
                      <a:r>
                        <a:rPr lang="ru-RU" sz="900" u="none" strike="noStrike" dirty="0">
                          <a:solidFill>
                            <a:schemeClr val="tx1"/>
                          </a:solidFill>
                          <a:effectLst/>
                          <a:latin typeface="+mn-lt"/>
                        </a:rPr>
                        <a:t>, пользовавшихся льготой по оплате ЖКХ как житель сельской местности и утративших право на нее в связи с изменением статуса г. Долгопрудного</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smtClean="0">
                          <a:solidFill>
                            <a:schemeClr val="tx1"/>
                          </a:solidFill>
                          <a:effectLst/>
                          <a:latin typeface="+mn-lt"/>
                        </a:rPr>
                        <a:t>Решение Совета депутатов городского округа Долгопрудный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медицинских  работников и работников, относящихся к вспомогательному персоналу  на   территории  городского  округа   Долгопрудный Московской области»</a:t>
                      </a:r>
                    </a:p>
                  </a:txBody>
                  <a:tcPr marL="2378" marR="2378" marT="2378" marB="0" anchor="ctr"/>
                </a:tc>
                <a:tc>
                  <a:txBody>
                    <a:bodyPr/>
                    <a:lstStyle/>
                    <a:p>
                      <a:pPr algn="ctr" fontAlgn="t"/>
                      <a:r>
                        <a:rPr lang="ru-RU" sz="900" b="0" i="0" u="none" strike="noStrike" dirty="0" smtClean="0">
                          <a:solidFill>
                            <a:schemeClr val="tx1"/>
                          </a:solidFill>
                          <a:effectLst/>
                          <a:latin typeface="+mn-lt"/>
                        </a:rPr>
                        <a:t>96,94</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2016207927"/>
                  </a:ext>
                </a:extLst>
              </a:tr>
              <a:tr h="547335">
                <a:tc>
                  <a:txBody>
                    <a:bodyPr/>
                    <a:lstStyle/>
                    <a:p>
                      <a:pPr algn="ctr" fontAlgn="b"/>
                      <a:r>
                        <a:rPr lang="ru-RU" sz="900" u="none" strike="noStrike" dirty="0">
                          <a:solidFill>
                            <a:schemeClr val="tx1"/>
                          </a:solidFill>
                          <a:effectLst/>
                          <a:latin typeface="+mn-lt"/>
                        </a:rPr>
                        <a:t>1</a:t>
                      </a:r>
                      <a:r>
                        <a:rPr lang="en-US" sz="900" u="none" strike="noStrike" dirty="0">
                          <a:solidFill>
                            <a:schemeClr val="tx1"/>
                          </a:solidFill>
                          <a:effectLst/>
                          <a:latin typeface="+mn-lt"/>
                        </a:rPr>
                        <a:t>0</a:t>
                      </a:r>
                      <a:endParaRPr lang="ru-RU" sz="900" b="0" i="0" u="none" strike="noStrike" dirty="0">
                        <a:solidFill>
                          <a:schemeClr val="tx1"/>
                        </a:solidFill>
                        <a:effectLst/>
                        <a:latin typeface="+mn-lt"/>
                      </a:endParaRPr>
                    </a:p>
                  </a:txBody>
                  <a:tcPr marL="2378" marR="2378" marT="2378" marB="0" anchor="ctr"/>
                </a:tc>
                <a:tc>
                  <a:txBody>
                    <a:bodyPr/>
                    <a:lstStyle/>
                    <a:p>
                      <a:pPr algn="l" fontAlgn="t"/>
                      <a:r>
                        <a:rPr lang="ru-RU" sz="900" u="none" strike="noStrike" dirty="0">
                          <a:solidFill>
                            <a:schemeClr val="tx1"/>
                          </a:solidFill>
                          <a:effectLst/>
                          <a:latin typeface="+mn-lt"/>
                        </a:rPr>
                        <a:t>Единовременная  выплата участникам, инвалидам Великой Отечественной войны и приравненных к ним лицам</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smtClean="0">
                          <a:solidFill>
                            <a:schemeClr val="tx1"/>
                          </a:solidFill>
                          <a:effectLst/>
                          <a:latin typeface="+mn-lt"/>
                        </a:rPr>
                        <a:t>432</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u="none" strike="noStrike" dirty="0">
                          <a:solidFill>
                            <a:schemeClr val="tx1"/>
                          </a:solidFill>
                          <a:effectLst/>
                          <a:latin typeface="+mn-lt"/>
                        </a:rPr>
                        <a:t>Участники , инвалиды Великой Отечественной войны и приравненных к ним лицам</a:t>
                      </a:r>
                      <a:endParaRPr lang="ru-RU" sz="9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u="none" strike="noStrike" kern="1200" dirty="0" smtClean="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algn="ctr" fontAlgn="ctr"/>
                      <a:r>
                        <a:rPr lang="ru-RU" sz="900" b="0" i="0" u="none" strike="noStrike" dirty="0" smtClean="0">
                          <a:solidFill>
                            <a:schemeClr val="tx1"/>
                          </a:solidFill>
                          <a:effectLst/>
                          <a:latin typeface="+mn-lt"/>
                        </a:rPr>
                        <a:t>2</a:t>
                      </a:r>
                      <a:r>
                        <a:rPr lang="ru-RU" sz="900" b="0" i="0" u="none" strike="noStrike" baseline="0" dirty="0" smtClean="0">
                          <a:solidFill>
                            <a:schemeClr val="tx1"/>
                          </a:solidFill>
                          <a:effectLst/>
                          <a:latin typeface="+mn-lt"/>
                        </a:rPr>
                        <a:t> 611,1</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3234431231"/>
                  </a:ext>
                </a:extLst>
              </a:tr>
              <a:tr h="1243943">
                <a:tc>
                  <a:txBody>
                    <a:bodyPr/>
                    <a:lstStyle/>
                    <a:p>
                      <a:pPr algn="ctr" fontAlgn="b"/>
                      <a:r>
                        <a:rPr lang="ru-RU" sz="900" b="0" i="0" u="none" strike="noStrike" dirty="0">
                          <a:solidFill>
                            <a:schemeClr val="tx1"/>
                          </a:solidFill>
                          <a:effectLst/>
                          <a:latin typeface="+mn-lt"/>
                        </a:rPr>
                        <a:t>1</a:t>
                      </a:r>
                      <a:r>
                        <a:rPr lang="en-US" sz="900" b="0" i="0" u="none" strike="noStrike" dirty="0">
                          <a:solidFill>
                            <a:schemeClr val="tx1"/>
                          </a:solidFill>
                          <a:effectLst/>
                          <a:latin typeface="+mn-lt"/>
                        </a:rPr>
                        <a:t>1</a:t>
                      </a:r>
                      <a:endParaRPr lang="ru-RU" sz="900" b="0" i="0" u="none" strike="noStrike" dirty="0">
                        <a:solidFill>
                          <a:schemeClr val="tx1"/>
                        </a:solidFill>
                        <a:effectLst/>
                        <a:latin typeface="+mn-lt"/>
                      </a:endParaRPr>
                    </a:p>
                  </a:txBody>
                  <a:tcPr marL="2378" marR="2378" marT="2378" marB="0" anchor="ctr"/>
                </a:tc>
                <a:tc>
                  <a:txBody>
                    <a:bodyPr/>
                    <a:lstStyle/>
                    <a:p>
                      <a:pPr algn="l" fontAlgn="t"/>
                      <a:r>
                        <a:rPr lang="ru-RU" sz="900" b="0" i="0" u="none" strike="noStrike" dirty="0">
                          <a:solidFill>
                            <a:schemeClr val="tx1"/>
                          </a:solidFill>
                          <a:effectLst/>
                          <a:latin typeface="+mn-lt"/>
                        </a:rPr>
                        <a:t>Единовременная выплата при рождении третьего и последующих детей</a:t>
                      </a:r>
                    </a:p>
                  </a:txBody>
                  <a:tcPr marL="2378" marR="2378" marT="2378" marB="0" anchor="ctr"/>
                </a:tc>
                <a:tc>
                  <a:txBody>
                    <a:bodyPr/>
                    <a:lstStyle/>
                    <a:p>
                      <a:pPr algn="ctr" fontAlgn="t"/>
                      <a:r>
                        <a:rPr lang="ru-RU" sz="900" b="0" i="0" u="none" strike="noStrike" dirty="0" smtClean="0">
                          <a:solidFill>
                            <a:schemeClr val="tx1"/>
                          </a:solidFill>
                          <a:effectLst/>
                          <a:latin typeface="+mn-lt"/>
                        </a:rPr>
                        <a:t>17</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Многодетные семьи</a:t>
                      </a:r>
                    </a:p>
                  </a:txBody>
                  <a:tcPr marL="2378" marR="2378" marT="2378" marB="0" anchor="ctr"/>
                </a:tc>
                <a:tc>
                  <a:txBody>
                    <a:bodyPr/>
                    <a:lstStyle/>
                    <a:p>
                      <a:pPr algn="ctr" fontAlgn="t"/>
                      <a:r>
                        <a:rPr lang="ru-RU" sz="900" kern="1200" dirty="0" smtClean="0">
                          <a:solidFill>
                            <a:schemeClr val="dk1"/>
                          </a:solidFill>
                          <a:latin typeface="+mn-lt"/>
                          <a:ea typeface="+mn-ea"/>
                          <a:cs typeface="+mn-cs"/>
                        </a:rPr>
                        <a:t>Решение Совета депутатов городского округа Долгопрудный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a:t>
                      </a:r>
                      <a:r>
                        <a:rPr lang="ru-RU" sz="900" kern="1200" dirty="0">
                          <a:solidFill>
                            <a:schemeClr val="dk1"/>
                          </a:solidFill>
                          <a:latin typeface="+mn-lt"/>
                          <a:ea typeface="+mn-ea"/>
                          <a:cs typeface="+mn-cs"/>
                        </a:rPr>
                        <a:t>администрации города Долгопрудного от 13.07.2017 № 480-ПА/н «Об утверждении Порядка назначения единовременной выплаты при рождении (усыновлении) третьего и последующих детей в городском округе Долгопрудный Московской области»</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smtClean="0">
                          <a:solidFill>
                            <a:schemeClr val="tx1"/>
                          </a:solidFill>
                          <a:effectLst/>
                          <a:latin typeface="+mn-lt"/>
                        </a:rPr>
                        <a:t>130,00</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1111903099"/>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02669"/>
            <a:ext cx="760490" cy="342008"/>
          </a:xfrm>
          <a:prstGeom prst="rect">
            <a:avLst/>
          </a:prstGeom>
        </p:spPr>
      </p:pic>
      <p:sp>
        <p:nvSpPr>
          <p:cNvPr id="9" name="Заголовок 1">
            <a:extLst>
              <a:ext uri="{FF2B5EF4-FFF2-40B4-BE49-F238E27FC236}">
                <a16:creationId xmlns:a16="http://schemas.microsoft.com/office/drawing/2014/main" id="{83B9CE95-1B85-4028-A731-4A9D0C9BF6A0}"/>
              </a:ext>
            </a:extLst>
          </p:cNvPr>
          <p:cNvSpPr>
            <a:spLocks noGrp="1"/>
          </p:cNvSpPr>
          <p:nvPr>
            <p:ph type="title"/>
          </p:nvPr>
        </p:nvSpPr>
        <p:spPr>
          <a:xfrm>
            <a:off x="914977" y="101665"/>
            <a:ext cx="10445750" cy="686023"/>
          </a:xfrm>
        </p:spPr>
        <p:txBody>
          <a:bodyPr>
            <a:noAutofit/>
          </a:bodyPr>
          <a:lstStyle/>
          <a:p>
            <a:pPr algn="ctr"/>
            <a:r>
              <a:rPr lang="ru-RU" sz="2400" dirty="0">
                <a:latin typeface="+mn-lt"/>
              </a:rPr>
              <a:t>Информация о расходах бюджета с учетом интересов целевых групп пользователей за </a:t>
            </a:r>
            <a:r>
              <a:rPr lang="ru-RU" sz="2400" dirty="0" smtClean="0">
                <a:latin typeface="+mn-lt"/>
              </a:rPr>
              <a:t>2022 </a:t>
            </a:r>
            <a:r>
              <a:rPr lang="ru-RU" sz="2400" dirty="0">
                <a:latin typeface="+mn-lt"/>
              </a:rPr>
              <a:t>год</a:t>
            </a:r>
          </a:p>
        </p:txBody>
      </p:sp>
    </p:spTree>
    <p:extLst>
      <p:ext uri="{BB962C8B-B14F-4D97-AF65-F5344CB8AC3E}">
        <p14:creationId xmlns:p14="http://schemas.microsoft.com/office/powerpoint/2010/main" val="144432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2D66755D-37B1-44D6-9426-668951D565EF}"/>
              </a:ext>
            </a:extLst>
          </p:cNvPr>
          <p:cNvSpPr/>
          <p:nvPr/>
        </p:nvSpPr>
        <p:spPr>
          <a:xfrm>
            <a:off x="1123720" y="189826"/>
            <a:ext cx="10817455" cy="46166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Light" panose="020F0302020204030204"/>
                <a:ea typeface="+mn-ea"/>
                <a:cs typeface="+mn-cs"/>
              </a:rPr>
              <a:t>Население и рынок труда</a:t>
            </a:r>
          </a:p>
        </p:txBody>
      </p:sp>
      <p:pic>
        <p:nvPicPr>
          <p:cNvPr id="13" name="Picture 2" descr="New logo FM logist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7447" y="1119862"/>
            <a:ext cx="1146875" cy="2245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descr="farmstand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572" y="1818756"/>
            <a:ext cx="1265244" cy="3267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3"/>
          <p:cNvPicPr/>
          <p:nvPr/>
        </p:nvPicPr>
        <p:blipFill rotWithShape="1">
          <a:blip r:embed="rId4" cstate="print">
            <a:extLst>
              <a:ext uri="{28A0092B-C50C-407E-A947-70E740481C1C}">
                <a14:useLocalDpi xmlns:a14="http://schemas.microsoft.com/office/drawing/2010/main" val="0"/>
              </a:ext>
            </a:extLst>
          </a:blip>
          <a:srcRect r="71982"/>
          <a:stretch/>
        </p:blipFill>
        <p:spPr bwMode="auto">
          <a:xfrm>
            <a:off x="5250968" y="922669"/>
            <a:ext cx="635431" cy="614052"/>
          </a:xfrm>
          <a:prstGeom prst="rect">
            <a:avLst/>
          </a:prstGeom>
          <a:noFill/>
          <a:ln w="19050" cap="flat" cmpd="sng" algn="ctr">
            <a:noFill/>
            <a:prstDash val="solid"/>
            <a:miter lim="800000"/>
            <a:headEnd type="none" w="med" len="med"/>
            <a:tailEnd type="none" w="med" len="med"/>
          </a:ln>
          <a:effectLst/>
          <a:extLst>
            <a:ext uri="{53640926-AAD7-44D8-BBD7-CCE9431645EC}">
              <a14:shadowObscured xmlns:a14="http://schemas.microsoft.com/office/drawing/2010/main"/>
            </a:ext>
          </a:extLst>
        </p:spPr>
      </p:pic>
      <p:pic>
        <p:nvPicPr>
          <p:cNvPr id="20" name="Рисунок 19"/>
          <p:cNvPicPr>
            <a:picLocks noChangeAspect="1"/>
          </p:cNvPicPr>
          <p:nvPr/>
        </p:nvPicPr>
        <p:blipFill>
          <a:blip r:embed="rId5" cstate="print"/>
          <a:stretch>
            <a:fillRect/>
          </a:stretch>
        </p:blipFill>
        <p:spPr>
          <a:xfrm>
            <a:off x="10474267" y="1873595"/>
            <a:ext cx="881851" cy="469070"/>
          </a:xfrm>
          <a:prstGeom prst="rect">
            <a:avLst/>
          </a:prstGeom>
        </p:spPr>
      </p:pic>
      <p:grpSp>
        <p:nvGrpSpPr>
          <p:cNvPr id="21" name="Группа 20"/>
          <p:cNvGrpSpPr/>
          <p:nvPr/>
        </p:nvGrpSpPr>
        <p:grpSpPr>
          <a:xfrm>
            <a:off x="1311971" y="4323472"/>
            <a:ext cx="3814761" cy="2071689"/>
            <a:chOff x="4709221" y="4595829"/>
            <a:chExt cx="3708983" cy="1526165"/>
          </a:xfrm>
        </p:grpSpPr>
        <p:grpSp>
          <p:nvGrpSpPr>
            <p:cNvPr id="22" name="Группа 9"/>
            <p:cNvGrpSpPr/>
            <p:nvPr/>
          </p:nvGrpSpPr>
          <p:grpSpPr>
            <a:xfrm>
              <a:off x="4710789" y="4595829"/>
              <a:ext cx="3707415" cy="1306116"/>
              <a:chOff x="6273800" y="1651000"/>
              <a:chExt cx="3701692" cy="1741488"/>
            </a:xfrm>
          </p:grpSpPr>
          <p:sp>
            <p:nvSpPr>
              <p:cNvPr id="27" name="TextBox 26"/>
              <p:cNvSpPr txBox="1"/>
              <p:nvPr/>
            </p:nvSpPr>
            <p:spPr>
              <a:xfrm>
                <a:off x="6619772" y="1676400"/>
                <a:ext cx="3355720" cy="9434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mn-cs"/>
                  </a:rPr>
                  <a:t>Индивидуальные предприниматели</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mn-cs"/>
                  </a:rPr>
                  <a:t>Малые и микропредприятия</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mn-cs"/>
                  </a:rPr>
                  <a:t>Крупные и средние предприятия</a:t>
                </a:r>
              </a:p>
            </p:txBody>
          </p:sp>
          <p:sp>
            <p:nvSpPr>
              <p:cNvPr id="28" name="Овал 27"/>
              <p:cNvSpPr/>
              <p:nvPr/>
            </p:nvSpPr>
            <p:spPr>
              <a:xfrm>
                <a:off x="6273800" y="1651000"/>
                <a:ext cx="2921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Овал 28"/>
              <p:cNvSpPr/>
              <p:nvPr/>
            </p:nvSpPr>
            <p:spPr>
              <a:xfrm>
                <a:off x="6278643" y="2349520"/>
                <a:ext cx="292100" cy="27940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Дуга 29"/>
              <p:cNvSpPr/>
              <p:nvPr/>
            </p:nvSpPr>
            <p:spPr>
              <a:xfrm rot="10800000">
                <a:off x="6438900" y="2135188"/>
                <a:ext cx="1028700" cy="10795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Скругленный прямоугольник 29"/>
              <p:cNvSpPr/>
              <p:nvPr/>
            </p:nvSpPr>
            <p:spPr>
              <a:xfrm>
                <a:off x="6997700" y="3060700"/>
                <a:ext cx="736600" cy="331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rPr>
                  <a:t>195</a:t>
                </a:r>
              </a:p>
            </p:txBody>
          </p:sp>
          <p:sp>
            <p:nvSpPr>
              <p:cNvPr id="32" name="Скругленный прямоугольник 30"/>
              <p:cNvSpPr/>
              <p:nvPr/>
            </p:nvSpPr>
            <p:spPr>
              <a:xfrm>
                <a:off x="7823200" y="3060700"/>
                <a:ext cx="723900" cy="331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16</a:t>
                </a:r>
                <a:endPar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3" name="Группа 10"/>
            <p:cNvGrpSpPr/>
            <p:nvPr/>
          </p:nvGrpSpPr>
          <p:grpSpPr>
            <a:xfrm>
              <a:off x="5400079" y="5917935"/>
              <a:ext cx="1698475" cy="204059"/>
              <a:chOff x="6936626" y="2639108"/>
              <a:chExt cx="1695853" cy="272078"/>
            </a:xfrm>
          </p:grpSpPr>
          <p:sp>
            <p:nvSpPr>
              <p:cNvPr id="25" name="TextBox 24"/>
              <p:cNvSpPr txBox="1"/>
              <p:nvPr/>
            </p:nvSpPr>
            <p:spPr>
              <a:xfrm>
                <a:off x="6936626" y="2639108"/>
                <a:ext cx="807952" cy="27207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крупные</a:t>
                </a:r>
              </a:p>
            </p:txBody>
          </p:sp>
          <p:sp>
            <p:nvSpPr>
              <p:cNvPr id="26" name="TextBox 25"/>
              <p:cNvSpPr txBox="1"/>
              <p:nvPr/>
            </p:nvSpPr>
            <p:spPr>
              <a:xfrm>
                <a:off x="7791847" y="2639108"/>
                <a:ext cx="840632" cy="27207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средние</a:t>
                </a:r>
              </a:p>
            </p:txBody>
          </p:sp>
        </p:grpSp>
        <p:sp>
          <p:nvSpPr>
            <p:cNvPr id="24" name="Овал 23"/>
            <p:cNvSpPr/>
            <p:nvPr/>
          </p:nvSpPr>
          <p:spPr>
            <a:xfrm>
              <a:off x="4709221" y="4861353"/>
              <a:ext cx="292552" cy="20955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33" name="Диаграмма 32"/>
          <p:cNvGraphicFramePr/>
          <p:nvPr>
            <p:extLst/>
          </p:nvPr>
        </p:nvGraphicFramePr>
        <p:xfrm>
          <a:off x="1233681" y="1023714"/>
          <a:ext cx="3456122" cy="2813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Прямоугольник 33"/>
          <p:cNvSpPr/>
          <p:nvPr/>
        </p:nvSpPr>
        <p:spPr>
          <a:xfrm>
            <a:off x="5244378" y="3673925"/>
            <a:ext cx="6645340" cy="32162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altLang="ru-RU" sz="2000" b="0" i="1" u="none" strike="noStrike" kern="1200" cap="none" spc="0" normalizeH="0" baseline="0" noProof="0" dirty="0">
                <a:ln>
                  <a:noFill/>
                </a:ln>
                <a:solidFill>
                  <a:prstClr val="black"/>
                </a:solidFill>
                <a:effectLst/>
                <a:uLnTx/>
                <a:uFillTx/>
                <a:ea typeface="+mn-ea"/>
                <a:cs typeface="Arial" panose="020B0604020202020204" pitchFamily="34" charset="0"/>
              </a:rPr>
              <a:t>Рынок труда в Долгопрудном достаточно обширен</a:t>
            </a:r>
            <a:endParaRPr kumimoji="0" lang="ru-RU" sz="2000" b="0" i="1"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500" b="0" i="1"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1" u="none" strike="noStrike" kern="1200" cap="none" spc="0" normalizeH="0" baseline="0" noProof="0" dirty="0">
                <a:ln>
                  <a:noFill/>
                </a:ln>
                <a:solidFill>
                  <a:prstClr val="black"/>
                </a:solidFill>
                <a:effectLst/>
                <a:uLnTx/>
                <a:uFillTx/>
                <a:ea typeface="+mn-ea"/>
                <a:cs typeface="Arial" panose="020B0604020202020204" pitchFamily="34" charset="0"/>
              </a:rPr>
              <a:t>По итогам </a:t>
            </a:r>
            <a:r>
              <a:rPr kumimoji="0" lang="ru-RU" sz="2000" b="0" i="1" u="none" strike="noStrike" kern="1200" cap="none" spc="0" normalizeH="0" baseline="0" noProof="0" dirty="0" smtClean="0">
                <a:ln>
                  <a:noFill/>
                </a:ln>
                <a:solidFill>
                  <a:prstClr val="black"/>
                </a:solidFill>
                <a:effectLst/>
                <a:uLnTx/>
                <a:uFillTx/>
                <a:ea typeface="+mn-ea"/>
                <a:cs typeface="Arial" panose="020B0604020202020204" pitchFamily="34" charset="0"/>
              </a:rPr>
              <a:t>202</a:t>
            </a:r>
            <a:r>
              <a:rPr kumimoji="0" lang="en-US" sz="2000" b="0" i="1" u="none" strike="noStrike" kern="1200" cap="none" spc="0" normalizeH="0" baseline="0" noProof="0" dirty="0" smtClean="0">
                <a:ln>
                  <a:noFill/>
                </a:ln>
                <a:solidFill>
                  <a:prstClr val="black"/>
                </a:solidFill>
                <a:effectLst/>
                <a:uLnTx/>
                <a:uFillTx/>
                <a:ea typeface="+mn-ea"/>
                <a:cs typeface="Arial" panose="020B0604020202020204" pitchFamily="34" charset="0"/>
              </a:rPr>
              <a:t>2</a:t>
            </a:r>
            <a:r>
              <a:rPr kumimoji="0" lang="ru-RU" sz="2000" b="0" i="1" u="none" strike="noStrike" kern="1200" cap="none" spc="0" normalizeH="0" baseline="0" noProof="0" dirty="0" smtClean="0">
                <a:ln>
                  <a:noFill/>
                </a:ln>
                <a:solidFill>
                  <a:prstClr val="black"/>
                </a:solidFill>
                <a:effectLst/>
                <a:uLnTx/>
                <a:uFillTx/>
                <a:ea typeface="+mn-ea"/>
                <a:cs typeface="Arial" panose="020B0604020202020204" pitchFamily="34" charset="0"/>
              </a:rPr>
              <a:t> </a:t>
            </a:r>
            <a:r>
              <a:rPr kumimoji="0" lang="ru-RU" sz="2000" b="0" i="1" u="none" strike="noStrike" kern="1200" cap="none" spc="0" normalizeH="0" baseline="0" noProof="0" dirty="0">
                <a:ln>
                  <a:noFill/>
                </a:ln>
                <a:solidFill>
                  <a:prstClr val="black"/>
                </a:solidFill>
                <a:effectLst/>
                <a:uLnTx/>
                <a:uFillTx/>
                <a:ea typeface="+mn-ea"/>
                <a:cs typeface="Arial" panose="020B0604020202020204" pitchFamily="34" charset="0"/>
              </a:rPr>
              <a:t>года в городе ведут свою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1" u="none" strike="noStrike" kern="1200" cap="none" spc="0" normalizeH="0" baseline="0" noProof="0" dirty="0">
                <a:ln>
                  <a:noFill/>
                </a:ln>
                <a:solidFill>
                  <a:prstClr val="black"/>
                </a:solidFill>
                <a:effectLst/>
                <a:uLnTx/>
                <a:uFillTx/>
                <a:ea typeface="+mn-ea"/>
                <a:cs typeface="Arial" panose="020B0604020202020204" pitchFamily="34" charset="0"/>
              </a:rPr>
              <a:t>деятельность </a:t>
            </a:r>
            <a:r>
              <a:rPr kumimoji="0" lang="ru-RU" sz="2000" b="0" i="1" u="none" strike="noStrike" kern="1200" cap="none" spc="0" normalizeH="0" baseline="0" noProof="0" dirty="0" smtClean="0">
                <a:ln>
                  <a:noFill/>
                </a:ln>
                <a:solidFill>
                  <a:prstClr val="black"/>
                </a:solidFill>
                <a:effectLst/>
                <a:uLnTx/>
                <a:uFillTx/>
                <a:ea typeface="+mn-ea"/>
                <a:cs typeface="Arial" panose="020B0604020202020204" pitchFamily="34" charset="0"/>
              </a:rPr>
              <a:t>6</a:t>
            </a:r>
            <a:r>
              <a:rPr kumimoji="0" lang="en-US" sz="2000" b="0" i="1" u="none" strike="noStrike" kern="1200" cap="none" spc="0" normalizeH="0" baseline="0" noProof="0" dirty="0" smtClean="0">
                <a:ln>
                  <a:noFill/>
                </a:ln>
                <a:solidFill>
                  <a:prstClr val="black"/>
                </a:solidFill>
                <a:effectLst/>
                <a:uLnTx/>
                <a:uFillTx/>
                <a:ea typeface="+mn-ea"/>
                <a:cs typeface="Arial" panose="020B0604020202020204" pitchFamily="34" charset="0"/>
              </a:rPr>
              <a:t>703</a:t>
            </a:r>
            <a:r>
              <a:rPr kumimoji="0" lang="ru-RU" sz="2000" b="1" i="1" u="none" strike="noStrike" kern="1200" cap="none" spc="0" normalizeH="0" baseline="0" noProof="0" dirty="0" smtClean="0">
                <a:ln>
                  <a:noFill/>
                </a:ln>
                <a:solidFill>
                  <a:prstClr val="black"/>
                </a:solidFill>
                <a:effectLst/>
                <a:uLnTx/>
                <a:uFillTx/>
                <a:ea typeface="+mn-ea"/>
                <a:cs typeface="+mn-cs"/>
              </a:rPr>
              <a:t> (+</a:t>
            </a:r>
            <a:r>
              <a:rPr kumimoji="0" lang="en-US" sz="2000" b="1" i="1" u="none" strike="noStrike" kern="1200" cap="none" spc="0" normalizeH="0" baseline="0" noProof="0" dirty="0" smtClean="0">
                <a:ln>
                  <a:noFill/>
                </a:ln>
                <a:solidFill>
                  <a:prstClr val="black"/>
                </a:solidFill>
                <a:effectLst/>
                <a:uLnTx/>
                <a:uFillTx/>
                <a:ea typeface="+mn-ea"/>
                <a:cs typeface="+mn-cs"/>
              </a:rPr>
              <a:t>372</a:t>
            </a:r>
            <a:r>
              <a:rPr kumimoji="0" lang="ru-RU" sz="2000" b="1" i="1" u="none" strike="noStrike" kern="1200" cap="none" spc="0" normalizeH="0" baseline="0" noProof="0" dirty="0" smtClean="0">
                <a:ln>
                  <a:noFill/>
                </a:ln>
                <a:solidFill>
                  <a:prstClr val="black"/>
                </a:solidFill>
                <a:effectLst/>
                <a:uLnTx/>
                <a:uFillTx/>
                <a:ea typeface="+mn-ea"/>
                <a:cs typeface="+mn-cs"/>
              </a:rPr>
              <a:t>) </a:t>
            </a:r>
            <a:r>
              <a:rPr kumimoji="0" lang="ru-RU" sz="2000" b="0" i="1" u="none" strike="noStrike" kern="1200" cap="none" spc="0" normalizeH="0" baseline="0" noProof="0" dirty="0">
                <a:ln>
                  <a:noFill/>
                </a:ln>
                <a:solidFill>
                  <a:prstClr val="black"/>
                </a:solidFill>
                <a:effectLst/>
                <a:uLnTx/>
                <a:uFillTx/>
                <a:ea typeface="+mn-ea"/>
                <a:cs typeface="Arial" panose="020B0604020202020204" pitchFamily="34" charset="0"/>
              </a:rPr>
              <a:t>хозяйствующих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1" u="none" strike="noStrike" kern="1200" cap="none" spc="0" normalizeH="0" baseline="0" noProof="0" dirty="0">
                <a:ln>
                  <a:noFill/>
                </a:ln>
                <a:solidFill>
                  <a:prstClr val="black"/>
                </a:solidFill>
                <a:effectLst/>
                <a:uLnTx/>
                <a:uFillTx/>
                <a:ea typeface="+mn-ea"/>
                <a:cs typeface="Arial" panose="020B0604020202020204" pitchFamily="34" charset="0"/>
              </a:rPr>
              <a:t>субъекта, в том числе:</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800" b="0" i="1" u="none" strike="noStrike" kern="1200" cap="none" spc="0" normalizeH="0" baseline="0" noProof="0" dirty="0">
              <a:ln>
                <a:noFill/>
              </a:ln>
              <a:solidFill>
                <a:prstClr val="black"/>
              </a:solidFill>
              <a:effectLst/>
              <a:uLnTx/>
              <a:uFillTx/>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000" b="1" i="1" u="none" strike="noStrike" kern="1200" cap="none" spc="0" normalizeH="0" baseline="0" noProof="0" dirty="0">
                <a:ln>
                  <a:noFill/>
                </a:ln>
                <a:solidFill>
                  <a:prstClr val="black"/>
                </a:solidFill>
                <a:effectLst/>
                <a:uLnTx/>
                <a:uFillTx/>
                <a:ea typeface="+mn-ea"/>
                <a:cs typeface="+mn-cs"/>
              </a:rPr>
              <a:t> 195  </a:t>
            </a:r>
            <a:r>
              <a:rPr kumimoji="0" lang="ru-RU" sz="2000" b="0" i="1" u="none" strike="noStrike" kern="1200" cap="none" spc="0" normalizeH="0" baseline="0" noProof="0" dirty="0">
                <a:ln>
                  <a:noFill/>
                </a:ln>
                <a:solidFill>
                  <a:prstClr val="black"/>
                </a:solidFill>
                <a:effectLst/>
                <a:uLnTx/>
                <a:uFillTx/>
                <a:ea typeface="+mn-ea"/>
                <a:cs typeface="Arial" panose="020B0604020202020204" pitchFamily="34" charset="0"/>
              </a:rPr>
              <a:t>крупных</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800" b="0" i="1" u="none" strike="noStrike" kern="1200" cap="none" spc="0" normalizeH="0" baseline="0" noProof="0" dirty="0">
              <a:ln>
                <a:noFill/>
              </a:ln>
              <a:solidFill>
                <a:prstClr val="black"/>
              </a:solidFill>
              <a:effectLst/>
              <a:uLnTx/>
              <a:uFillTx/>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000" b="1" i="1" u="none" strike="noStrike" kern="1200" cap="none" spc="0" normalizeH="0" baseline="0" noProof="0" dirty="0">
                <a:ln>
                  <a:noFill/>
                </a:ln>
                <a:solidFill>
                  <a:prstClr val="black"/>
                </a:solidFill>
                <a:effectLst/>
                <a:uLnTx/>
                <a:uFillTx/>
                <a:ea typeface="+mn-ea"/>
                <a:cs typeface="+mn-cs"/>
              </a:rPr>
              <a:t> </a:t>
            </a:r>
            <a:r>
              <a:rPr kumimoji="0" lang="ru-RU" sz="2000" b="1" i="1" u="none" strike="noStrike" kern="1200" cap="none" spc="0" normalizeH="0" baseline="0" noProof="0" dirty="0" smtClean="0">
                <a:ln>
                  <a:noFill/>
                </a:ln>
                <a:solidFill>
                  <a:prstClr val="black"/>
                </a:solidFill>
                <a:effectLst/>
                <a:uLnTx/>
                <a:uFillTx/>
                <a:ea typeface="+mn-ea"/>
                <a:cs typeface="+mn-cs"/>
              </a:rPr>
              <a:t>1</a:t>
            </a:r>
            <a:r>
              <a:rPr kumimoji="0" lang="en-US" sz="2000" b="1" i="1" u="none" strike="noStrike" kern="1200" cap="none" spc="0" normalizeH="0" baseline="0" noProof="0" dirty="0" smtClean="0">
                <a:ln>
                  <a:noFill/>
                </a:ln>
                <a:solidFill>
                  <a:prstClr val="black"/>
                </a:solidFill>
                <a:effectLst/>
                <a:uLnTx/>
                <a:uFillTx/>
                <a:ea typeface="+mn-ea"/>
                <a:cs typeface="+mn-cs"/>
              </a:rPr>
              <a:t>6</a:t>
            </a:r>
            <a:r>
              <a:rPr kumimoji="0" lang="ru-RU" sz="2000" b="1" i="1" u="none" strike="noStrike" kern="1200" cap="none" spc="0" normalizeH="0" baseline="0" noProof="0" dirty="0" smtClean="0">
                <a:ln>
                  <a:noFill/>
                </a:ln>
                <a:solidFill>
                  <a:prstClr val="black"/>
                </a:solidFill>
                <a:effectLst/>
                <a:uLnTx/>
                <a:uFillTx/>
                <a:ea typeface="+mn-ea"/>
                <a:cs typeface="+mn-cs"/>
              </a:rPr>
              <a:t> (-</a:t>
            </a:r>
            <a:r>
              <a:rPr kumimoji="0" lang="en-US" sz="2000" b="1" i="1" u="none" strike="noStrike" kern="1200" cap="none" spc="0" normalizeH="0" baseline="0" noProof="0" dirty="0" smtClean="0">
                <a:ln>
                  <a:noFill/>
                </a:ln>
                <a:solidFill>
                  <a:prstClr val="black"/>
                </a:solidFill>
                <a:effectLst/>
                <a:uLnTx/>
                <a:uFillTx/>
                <a:ea typeface="+mn-ea"/>
                <a:cs typeface="+mn-cs"/>
              </a:rPr>
              <a:t>3</a:t>
            </a:r>
            <a:r>
              <a:rPr kumimoji="0" lang="ru-RU" sz="2000" b="1" i="1" u="none" strike="noStrike" kern="1200" cap="none" spc="0" normalizeH="0" baseline="0" noProof="0" dirty="0" smtClean="0">
                <a:ln>
                  <a:noFill/>
                </a:ln>
                <a:solidFill>
                  <a:prstClr val="black"/>
                </a:solidFill>
                <a:effectLst/>
                <a:uLnTx/>
                <a:uFillTx/>
                <a:ea typeface="+mn-ea"/>
                <a:cs typeface="+mn-cs"/>
              </a:rPr>
              <a:t>) </a:t>
            </a:r>
            <a:r>
              <a:rPr kumimoji="0" lang="ru-RU" sz="2000" b="0" i="1" u="none" strike="noStrike" kern="1200" cap="none" spc="0" normalizeH="0" baseline="0" noProof="0" dirty="0">
                <a:ln>
                  <a:noFill/>
                </a:ln>
                <a:solidFill>
                  <a:prstClr val="black"/>
                </a:solidFill>
                <a:effectLst/>
                <a:uLnTx/>
                <a:uFillTx/>
                <a:ea typeface="+mn-ea"/>
                <a:cs typeface="Arial" panose="020B0604020202020204" pitchFamily="34" charset="0"/>
              </a:rPr>
              <a:t>средних</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800" b="0" i="1" u="none" strike="noStrike" kern="1200" cap="none" spc="0" normalizeH="0" baseline="0" noProof="0" dirty="0">
              <a:ln>
                <a:noFill/>
              </a:ln>
              <a:solidFill>
                <a:prstClr val="black"/>
              </a:solidFill>
              <a:effectLst/>
              <a:uLnTx/>
              <a:uFillTx/>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000" b="1" i="1" u="none" strike="noStrike" kern="1200" cap="none" spc="0" normalizeH="0" baseline="0" noProof="0" dirty="0">
                <a:ln>
                  <a:noFill/>
                </a:ln>
                <a:solidFill>
                  <a:prstClr val="black"/>
                </a:solidFill>
                <a:effectLst/>
                <a:uLnTx/>
                <a:uFillTx/>
                <a:ea typeface="+mn-ea"/>
                <a:cs typeface="+mn-cs"/>
              </a:rPr>
              <a:t> </a:t>
            </a:r>
            <a:r>
              <a:rPr kumimoji="0" lang="ru-RU" sz="2000" b="1" i="1" u="none" strike="noStrike" kern="1200" cap="none" spc="0" normalizeH="0" baseline="0" noProof="0" dirty="0" smtClean="0">
                <a:ln>
                  <a:noFill/>
                </a:ln>
                <a:solidFill>
                  <a:prstClr val="black"/>
                </a:solidFill>
                <a:effectLst/>
                <a:uLnTx/>
                <a:uFillTx/>
                <a:ea typeface="+mn-ea"/>
                <a:cs typeface="+mn-cs"/>
              </a:rPr>
              <a:t>2</a:t>
            </a:r>
            <a:r>
              <a:rPr kumimoji="0" lang="en-US" sz="2000" b="1" i="1" u="none" strike="noStrike" kern="1200" cap="none" spc="0" normalizeH="0" baseline="0" noProof="0" dirty="0" smtClean="0">
                <a:ln>
                  <a:noFill/>
                </a:ln>
                <a:solidFill>
                  <a:prstClr val="black"/>
                </a:solidFill>
                <a:effectLst/>
                <a:uLnTx/>
                <a:uFillTx/>
                <a:ea typeface="+mn-ea"/>
                <a:cs typeface="+mn-cs"/>
              </a:rPr>
              <a:t>440</a:t>
            </a:r>
            <a:r>
              <a:rPr kumimoji="0" lang="ru-RU" sz="2000" b="1" i="1" u="none" strike="noStrike" kern="1200" cap="none" spc="0" normalizeH="0" baseline="0" noProof="0" dirty="0" smtClean="0">
                <a:ln>
                  <a:noFill/>
                </a:ln>
                <a:solidFill>
                  <a:prstClr val="black"/>
                </a:solidFill>
                <a:effectLst/>
                <a:uLnTx/>
                <a:uFillTx/>
                <a:ea typeface="+mn-ea"/>
                <a:cs typeface="+mn-cs"/>
              </a:rPr>
              <a:t> (+</a:t>
            </a:r>
            <a:r>
              <a:rPr kumimoji="0" lang="en-US" sz="2000" b="1" i="1" u="none" strike="noStrike" kern="1200" cap="none" spc="0" normalizeH="0" baseline="0" noProof="0" dirty="0" smtClean="0">
                <a:ln>
                  <a:noFill/>
                </a:ln>
                <a:solidFill>
                  <a:prstClr val="black"/>
                </a:solidFill>
                <a:effectLst/>
                <a:uLnTx/>
                <a:uFillTx/>
                <a:ea typeface="+mn-ea"/>
                <a:cs typeface="+mn-cs"/>
              </a:rPr>
              <a:t>116</a:t>
            </a:r>
            <a:r>
              <a:rPr kumimoji="0" lang="ru-RU" sz="2000" b="1" i="1" u="none" strike="noStrike" kern="1200" cap="none" spc="0" normalizeH="0" baseline="0" noProof="0" dirty="0" smtClean="0">
                <a:ln>
                  <a:noFill/>
                </a:ln>
                <a:solidFill>
                  <a:prstClr val="black"/>
                </a:solidFill>
                <a:effectLst/>
                <a:uLnTx/>
                <a:uFillTx/>
                <a:ea typeface="+mn-ea"/>
                <a:cs typeface="+mn-cs"/>
              </a:rPr>
              <a:t>) </a:t>
            </a:r>
            <a:r>
              <a:rPr kumimoji="0" lang="ru-RU" sz="2000" b="0" i="1" u="none" strike="noStrike" kern="1200" cap="none" spc="0" normalizeH="0" baseline="0" noProof="0" dirty="0">
                <a:ln>
                  <a:noFill/>
                </a:ln>
                <a:solidFill>
                  <a:prstClr val="black"/>
                </a:solidFill>
                <a:effectLst/>
                <a:uLnTx/>
                <a:uFillTx/>
                <a:ea typeface="+mn-ea"/>
                <a:cs typeface="Arial" panose="020B0604020202020204" pitchFamily="34" charset="0"/>
              </a:rPr>
              <a:t>малых и микропредприятий</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800" b="0" i="1" u="none" strike="noStrike" kern="1200" cap="none" spc="0" normalizeH="0" baseline="0" noProof="0" dirty="0">
              <a:ln>
                <a:noFill/>
              </a:ln>
              <a:solidFill>
                <a:prstClr val="black"/>
              </a:solidFill>
              <a:effectLst/>
              <a:uLnTx/>
              <a:uFillTx/>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000" b="1" i="1" u="none" strike="noStrike" kern="1200" cap="none" spc="0" normalizeH="0" baseline="0" noProof="0" dirty="0">
                <a:ln>
                  <a:noFill/>
                </a:ln>
                <a:solidFill>
                  <a:prstClr val="black"/>
                </a:solidFill>
                <a:effectLst/>
                <a:uLnTx/>
                <a:uFillTx/>
                <a:ea typeface="+mn-ea"/>
                <a:cs typeface="+mn-cs"/>
              </a:rPr>
              <a:t> </a:t>
            </a:r>
            <a:r>
              <a:rPr kumimoji="0" lang="en-US" sz="2000" b="1" i="1" u="none" strike="noStrike" kern="1200" cap="none" spc="0" normalizeH="0" baseline="0" noProof="0" dirty="0" smtClean="0">
                <a:ln>
                  <a:noFill/>
                </a:ln>
                <a:solidFill>
                  <a:prstClr val="black"/>
                </a:solidFill>
                <a:effectLst/>
                <a:uLnTx/>
                <a:uFillTx/>
                <a:ea typeface="+mn-ea"/>
                <a:cs typeface="+mn-cs"/>
              </a:rPr>
              <a:t>4247</a:t>
            </a:r>
            <a:r>
              <a:rPr kumimoji="0" lang="ru-RU" sz="2000" b="1" i="1" u="none" strike="noStrike" kern="1200" cap="none" spc="0" normalizeH="0" baseline="0" noProof="0" dirty="0" smtClean="0">
                <a:ln>
                  <a:noFill/>
                </a:ln>
                <a:solidFill>
                  <a:prstClr val="black"/>
                </a:solidFill>
                <a:effectLst/>
                <a:uLnTx/>
                <a:uFillTx/>
                <a:ea typeface="+mn-ea"/>
                <a:cs typeface="+mn-cs"/>
              </a:rPr>
              <a:t> (+</a:t>
            </a:r>
            <a:r>
              <a:rPr kumimoji="0" lang="en-US" sz="2000" b="1" i="1" u="none" strike="noStrike" kern="1200" cap="none" spc="0" normalizeH="0" baseline="0" noProof="0" dirty="0" smtClean="0">
                <a:ln>
                  <a:noFill/>
                </a:ln>
                <a:solidFill>
                  <a:prstClr val="black"/>
                </a:solidFill>
                <a:effectLst/>
                <a:uLnTx/>
                <a:uFillTx/>
                <a:ea typeface="+mn-ea"/>
                <a:cs typeface="+mn-cs"/>
              </a:rPr>
              <a:t>259</a:t>
            </a:r>
            <a:r>
              <a:rPr kumimoji="0" lang="ru-RU" sz="2000" b="1" i="1" u="none" strike="noStrike" kern="1200" cap="none" spc="0" normalizeH="0" baseline="0" noProof="0" dirty="0" smtClean="0">
                <a:ln>
                  <a:noFill/>
                </a:ln>
                <a:solidFill>
                  <a:prstClr val="black"/>
                </a:solidFill>
                <a:effectLst/>
                <a:uLnTx/>
                <a:uFillTx/>
                <a:ea typeface="+mn-ea"/>
                <a:cs typeface="+mn-cs"/>
              </a:rPr>
              <a:t>)</a:t>
            </a:r>
            <a:r>
              <a:rPr kumimoji="0" lang="ru-RU" sz="2000" b="0" i="1" u="none" strike="noStrike" kern="1200" cap="none" spc="0" normalizeH="0" baseline="0" noProof="0" dirty="0" smtClean="0">
                <a:ln>
                  <a:noFill/>
                </a:ln>
                <a:solidFill>
                  <a:prstClr val="black"/>
                </a:solidFill>
                <a:effectLst/>
                <a:uLnTx/>
                <a:uFillTx/>
                <a:ea typeface="+mn-ea"/>
                <a:cs typeface="+mn-cs"/>
              </a:rPr>
              <a:t> </a:t>
            </a:r>
            <a:r>
              <a:rPr kumimoji="0" lang="ru-RU" sz="2000" b="0" i="1" u="none" strike="noStrike" kern="1200" cap="none" spc="0" normalizeH="0" baseline="0" noProof="0" dirty="0">
                <a:ln>
                  <a:noFill/>
                </a:ln>
                <a:solidFill>
                  <a:prstClr val="black"/>
                </a:solidFill>
                <a:effectLst/>
                <a:uLnTx/>
                <a:uFillTx/>
                <a:ea typeface="+mn-ea"/>
                <a:cs typeface="Arial" panose="020B0604020202020204" pitchFamily="34" charset="0"/>
              </a:rPr>
              <a:t>индивидуальных предпринимателей</a:t>
            </a:r>
          </a:p>
        </p:txBody>
      </p:sp>
      <p:pic>
        <p:nvPicPr>
          <p:cNvPr id="35" name="Picture 3"/>
          <p:cNvPicPr>
            <a:picLocks noChangeAspect="1" noChangeArrowheads="1"/>
          </p:cNvPicPr>
          <p:nvPr/>
        </p:nvPicPr>
        <p:blipFill>
          <a:blip r:embed="rId7" cstate="print"/>
          <a:srcRect/>
          <a:stretch>
            <a:fillRect/>
          </a:stretch>
        </p:blipFill>
        <p:spPr bwMode="auto">
          <a:xfrm>
            <a:off x="10863041" y="1068291"/>
            <a:ext cx="717263" cy="329097"/>
          </a:xfrm>
          <a:prstGeom prst="rect">
            <a:avLst/>
          </a:prstGeom>
          <a:noFill/>
          <a:ln w="9525">
            <a:noFill/>
            <a:miter lim="800000"/>
            <a:headEnd/>
            <a:tailEnd/>
          </a:ln>
        </p:spPr>
      </p:pic>
      <p:pic>
        <p:nvPicPr>
          <p:cNvPr id="36" name="Picture 4"/>
          <p:cNvPicPr>
            <a:picLocks noChangeAspect="1" noChangeArrowheads="1"/>
          </p:cNvPicPr>
          <p:nvPr/>
        </p:nvPicPr>
        <p:blipFill>
          <a:blip r:embed="rId8" cstate="print"/>
          <a:srcRect/>
          <a:stretch>
            <a:fillRect/>
          </a:stretch>
        </p:blipFill>
        <p:spPr bwMode="auto">
          <a:xfrm>
            <a:off x="11221672" y="3205946"/>
            <a:ext cx="370898" cy="472052"/>
          </a:xfrm>
          <a:prstGeom prst="rect">
            <a:avLst/>
          </a:prstGeom>
          <a:noFill/>
          <a:ln w="9525">
            <a:noFill/>
            <a:miter lim="800000"/>
            <a:headEnd/>
            <a:tailEnd/>
          </a:ln>
        </p:spPr>
      </p:pic>
      <p:pic>
        <p:nvPicPr>
          <p:cNvPr id="37" name="Picture 5"/>
          <p:cNvPicPr>
            <a:picLocks noChangeAspect="1" noChangeArrowheads="1"/>
          </p:cNvPicPr>
          <p:nvPr/>
        </p:nvPicPr>
        <p:blipFill>
          <a:blip r:embed="rId9" cstate="print"/>
          <a:srcRect/>
          <a:stretch>
            <a:fillRect/>
          </a:stretch>
        </p:blipFill>
        <p:spPr bwMode="auto">
          <a:xfrm>
            <a:off x="9814163" y="2360250"/>
            <a:ext cx="773543" cy="316071"/>
          </a:xfrm>
          <a:prstGeom prst="rect">
            <a:avLst/>
          </a:prstGeom>
          <a:noFill/>
          <a:ln w="9525">
            <a:noFill/>
            <a:miter lim="800000"/>
            <a:headEnd/>
            <a:tailEnd/>
          </a:ln>
        </p:spPr>
      </p:pic>
      <p:pic>
        <p:nvPicPr>
          <p:cNvPr id="38" name="Picture 6"/>
          <p:cNvPicPr>
            <a:picLocks noChangeAspect="1" noChangeArrowheads="1"/>
          </p:cNvPicPr>
          <p:nvPr/>
        </p:nvPicPr>
        <p:blipFill>
          <a:blip r:embed="rId10" cstate="print"/>
          <a:srcRect/>
          <a:stretch>
            <a:fillRect/>
          </a:stretch>
        </p:blipFill>
        <p:spPr bwMode="auto">
          <a:xfrm>
            <a:off x="6121827" y="1265458"/>
            <a:ext cx="758633" cy="452518"/>
          </a:xfrm>
          <a:prstGeom prst="rect">
            <a:avLst/>
          </a:prstGeom>
          <a:noFill/>
          <a:ln w="9525">
            <a:noFill/>
            <a:miter lim="800000"/>
            <a:headEnd/>
            <a:tailEnd/>
          </a:ln>
        </p:spPr>
      </p:pic>
      <p:pic>
        <p:nvPicPr>
          <p:cNvPr id="39" name="Picture 7"/>
          <p:cNvPicPr>
            <a:picLocks noChangeAspect="1" noChangeArrowheads="1"/>
          </p:cNvPicPr>
          <p:nvPr/>
        </p:nvPicPr>
        <p:blipFill>
          <a:blip r:embed="rId11" cstate="print"/>
          <a:srcRect/>
          <a:stretch>
            <a:fillRect/>
          </a:stretch>
        </p:blipFill>
        <p:spPr bwMode="auto">
          <a:xfrm>
            <a:off x="7096753" y="2238144"/>
            <a:ext cx="392089" cy="546861"/>
          </a:xfrm>
          <a:prstGeom prst="rect">
            <a:avLst/>
          </a:prstGeom>
          <a:noFill/>
          <a:ln w="9525">
            <a:noFill/>
            <a:miter lim="800000"/>
            <a:headEnd/>
            <a:tailEnd/>
          </a:ln>
        </p:spPr>
      </p:pic>
      <p:pic>
        <p:nvPicPr>
          <p:cNvPr id="40" name="Picture 8"/>
          <p:cNvPicPr>
            <a:picLocks noChangeAspect="1" noChangeArrowheads="1"/>
          </p:cNvPicPr>
          <p:nvPr/>
        </p:nvPicPr>
        <p:blipFill>
          <a:blip r:embed="rId12" cstate="print"/>
          <a:srcRect/>
          <a:stretch>
            <a:fillRect/>
          </a:stretch>
        </p:blipFill>
        <p:spPr bwMode="auto">
          <a:xfrm>
            <a:off x="10167605" y="3151173"/>
            <a:ext cx="583732" cy="315030"/>
          </a:xfrm>
          <a:prstGeom prst="rect">
            <a:avLst/>
          </a:prstGeom>
          <a:noFill/>
          <a:ln w="9525">
            <a:noFill/>
            <a:miter lim="800000"/>
            <a:headEnd/>
            <a:tailEnd/>
          </a:ln>
        </p:spPr>
      </p:pic>
      <p:pic>
        <p:nvPicPr>
          <p:cNvPr id="41" name="Picture 9"/>
          <p:cNvPicPr>
            <a:picLocks noChangeAspect="1" noChangeArrowheads="1"/>
          </p:cNvPicPr>
          <p:nvPr/>
        </p:nvPicPr>
        <p:blipFill>
          <a:blip r:embed="rId13" cstate="print"/>
          <a:srcRect/>
          <a:stretch>
            <a:fillRect/>
          </a:stretch>
        </p:blipFill>
        <p:spPr bwMode="auto">
          <a:xfrm>
            <a:off x="7709062" y="2790733"/>
            <a:ext cx="575132" cy="685264"/>
          </a:xfrm>
          <a:prstGeom prst="rect">
            <a:avLst/>
          </a:prstGeom>
          <a:noFill/>
          <a:ln w="9525">
            <a:noFill/>
            <a:miter lim="800000"/>
            <a:headEnd/>
            <a:tailEnd/>
          </a:ln>
        </p:spPr>
      </p:pic>
      <p:pic>
        <p:nvPicPr>
          <p:cNvPr id="42" name="Picture 10"/>
          <p:cNvPicPr>
            <a:picLocks noChangeAspect="1" noChangeArrowheads="1"/>
          </p:cNvPicPr>
          <p:nvPr/>
        </p:nvPicPr>
        <p:blipFill>
          <a:blip r:embed="rId14" cstate="print"/>
          <a:srcRect/>
          <a:stretch>
            <a:fillRect/>
          </a:stretch>
        </p:blipFill>
        <p:spPr bwMode="auto">
          <a:xfrm>
            <a:off x="6188384" y="3180752"/>
            <a:ext cx="692076" cy="362516"/>
          </a:xfrm>
          <a:prstGeom prst="rect">
            <a:avLst/>
          </a:prstGeom>
          <a:noFill/>
          <a:ln w="9525">
            <a:noFill/>
            <a:miter lim="800000"/>
            <a:headEnd/>
            <a:tailEnd/>
          </a:ln>
        </p:spPr>
      </p:pic>
      <p:pic>
        <p:nvPicPr>
          <p:cNvPr id="43" name="Picture 11"/>
          <p:cNvPicPr>
            <a:picLocks noChangeAspect="1" noChangeArrowheads="1"/>
          </p:cNvPicPr>
          <p:nvPr/>
        </p:nvPicPr>
        <p:blipFill>
          <a:blip r:embed="rId15" cstate="print"/>
          <a:srcRect/>
          <a:stretch>
            <a:fillRect/>
          </a:stretch>
        </p:blipFill>
        <p:spPr bwMode="auto">
          <a:xfrm>
            <a:off x="8959558" y="2769520"/>
            <a:ext cx="670646" cy="484646"/>
          </a:xfrm>
          <a:prstGeom prst="rect">
            <a:avLst/>
          </a:prstGeom>
          <a:noFill/>
          <a:ln w="9525">
            <a:noFill/>
            <a:miter lim="800000"/>
            <a:headEnd/>
            <a:tailEnd/>
          </a:ln>
        </p:spPr>
      </p:pic>
      <p:pic>
        <p:nvPicPr>
          <p:cNvPr id="44" name="Picture 12"/>
          <p:cNvPicPr>
            <a:picLocks noChangeAspect="1" noChangeArrowheads="1"/>
          </p:cNvPicPr>
          <p:nvPr/>
        </p:nvPicPr>
        <p:blipFill>
          <a:blip r:embed="rId16" cstate="print"/>
          <a:srcRect/>
          <a:stretch>
            <a:fillRect/>
          </a:stretch>
        </p:blipFill>
        <p:spPr bwMode="auto">
          <a:xfrm>
            <a:off x="5090514" y="1825823"/>
            <a:ext cx="659733" cy="673770"/>
          </a:xfrm>
          <a:prstGeom prst="rect">
            <a:avLst/>
          </a:prstGeom>
          <a:noFill/>
          <a:ln w="9525">
            <a:noFill/>
            <a:miter lim="800000"/>
            <a:headEnd/>
            <a:tailEnd/>
          </a:ln>
        </p:spPr>
      </p:pic>
      <p:pic>
        <p:nvPicPr>
          <p:cNvPr id="45" name="Picture 14"/>
          <p:cNvPicPr>
            <a:picLocks noChangeAspect="1" noChangeArrowheads="1"/>
          </p:cNvPicPr>
          <p:nvPr/>
        </p:nvPicPr>
        <p:blipFill>
          <a:blip r:embed="rId17" cstate="print"/>
          <a:srcRect/>
          <a:stretch>
            <a:fillRect/>
          </a:stretch>
        </p:blipFill>
        <p:spPr bwMode="auto">
          <a:xfrm>
            <a:off x="8567048" y="2387108"/>
            <a:ext cx="447675" cy="400050"/>
          </a:xfrm>
          <a:prstGeom prst="rect">
            <a:avLst/>
          </a:prstGeom>
          <a:noFill/>
          <a:ln w="9525">
            <a:noFill/>
            <a:miter lim="800000"/>
            <a:headEnd/>
            <a:tailEnd/>
          </a:ln>
        </p:spPr>
      </p:pic>
      <p:pic>
        <p:nvPicPr>
          <p:cNvPr id="46" name="Picture 15"/>
          <p:cNvPicPr>
            <a:picLocks noChangeAspect="1" noChangeArrowheads="1"/>
          </p:cNvPicPr>
          <p:nvPr/>
        </p:nvPicPr>
        <p:blipFill>
          <a:blip r:embed="rId18" cstate="print"/>
          <a:srcRect/>
          <a:stretch>
            <a:fillRect/>
          </a:stretch>
        </p:blipFill>
        <p:spPr bwMode="auto">
          <a:xfrm>
            <a:off x="9784944" y="1160684"/>
            <a:ext cx="619125" cy="400050"/>
          </a:xfrm>
          <a:prstGeom prst="rect">
            <a:avLst/>
          </a:prstGeom>
          <a:noFill/>
          <a:ln w="9525">
            <a:noFill/>
            <a:miter lim="800000"/>
            <a:headEnd/>
            <a:tailEnd/>
          </a:ln>
        </p:spPr>
      </p:pic>
      <p:pic>
        <p:nvPicPr>
          <p:cNvPr id="47" name="Picture 16"/>
          <p:cNvPicPr>
            <a:picLocks noChangeAspect="1" noChangeArrowheads="1"/>
          </p:cNvPicPr>
          <p:nvPr/>
        </p:nvPicPr>
        <p:blipFill>
          <a:blip r:embed="rId19" cstate="print"/>
          <a:srcRect/>
          <a:stretch>
            <a:fillRect/>
          </a:stretch>
        </p:blipFill>
        <p:spPr bwMode="auto">
          <a:xfrm>
            <a:off x="4725868" y="3115754"/>
            <a:ext cx="841046" cy="468583"/>
          </a:xfrm>
          <a:prstGeom prst="rect">
            <a:avLst/>
          </a:prstGeom>
          <a:noFill/>
          <a:ln w="9525">
            <a:noFill/>
            <a:miter lim="800000"/>
            <a:headEnd/>
            <a:tailEnd/>
          </a:ln>
        </p:spPr>
      </p:pic>
      <p:pic>
        <p:nvPicPr>
          <p:cNvPr id="48" name="Picture 17"/>
          <p:cNvPicPr>
            <a:picLocks noChangeAspect="1" noChangeArrowheads="1"/>
          </p:cNvPicPr>
          <p:nvPr/>
        </p:nvPicPr>
        <p:blipFill>
          <a:blip r:embed="rId20" cstate="print"/>
          <a:srcRect/>
          <a:stretch>
            <a:fillRect/>
          </a:stretch>
        </p:blipFill>
        <p:spPr bwMode="auto">
          <a:xfrm>
            <a:off x="7269915" y="1073480"/>
            <a:ext cx="665699" cy="540095"/>
          </a:xfrm>
          <a:prstGeom prst="rect">
            <a:avLst/>
          </a:prstGeom>
          <a:noFill/>
          <a:ln w="9525">
            <a:noFill/>
            <a:miter lim="800000"/>
            <a:headEnd/>
            <a:tailEnd/>
          </a:ln>
        </p:spPr>
      </p:pic>
      <p:pic>
        <p:nvPicPr>
          <p:cNvPr id="49" name="Picture 18"/>
          <p:cNvPicPr>
            <a:picLocks noChangeAspect="1" noChangeArrowheads="1"/>
          </p:cNvPicPr>
          <p:nvPr/>
        </p:nvPicPr>
        <p:blipFill>
          <a:blip r:embed="rId21" cstate="print"/>
          <a:srcRect/>
          <a:stretch>
            <a:fillRect/>
          </a:stretch>
        </p:blipFill>
        <p:spPr bwMode="auto">
          <a:xfrm>
            <a:off x="9089354" y="1910272"/>
            <a:ext cx="552450" cy="323850"/>
          </a:xfrm>
          <a:prstGeom prst="rect">
            <a:avLst/>
          </a:prstGeom>
          <a:noFill/>
          <a:ln w="9525">
            <a:noFill/>
            <a:miter lim="800000"/>
            <a:headEnd/>
            <a:tailEnd/>
          </a:ln>
        </p:spPr>
      </p:pic>
      <p:pic>
        <p:nvPicPr>
          <p:cNvPr id="51" name="Picture 19"/>
          <p:cNvPicPr>
            <a:picLocks noChangeAspect="1" noChangeArrowheads="1"/>
          </p:cNvPicPr>
          <p:nvPr/>
        </p:nvPicPr>
        <p:blipFill>
          <a:blip r:embed="rId22" cstate="print"/>
          <a:srcRect/>
          <a:stretch>
            <a:fillRect/>
          </a:stretch>
        </p:blipFill>
        <p:spPr bwMode="auto">
          <a:xfrm>
            <a:off x="5968368" y="2283565"/>
            <a:ext cx="742093" cy="453798"/>
          </a:xfrm>
          <a:prstGeom prst="rect">
            <a:avLst/>
          </a:prstGeom>
          <a:noFill/>
          <a:ln w="9525">
            <a:noFill/>
            <a:miter lim="800000"/>
            <a:headEnd/>
            <a:tailEnd/>
          </a:ln>
        </p:spPr>
      </p:pic>
      <p:sp>
        <p:nvSpPr>
          <p:cNvPr id="2" name="Номер слайда 1">
            <a:extLst>
              <a:ext uri="{FF2B5EF4-FFF2-40B4-BE49-F238E27FC236}">
                <a16:creationId xmlns:a16="http://schemas.microsoft.com/office/drawing/2014/main" id="{AA8B76AD-E9B5-4292-8136-0FEEA6F8BD9A}"/>
              </a:ext>
            </a:extLst>
          </p:cNvPr>
          <p:cNvSpPr>
            <a:spLocks noGrp="1"/>
          </p:cNvSpPr>
          <p:nvPr>
            <p:ph type="sldNum" sz="quarter" idx="12"/>
          </p:nvPr>
        </p:nvSpPr>
        <p:spPr>
          <a:xfrm>
            <a:off x="10863041" y="6492875"/>
            <a:ext cx="1312025" cy="365125"/>
          </a:xfrm>
        </p:spPr>
        <p:txBody>
          <a:bodyPr/>
          <a:lstStyle/>
          <a:p>
            <a:fld id="{F203300F-B5E5-4D9E-9381-383162CC59FB}" type="slidenum">
              <a:rPr lang="ru-RU" smtClean="0">
                <a:solidFill>
                  <a:schemeClr val="accent6">
                    <a:lumMod val="50000"/>
                  </a:schemeClr>
                </a:solidFill>
              </a:rPr>
              <a:t>8</a:t>
            </a:fld>
            <a:endParaRPr lang="ru-RU" dirty="0">
              <a:solidFill>
                <a:schemeClr val="accent6">
                  <a:lumMod val="50000"/>
                </a:schemeClr>
              </a:solidFill>
            </a:endParaRPr>
          </a:p>
        </p:txBody>
      </p:sp>
      <p:pic>
        <p:nvPicPr>
          <p:cNvPr id="50" name="Объект 6">
            <a:extLst>
              <a:ext uri="{FF2B5EF4-FFF2-40B4-BE49-F238E27FC236}">
                <a16:creationId xmlns:a16="http://schemas.microsoft.com/office/drawing/2014/main" id="{BC306B74-0B01-4643-9B05-72B40150991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272364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AD9B412-48F2-4A84-89D8-04BD7B7059CC}"/>
              </a:ext>
            </a:extLst>
          </p:cNvPr>
          <p:cNvSpPr>
            <a:spLocks noGrp="1"/>
          </p:cNvSpPr>
          <p:nvPr>
            <p:ph idx="1"/>
          </p:nvPr>
        </p:nvSpPr>
        <p:spPr/>
        <p:txBody>
          <a:bodyPr/>
          <a:lstStyle/>
          <a:p>
            <a:endParaRPr lang="ru-RU"/>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80</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ext uri="{D42A27DB-BD31-4B8C-83A1-F6EECF244321}">
                <p14:modId xmlns:p14="http://schemas.microsoft.com/office/powerpoint/2010/main" val="587960744"/>
              </p:ext>
            </p:extLst>
          </p:nvPr>
        </p:nvGraphicFramePr>
        <p:xfrm>
          <a:off x="245097" y="960582"/>
          <a:ext cx="11613823" cy="5605675"/>
        </p:xfrm>
        <a:graphic>
          <a:graphicData uri="http://schemas.openxmlformats.org/drawingml/2006/table">
            <a:tbl>
              <a:tblPr>
                <a:tableStyleId>{8A107856-5554-42FB-B03E-39F5DBC370BA}</a:tableStyleId>
              </a:tblPr>
              <a:tblGrid>
                <a:gridCol w="617788">
                  <a:extLst>
                    <a:ext uri="{9D8B030D-6E8A-4147-A177-3AD203B41FA5}">
                      <a16:colId xmlns:a16="http://schemas.microsoft.com/office/drawing/2014/main" val="3173738563"/>
                    </a:ext>
                  </a:extLst>
                </a:gridCol>
                <a:gridCol w="3158350">
                  <a:extLst>
                    <a:ext uri="{9D8B030D-6E8A-4147-A177-3AD203B41FA5}">
                      <a16:colId xmlns:a16="http://schemas.microsoft.com/office/drawing/2014/main" val="1175069003"/>
                    </a:ext>
                  </a:extLst>
                </a:gridCol>
                <a:gridCol w="1558755">
                  <a:extLst>
                    <a:ext uri="{9D8B030D-6E8A-4147-A177-3AD203B41FA5}">
                      <a16:colId xmlns:a16="http://schemas.microsoft.com/office/drawing/2014/main" val="3513692141"/>
                    </a:ext>
                  </a:extLst>
                </a:gridCol>
                <a:gridCol w="1152601">
                  <a:extLst>
                    <a:ext uri="{9D8B030D-6E8A-4147-A177-3AD203B41FA5}">
                      <a16:colId xmlns:a16="http://schemas.microsoft.com/office/drawing/2014/main" val="1824154891"/>
                    </a:ext>
                  </a:extLst>
                </a:gridCol>
                <a:gridCol w="4281089">
                  <a:extLst>
                    <a:ext uri="{9D8B030D-6E8A-4147-A177-3AD203B41FA5}">
                      <a16:colId xmlns:a16="http://schemas.microsoft.com/office/drawing/2014/main" val="79962035"/>
                    </a:ext>
                  </a:extLst>
                </a:gridCol>
                <a:gridCol w="845240">
                  <a:extLst>
                    <a:ext uri="{9D8B030D-6E8A-4147-A177-3AD203B41FA5}">
                      <a16:colId xmlns:a16="http://schemas.microsoft.com/office/drawing/2014/main" val="154824804"/>
                    </a:ext>
                  </a:extLst>
                </a:gridCol>
              </a:tblGrid>
              <a:tr h="818920">
                <a:tc>
                  <a:txBody>
                    <a:bodyPr/>
                    <a:lstStyle/>
                    <a:p>
                      <a:pPr algn="ctr" fontAlgn="b"/>
                      <a:r>
                        <a:rPr lang="ru-RU" sz="900" b="1" u="none" strike="noStrike" dirty="0">
                          <a:solidFill>
                            <a:schemeClr val="tx1"/>
                          </a:solidFill>
                          <a:effectLst/>
                          <a:latin typeface="+mn-lt"/>
                        </a:rPr>
                        <a:t>№</a:t>
                      </a:r>
                      <a:endParaRPr lang="ru-RU" sz="900" b="1" i="0" u="none" strike="noStrike" dirty="0">
                        <a:solidFill>
                          <a:schemeClr val="tx1"/>
                        </a:solidFill>
                        <a:effectLst/>
                        <a:latin typeface="+mn-lt"/>
                      </a:endParaRPr>
                    </a:p>
                  </a:txBody>
                  <a:tcPr marL="2378" marR="2378" marT="2378" marB="0" anchor="ctr"/>
                </a:tc>
                <a:tc>
                  <a:txBody>
                    <a:bodyPr/>
                    <a:lstStyle/>
                    <a:p>
                      <a:pPr algn="ctr" fontAlgn="b"/>
                      <a:r>
                        <a:rPr lang="ru-RU" sz="900" b="1" u="none" strike="noStrike" dirty="0">
                          <a:solidFill>
                            <a:schemeClr val="tx1"/>
                          </a:solidFill>
                          <a:effectLst/>
                          <a:latin typeface="+mn-lt"/>
                        </a:rPr>
                        <a:t>Наименование мер социальной поддержки</a:t>
                      </a:r>
                      <a:endParaRPr lang="ru-RU" sz="900" b="1" i="0" u="none" strike="noStrike" dirty="0">
                        <a:solidFill>
                          <a:schemeClr val="tx1"/>
                        </a:solidFill>
                        <a:effectLst/>
                        <a:latin typeface="+mn-lt"/>
                      </a:endParaRPr>
                    </a:p>
                  </a:txBody>
                  <a:tcPr marL="2378" marR="2378" marT="2378" marB="0" anchor="ctr"/>
                </a:tc>
                <a:tc>
                  <a:txBody>
                    <a:bodyPr/>
                    <a:lstStyle/>
                    <a:p>
                      <a:pPr algn="ctr" fontAlgn="b"/>
                      <a:r>
                        <a:rPr lang="ru-RU" sz="900" b="1" i="0" u="none" strike="noStrike" dirty="0">
                          <a:solidFill>
                            <a:schemeClr val="tx1"/>
                          </a:solidFill>
                          <a:effectLst/>
                          <a:latin typeface="+mn-lt"/>
                        </a:rPr>
                        <a:t>Численность представителей целевой группы (чел.)</a:t>
                      </a:r>
                    </a:p>
                  </a:txBody>
                  <a:tcPr marL="2378" marR="2378" marT="2378" marB="0" anchor="ctr"/>
                </a:tc>
                <a:tc>
                  <a:txBody>
                    <a:bodyPr/>
                    <a:lstStyle/>
                    <a:p>
                      <a:pPr algn="ctr" fontAlgn="b"/>
                      <a:r>
                        <a:rPr lang="en-US" sz="900" b="1" i="0" u="none" strike="noStrike" dirty="0">
                          <a:solidFill>
                            <a:schemeClr val="tx1"/>
                          </a:solidFill>
                          <a:effectLst/>
                          <a:latin typeface="+mn-lt"/>
                        </a:rPr>
                        <a:t>Ц</a:t>
                      </a:r>
                      <a:r>
                        <a:rPr lang="ru-RU" sz="900" b="1" i="0" u="none" strike="noStrike" dirty="0">
                          <a:solidFill>
                            <a:schemeClr val="tx1"/>
                          </a:solidFill>
                          <a:effectLst/>
                          <a:latin typeface="+mn-lt"/>
                        </a:rPr>
                        <a:t>е</a:t>
                      </a:r>
                      <a:r>
                        <a:rPr lang="en-US" sz="900" b="1" i="0" u="none" strike="noStrike" dirty="0">
                          <a:solidFill>
                            <a:schemeClr val="tx1"/>
                          </a:solidFill>
                          <a:effectLst/>
                          <a:latin typeface="+mn-lt"/>
                        </a:rPr>
                        <a:t>л</a:t>
                      </a:r>
                      <a:r>
                        <a:rPr lang="ru-RU" sz="900" b="1" i="0" u="none" strike="noStrike" dirty="0">
                          <a:solidFill>
                            <a:schemeClr val="tx1"/>
                          </a:solidFill>
                          <a:effectLst/>
                          <a:latin typeface="+mn-lt"/>
                        </a:rPr>
                        <a:t>е</a:t>
                      </a:r>
                      <a:r>
                        <a:rPr lang="en-US" sz="900" b="1" i="0" u="none" strike="noStrike" dirty="0">
                          <a:solidFill>
                            <a:schemeClr val="tx1"/>
                          </a:solidFill>
                          <a:effectLst/>
                          <a:latin typeface="+mn-lt"/>
                        </a:rPr>
                        <a:t>в</a:t>
                      </a:r>
                      <a:r>
                        <a:rPr lang="ru-RU" sz="900" b="1" i="0" u="none" strike="noStrike" dirty="0">
                          <a:solidFill>
                            <a:schemeClr val="tx1"/>
                          </a:solidFill>
                          <a:effectLst/>
                          <a:latin typeface="+mn-lt"/>
                        </a:rPr>
                        <a:t>а</a:t>
                      </a:r>
                      <a:r>
                        <a:rPr lang="en-US" sz="900" b="1" i="0" u="none" strike="noStrike" dirty="0">
                          <a:solidFill>
                            <a:schemeClr val="tx1"/>
                          </a:solidFill>
                          <a:effectLst/>
                          <a:latin typeface="+mn-lt"/>
                        </a:rPr>
                        <a:t>я </a:t>
                      </a:r>
                      <a:r>
                        <a:rPr lang="ru-RU" sz="900" b="1" i="0" u="none" strike="noStrike" dirty="0">
                          <a:solidFill>
                            <a:schemeClr val="tx1"/>
                          </a:solidFill>
                          <a:effectLst/>
                          <a:latin typeface="+mn-lt"/>
                        </a:rPr>
                        <a:t>г</a:t>
                      </a:r>
                      <a:r>
                        <a:rPr lang="en-US" sz="900" b="1" i="0" u="none" strike="noStrike" dirty="0">
                          <a:solidFill>
                            <a:schemeClr val="tx1"/>
                          </a:solidFill>
                          <a:effectLst/>
                          <a:latin typeface="+mn-lt"/>
                        </a:rPr>
                        <a:t>р</a:t>
                      </a:r>
                      <a:r>
                        <a:rPr lang="ru-RU" sz="900" b="1" i="0" u="none" strike="noStrike" dirty="0">
                          <a:solidFill>
                            <a:schemeClr val="tx1"/>
                          </a:solidFill>
                          <a:effectLst/>
                          <a:latin typeface="+mn-lt"/>
                        </a:rPr>
                        <a:t>у</a:t>
                      </a:r>
                      <a:r>
                        <a:rPr lang="en-US" sz="900" b="1" i="0" u="none" strike="noStrike" dirty="0">
                          <a:solidFill>
                            <a:schemeClr val="tx1"/>
                          </a:solidFill>
                          <a:effectLst/>
                          <a:latin typeface="+mn-lt"/>
                        </a:rPr>
                        <a:t>п</a:t>
                      </a:r>
                      <a:r>
                        <a:rPr lang="ru-RU" sz="900" b="1" i="0" u="none" strike="noStrike" dirty="0">
                          <a:solidFill>
                            <a:schemeClr val="tx1"/>
                          </a:solidFill>
                          <a:effectLst/>
                          <a:latin typeface="+mn-lt"/>
                        </a:rPr>
                        <a:t>п</a:t>
                      </a:r>
                      <a:r>
                        <a:rPr lang="en-US" sz="900" b="1" i="0" u="none" strike="noStrike" dirty="0">
                          <a:solidFill>
                            <a:schemeClr val="tx1"/>
                          </a:solidFill>
                          <a:effectLst/>
                          <a:latin typeface="+mn-lt"/>
                        </a:rPr>
                        <a:t>а</a:t>
                      </a:r>
                      <a:endParaRPr lang="ru-RU" sz="900" b="1" i="0" u="none" strike="noStrike" dirty="0">
                        <a:solidFill>
                          <a:schemeClr val="tx1"/>
                        </a:solidFill>
                        <a:effectLst/>
                        <a:latin typeface="+mn-lt"/>
                      </a:endParaRPr>
                    </a:p>
                  </a:txBody>
                  <a:tcPr marL="2378" marR="2378" marT="2378" marB="0" anchor="ctr"/>
                </a:tc>
                <a:tc>
                  <a:txBody>
                    <a:bodyPr/>
                    <a:lstStyle/>
                    <a:p>
                      <a:pPr algn="ctr" fontAlgn="b"/>
                      <a:r>
                        <a:rPr lang="ru-RU" sz="900" b="1" i="0" u="none" strike="noStrike" dirty="0">
                          <a:solidFill>
                            <a:schemeClr val="tx1"/>
                          </a:solidFill>
                          <a:effectLst/>
                          <a:latin typeface="+mn-lt"/>
                        </a:rPr>
                        <a:t>Нормативный правовой акт</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900" b="1" u="none" strike="noStrike" dirty="0">
                          <a:solidFill>
                            <a:schemeClr val="tx1"/>
                          </a:solidFill>
                          <a:effectLst/>
                        </a:rPr>
                        <a:t>Исполнено за </a:t>
                      </a:r>
                      <a:r>
                        <a:rPr lang="ru-RU" sz="900" b="1" u="none" strike="noStrike" dirty="0" smtClean="0">
                          <a:solidFill>
                            <a:schemeClr val="tx1"/>
                          </a:solidFill>
                          <a:effectLst/>
                        </a:rPr>
                        <a:t>2022</a:t>
                      </a:r>
                      <a:r>
                        <a:rPr lang="ru-RU" sz="900" b="1" u="none" strike="noStrike" baseline="0" dirty="0" smtClean="0">
                          <a:solidFill>
                            <a:schemeClr val="tx1"/>
                          </a:solidFill>
                          <a:effectLst/>
                        </a:rPr>
                        <a:t> </a:t>
                      </a:r>
                      <a:r>
                        <a:rPr lang="ru-RU" sz="900" b="1" u="none" strike="noStrike" dirty="0" smtClean="0">
                          <a:solidFill>
                            <a:schemeClr val="tx1"/>
                          </a:solidFill>
                          <a:effectLst/>
                        </a:rPr>
                        <a:t>год </a:t>
                      </a:r>
                      <a:r>
                        <a:rPr lang="ru-RU" sz="900" b="1" u="none" strike="noStrike" dirty="0">
                          <a:solidFill>
                            <a:schemeClr val="tx1"/>
                          </a:solidFill>
                          <a:effectLst/>
                        </a:rPr>
                        <a:t>(тыс.руб.)</a:t>
                      </a:r>
                    </a:p>
                    <a:p>
                      <a:pPr algn="ctr" fontAlgn="b"/>
                      <a:endParaRPr lang="ru-RU" sz="900" b="1" i="0" u="none" strike="noStrike" dirty="0">
                        <a:solidFill>
                          <a:schemeClr val="tx1"/>
                        </a:solidFill>
                        <a:effectLst/>
                        <a:latin typeface="+mn-lt"/>
                      </a:endParaRPr>
                    </a:p>
                  </a:txBody>
                  <a:tcPr marL="2378" marR="2378" marT="2378" marB="0" anchor="ctr"/>
                </a:tc>
                <a:extLst>
                  <a:ext uri="{0D108BD9-81ED-4DB2-BD59-A6C34878D82A}">
                    <a16:rowId xmlns:a16="http://schemas.microsoft.com/office/drawing/2014/main" val="1699384114"/>
                  </a:ext>
                </a:extLst>
              </a:tr>
              <a:tr h="1125916">
                <a:tc>
                  <a:txBody>
                    <a:bodyPr/>
                    <a:lstStyle/>
                    <a:p>
                      <a:pPr algn="ctr" fontAlgn="b"/>
                      <a:r>
                        <a:rPr lang="ru-RU" sz="900" b="0" i="0" u="none" strike="noStrike" dirty="0">
                          <a:solidFill>
                            <a:schemeClr val="tx1"/>
                          </a:solidFill>
                          <a:effectLst/>
                          <a:latin typeface="+mn-lt"/>
                        </a:rPr>
                        <a:t>1</a:t>
                      </a:r>
                      <a:r>
                        <a:rPr lang="en-US" sz="900" b="0" i="0" u="none" strike="noStrike" dirty="0">
                          <a:solidFill>
                            <a:schemeClr val="tx1"/>
                          </a:solidFill>
                          <a:effectLst/>
                          <a:latin typeface="+mn-lt"/>
                        </a:rPr>
                        <a:t>2</a:t>
                      </a:r>
                      <a:endParaRPr lang="ru-RU" sz="900" b="0" i="0" u="none" strike="noStrike" dirty="0">
                        <a:solidFill>
                          <a:schemeClr val="tx1"/>
                        </a:solidFill>
                        <a:effectLst/>
                        <a:latin typeface="+mn-lt"/>
                      </a:endParaRPr>
                    </a:p>
                  </a:txBody>
                  <a:tcPr marL="2378" marR="2378" marT="2378" marB="0" anchor="ctr"/>
                </a:tc>
                <a:tc>
                  <a:txBody>
                    <a:bodyPr/>
                    <a:lstStyle/>
                    <a:p>
                      <a:pPr algn="l" fontAlgn="t"/>
                      <a:r>
                        <a:rPr lang="ru-RU" sz="900" b="0" i="0" u="none" strike="noStrike" dirty="0">
                          <a:solidFill>
                            <a:schemeClr val="tx1"/>
                          </a:solidFill>
                          <a:effectLst/>
                          <a:latin typeface="+mn-lt"/>
                        </a:rPr>
                        <a:t>Единовременные выплаты врачам-педиатрам участковым и  врачам-терапевтам участковым, трудоустроившимся в ГБУЗ МО "ДЦГБ" </a:t>
                      </a:r>
                    </a:p>
                  </a:txBody>
                  <a:tcPr marL="2378" marR="2378" marT="2378" marB="0" anchor="ctr"/>
                </a:tc>
                <a:tc>
                  <a:txBody>
                    <a:bodyPr/>
                    <a:lstStyle/>
                    <a:p>
                      <a:pPr algn="ctr" fontAlgn="t"/>
                      <a:r>
                        <a:rPr lang="ru-RU" sz="900" b="0" i="0" u="none" strike="noStrike" dirty="0" smtClean="0">
                          <a:solidFill>
                            <a:schemeClr val="tx1"/>
                          </a:solidFill>
                          <a:effectLst/>
                          <a:latin typeface="+mn-lt"/>
                        </a:rPr>
                        <a:t>12</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Работники ГБУЗ МО «ДЦГБ» и Долгопрудненской подстанции ГБУЗ МО "МОССМП" .</a:t>
                      </a:r>
                    </a:p>
                  </a:txBody>
                  <a:tcPr marL="2378" marR="2378" marT="2378" marB="0" anchor="ctr"/>
                </a:tc>
                <a:tc>
                  <a:txBody>
                    <a:bodyPr/>
                    <a:lstStyle/>
                    <a:p>
                      <a:pPr algn="ctr" fontAlgn="t"/>
                      <a:r>
                        <a:rPr lang="ru-RU" sz="900" b="0" i="0" u="none" strike="noStrike" dirty="0" smtClean="0">
                          <a:solidFill>
                            <a:schemeClr val="tx1"/>
                          </a:solidFill>
                          <a:effectLst/>
                          <a:latin typeface="+mn-lt"/>
                        </a:rPr>
                        <a:t>Решение Совета депутатов городского округа Долгопрудный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медицинских  работников и работников, относящихся к вспомогательному персоналу  на   территории  городского  округа   Долгопрудный Московской области»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b="0" i="0" u="none" strike="noStrike" dirty="0">
                          <a:solidFill>
                            <a:schemeClr val="tx1"/>
                          </a:solidFill>
                          <a:effectLst/>
                          <a:latin typeface="+mn-lt"/>
                        </a:rPr>
                        <a:t>1 </a:t>
                      </a:r>
                      <a:r>
                        <a:rPr lang="ru-RU" sz="900" b="0" i="0" u="none" strike="noStrike" dirty="0" smtClean="0">
                          <a:solidFill>
                            <a:schemeClr val="tx1"/>
                          </a:solidFill>
                          <a:effectLst/>
                          <a:latin typeface="+mn-lt"/>
                        </a:rPr>
                        <a:t>533,7</a:t>
                      </a:r>
                      <a:endParaRPr lang="ru-RU" sz="900" b="0" i="0" u="none" strike="noStrike" dirty="0">
                        <a:solidFill>
                          <a:schemeClr val="tx1"/>
                        </a:solidFill>
                        <a:effectLst/>
                        <a:latin typeface="+mn-lt"/>
                      </a:endParaRPr>
                    </a:p>
                    <a:p>
                      <a:pPr algn="ctr" fontAlgn="t"/>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3927028790"/>
                  </a:ext>
                </a:extLst>
              </a:tr>
              <a:tr h="595962">
                <a:tc>
                  <a:txBody>
                    <a:bodyPr/>
                    <a:lstStyle/>
                    <a:p>
                      <a:pPr algn="ctr" fontAlgn="b"/>
                      <a:r>
                        <a:rPr lang="ru-RU" sz="900" u="none" strike="noStrike" dirty="0">
                          <a:solidFill>
                            <a:schemeClr val="tx1"/>
                          </a:solidFill>
                          <a:effectLst/>
                          <a:latin typeface="+mn-lt"/>
                        </a:rPr>
                        <a:t>1</a:t>
                      </a:r>
                      <a:r>
                        <a:rPr lang="en-US" sz="900" u="none" strike="noStrike" dirty="0">
                          <a:solidFill>
                            <a:schemeClr val="tx1"/>
                          </a:solidFill>
                          <a:effectLst/>
                          <a:latin typeface="+mn-lt"/>
                        </a:rPr>
                        <a:t>3</a:t>
                      </a:r>
                      <a:endParaRPr lang="ru-RU" sz="900" b="0" i="0" u="none" strike="noStrike" dirty="0">
                        <a:solidFill>
                          <a:schemeClr val="tx1"/>
                        </a:solidFill>
                        <a:effectLst/>
                        <a:latin typeface="+mn-lt"/>
                      </a:endParaRPr>
                    </a:p>
                  </a:txBody>
                  <a:tcPr marL="2378" marR="2378" marT="2378" marB="0" anchor="ctr"/>
                </a:tc>
                <a:tc>
                  <a:txBody>
                    <a:bodyPr/>
                    <a:lstStyle/>
                    <a:p>
                      <a:pPr algn="l" fontAlgn="t"/>
                      <a:r>
                        <a:rPr lang="ru-RU" sz="900" u="none" strike="noStrike" dirty="0">
                          <a:solidFill>
                            <a:schemeClr val="tx1"/>
                          </a:solidFill>
                          <a:effectLst/>
                          <a:latin typeface="+mn-lt"/>
                        </a:rPr>
                        <a:t>Предоставление молодым семьям социальных выплат на приобретение жилья или строительство индивидуального жилого дома</a:t>
                      </a:r>
                      <a:endParaRPr lang="ru-RU" sz="9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tx1"/>
                          </a:solidFill>
                          <a:effectLst/>
                          <a:latin typeface="+mn-lt"/>
                        </a:rPr>
                        <a:t>14 семей </a:t>
                      </a:r>
                      <a:r>
                        <a:rPr lang="ru-RU" sz="900" b="0" i="0" u="none" strike="noStrike" dirty="0">
                          <a:solidFill>
                            <a:schemeClr val="tx1"/>
                          </a:solidFill>
                          <a:effectLst/>
                          <a:latin typeface="+mn-lt"/>
                        </a:rPr>
                        <a:t>= </a:t>
                      </a:r>
                      <a:r>
                        <a:rPr lang="ru-RU" sz="900" b="0" i="0" u="none" strike="noStrike" dirty="0" smtClean="0">
                          <a:solidFill>
                            <a:schemeClr val="tx1"/>
                          </a:solidFill>
                          <a:effectLst/>
                          <a:latin typeface="+mn-lt"/>
                        </a:rPr>
                        <a:t>52 человека</a:t>
                      </a:r>
                      <a:endParaRPr lang="ru-RU" sz="900" b="0" i="0" u="none" strike="noStrike" dirty="0">
                        <a:solidFill>
                          <a:schemeClr val="tx1"/>
                        </a:solidFill>
                        <a:effectLst/>
                        <a:latin typeface="+mn-lt"/>
                      </a:endParaRPr>
                    </a:p>
                    <a:p>
                      <a:pPr algn="ctr" fontAlgn="t"/>
                      <a:endParaRPr lang="ru-RU" sz="900" b="0" i="0" u="none" strike="noStrike" dirty="0">
                        <a:solidFill>
                          <a:schemeClr val="tx1"/>
                        </a:solidFill>
                        <a:effectLst/>
                        <a:latin typeface="+mn-lt"/>
                      </a:endParaRPr>
                    </a:p>
                  </a:txBody>
                  <a:tcPr marL="2378" marR="2378" marT="2378" marB="0" anchor="ctr"/>
                </a:tc>
                <a:tc>
                  <a:txBody>
                    <a:bodyPr/>
                    <a:lstStyle/>
                    <a:p>
                      <a:pPr algn="ctr" fontAlgn="t"/>
                      <a:r>
                        <a:rPr lang="en-US" sz="900" b="0" i="0" u="none" strike="noStrike" dirty="0">
                          <a:solidFill>
                            <a:schemeClr val="tx1"/>
                          </a:solidFill>
                          <a:effectLst/>
                          <a:latin typeface="+mn-lt"/>
                        </a:rPr>
                        <a:t>М</a:t>
                      </a:r>
                      <a:r>
                        <a:rPr lang="ru-RU" sz="900" b="0" i="0" u="none" strike="noStrike" dirty="0">
                          <a:solidFill>
                            <a:schemeClr val="tx1"/>
                          </a:solidFill>
                          <a:effectLst/>
                          <a:latin typeface="+mn-lt"/>
                        </a:rPr>
                        <a:t>о</a:t>
                      </a:r>
                      <a:r>
                        <a:rPr lang="en-US" sz="900" b="0" i="0" u="none" strike="noStrike" dirty="0">
                          <a:solidFill>
                            <a:schemeClr val="tx1"/>
                          </a:solidFill>
                          <a:effectLst/>
                          <a:latin typeface="+mn-lt"/>
                        </a:rPr>
                        <a:t>л</a:t>
                      </a:r>
                      <a:r>
                        <a:rPr lang="ru-RU" sz="900" b="0" i="0" u="none" strike="noStrike" dirty="0">
                          <a:solidFill>
                            <a:schemeClr val="tx1"/>
                          </a:solidFill>
                          <a:effectLst/>
                          <a:latin typeface="+mn-lt"/>
                        </a:rPr>
                        <a:t>о</a:t>
                      </a:r>
                      <a:r>
                        <a:rPr lang="en-US" sz="900" b="0" i="0" u="none" strike="noStrike" dirty="0">
                          <a:solidFill>
                            <a:schemeClr val="tx1"/>
                          </a:solidFill>
                          <a:effectLst/>
                          <a:latin typeface="+mn-lt"/>
                        </a:rPr>
                        <a:t>д</a:t>
                      </a:r>
                      <a:r>
                        <a:rPr lang="ru-RU" sz="900" b="0" i="0" u="none" strike="noStrike" dirty="0">
                          <a:solidFill>
                            <a:schemeClr val="tx1"/>
                          </a:solidFill>
                          <a:effectLst/>
                          <a:latin typeface="+mn-lt"/>
                        </a:rPr>
                        <a:t>ы</a:t>
                      </a:r>
                      <a:r>
                        <a:rPr lang="en-US" sz="900" b="0" i="0" u="none" strike="noStrike" dirty="0">
                          <a:solidFill>
                            <a:schemeClr val="tx1"/>
                          </a:solidFill>
                          <a:effectLst/>
                          <a:latin typeface="+mn-lt"/>
                        </a:rPr>
                        <a:t>е </a:t>
                      </a:r>
                      <a:r>
                        <a:rPr lang="ru-RU" sz="900" b="0" i="0" u="none" strike="noStrike" dirty="0">
                          <a:solidFill>
                            <a:schemeClr val="tx1"/>
                          </a:solidFill>
                          <a:effectLst/>
                          <a:latin typeface="+mn-lt"/>
                        </a:rPr>
                        <a:t>с</a:t>
                      </a:r>
                      <a:r>
                        <a:rPr lang="en-US" sz="900" b="0" i="0" u="none" strike="noStrike" dirty="0">
                          <a:solidFill>
                            <a:schemeClr val="tx1"/>
                          </a:solidFill>
                          <a:effectLst/>
                          <a:latin typeface="+mn-lt"/>
                        </a:rPr>
                        <a:t>е</a:t>
                      </a:r>
                      <a:r>
                        <a:rPr lang="ru-RU" sz="900" b="0" i="0" u="none" strike="noStrike" dirty="0">
                          <a:solidFill>
                            <a:schemeClr val="tx1"/>
                          </a:solidFill>
                          <a:effectLst/>
                          <a:latin typeface="+mn-lt"/>
                        </a:rPr>
                        <a:t>м</a:t>
                      </a:r>
                      <a:r>
                        <a:rPr lang="en-US" sz="900" b="0" i="0" u="none" strike="noStrike" dirty="0">
                          <a:solidFill>
                            <a:schemeClr val="tx1"/>
                          </a:solidFill>
                          <a:effectLst/>
                          <a:latin typeface="+mn-lt"/>
                        </a:rPr>
                        <a:t>ь</a:t>
                      </a:r>
                      <a:r>
                        <a:rPr lang="ru-RU" sz="900" b="0" i="0" u="none" strike="noStrike" dirty="0">
                          <a:solidFill>
                            <a:schemeClr val="tx1"/>
                          </a:solidFill>
                          <a:effectLst/>
                          <a:latin typeface="+mn-lt"/>
                        </a:rPr>
                        <a:t>и</a:t>
                      </a:r>
                    </a:p>
                  </a:txBody>
                  <a:tcPr marL="2378" marR="2378" marT="2378" marB="0" anchor="ctr"/>
                </a:tc>
                <a:tc>
                  <a:txBody>
                    <a:bodyPr/>
                    <a:lstStyle/>
                    <a:p>
                      <a:pPr algn="ctr" fontAlgn="t"/>
                      <a:r>
                        <a:rPr lang="ru-RU" sz="9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algn="ctr" fontAlgn="b"/>
                      <a:r>
                        <a:rPr lang="ru-RU" sz="900" u="none" strike="noStrike" dirty="0" smtClean="0">
                          <a:solidFill>
                            <a:schemeClr val="tx1"/>
                          </a:solidFill>
                          <a:effectLst/>
                          <a:latin typeface="+mn-lt"/>
                        </a:rPr>
                        <a:t>25 002,2</a:t>
                      </a:r>
                      <a:endParaRPr lang="ru-RU" sz="900" u="none" strike="noStrike" dirty="0">
                        <a:solidFill>
                          <a:schemeClr val="tx1"/>
                        </a:solidFill>
                        <a:effectLst/>
                        <a:latin typeface="+mn-lt"/>
                      </a:endParaRPr>
                    </a:p>
                  </a:txBody>
                  <a:tcPr marL="2378" marR="2378" marT="2378" marB="0" anchor="ctr"/>
                </a:tc>
                <a:extLst>
                  <a:ext uri="{0D108BD9-81ED-4DB2-BD59-A6C34878D82A}">
                    <a16:rowId xmlns:a16="http://schemas.microsoft.com/office/drawing/2014/main" val="1721480116"/>
                  </a:ext>
                </a:extLst>
              </a:tr>
              <a:tr h="1125916">
                <a:tc>
                  <a:txBody>
                    <a:bodyPr/>
                    <a:lstStyle/>
                    <a:p>
                      <a:pPr algn="ctr" fontAlgn="b"/>
                      <a:r>
                        <a:rPr lang="ru-RU" sz="900" u="none" strike="noStrike" dirty="0">
                          <a:solidFill>
                            <a:schemeClr val="tx1"/>
                          </a:solidFill>
                          <a:effectLst/>
                          <a:latin typeface="+mn-lt"/>
                        </a:rPr>
                        <a:t>1</a:t>
                      </a:r>
                      <a:r>
                        <a:rPr lang="en-US" sz="900" u="none" strike="noStrike" dirty="0">
                          <a:solidFill>
                            <a:schemeClr val="tx1"/>
                          </a:solidFill>
                          <a:effectLst/>
                          <a:latin typeface="+mn-lt"/>
                        </a:rPr>
                        <a:t>4</a:t>
                      </a:r>
                      <a:endParaRPr lang="ru-RU" sz="900" b="0" i="0" u="none" strike="noStrike" dirty="0">
                        <a:solidFill>
                          <a:schemeClr val="tx1"/>
                        </a:solidFill>
                        <a:effectLst/>
                        <a:latin typeface="+mn-lt"/>
                      </a:endParaRPr>
                    </a:p>
                  </a:txBody>
                  <a:tcPr marL="2378" marR="2378" marT="2378" marB="0" anchor="ctr"/>
                </a:tc>
                <a:tc>
                  <a:txBody>
                    <a:bodyPr/>
                    <a:lstStyle/>
                    <a:p>
                      <a:pPr algn="l" fontAlgn="t"/>
                      <a:r>
                        <a:rPr lang="ru-RU" sz="900" u="none" strike="noStrike" dirty="0">
                          <a:solidFill>
                            <a:schemeClr val="tx1"/>
                          </a:solidFill>
                          <a:effectLst/>
                          <a:latin typeface="+mn-lt"/>
                        </a:rPr>
                        <a:t>Компенсация социальных расходов медицинским работникам </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smtClean="0">
                          <a:solidFill>
                            <a:schemeClr val="tx1"/>
                          </a:solidFill>
                          <a:effectLst/>
                          <a:latin typeface="+mn-lt"/>
                        </a:rPr>
                        <a:t>265</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Работники ГБУЗ МО «ДЦГБ» и Долгопрудненской подстанции ГБУЗ МО "МОССМП" .</a:t>
                      </a:r>
                    </a:p>
                  </a:txBody>
                  <a:tcPr marL="2378" marR="2378" marT="2378" marB="0" anchor="ctr"/>
                </a:tc>
                <a:tc>
                  <a:txBody>
                    <a:bodyPr/>
                    <a:lstStyle/>
                    <a:p>
                      <a:pPr algn="ctr" fontAlgn="t"/>
                      <a:r>
                        <a:rPr lang="ru-RU" sz="900" b="0" i="0" u="none" strike="noStrike" dirty="0" smtClean="0">
                          <a:solidFill>
                            <a:schemeClr val="tx1"/>
                          </a:solidFill>
                          <a:effectLst/>
                          <a:latin typeface="+mn-lt"/>
                        </a:rPr>
                        <a:t>Решение Совета депутатов городского округа Долгопрудный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медицинских  работников и работников, относящихся к вспомогательному персоналу  на   территории  городского  округа   Долгопрудный Московской области»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tx1"/>
                          </a:solidFill>
                          <a:effectLst/>
                          <a:latin typeface="+mn-lt"/>
                        </a:rPr>
                        <a:t>4</a:t>
                      </a:r>
                      <a:r>
                        <a:rPr lang="ru-RU" sz="900" b="0" i="0" u="none" strike="noStrike" baseline="0" dirty="0" smtClean="0">
                          <a:solidFill>
                            <a:schemeClr val="tx1"/>
                          </a:solidFill>
                          <a:effectLst/>
                          <a:latin typeface="+mn-lt"/>
                        </a:rPr>
                        <a:t> 644,6</a:t>
                      </a:r>
                      <a:endParaRPr lang="ru-RU" sz="900" b="0" i="0" u="none" strike="noStrike" dirty="0">
                        <a:solidFill>
                          <a:schemeClr val="tx1"/>
                        </a:solidFill>
                        <a:effectLst/>
                        <a:latin typeface="+mn-lt"/>
                      </a:endParaRPr>
                    </a:p>
                    <a:p>
                      <a:pPr algn="ctr" fontAlgn="t"/>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770827453"/>
                  </a:ext>
                </a:extLst>
              </a:tr>
              <a:tr h="515989">
                <a:tc>
                  <a:txBody>
                    <a:bodyPr/>
                    <a:lstStyle/>
                    <a:p>
                      <a:pPr algn="ctr" fontAlgn="b"/>
                      <a:r>
                        <a:rPr lang="ru-RU" sz="900" u="none" strike="noStrike" dirty="0">
                          <a:solidFill>
                            <a:schemeClr val="tx1"/>
                          </a:solidFill>
                          <a:effectLst/>
                          <a:latin typeface="+mn-lt"/>
                        </a:rPr>
                        <a:t>1</a:t>
                      </a:r>
                      <a:r>
                        <a:rPr lang="en-US" sz="900" u="none" strike="noStrike" dirty="0">
                          <a:solidFill>
                            <a:schemeClr val="tx1"/>
                          </a:solidFill>
                          <a:effectLst/>
                          <a:latin typeface="+mn-lt"/>
                        </a:rPr>
                        <a:t>5</a:t>
                      </a:r>
                      <a:endParaRPr lang="ru-RU" sz="900" b="0" i="0" u="none" strike="noStrike" dirty="0">
                        <a:solidFill>
                          <a:schemeClr val="tx1"/>
                        </a:solidFill>
                        <a:effectLst/>
                        <a:latin typeface="+mn-lt"/>
                      </a:endParaRPr>
                    </a:p>
                  </a:txBody>
                  <a:tcPr marL="2378" marR="2378" marT="2378" marB="0" anchor="ctr"/>
                </a:tc>
                <a:tc>
                  <a:txBody>
                    <a:bodyPr/>
                    <a:lstStyle/>
                    <a:p>
                      <a:pPr algn="l" fontAlgn="t"/>
                      <a:r>
                        <a:rPr lang="ru-RU" sz="900" u="none" strike="noStrike" dirty="0">
                          <a:solidFill>
                            <a:schemeClr val="tx1"/>
                          </a:solidFill>
                          <a:effectLst/>
                          <a:latin typeface="+mn-lt"/>
                        </a:rPr>
                        <a:t>Денежные выплаты почетным гражданам</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smtClean="0">
                          <a:solidFill>
                            <a:schemeClr val="tx1"/>
                          </a:solidFill>
                          <a:effectLst/>
                          <a:latin typeface="+mn-lt"/>
                        </a:rPr>
                        <a:t>23</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Почетные граждане, вдовы/</a:t>
                      </a:r>
                    </a:p>
                    <a:p>
                      <a:pPr algn="ctr" fontAlgn="t"/>
                      <a:r>
                        <a:rPr lang="ru-RU" sz="900" b="0" i="0" u="none" strike="noStrike" dirty="0">
                          <a:solidFill>
                            <a:schemeClr val="tx1"/>
                          </a:solidFill>
                          <a:effectLst/>
                          <a:latin typeface="+mn-lt"/>
                        </a:rPr>
                        <a:t>вдовцы почетных граждан</a:t>
                      </a:r>
                    </a:p>
                  </a:txBody>
                  <a:tcPr marL="2378" marR="2378" marT="2378" marB="0" anchor="ctr"/>
                </a:tc>
                <a:tc>
                  <a:txBody>
                    <a:bodyPr/>
                    <a:lstStyle/>
                    <a:p>
                      <a:pPr algn="ctr" fontAlgn="t"/>
                      <a:r>
                        <a:rPr lang="ru-RU" sz="900" b="0" i="0" u="none" strike="noStrike" dirty="0">
                          <a:solidFill>
                            <a:schemeClr val="tx1"/>
                          </a:solidFill>
                          <a:effectLst/>
                          <a:latin typeface="+mn-lt"/>
                        </a:rPr>
                        <a:t>Решение Совета депутатов городского округа Долгопрудный Московской области от 19.07.2021 №55-нр «Об утверждении Положения о звании «Почетный гражданин городского округа Долгопрудный»</a:t>
                      </a:r>
                    </a:p>
                  </a:txBody>
                  <a:tcPr marL="2378" marR="2378" marT="2378" marB="0" anchor="ctr"/>
                </a:tc>
                <a:tc>
                  <a:txBody>
                    <a:bodyPr/>
                    <a:lstStyle/>
                    <a:p>
                      <a:pPr algn="ctr" fontAlgn="b"/>
                      <a:r>
                        <a:rPr lang="ru-RU" sz="900" b="0" i="0" u="none" strike="noStrike" dirty="0" smtClean="0">
                          <a:solidFill>
                            <a:schemeClr val="tx1"/>
                          </a:solidFill>
                          <a:effectLst/>
                          <a:latin typeface="+mn-lt"/>
                        </a:rPr>
                        <a:t>1 810,6</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3664831773"/>
                  </a:ext>
                </a:extLst>
              </a:tr>
              <a:tr h="615073">
                <a:tc>
                  <a:txBody>
                    <a:bodyPr/>
                    <a:lstStyle/>
                    <a:p>
                      <a:pPr algn="ctr" fontAlgn="b"/>
                      <a:r>
                        <a:rPr lang="ru-RU" sz="900" u="none" strike="noStrike" dirty="0">
                          <a:solidFill>
                            <a:schemeClr val="tx1"/>
                          </a:solidFill>
                          <a:effectLst/>
                          <a:latin typeface="+mn-lt"/>
                        </a:rPr>
                        <a:t>1</a:t>
                      </a:r>
                      <a:r>
                        <a:rPr lang="en-US" sz="900" u="none" strike="noStrike" dirty="0">
                          <a:solidFill>
                            <a:schemeClr val="tx1"/>
                          </a:solidFill>
                          <a:effectLst/>
                          <a:latin typeface="+mn-lt"/>
                        </a:rPr>
                        <a:t>6</a:t>
                      </a:r>
                      <a:endParaRPr lang="ru-RU" sz="900" b="0" i="0" u="none" strike="noStrike" dirty="0">
                        <a:solidFill>
                          <a:schemeClr val="tx1"/>
                        </a:solidFill>
                        <a:effectLst/>
                        <a:latin typeface="+mn-lt"/>
                      </a:endParaRPr>
                    </a:p>
                  </a:txBody>
                  <a:tcPr marL="2378" marR="2378" marT="2378" marB="0" anchor="ctr"/>
                </a:tc>
                <a:tc>
                  <a:txBody>
                    <a:bodyPr/>
                    <a:lstStyle/>
                    <a:p>
                      <a:pPr algn="l" fontAlgn="t"/>
                      <a:r>
                        <a:rPr lang="ru-RU" sz="900" u="none" strike="noStrike" dirty="0">
                          <a:solidFill>
                            <a:schemeClr val="tx1"/>
                          </a:solidFill>
                          <a:effectLst/>
                          <a:latin typeface="+mn-lt"/>
                        </a:rPr>
                        <a:t>Оказание государственной поддержки в решении жилищной проблемы детей-сирот и детей, оставшихся без попечения родителей, лиц из числа детей-сирот и детей, оставшихся без попечения родителей</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smtClean="0">
                          <a:solidFill>
                            <a:schemeClr val="tx1"/>
                          </a:solidFill>
                          <a:effectLst/>
                          <a:latin typeface="+mn-lt"/>
                        </a:rPr>
                        <a:t>8</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en-US" sz="900" b="0" i="0" u="none" strike="noStrike" dirty="0">
                          <a:solidFill>
                            <a:schemeClr val="tx1"/>
                          </a:solidFill>
                          <a:effectLst/>
                          <a:latin typeface="+mn-lt"/>
                        </a:rPr>
                        <a:t>Д</a:t>
                      </a:r>
                      <a:r>
                        <a:rPr lang="ru-RU" sz="900" b="0" i="0" u="none" strike="noStrike" dirty="0">
                          <a:solidFill>
                            <a:schemeClr val="tx1"/>
                          </a:solidFill>
                          <a:effectLst/>
                          <a:latin typeface="+mn-lt"/>
                        </a:rPr>
                        <a:t>е</a:t>
                      </a:r>
                      <a:r>
                        <a:rPr lang="en-US" sz="900" b="0" i="0" u="none" strike="noStrike" dirty="0">
                          <a:solidFill>
                            <a:schemeClr val="tx1"/>
                          </a:solidFill>
                          <a:effectLst/>
                          <a:latin typeface="+mn-lt"/>
                        </a:rPr>
                        <a:t>т</a:t>
                      </a:r>
                      <a:r>
                        <a:rPr lang="ru-RU" sz="900" b="0" i="0" u="none" strike="noStrike" dirty="0">
                          <a:solidFill>
                            <a:schemeClr val="tx1"/>
                          </a:solidFill>
                          <a:effectLst/>
                          <a:latin typeface="+mn-lt"/>
                        </a:rPr>
                        <a:t>и</a:t>
                      </a:r>
                      <a:r>
                        <a:rPr lang="en-US" sz="900" b="0" i="0" u="none" strike="noStrike" dirty="0">
                          <a:solidFill>
                            <a:schemeClr val="tx1"/>
                          </a:solidFill>
                          <a:effectLst/>
                          <a:latin typeface="+mn-lt"/>
                        </a:rPr>
                        <a:t>-</a:t>
                      </a:r>
                      <a:r>
                        <a:rPr lang="ru-RU" sz="900" b="0" i="0" u="none" strike="noStrike" dirty="0">
                          <a:solidFill>
                            <a:schemeClr val="tx1"/>
                          </a:solidFill>
                          <a:effectLst/>
                          <a:latin typeface="+mn-lt"/>
                        </a:rPr>
                        <a:t>с</a:t>
                      </a:r>
                      <a:r>
                        <a:rPr lang="en-US" sz="900" b="0" i="0" u="none" strike="noStrike" dirty="0">
                          <a:solidFill>
                            <a:schemeClr val="tx1"/>
                          </a:solidFill>
                          <a:effectLst/>
                          <a:latin typeface="+mn-lt"/>
                        </a:rPr>
                        <a:t>и</a:t>
                      </a:r>
                      <a:r>
                        <a:rPr lang="ru-RU" sz="900" b="0" i="0" u="none" strike="noStrike" dirty="0">
                          <a:solidFill>
                            <a:schemeClr val="tx1"/>
                          </a:solidFill>
                          <a:effectLst/>
                          <a:latin typeface="+mn-lt"/>
                        </a:rPr>
                        <a:t>р</a:t>
                      </a:r>
                      <a:r>
                        <a:rPr lang="en-US" sz="900" b="0" i="0" u="none" strike="noStrike" dirty="0">
                          <a:solidFill>
                            <a:schemeClr val="tx1"/>
                          </a:solidFill>
                          <a:effectLst/>
                          <a:latin typeface="+mn-lt"/>
                        </a:rPr>
                        <a:t>о</a:t>
                      </a:r>
                      <a:r>
                        <a:rPr lang="ru-RU" sz="900" b="0" i="0" u="none" strike="noStrike" dirty="0">
                          <a:solidFill>
                            <a:schemeClr val="tx1"/>
                          </a:solidFill>
                          <a:effectLst/>
                          <a:latin typeface="+mn-lt"/>
                        </a:rPr>
                        <a:t>т</a:t>
                      </a:r>
                      <a:r>
                        <a:rPr lang="en-US" sz="900" b="0" i="0" u="none" strike="noStrike" dirty="0">
                          <a:solidFill>
                            <a:schemeClr val="tx1"/>
                          </a:solidFill>
                          <a:effectLst/>
                          <a:latin typeface="+mn-lt"/>
                        </a:rPr>
                        <a:t>ы</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algn="ctr" fontAlgn="b"/>
                      <a:r>
                        <a:rPr lang="ru-RU" sz="900" u="none" strike="noStrike" dirty="0" smtClean="0">
                          <a:solidFill>
                            <a:schemeClr val="tx1"/>
                          </a:solidFill>
                          <a:effectLst/>
                          <a:latin typeface="+mn-lt"/>
                        </a:rPr>
                        <a:t>52 390,5</a:t>
                      </a:r>
                      <a:endParaRPr lang="ru-RU" sz="900" u="none" strike="noStrike" dirty="0">
                        <a:solidFill>
                          <a:schemeClr val="tx1"/>
                        </a:solidFill>
                        <a:effectLst/>
                        <a:latin typeface="+mn-lt"/>
                      </a:endParaRPr>
                    </a:p>
                  </a:txBody>
                  <a:tcPr marL="2378" marR="2378" marT="2378" marB="0" anchor="ctr"/>
                </a:tc>
                <a:extLst>
                  <a:ext uri="{0D108BD9-81ED-4DB2-BD59-A6C34878D82A}">
                    <a16:rowId xmlns:a16="http://schemas.microsoft.com/office/drawing/2014/main" val="1005187984"/>
                  </a:ext>
                </a:extLst>
              </a:tr>
              <a:tr h="772870">
                <a:tc>
                  <a:txBody>
                    <a:bodyPr/>
                    <a:lstStyle/>
                    <a:p>
                      <a:pPr algn="ctr" fontAlgn="b"/>
                      <a:r>
                        <a:rPr lang="ru-RU" sz="900" b="0" i="0" u="none" strike="noStrike" dirty="0">
                          <a:solidFill>
                            <a:schemeClr val="tx1"/>
                          </a:solidFill>
                          <a:effectLst/>
                          <a:latin typeface="+mn-lt"/>
                        </a:rPr>
                        <a:t>1</a:t>
                      </a:r>
                      <a:r>
                        <a:rPr lang="en-US" sz="900" b="0" i="0" u="none" strike="noStrike" dirty="0">
                          <a:solidFill>
                            <a:schemeClr val="tx1"/>
                          </a:solidFill>
                          <a:effectLst/>
                          <a:latin typeface="+mn-lt"/>
                        </a:rPr>
                        <a:t>7</a:t>
                      </a:r>
                      <a:endParaRPr lang="ru-RU" sz="900" b="0" i="0" u="none" strike="noStrike" dirty="0">
                        <a:solidFill>
                          <a:schemeClr val="tx1"/>
                        </a:solidFill>
                        <a:effectLst/>
                        <a:latin typeface="+mn-lt"/>
                      </a:endParaRPr>
                    </a:p>
                  </a:txBody>
                  <a:tcPr marL="2378" marR="2378" marT="2378" marB="0" anchor="ctr"/>
                </a:tc>
                <a:tc>
                  <a:txBody>
                    <a:bodyPr/>
                    <a:lstStyle/>
                    <a:p>
                      <a:pPr algn="l" fontAlgn="t"/>
                      <a:r>
                        <a:rPr lang="ru-RU" sz="900" b="0" i="0" u="none" strike="noStrike" dirty="0">
                          <a:solidFill>
                            <a:schemeClr val="tx1"/>
                          </a:solidFill>
                          <a:effectLst/>
                          <a:latin typeface="+mn-lt"/>
                        </a:rPr>
                        <a:t>Единовременная выплата донорам, безвозмездно сдающим кровь и (или) ее компоненты</a:t>
                      </a:r>
                    </a:p>
                  </a:txBody>
                  <a:tcPr marL="2378" marR="2378" marT="2378" marB="0" anchor="ctr"/>
                </a:tc>
                <a:tc>
                  <a:txBody>
                    <a:bodyPr/>
                    <a:lstStyle/>
                    <a:p>
                      <a:pPr algn="ctr" fontAlgn="t"/>
                      <a:r>
                        <a:rPr lang="ru-RU" sz="900" b="0" i="0" u="none" strike="noStrike" dirty="0" smtClean="0">
                          <a:solidFill>
                            <a:schemeClr val="tx1"/>
                          </a:solidFill>
                          <a:effectLst/>
                          <a:latin typeface="+mn-lt"/>
                        </a:rPr>
                        <a:t>40</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Доноры</a:t>
                      </a:r>
                    </a:p>
                  </a:txBody>
                  <a:tcPr marL="2378" marR="2378" marT="2378" marB="0" anchor="ctr"/>
                </a:tc>
                <a:tc>
                  <a:txBody>
                    <a:bodyPr/>
                    <a:lstStyle/>
                    <a:p>
                      <a:pPr algn="ctr" fontAlgn="t"/>
                      <a:r>
                        <a:rPr lang="ru-RU" sz="900" kern="1200" dirty="0" smtClean="0">
                          <a:solidFill>
                            <a:schemeClr val="dk1"/>
                          </a:solidFill>
                          <a:latin typeface="+mn-lt"/>
                          <a:ea typeface="+mn-ea"/>
                          <a:cs typeface="+mn-cs"/>
                        </a:rPr>
                        <a:t>Решение Совета депутатов городского округа Долгопрудный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a:t>
                      </a:r>
                      <a:r>
                        <a:rPr lang="ru-RU" sz="900" kern="1200" dirty="0">
                          <a:solidFill>
                            <a:schemeClr val="dk1"/>
                          </a:solidFill>
                          <a:latin typeface="+mn-lt"/>
                          <a:ea typeface="+mn-ea"/>
                          <a:cs typeface="+mn-cs"/>
                        </a:rPr>
                        <a:t>администрации города Долгопрудного от 26.06.2019 № 367-ПА/н «Об утверждении Порядка предоставления единовременной выплаты донорам»</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smtClean="0">
                          <a:solidFill>
                            <a:schemeClr val="tx1"/>
                          </a:solidFill>
                          <a:effectLst/>
                          <a:latin typeface="+mn-lt"/>
                        </a:rPr>
                        <a:t>67,5</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48492170"/>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02669"/>
            <a:ext cx="760490" cy="342008"/>
          </a:xfrm>
          <a:prstGeom prst="rect">
            <a:avLst/>
          </a:prstGeom>
        </p:spPr>
      </p:pic>
      <p:sp>
        <p:nvSpPr>
          <p:cNvPr id="9" name="Заголовок 1">
            <a:extLst>
              <a:ext uri="{FF2B5EF4-FFF2-40B4-BE49-F238E27FC236}">
                <a16:creationId xmlns:a16="http://schemas.microsoft.com/office/drawing/2014/main" id="{27FEA338-0081-4C2D-AA42-A5A16A813DA8}"/>
              </a:ext>
            </a:extLst>
          </p:cNvPr>
          <p:cNvSpPr>
            <a:spLocks noGrp="1"/>
          </p:cNvSpPr>
          <p:nvPr>
            <p:ph type="title"/>
          </p:nvPr>
        </p:nvSpPr>
        <p:spPr>
          <a:xfrm>
            <a:off x="914400" y="378690"/>
            <a:ext cx="10445750" cy="65987"/>
          </a:xfrm>
        </p:spPr>
        <p:txBody>
          <a:bodyPr>
            <a:noAutofit/>
          </a:bodyPr>
          <a:lstStyle/>
          <a:p>
            <a:pPr algn="ctr"/>
            <a:r>
              <a:rPr lang="ru-RU" sz="2400" dirty="0">
                <a:latin typeface="+mn-lt"/>
              </a:rPr>
              <a:t>Информация о расходах бюджета с учетом интересов целевых групп пользователей за </a:t>
            </a:r>
            <a:r>
              <a:rPr lang="ru-RU" sz="2400" dirty="0" smtClean="0">
                <a:latin typeface="+mn-lt"/>
              </a:rPr>
              <a:t>2022 </a:t>
            </a:r>
            <a:r>
              <a:rPr lang="ru-RU" sz="2400" dirty="0">
                <a:latin typeface="+mn-lt"/>
              </a:rPr>
              <a:t>год</a:t>
            </a:r>
          </a:p>
        </p:txBody>
      </p:sp>
    </p:spTree>
    <p:extLst>
      <p:ext uri="{BB962C8B-B14F-4D97-AF65-F5344CB8AC3E}">
        <p14:creationId xmlns:p14="http://schemas.microsoft.com/office/powerpoint/2010/main" val="266528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81</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nvPr>
        </p:nvGraphicFramePr>
        <p:xfrm>
          <a:off x="273377" y="1232857"/>
          <a:ext cx="11613823" cy="3356983"/>
        </p:xfrm>
        <a:graphic>
          <a:graphicData uri="http://schemas.openxmlformats.org/drawingml/2006/table">
            <a:tbl>
              <a:tblPr>
                <a:tableStyleId>{8A107856-5554-42FB-B03E-39F5DBC370BA}</a:tableStyleId>
              </a:tblPr>
              <a:tblGrid>
                <a:gridCol w="599313">
                  <a:extLst>
                    <a:ext uri="{9D8B030D-6E8A-4147-A177-3AD203B41FA5}">
                      <a16:colId xmlns:a16="http://schemas.microsoft.com/office/drawing/2014/main" val="3173738563"/>
                    </a:ext>
                  </a:extLst>
                </a:gridCol>
                <a:gridCol w="3176825">
                  <a:extLst>
                    <a:ext uri="{9D8B030D-6E8A-4147-A177-3AD203B41FA5}">
                      <a16:colId xmlns:a16="http://schemas.microsoft.com/office/drawing/2014/main" val="1175069003"/>
                    </a:ext>
                  </a:extLst>
                </a:gridCol>
                <a:gridCol w="1558755">
                  <a:extLst>
                    <a:ext uri="{9D8B030D-6E8A-4147-A177-3AD203B41FA5}">
                      <a16:colId xmlns:a16="http://schemas.microsoft.com/office/drawing/2014/main" val="3513692141"/>
                    </a:ext>
                  </a:extLst>
                </a:gridCol>
                <a:gridCol w="1316331">
                  <a:extLst>
                    <a:ext uri="{9D8B030D-6E8A-4147-A177-3AD203B41FA5}">
                      <a16:colId xmlns:a16="http://schemas.microsoft.com/office/drawing/2014/main" val="1824154891"/>
                    </a:ext>
                  </a:extLst>
                </a:gridCol>
                <a:gridCol w="4117360">
                  <a:extLst>
                    <a:ext uri="{9D8B030D-6E8A-4147-A177-3AD203B41FA5}">
                      <a16:colId xmlns:a16="http://schemas.microsoft.com/office/drawing/2014/main" val="79962035"/>
                    </a:ext>
                  </a:extLst>
                </a:gridCol>
                <a:gridCol w="845239">
                  <a:extLst>
                    <a:ext uri="{9D8B030D-6E8A-4147-A177-3AD203B41FA5}">
                      <a16:colId xmlns:a16="http://schemas.microsoft.com/office/drawing/2014/main" val="154824804"/>
                    </a:ext>
                  </a:extLst>
                </a:gridCol>
              </a:tblGrid>
              <a:tr h="1017201">
                <a:tc>
                  <a:txBody>
                    <a:bodyPr/>
                    <a:lstStyle/>
                    <a:p>
                      <a:pPr algn="ctr" fontAlgn="b"/>
                      <a:r>
                        <a:rPr lang="ru-RU" sz="900" b="1" u="none" strike="noStrike" dirty="0">
                          <a:solidFill>
                            <a:schemeClr val="tx1"/>
                          </a:solidFill>
                          <a:effectLst/>
                          <a:latin typeface="+mn-lt"/>
                        </a:rPr>
                        <a:t>№</a:t>
                      </a:r>
                      <a:endParaRPr lang="ru-RU" sz="900" b="1" i="0" u="none" strike="noStrike" dirty="0">
                        <a:solidFill>
                          <a:schemeClr val="tx1"/>
                        </a:solidFill>
                        <a:effectLst/>
                        <a:latin typeface="+mn-lt"/>
                      </a:endParaRPr>
                    </a:p>
                  </a:txBody>
                  <a:tcPr marL="2378" marR="2378" marT="2378" marB="0" anchor="ctr"/>
                </a:tc>
                <a:tc>
                  <a:txBody>
                    <a:bodyPr/>
                    <a:lstStyle/>
                    <a:p>
                      <a:pPr algn="ctr" fontAlgn="b"/>
                      <a:r>
                        <a:rPr lang="ru-RU" sz="900" b="1" u="none" strike="noStrike" dirty="0">
                          <a:solidFill>
                            <a:schemeClr val="tx1"/>
                          </a:solidFill>
                          <a:effectLst/>
                          <a:latin typeface="+mn-lt"/>
                        </a:rPr>
                        <a:t>Наименование мер социальной поддержки</a:t>
                      </a:r>
                      <a:endParaRPr lang="ru-RU" sz="900" b="1" i="0" u="none" strike="noStrike" dirty="0">
                        <a:solidFill>
                          <a:schemeClr val="tx1"/>
                        </a:solidFill>
                        <a:effectLst/>
                        <a:latin typeface="+mn-lt"/>
                      </a:endParaRPr>
                    </a:p>
                  </a:txBody>
                  <a:tcPr marL="2378" marR="2378" marT="2378" marB="0" anchor="ctr"/>
                </a:tc>
                <a:tc>
                  <a:txBody>
                    <a:bodyPr/>
                    <a:lstStyle/>
                    <a:p>
                      <a:pPr algn="ctr" fontAlgn="b"/>
                      <a:r>
                        <a:rPr lang="ru-RU" sz="900" b="1" i="0" u="none" strike="noStrike" dirty="0">
                          <a:solidFill>
                            <a:schemeClr val="tx1"/>
                          </a:solidFill>
                          <a:effectLst/>
                          <a:latin typeface="+mn-lt"/>
                        </a:rPr>
                        <a:t>Численность представителей целевой группы (чел.)</a:t>
                      </a:r>
                    </a:p>
                  </a:txBody>
                  <a:tcPr marL="2378" marR="2378" marT="2378" marB="0" anchor="ctr"/>
                </a:tc>
                <a:tc>
                  <a:txBody>
                    <a:bodyPr/>
                    <a:lstStyle/>
                    <a:p>
                      <a:pPr algn="ctr" fontAlgn="b"/>
                      <a:r>
                        <a:rPr lang="en-US" sz="900" b="1" i="0" u="none" strike="noStrike" dirty="0">
                          <a:solidFill>
                            <a:schemeClr val="tx1"/>
                          </a:solidFill>
                          <a:effectLst/>
                          <a:latin typeface="+mn-lt"/>
                        </a:rPr>
                        <a:t>Ц</a:t>
                      </a:r>
                      <a:r>
                        <a:rPr lang="ru-RU" sz="900" b="1" i="0" u="none" strike="noStrike" dirty="0">
                          <a:solidFill>
                            <a:schemeClr val="tx1"/>
                          </a:solidFill>
                          <a:effectLst/>
                          <a:latin typeface="+mn-lt"/>
                        </a:rPr>
                        <a:t>е</a:t>
                      </a:r>
                      <a:r>
                        <a:rPr lang="en-US" sz="900" b="1" i="0" u="none" strike="noStrike" dirty="0">
                          <a:solidFill>
                            <a:schemeClr val="tx1"/>
                          </a:solidFill>
                          <a:effectLst/>
                          <a:latin typeface="+mn-lt"/>
                        </a:rPr>
                        <a:t>л</a:t>
                      </a:r>
                      <a:r>
                        <a:rPr lang="ru-RU" sz="900" b="1" i="0" u="none" strike="noStrike" dirty="0">
                          <a:solidFill>
                            <a:schemeClr val="tx1"/>
                          </a:solidFill>
                          <a:effectLst/>
                          <a:latin typeface="+mn-lt"/>
                        </a:rPr>
                        <a:t>е</a:t>
                      </a:r>
                      <a:r>
                        <a:rPr lang="en-US" sz="900" b="1" i="0" u="none" strike="noStrike" dirty="0">
                          <a:solidFill>
                            <a:schemeClr val="tx1"/>
                          </a:solidFill>
                          <a:effectLst/>
                          <a:latin typeface="+mn-lt"/>
                        </a:rPr>
                        <a:t>в</a:t>
                      </a:r>
                      <a:r>
                        <a:rPr lang="ru-RU" sz="900" b="1" i="0" u="none" strike="noStrike" dirty="0">
                          <a:solidFill>
                            <a:schemeClr val="tx1"/>
                          </a:solidFill>
                          <a:effectLst/>
                          <a:latin typeface="+mn-lt"/>
                        </a:rPr>
                        <a:t>а</a:t>
                      </a:r>
                      <a:r>
                        <a:rPr lang="en-US" sz="900" b="1" i="0" u="none" strike="noStrike" dirty="0">
                          <a:solidFill>
                            <a:schemeClr val="tx1"/>
                          </a:solidFill>
                          <a:effectLst/>
                          <a:latin typeface="+mn-lt"/>
                        </a:rPr>
                        <a:t>я </a:t>
                      </a:r>
                      <a:r>
                        <a:rPr lang="ru-RU" sz="900" b="1" i="0" u="none" strike="noStrike" dirty="0">
                          <a:solidFill>
                            <a:schemeClr val="tx1"/>
                          </a:solidFill>
                          <a:effectLst/>
                          <a:latin typeface="+mn-lt"/>
                        </a:rPr>
                        <a:t>г</a:t>
                      </a:r>
                      <a:r>
                        <a:rPr lang="en-US" sz="900" b="1" i="0" u="none" strike="noStrike" dirty="0">
                          <a:solidFill>
                            <a:schemeClr val="tx1"/>
                          </a:solidFill>
                          <a:effectLst/>
                          <a:latin typeface="+mn-lt"/>
                        </a:rPr>
                        <a:t>р</a:t>
                      </a:r>
                      <a:r>
                        <a:rPr lang="ru-RU" sz="900" b="1" i="0" u="none" strike="noStrike" dirty="0">
                          <a:solidFill>
                            <a:schemeClr val="tx1"/>
                          </a:solidFill>
                          <a:effectLst/>
                          <a:latin typeface="+mn-lt"/>
                        </a:rPr>
                        <a:t>у</a:t>
                      </a:r>
                      <a:r>
                        <a:rPr lang="en-US" sz="900" b="1" i="0" u="none" strike="noStrike" dirty="0">
                          <a:solidFill>
                            <a:schemeClr val="tx1"/>
                          </a:solidFill>
                          <a:effectLst/>
                          <a:latin typeface="+mn-lt"/>
                        </a:rPr>
                        <a:t>п</a:t>
                      </a:r>
                      <a:r>
                        <a:rPr lang="ru-RU" sz="900" b="1" i="0" u="none" strike="noStrike" dirty="0">
                          <a:solidFill>
                            <a:schemeClr val="tx1"/>
                          </a:solidFill>
                          <a:effectLst/>
                          <a:latin typeface="+mn-lt"/>
                        </a:rPr>
                        <a:t>п</a:t>
                      </a:r>
                      <a:r>
                        <a:rPr lang="en-US" sz="900" b="1" i="0" u="none" strike="noStrike" dirty="0">
                          <a:solidFill>
                            <a:schemeClr val="tx1"/>
                          </a:solidFill>
                          <a:effectLst/>
                          <a:latin typeface="+mn-lt"/>
                        </a:rPr>
                        <a:t>а</a:t>
                      </a:r>
                      <a:endParaRPr lang="ru-RU" sz="900" b="1" i="0" u="none" strike="noStrike" dirty="0">
                        <a:solidFill>
                          <a:schemeClr val="tx1"/>
                        </a:solidFill>
                        <a:effectLst/>
                        <a:latin typeface="+mn-lt"/>
                      </a:endParaRPr>
                    </a:p>
                  </a:txBody>
                  <a:tcPr marL="2378" marR="2378" marT="2378" marB="0" anchor="ctr"/>
                </a:tc>
                <a:tc>
                  <a:txBody>
                    <a:bodyPr/>
                    <a:lstStyle/>
                    <a:p>
                      <a:pPr algn="ctr" fontAlgn="b"/>
                      <a:r>
                        <a:rPr lang="ru-RU" sz="900" b="1" i="0" u="none" strike="noStrike" dirty="0">
                          <a:solidFill>
                            <a:schemeClr val="tx1"/>
                          </a:solidFill>
                          <a:effectLst/>
                          <a:latin typeface="+mn-lt"/>
                        </a:rPr>
                        <a:t>Нормативный правовой акт</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900" b="1" u="none" strike="noStrike" dirty="0">
                          <a:solidFill>
                            <a:schemeClr val="tx1"/>
                          </a:solidFill>
                          <a:effectLst/>
                        </a:rPr>
                        <a:t>Исполнено за </a:t>
                      </a:r>
                      <a:r>
                        <a:rPr lang="ru-RU" sz="900" b="1" u="none" strike="noStrike" dirty="0" smtClean="0">
                          <a:solidFill>
                            <a:schemeClr val="tx1"/>
                          </a:solidFill>
                          <a:effectLst/>
                        </a:rPr>
                        <a:t>2022 </a:t>
                      </a:r>
                      <a:r>
                        <a:rPr lang="ru-RU" sz="900" b="1" u="none" strike="noStrike" dirty="0">
                          <a:solidFill>
                            <a:schemeClr val="tx1"/>
                          </a:solidFill>
                          <a:effectLst/>
                        </a:rPr>
                        <a:t>год (тыс.руб.)</a:t>
                      </a:r>
                    </a:p>
                    <a:p>
                      <a:pPr algn="ctr" fontAlgn="b"/>
                      <a:endParaRPr lang="ru-RU" sz="900" b="1" i="0" u="none" strike="noStrike" dirty="0">
                        <a:solidFill>
                          <a:schemeClr val="tx1"/>
                        </a:solidFill>
                        <a:effectLst/>
                        <a:latin typeface="+mn-lt"/>
                      </a:endParaRPr>
                    </a:p>
                  </a:txBody>
                  <a:tcPr marL="2378" marR="2378" marT="2378" marB="0" anchor="ctr"/>
                </a:tc>
                <a:extLst>
                  <a:ext uri="{0D108BD9-81ED-4DB2-BD59-A6C34878D82A}">
                    <a16:rowId xmlns:a16="http://schemas.microsoft.com/office/drawing/2014/main" val="1699384114"/>
                  </a:ext>
                </a:extLst>
              </a:tr>
              <a:tr h="1169891">
                <a:tc>
                  <a:txBody>
                    <a:bodyPr/>
                    <a:lstStyle/>
                    <a:p>
                      <a:pPr algn="ctr" fontAlgn="b"/>
                      <a:r>
                        <a:rPr lang="ru-RU" sz="900" b="0" i="0" u="none" strike="noStrike" dirty="0">
                          <a:solidFill>
                            <a:schemeClr val="tx1"/>
                          </a:solidFill>
                          <a:effectLst/>
                          <a:latin typeface="+mn-lt"/>
                        </a:rPr>
                        <a:t>18</a:t>
                      </a:r>
                    </a:p>
                  </a:txBody>
                  <a:tcPr marL="2378" marR="2378" marT="2378" marB="0" anchor="ctr"/>
                </a:tc>
                <a:tc>
                  <a:txBody>
                    <a:bodyPr/>
                    <a:lstStyle/>
                    <a:p>
                      <a:pPr marL="0" algn="l" defTabSz="914400" rtl="0" eaLnBrk="1" fontAlgn="t" latinLnBrk="0" hangingPunct="1"/>
                      <a:r>
                        <a:rPr lang="ru-RU" sz="900" b="0" i="0" u="none" strike="noStrike" kern="1200" dirty="0">
                          <a:solidFill>
                            <a:schemeClr val="tx1"/>
                          </a:solidFill>
                          <a:effectLst/>
                          <a:latin typeface="+mn-lt"/>
                          <a:ea typeface="+mn-ea"/>
                          <a:cs typeface="+mn-cs"/>
                        </a:rPr>
                        <a:t>Мероприятие «Золотая свадьба»</a:t>
                      </a:r>
                    </a:p>
                  </a:txBody>
                  <a:tcPr marL="2378" marR="2378" marT="2378" marB="0" anchor="ctr"/>
                </a:tc>
                <a:tc>
                  <a:txBody>
                    <a:bodyPr/>
                    <a:lstStyle/>
                    <a:p>
                      <a:pPr algn="ctr" fontAlgn="t"/>
                      <a:r>
                        <a:rPr lang="ru-RU" sz="900" b="0" i="0" u="none" strike="noStrike" dirty="0">
                          <a:solidFill>
                            <a:schemeClr val="tx1"/>
                          </a:solidFill>
                          <a:effectLst/>
                          <a:latin typeface="+mn-lt"/>
                        </a:rPr>
                        <a:t>60</a:t>
                      </a:r>
                    </a:p>
                  </a:txBody>
                  <a:tcPr marL="2378" marR="2378" marT="2378" marB="0" anchor="ctr"/>
                </a:tc>
                <a:tc>
                  <a:txBody>
                    <a:bodyPr/>
                    <a:lstStyle/>
                    <a:p>
                      <a:pPr algn="ctr" fontAlgn="t"/>
                      <a:r>
                        <a:rPr lang="ru-RU" sz="900" b="0" i="0" u="none" strike="noStrike" dirty="0">
                          <a:solidFill>
                            <a:schemeClr val="tx1"/>
                          </a:solidFill>
                          <a:effectLst/>
                          <a:latin typeface="+mn-lt"/>
                        </a:rPr>
                        <a:t>Юбиляры совместной  жизни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u="none" strike="noStrike" kern="1200" dirty="0" smtClean="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p>
                      <a:pPr marL="0" marR="0" lvl="0" indent="0" algn="ctr" defTabSz="914400" rtl="0" eaLnBrk="1" fontAlgn="t" latinLnBrk="0" hangingPunct="1">
                        <a:lnSpc>
                          <a:spcPct val="100000"/>
                        </a:lnSpc>
                        <a:spcBef>
                          <a:spcPts val="0"/>
                        </a:spcBef>
                        <a:spcAft>
                          <a:spcPts val="0"/>
                        </a:spcAft>
                        <a:buClrTx/>
                        <a:buSzTx/>
                        <a:buFontTx/>
                        <a:buNone/>
                        <a:tabLst/>
                        <a:defRPr/>
                      </a:pPr>
                      <a:endParaRPr lang="ru-RU" sz="900" u="none" strike="noStrike" kern="1200" dirty="0">
                        <a:solidFill>
                          <a:schemeClr val="tx1"/>
                        </a:solidFill>
                        <a:effectLst/>
                        <a:latin typeface="+mn-lt"/>
                        <a:ea typeface="+mn-ea"/>
                        <a:cs typeface="+mn-cs"/>
                      </a:endParaRPr>
                    </a:p>
                  </a:txBody>
                  <a:tcPr marL="2378" marR="2378" marT="2378" marB="0" anchor="ctr"/>
                </a:tc>
                <a:tc>
                  <a:txBody>
                    <a:bodyPr/>
                    <a:lstStyle/>
                    <a:p>
                      <a:pPr algn="ctr" fontAlgn="t"/>
                      <a:r>
                        <a:rPr lang="ru-RU" sz="900" b="0" i="0" u="none" strike="noStrike" dirty="0" smtClean="0">
                          <a:solidFill>
                            <a:schemeClr val="tx1"/>
                          </a:solidFill>
                          <a:effectLst/>
                          <a:latin typeface="+mn-lt"/>
                        </a:rPr>
                        <a:t>133,7</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3927028790"/>
                  </a:ext>
                </a:extLst>
              </a:tr>
              <a:tr h="1169891">
                <a:tc>
                  <a:txBody>
                    <a:bodyPr/>
                    <a:lstStyle/>
                    <a:p>
                      <a:pPr algn="ctr" fontAlgn="b"/>
                      <a:r>
                        <a:rPr lang="ru-RU" sz="900" b="0" i="0" u="none" strike="noStrike" dirty="0">
                          <a:solidFill>
                            <a:schemeClr val="tx1"/>
                          </a:solidFill>
                          <a:effectLst/>
                          <a:latin typeface="+mn-lt"/>
                        </a:rPr>
                        <a:t>20</a:t>
                      </a:r>
                    </a:p>
                  </a:txBody>
                  <a:tcPr marL="2378" marR="2378" marT="2378" marB="0" anchor="ctr"/>
                </a:tc>
                <a:tc>
                  <a:txBody>
                    <a:bodyPr/>
                    <a:lstStyle/>
                    <a:p>
                      <a:pPr algn="l" fontAlgn="t"/>
                      <a:r>
                        <a:rPr lang="ru-RU" sz="900" b="0" i="0" u="none" strike="noStrike" dirty="0">
                          <a:solidFill>
                            <a:schemeClr val="tx1"/>
                          </a:solidFill>
                          <a:effectLst/>
                          <a:latin typeface="+mn-lt"/>
                        </a:rPr>
                        <a:t>Питание детей из многодетных, неполных, малоимущих семей, семей, оказавшихся в трудной жизненной ситуации, в общеобразовательных учреждениях   </a:t>
                      </a:r>
                    </a:p>
                    <a:p>
                      <a:pPr algn="l" fontAlgn="t"/>
                      <a:endParaRPr lang="ru-RU" sz="900" b="0" i="0" u="none" strike="noStrike" dirty="0">
                        <a:solidFill>
                          <a:schemeClr val="tx1"/>
                        </a:solidFill>
                        <a:effectLst/>
                        <a:latin typeface="+mn-lt"/>
                      </a:endParaRPr>
                    </a:p>
                    <a:p>
                      <a:pPr algn="l" fontAlgn="t"/>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smtClean="0">
                          <a:solidFill>
                            <a:schemeClr val="tx1"/>
                          </a:solidFill>
                          <a:effectLst/>
                          <a:latin typeface="+mn-lt"/>
                        </a:rPr>
                        <a:t>140</a:t>
                      </a:r>
                      <a:endParaRPr lang="ru-RU" sz="900" b="0" i="0" u="none" strike="noStrike" dirty="0">
                        <a:solidFill>
                          <a:schemeClr val="tx1"/>
                        </a:solidFill>
                        <a:effectLst/>
                        <a:latin typeface="+mn-lt"/>
                      </a:endParaRPr>
                    </a:p>
                  </a:txBody>
                  <a:tcPr marL="2378" marR="2378" marT="2378" marB="0" anchor="ctr"/>
                </a:tc>
                <a:tc>
                  <a:txBody>
                    <a:bodyPr/>
                    <a:lstStyle/>
                    <a:p>
                      <a:pPr algn="ctr" fontAlgn="t"/>
                      <a:r>
                        <a:rPr lang="ru-RU" sz="900" b="0" i="0" u="none" strike="noStrike" dirty="0">
                          <a:solidFill>
                            <a:schemeClr val="tx1"/>
                          </a:solidFill>
                          <a:effectLst/>
                          <a:latin typeface="+mn-lt"/>
                        </a:rPr>
                        <a:t>Дети из многодетных, неполных, малоимущих семей, семей, оказавшихся в трудной жизненной ситуации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u="none" strike="noStrike" kern="1200" dirty="0" smtClean="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p>
                      <a:pPr marL="0" marR="0" lvl="0" indent="0" algn="ctr" defTabSz="914400" rtl="0" eaLnBrk="1" fontAlgn="t" latinLnBrk="0" hangingPunct="1">
                        <a:lnSpc>
                          <a:spcPct val="100000"/>
                        </a:lnSpc>
                        <a:spcBef>
                          <a:spcPts val="0"/>
                        </a:spcBef>
                        <a:spcAft>
                          <a:spcPts val="0"/>
                        </a:spcAft>
                        <a:buClrTx/>
                        <a:buSzTx/>
                        <a:buFontTx/>
                        <a:buNone/>
                        <a:tabLst/>
                        <a:defRPr/>
                      </a:pPr>
                      <a:endParaRPr lang="ru-RU" sz="900" u="none" strike="noStrike" kern="1200" dirty="0">
                        <a:solidFill>
                          <a:schemeClr val="tx1"/>
                        </a:solidFill>
                        <a:effectLst/>
                        <a:latin typeface="+mn-lt"/>
                        <a:ea typeface="+mn-ea"/>
                        <a:cs typeface="+mn-cs"/>
                      </a:endParaRPr>
                    </a:p>
                  </a:txBody>
                  <a:tcPr marL="2378" marR="2378" marT="2378" marB="0" anchor="ctr"/>
                </a:tc>
                <a:tc>
                  <a:txBody>
                    <a:bodyPr/>
                    <a:lstStyle/>
                    <a:p>
                      <a:pPr algn="ctr" fontAlgn="t"/>
                      <a:r>
                        <a:rPr lang="ru-RU" sz="900" b="0" i="0" u="none" strike="noStrike" dirty="0" smtClean="0">
                          <a:solidFill>
                            <a:schemeClr val="tx1"/>
                          </a:solidFill>
                          <a:effectLst/>
                          <a:latin typeface="+mn-lt"/>
                        </a:rPr>
                        <a:t>1</a:t>
                      </a:r>
                      <a:r>
                        <a:rPr lang="ru-RU" sz="900" b="0" i="0" u="none" strike="noStrike" baseline="0" dirty="0" smtClean="0">
                          <a:solidFill>
                            <a:schemeClr val="tx1"/>
                          </a:solidFill>
                          <a:effectLst/>
                          <a:latin typeface="+mn-lt"/>
                        </a:rPr>
                        <a:t> 285,5</a:t>
                      </a:r>
                      <a:endParaRPr lang="ru-RU" sz="900" b="0" i="0" u="none" strike="noStrike" dirty="0">
                        <a:solidFill>
                          <a:schemeClr val="tx1"/>
                        </a:solidFill>
                        <a:effectLst/>
                        <a:latin typeface="+mn-lt"/>
                      </a:endParaRPr>
                    </a:p>
                  </a:txBody>
                  <a:tcPr marL="8313" marR="8313" marT="8313" marB="0" anchor="ctr"/>
                </a:tc>
                <a:extLst>
                  <a:ext uri="{0D108BD9-81ED-4DB2-BD59-A6C34878D82A}">
                    <a16:rowId xmlns:a16="http://schemas.microsoft.com/office/drawing/2014/main" val="770827453"/>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910" y="102669"/>
            <a:ext cx="760490" cy="342008"/>
          </a:xfrm>
          <a:prstGeom prst="rect">
            <a:avLst/>
          </a:prstGeom>
        </p:spPr>
      </p:pic>
      <p:sp>
        <p:nvSpPr>
          <p:cNvPr id="7" name="Заголовок 1">
            <a:extLst>
              <a:ext uri="{FF2B5EF4-FFF2-40B4-BE49-F238E27FC236}">
                <a16:creationId xmlns:a16="http://schemas.microsoft.com/office/drawing/2014/main" id="{983A8340-2903-4DC4-A155-7D1961EE8DC9}"/>
              </a:ext>
            </a:extLst>
          </p:cNvPr>
          <p:cNvSpPr>
            <a:spLocks noGrp="1"/>
          </p:cNvSpPr>
          <p:nvPr>
            <p:ph type="title"/>
          </p:nvPr>
        </p:nvSpPr>
        <p:spPr>
          <a:xfrm>
            <a:off x="914400" y="0"/>
            <a:ext cx="10445750" cy="886691"/>
          </a:xfrm>
        </p:spPr>
        <p:txBody>
          <a:bodyPr>
            <a:noAutofit/>
          </a:bodyPr>
          <a:lstStyle/>
          <a:p>
            <a:pPr algn="ctr"/>
            <a:r>
              <a:rPr lang="ru-RU" sz="2400" dirty="0">
                <a:latin typeface="+mn-lt"/>
              </a:rPr>
              <a:t>Информация о расходах бюджета с учетом интересов целевых </a:t>
            </a:r>
            <a:r>
              <a:rPr lang="ru-RU" sz="2400">
                <a:latin typeface="+mn-lt"/>
              </a:rPr>
              <a:t>групп </a:t>
            </a:r>
            <a:r>
              <a:rPr lang="ru-RU" sz="2400" smtClean="0">
                <a:latin typeface="+mn-lt"/>
              </a:rPr>
              <a:t>пользователей</a:t>
            </a:r>
            <a:endParaRPr lang="ru-RU" sz="2400" dirty="0">
              <a:latin typeface="+mn-lt"/>
            </a:endParaRPr>
          </a:p>
        </p:txBody>
      </p:sp>
    </p:spTree>
    <p:extLst>
      <p:ext uri="{BB962C8B-B14F-4D97-AF65-F5344CB8AC3E}">
        <p14:creationId xmlns:p14="http://schemas.microsoft.com/office/powerpoint/2010/main" val="9943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51156C46-1652-4ECD-BB9D-9958746BAC74}"/>
              </a:ext>
            </a:extLst>
          </p:cNvPr>
          <p:cNvSpPr>
            <a:spLocks noGrp="1"/>
          </p:cNvSpPr>
          <p:nvPr>
            <p:ph type="title"/>
          </p:nvPr>
        </p:nvSpPr>
        <p:spPr>
          <a:xfrm>
            <a:off x="1019354" y="185558"/>
            <a:ext cx="10515600" cy="384738"/>
          </a:xfrm>
        </p:spPr>
        <p:txBody>
          <a:bodyPr>
            <a:noAutofit/>
          </a:bodyPr>
          <a:lstStyle/>
          <a:p>
            <a:pPr algn="ctr"/>
            <a:r>
              <a:rPr lang="ru-RU" sz="2400" dirty="0"/>
              <a:t>Расходы бюджета </a:t>
            </a:r>
            <a:r>
              <a:rPr lang="ru-RU" sz="2400" dirty="0" smtClean="0"/>
              <a:t>по </a:t>
            </a:r>
            <a:r>
              <a:rPr lang="ru-RU" sz="2400" dirty="0"/>
              <a:t>разделам, подразделам классификации расходов бюджетов </a:t>
            </a:r>
          </a:p>
        </p:txBody>
      </p:sp>
      <p:graphicFrame>
        <p:nvGraphicFramePr>
          <p:cNvPr id="8" name="Объект 7">
            <a:extLst>
              <a:ext uri="{FF2B5EF4-FFF2-40B4-BE49-F238E27FC236}">
                <a16:creationId xmlns:a16="http://schemas.microsoft.com/office/drawing/2014/main" id="{A4661FC3-99BD-4A51-A128-86CE10B5CFB5}"/>
              </a:ext>
            </a:extLst>
          </p:cNvPr>
          <p:cNvGraphicFramePr>
            <a:graphicFrameLocks noGrp="1"/>
          </p:cNvGraphicFramePr>
          <p:nvPr>
            <p:ph idx="1"/>
            <p:extLst>
              <p:ext uri="{D42A27DB-BD31-4B8C-83A1-F6EECF244321}">
                <p14:modId xmlns:p14="http://schemas.microsoft.com/office/powerpoint/2010/main" val="1268218032"/>
              </p:ext>
            </p:extLst>
          </p:nvPr>
        </p:nvGraphicFramePr>
        <p:xfrm>
          <a:off x="232913" y="905772"/>
          <a:ext cx="11608277" cy="5255736"/>
        </p:xfrm>
        <a:graphic>
          <a:graphicData uri="http://schemas.openxmlformats.org/drawingml/2006/table">
            <a:tbl>
              <a:tblPr>
                <a:tableStyleId>{5C22544A-7EE6-4342-B048-85BDC9FD1C3A}</a:tableStyleId>
              </a:tblPr>
              <a:tblGrid>
                <a:gridCol w="6928829">
                  <a:extLst>
                    <a:ext uri="{9D8B030D-6E8A-4147-A177-3AD203B41FA5}">
                      <a16:colId xmlns:a16="http://schemas.microsoft.com/office/drawing/2014/main" val="1960297965"/>
                    </a:ext>
                  </a:extLst>
                </a:gridCol>
                <a:gridCol w="919989">
                  <a:extLst>
                    <a:ext uri="{9D8B030D-6E8A-4147-A177-3AD203B41FA5}">
                      <a16:colId xmlns:a16="http://schemas.microsoft.com/office/drawing/2014/main" val="3139758215"/>
                    </a:ext>
                  </a:extLst>
                </a:gridCol>
                <a:gridCol w="967748">
                  <a:extLst>
                    <a:ext uri="{9D8B030D-6E8A-4147-A177-3AD203B41FA5}">
                      <a16:colId xmlns:a16="http://schemas.microsoft.com/office/drawing/2014/main" val="2676949354"/>
                    </a:ext>
                  </a:extLst>
                </a:gridCol>
                <a:gridCol w="1535354">
                  <a:extLst>
                    <a:ext uri="{9D8B030D-6E8A-4147-A177-3AD203B41FA5}">
                      <a16:colId xmlns:a16="http://schemas.microsoft.com/office/drawing/2014/main" val="1761874480"/>
                    </a:ext>
                  </a:extLst>
                </a:gridCol>
                <a:gridCol w="1256357">
                  <a:extLst>
                    <a:ext uri="{9D8B030D-6E8A-4147-A177-3AD203B41FA5}">
                      <a16:colId xmlns:a16="http://schemas.microsoft.com/office/drawing/2014/main" val="337575133"/>
                    </a:ext>
                  </a:extLst>
                </a:gridCol>
              </a:tblGrid>
              <a:tr h="360254">
                <a:tc>
                  <a:txBody>
                    <a:bodyPr/>
                    <a:lstStyle/>
                    <a:p>
                      <a:pPr algn="ctr" fontAlgn="ctr"/>
                      <a:r>
                        <a:rPr lang="ru-RU" sz="1100" b="1" u="none" strike="noStrike" dirty="0">
                          <a:effectLst/>
                          <a:latin typeface="+mn-lt"/>
                        </a:rPr>
                        <a:t>Наименование</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err="1" smtClean="0">
                          <a:effectLst/>
                          <a:latin typeface="+mn-lt"/>
                        </a:rPr>
                        <a:t>РзПр</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a:effectLst/>
                          <a:latin typeface="+mn-lt"/>
                        </a:rPr>
                        <a:t>План </a:t>
                      </a:r>
                      <a:r>
                        <a:rPr lang="ru-RU" sz="1100" b="1" u="none" strike="noStrike" dirty="0" smtClean="0">
                          <a:effectLst/>
                          <a:latin typeface="+mn-lt"/>
                        </a:rPr>
                        <a:t>2022 </a:t>
                      </a:r>
                      <a:r>
                        <a:rPr lang="ru-RU" sz="1100" b="1" u="none" strike="noStrike" dirty="0">
                          <a:effectLst/>
                          <a:latin typeface="+mn-lt"/>
                        </a:rPr>
                        <a:t>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Исполнено за 2022 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 исполнения</a:t>
                      </a:r>
                      <a:endParaRPr lang="ru-RU" sz="1100" b="1" i="0" u="none" strike="noStrike" dirty="0">
                        <a:effectLst/>
                        <a:latin typeface="+mn-lt"/>
                      </a:endParaRPr>
                    </a:p>
                  </a:txBody>
                  <a:tcPr marL="5820" marR="5820" marT="5820" marB="0" anchor="ctr"/>
                </a:tc>
                <a:extLst>
                  <a:ext uri="{0D108BD9-81ED-4DB2-BD59-A6C34878D82A}">
                    <a16:rowId xmlns:a16="http://schemas.microsoft.com/office/drawing/2014/main" val="3341635826"/>
                  </a:ext>
                </a:extLst>
              </a:tr>
              <a:tr h="185210">
                <a:tc>
                  <a:txBody>
                    <a:bodyPr/>
                    <a:lstStyle/>
                    <a:p>
                      <a:pPr algn="l" fontAlgn="ctr"/>
                      <a:r>
                        <a:rPr lang="ru-RU" sz="800" b="1" i="0" u="none" strike="noStrike" dirty="0">
                          <a:solidFill>
                            <a:srgbClr val="000000"/>
                          </a:solidFill>
                          <a:effectLst/>
                          <a:latin typeface="Arial" panose="020B0604020202020204" pitchFamily="34" charset="0"/>
                        </a:rPr>
                        <a:t>Общегосударственные вопросы</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0100</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533 503,6</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492 308,7</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92,3</a:t>
                      </a:r>
                    </a:p>
                  </a:txBody>
                  <a:tcPr marL="9525" marR="9525" marT="9525" marB="0" anchor="ctr"/>
                </a:tc>
                <a:extLst>
                  <a:ext uri="{0D108BD9-81ED-4DB2-BD59-A6C34878D82A}">
                    <a16:rowId xmlns:a16="http://schemas.microsoft.com/office/drawing/2014/main" val="3979765031"/>
                  </a:ext>
                </a:extLst>
              </a:tr>
              <a:tr h="339160">
                <a:tc>
                  <a:txBody>
                    <a:bodyPr/>
                    <a:lstStyle/>
                    <a:p>
                      <a:pPr algn="l" fontAlgn="ctr"/>
                      <a:r>
                        <a:rPr lang="ru-RU" sz="800" b="0" i="0" u="none" strike="noStrike" dirty="0">
                          <a:solidFill>
                            <a:srgbClr val="000000"/>
                          </a:solidFill>
                          <a:effectLst/>
                          <a:latin typeface="Arial" panose="020B0604020202020204" pitchFamily="34" charset="0"/>
                        </a:rPr>
                        <a:t>Функционирование высшего должностного лица субъекта Российской Федерации и муниципального образования</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0102</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5 652,4</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5 564,3</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98,4</a:t>
                      </a:r>
                    </a:p>
                  </a:txBody>
                  <a:tcPr marL="9525" marR="9525" marT="9525" marB="0" anchor="ctr"/>
                </a:tc>
                <a:extLst>
                  <a:ext uri="{0D108BD9-81ED-4DB2-BD59-A6C34878D82A}">
                    <a16:rowId xmlns:a16="http://schemas.microsoft.com/office/drawing/2014/main" val="2651242474"/>
                  </a:ext>
                </a:extLst>
              </a:tr>
              <a:tr h="27318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0102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5 093,5</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5 005,4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98,3</a:t>
                      </a:r>
                    </a:p>
                  </a:txBody>
                  <a:tcPr marL="9525" marR="9525" marT="9525" marB="0" anchor="ctr"/>
                </a:tc>
                <a:extLst>
                  <a:ext uri="{0D108BD9-81ED-4DB2-BD59-A6C34878D82A}">
                    <a16:rowId xmlns:a16="http://schemas.microsoft.com/office/drawing/2014/main" val="3711626947"/>
                  </a:ext>
                </a:extLst>
              </a:tr>
              <a:tr h="305910">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Дотации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0102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279,4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279,4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2849328668"/>
                  </a:ext>
                </a:extLst>
              </a:tr>
              <a:tr h="339160">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Дотации по результатам мониторинга и оценки качества управления муниципальными финансами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0102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279,4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279,4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1695550406"/>
                  </a:ext>
                </a:extLst>
              </a:tr>
              <a:tr h="251997">
                <a:tc>
                  <a:txBody>
                    <a:bodyPr/>
                    <a:lstStyle/>
                    <a:p>
                      <a:pPr algn="l" fontAlgn="ctr"/>
                      <a:r>
                        <a:rPr lang="ru-RU" sz="800" b="0" i="0" u="none" strike="noStrike" dirty="0">
                          <a:solidFill>
                            <a:srgbClr val="000000"/>
                          </a:solidFill>
                          <a:effectLst/>
                          <a:latin typeface="Arial" panose="020B0604020202020204" pitchFamily="34"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0103</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6 061,4</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5 958,6</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98,3</a:t>
                      </a:r>
                    </a:p>
                  </a:txBody>
                  <a:tcPr marL="9525" marR="9525" marT="9525" marB="0" anchor="ctr"/>
                </a:tc>
                <a:extLst>
                  <a:ext uri="{0D108BD9-81ED-4DB2-BD59-A6C34878D82A}">
                    <a16:rowId xmlns:a16="http://schemas.microsoft.com/office/drawing/2014/main" val="4148956296"/>
                  </a:ext>
                </a:extLst>
              </a:tr>
              <a:tr h="176158">
                <a:tc>
                  <a:txBody>
                    <a:bodyPr/>
                    <a:lstStyle/>
                    <a:p>
                      <a:pPr marL="0" algn="just"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Собственные средства</a:t>
                      </a:r>
                    </a:p>
                  </a:txBody>
                  <a:tcPr marL="9525" marR="9525" marT="9525" marB="0" anchor="ctr"/>
                </a:tc>
                <a:tc>
                  <a:txBody>
                    <a:bodyPr/>
                    <a:lstStyle/>
                    <a:p>
                      <a:pPr marL="0" algn="ctr" defTabSz="914400" rtl="0" eaLnBrk="1" fontAlgn="ctr" latinLnBrk="0" hangingPunct="1"/>
                      <a:r>
                        <a:rPr lang="ru-RU" sz="800" b="0" i="1" u="none" strike="noStrike" kern="1200">
                          <a:solidFill>
                            <a:schemeClr val="tx1">
                              <a:lumMod val="65000"/>
                              <a:lumOff val="35000"/>
                            </a:schemeClr>
                          </a:solidFill>
                          <a:effectLst/>
                          <a:latin typeface="Arial" panose="020B0604020202020204" pitchFamily="34" charset="0"/>
                          <a:ea typeface="+mn-ea"/>
                          <a:cs typeface="+mn-cs"/>
                        </a:rPr>
                        <a:t>0103</a:t>
                      </a:r>
                    </a:p>
                  </a:txBody>
                  <a:tcPr marL="9525" marR="9525" marT="9525" marB="0" anchor="ctr"/>
                </a:tc>
                <a:tc>
                  <a:txBody>
                    <a:bodyPr/>
                    <a:lstStyle/>
                    <a:p>
                      <a:pPr marL="0" algn="ctr" defTabSz="914400" rtl="0" eaLnBrk="1" fontAlgn="ctr" latinLnBrk="0" hangingPunct="1"/>
                      <a:r>
                        <a:rPr lang="ru-RU" sz="800" b="0" i="1" u="none" strike="noStrike" kern="1200">
                          <a:solidFill>
                            <a:schemeClr val="tx1">
                              <a:lumMod val="65000"/>
                              <a:lumOff val="35000"/>
                            </a:schemeClr>
                          </a:solidFill>
                          <a:effectLst/>
                          <a:latin typeface="Arial" panose="020B0604020202020204" pitchFamily="34" charset="0"/>
                          <a:ea typeface="+mn-ea"/>
                          <a:cs typeface="+mn-cs"/>
                        </a:rPr>
                        <a:t>5 791,0</a:t>
                      </a:r>
                    </a:p>
                  </a:txBody>
                  <a:tcPr marL="9525" marR="9525" marT="9525" marB="0" anchor="ctr"/>
                </a:tc>
                <a:tc>
                  <a:txBody>
                    <a:bodyPr/>
                    <a:lstStyle/>
                    <a:p>
                      <a:pPr marL="0" algn="ctr"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5 688,2</a:t>
                      </a:r>
                    </a:p>
                  </a:txBody>
                  <a:tcPr marL="9525" marR="9525" marT="9525" marB="0" anchor="ctr"/>
                </a:tc>
                <a:tc>
                  <a:txBody>
                    <a:bodyPr/>
                    <a:lstStyle/>
                    <a:p>
                      <a:pPr marL="0" algn="ctr" defTabSz="914400" rtl="0" eaLnBrk="1" fontAlgn="ctr" latinLnBrk="0" hangingPunct="1"/>
                      <a:r>
                        <a:rPr lang="ru-RU" sz="800" b="0" i="1" u="none" strike="noStrike" kern="1200">
                          <a:solidFill>
                            <a:schemeClr val="tx1">
                              <a:lumMod val="65000"/>
                              <a:lumOff val="35000"/>
                            </a:schemeClr>
                          </a:solidFill>
                          <a:effectLst/>
                          <a:latin typeface="Arial" panose="020B0604020202020204" pitchFamily="34" charset="0"/>
                          <a:ea typeface="+mn-ea"/>
                          <a:cs typeface="+mn-cs"/>
                        </a:rPr>
                        <a:t>98,2</a:t>
                      </a:r>
                    </a:p>
                  </a:txBody>
                  <a:tcPr marL="9525" marR="9525" marT="9525" marB="0" anchor="ctr"/>
                </a:tc>
                <a:extLst>
                  <a:ext uri="{0D108BD9-81ED-4DB2-BD59-A6C34878D82A}">
                    <a16:rowId xmlns:a16="http://schemas.microsoft.com/office/drawing/2014/main" val="2829910523"/>
                  </a:ext>
                </a:extLst>
              </a:tr>
              <a:tr h="176158">
                <a:tc>
                  <a:txBody>
                    <a:bodyPr/>
                    <a:lstStyle/>
                    <a:p>
                      <a:pPr marL="0" algn="just"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Средства федерального бюджета – Дотации</a:t>
                      </a:r>
                    </a:p>
                  </a:txBody>
                  <a:tcPr marL="9525" marR="9525" marT="9525" marB="0" anchor="ctr"/>
                </a:tc>
                <a:tc>
                  <a:txBody>
                    <a:bodyPr/>
                    <a:lstStyle/>
                    <a:p>
                      <a:pPr marL="0" algn="ctr"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0103</a:t>
                      </a:r>
                    </a:p>
                  </a:txBody>
                  <a:tcPr marL="9525" marR="9525" marT="9525" marB="0" anchor="ctr"/>
                </a:tc>
                <a:tc>
                  <a:txBody>
                    <a:bodyPr/>
                    <a:lstStyle/>
                    <a:p>
                      <a:pPr marL="0" algn="ctr"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158,5</a:t>
                      </a:r>
                    </a:p>
                  </a:txBody>
                  <a:tcPr marL="9525" marR="9525" marT="9525" marB="0" anchor="ctr"/>
                </a:tc>
                <a:tc>
                  <a:txBody>
                    <a:bodyPr/>
                    <a:lstStyle/>
                    <a:p>
                      <a:pPr marL="0" algn="ctr"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158,5</a:t>
                      </a:r>
                    </a:p>
                  </a:txBody>
                  <a:tcPr marL="9525" marR="9525" marT="9525" marB="0" anchor="ctr"/>
                </a:tc>
                <a:tc>
                  <a:txBody>
                    <a:bodyPr/>
                    <a:lstStyle/>
                    <a:p>
                      <a:pPr marL="0" algn="ctr" defTabSz="914400" rtl="0" eaLnBrk="1" fontAlgn="ctr" latinLnBrk="0" hangingPunct="1"/>
                      <a:r>
                        <a:rPr lang="ru-RU" sz="800" b="0" i="1" u="none" strike="noStrike" kern="1200">
                          <a:solidFill>
                            <a:schemeClr val="tx1">
                              <a:lumMod val="65000"/>
                              <a:lumOff val="35000"/>
                            </a:schemeClr>
                          </a:solidFill>
                          <a:effectLst/>
                          <a:latin typeface="Arial" panose="020B0604020202020204" pitchFamily="34" charset="0"/>
                          <a:ea typeface="+mn-ea"/>
                          <a:cs typeface="+mn-cs"/>
                        </a:rPr>
                        <a:t>100,0</a:t>
                      </a:r>
                    </a:p>
                  </a:txBody>
                  <a:tcPr marL="9525" marR="9525" marT="9525" marB="0" anchor="ctr"/>
                </a:tc>
                <a:extLst>
                  <a:ext uri="{0D108BD9-81ED-4DB2-BD59-A6C34878D82A}">
                    <a16:rowId xmlns:a16="http://schemas.microsoft.com/office/drawing/2014/main" val="687456152"/>
                  </a:ext>
                </a:extLst>
              </a:tr>
              <a:tr h="251997">
                <a:tc>
                  <a:txBody>
                    <a:bodyPr/>
                    <a:lstStyle/>
                    <a:p>
                      <a:pPr marL="0" algn="just"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Средства бюджета Московской области – Дотации по результатам мониторинга и оценки качества управления муниципальными финансами</a:t>
                      </a:r>
                    </a:p>
                  </a:txBody>
                  <a:tcPr marL="9525" marR="9525" marT="9525" marB="0" anchor="ctr"/>
                </a:tc>
                <a:tc>
                  <a:txBody>
                    <a:bodyPr/>
                    <a:lstStyle/>
                    <a:p>
                      <a:pPr marL="0" algn="ctr"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0103</a:t>
                      </a:r>
                    </a:p>
                  </a:txBody>
                  <a:tcPr marL="9525" marR="9525" marT="9525" marB="0" anchor="ctr"/>
                </a:tc>
                <a:tc>
                  <a:txBody>
                    <a:bodyPr/>
                    <a:lstStyle/>
                    <a:p>
                      <a:pPr marL="0" algn="ctr"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111,8</a:t>
                      </a:r>
                    </a:p>
                  </a:txBody>
                  <a:tcPr marL="9525" marR="9525" marT="9525" marB="0" anchor="ctr"/>
                </a:tc>
                <a:tc>
                  <a:txBody>
                    <a:bodyPr/>
                    <a:lstStyle/>
                    <a:p>
                      <a:pPr marL="0" algn="ctr"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111,8</a:t>
                      </a:r>
                    </a:p>
                  </a:txBody>
                  <a:tcPr marL="9525" marR="9525" marT="9525" marB="0" anchor="ctr"/>
                </a:tc>
                <a:tc>
                  <a:txBody>
                    <a:bodyPr/>
                    <a:lstStyle/>
                    <a:p>
                      <a:pPr marL="0" algn="ctr" defTabSz="914400" rtl="0" eaLnBrk="1" fontAlgn="ctr" latinLnBrk="0" hangingPunct="1"/>
                      <a:r>
                        <a:rPr lang="ru-RU" sz="800" b="0" i="1" u="none" strike="noStrike" kern="1200" dirty="0">
                          <a:solidFill>
                            <a:schemeClr val="tx1">
                              <a:lumMod val="65000"/>
                              <a:lumOff val="35000"/>
                            </a:schemeClr>
                          </a:solidFill>
                          <a:effectLst/>
                          <a:latin typeface="Arial" panose="020B0604020202020204" pitchFamily="34" charset="0"/>
                          <a:ea typeface="+mn-ea"/>
                          <a:cs typeface="+mn-cs"/>
                        </a:rPr>
                        <a:t>100,0</a:t>
                      </a:r>
                    </a:p>
                  </a:txBody>
                  <a:tcPr marL="9525" marR="9525" marT="9525" marB="0" anchor="ctr"/>
                </a:tc>
                <a:extLst>
                  <a:ext uri="{0D108BD9-81ED-4DB2-BD59-A6C34878D82A}">
                    <a16:rowId xmlns:a16="http://schemas.microsoft.com/office/drawing/2014/main" val="2007046591"/>
                  </a:ext>
                </a:extLst>
              </a:tr>
              <a:tr h="325814">
                <a:tc>
                  <a:txBody>
                    <a:bodyPr/>
                    <a:lstStyle/>
                    <a:p>
                      <a:pPr algn="l" fontAlgn="ctr"/>
                      <a:r>
                        <a:rPr lang="ru-RU" sz="800" b="0" i="0" u="none" strike="noStrike" dirty="0">
                          <a:solidFill>
                            <a:srgbClr val="000000"/>
                          </a:solidFill>
                          <a:effectLst/>
                          <a:latin typeface="Arial" panose="020B0604020202020204"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0104</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176 110,7</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165 154,1</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93,8</a:t>
                      </a:r>
                    </a:p>
                  </a:txBody>
                  <a:tcPr marL="9525" marR="9525" marT="9525" marB="0" anchor="ctr"/>
                </a:tc>
                <a:extLst>
                  <a:ext uri="{0D108BD9-81ED-4DB2-BD59-A6C34878D82A}">
                    <a16:rowId xmlns:a16="http://schemas.microsoft.com/office/drawing/2014/main" val="736919360"/>
                  </a:ext>
                </a:extLst>
              </a:tr>
              <a:tr h="279362">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0104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154 167,0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143 628,3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93,2</a:t>
                      </a:r>
                    </a:p>
                  </a:txBody>
                  <a:tcPr marL="9525" marR="9525" marT="9525" marB="0" anchor="ctr"/>
                </a:tc>
                <a:extLst>
                  <a:ext uri="{0D108BD9-81ED-4DB2-BD59-A6C34878D82A}">
                    <a16:rowId xmlns:a16="http://schemas.microsoft.com/office/drawing/2014/main" val="404908570"/>
                  </a:ext>
                </a:extLst>
              </a:tr>
              <a:tr h="339160">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Дотации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0104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3 385,8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3 385,8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219717970"/>
                  </a:ext>
                </a:extLst>
              </a:tr>
              <a:tr h="176158">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Субвенции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0104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15 155,0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14 737,0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97,2</a:t>
                      </a:r>
                    </a:p>
                  </a:txBody>
                  <a:tcPr marL="9525" marR="9525" marT="9525" marB="0" anchor="ctr"/>
                </a:tc>
                <a:extLst>
                  <a:ext uri="{0D108BD9-81ED-4DB2-BD59-A6C34878D82A}">
                    <a16:rowId xmlns:a16="http://schemas.microsoft.com/office/drawing/2014/main" val="3004351571"/>
                  </a:ext>
                </a:extLst>
              </a:tr>
              <a:tr h="339160">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Дотации по результатам мониторинга и оценки качества управления муниципальными финансами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0104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3 402,9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3 402,9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620667601"/>
                  </a:ext>
                </a:extLst>
              </a:tr>
              <a:tr h="176158">
                <a:tc>
                  <a:txBody>
                    <a:bodyPr/>
                    <a:lstStyle/>
                    <a:p>
                      <a:pPr algn="l" fontAlgn="ctr"/>
                      <a:r>
                        <a:rPr lang="ru-RU" sz="800" b="0" i="0" u="none" strike="noStrike">
                          <a:solidFill>
                            <a:srgbClr val="000000"/>
                          </a:solidFill>
                          <a:effectLst/>
                          <a:latin typeface="Arial" panose="020B0604020202020204" pitchFamily="34"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0106</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29 916,1</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28 230,2</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94,4</a:t>
                      </a:r>
                    </a:p>
                  </a:txBody>
                  <a:tcPr marL="9525" marR="9525" marT="9525" marB="0" anchor="ctr"/>
                </a:tc>
                <a:extLst>
                  <a:ext uri="{0D108BD9-81ED-4DB2-BD59-A6C34878D82A}">
                    <a16:rowId xmlns:a16="http://schemas.microsoft.com/office/drawing/2014/main" val="2657093679"/>
                  </a:ext>
                </a:extLst>
              </a:tr>
              <a:tr h="176158">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0106</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28 683,3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26 997,4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94,1</a:t>
                      </a:r>
                    </a:p>
                  </a:txBody>
                  <a:tcPr marL="9525" marR="9525" marT="9525" marB="0" anchor="ctr"/>
                </a:tc>
                <a:extLst>
                  <a:ext uri="{0D108BD9-81ED-4DB2-BD59-A6C34878D82A}">
                    <a16:rowId xmlns:a16="http://schemas.microsoft.com/office/drawing/2014/main" val="1498469219"/>
                  </a:ext>
                </a:extLst>
              </a:tr>
              <a:tr h="176158">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Дотации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0106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492,5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492,5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4288479486"/>
                  </a:ext>
                </a:extLst>
              </a:tr>
              <a:tr h="25199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Дотации по результатам мониторинга и оценки качества управления муниципальными финансами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0106</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740,4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740,4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034726723"/>
                  </a:ext>
                </a:extLst>
              </a:tr>
              <a:tr h="176158">
                <a:tc>
                  <a:txBody>
                    <a:bodyPr/>
                    <a:lstStyle/>
                    <a:p>
                      <a:pPr algn="l" fontAlgn="ctr"/>
                      <a:r>
                        <a:rPr lang="ru-RU" sz="800" b="0" i="0" u="none" strike="noStrike">
                          <a:solidFill>
                            <a:srgbClr val="000000"/>
                          </a:solidFill>
                          <a:effectLst/>
                          <a:latin typeface="Arial" panose="020B0604020202020204" pitchFamily="34" charset="0"/>
                        </a:rPr>
                        <a:t>Резервные фонды</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0111</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9 000,0</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0,0</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360756171"/>
                  </a:ext>
                </a:extLst>
              </a:tr>
              <a:tr h="176158">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0111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9 000,0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798095697"/>
                  </a:ext>
                </a:extLst>
              </a:tr>
            </a:tbl>
          </a:graphicData>
        </a:graphic>
      </p:graphicFrame>
      <p:sp>
        <p:nvSpPr>
          <p:cNvPr id="4" name="Номер слайда 3">
            <a:extLst>
              <a:ext uri="{FF2B5EF4-FFF2-40B4-BE49-F238E27FC236}">
                <a16:creationId xmlns:a16="http://schemas.microsoft.com/office/drawing/2014/main" id="{BF199F7B-3CC6-4CF3-9F23-A1FFA4D41180}"/>
              </a:ext>
            </a:extLst>
          </p:cNvPr>
          <p:cNvSpPr>
            <a:spLocks noGrp="1"/>
          </p:cNvSpPr>
          <p:nvPr>
            <p:ph type="sldNum" sz="quarter" idx="12"/>
          </p:nvPr>
        </p:nvSpPr>
        <p:spPr>
          <a:xfrm>
            <a:off x="9448800" y="6492875"/>
            <a:ext cx="2743200" cy="365125"/>
          </a:xfrm>
        </p:spPr>
        <p:txBody>
          <a:bodyPr/>
          <a:lstStyle/>
          <a:p>
            <a:fld id="{F203300F-B5E5-4D9E-9381-383162CC59FB}" type="slidenum">
              <a:rPr lang="ru-RU" smtClean="0"/>
              <a:pPr/>
              <a:t>82</a:t>
            </a:fld>
            <a:endParaRPr lang="ru-RU"/>
          </a:p>
        </p:txBody>
      </p:sp>
      <p:sp>
        <p:nvSpPr>
          <p:cNvPr id="10" name="Прямоугольник 7">
            <a:extLst>
              <a:ext uri="{FF2B5EF4-FFF2-40B4-BE49-F238E27FC236}">
                <a16:creationId xmlns:a16="http://schemas.microsoft.com/office/drawing/2014/main" id="{FA127F59-1E17-4379-A19E-543F7F7B8DBC}"/>
              </a:ext>
            </a:extLst>
          </p:cNvPr>
          <p:cNvSpPr>
            <a:spLocks noChangeArrowheads="1"/>
          </p:cNvSpPr>
          <p:nvPr/>
        </p:nvSpPr>
        <p:spPr bwMode="auto">
          <a:xfrm>
            <a:off x="6388330" y="644162"/>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Данные в таблице представлены в </a:t>
            </a:r>
            <a:r>
              <a:rPr lang="ru-RU" sz="1100" b="1" dirty="0">
                <a:cs typeface="Times New Roman" pitchFamily="18" charset="0"/>
              </a:rPr>
              <a:t>тыс. рублей</a:t>
            </a:r>
            <a:endParaRPr lang="ru-RU" sz="1100" b="1" dirty="0">
              <a:latin typeface="Calibri" pitchFamily="34" charset="0"/>
            </a:endParaRPr>
          </a:p>
        </p:txBody>
      </p:sp>
      <p:pic>
        <p:nvPicPr>
          <p:cNvPr id="13" name="Объект 6">
            <a:extLst>
              <a:ext uri="{FF2B5EF4-FFF2-40B4-BE49-F238E27FC236}">
                <a16:creationId xmlns:a16="http://schemas.microsoft.com/office/drawing/2014/main" id="{7D5D857E-B305-481F-9EDA-2A98F9756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Прямоугольник 7">
            <a:extLst>
              <a:ext uri="{FF2B5EF4-FFF2-40B4-BE49-F238E27FC236}">
                <a16:creationId xmlns:a16="http://schemas.microsoft.com/office/drawing/2014/main" id="{FF2D5614-5D40-4504-9CE1-906C0E713BFF}"/>
              </a:ext>
            </a:extLst>
          </p:cNvPr>
          <p:cNvSpPr>
            <a:spLocks noChangeArrowheads="1"/>
          </p:cNvSpPr>
          <p:nvPr/>
        </p:nvSpPr>
        <p:spPr bwMode="auto">
          <a:xfrm>
            <a:off x="6388328" y="6419009"/>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Продолжение таблицы на следующем слайде</a:t>
            </a:r>
            <a:endParaRPr lang="ru-RU" sz="1100" b="1" dirty="0">
              <a:latin typeface="Calibri" pitchFamily="34" charset="0"/>
            </a:endParaRPr>
          </a:p>
        </p:txBody>
      </p:sp>
    </p:spTree>
    <p:extLst>
      <p:ext uri="{BB962C8B-B14F-4D97-AF65-F5344CB8AC3E}">
        <p14:creationId xmlns:p14="http://schemas.microsoft.com/office/powerpoint/2010/main" val="2401846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51156C46-1652-4ECD-BB9D-9958746BAC74}"/>
              </a:ext>
            </a:extLst>
          </p:cNvPr>
          <p:cNvSpPr>
            <a:spLocks noGrp="1"/>
          </p:cNvSpPr>
          <p:nvPr>
            <p:ph type="title"/>
          </p:nvPr>
        </p:nvSpPr>
        <p:spPr>
          <a:xfrm>
            <a:off x="1019354" y="185558"/>
            <a:ext cx="10515600" cy="384738"/>
          </a:xfrm>
        </p:spPr>
        <p:txBody>
          <a:bodyPr>
            <a:noAutofit/>
          </a:bodyPr>
          <a:lstStyle/>
          <a:p>
            <a:pPr algn="ctr"/>
            <a:r>
              <a:rPr lang="ru-RU" sz="2400" dirty="0"/>
              <a:t>Расходы бюджета </a:t>
            </a:r>
            <a:r>
              <a:rPr lang="ru-RU" sz="2400" dirty="0" smtClean="0"/>
              <a:t>по </a:t>
            </a:r>
            <a:r>
              <a:rPr lang="ru-RU" sz="2400" dirty="0"/>
              <a:t>разделам, подразделам классификации расходов бюджетов </a:t>
            </a:r>
          </a:p>
        </p:txBody>
      </p:sp>
      <p:graphicFrame>
        <p:nvGraphicFramePr>
          <p:cNvPr id="8" name="Объект 7">
            <a:extLst>
              <a:ext uri="{FF2B5EF4-FFF2-40B4-BE49-F238E27FC236}">
                <a16:creationId xmlns:a16="http://schemas.microsoft.com/office/drawing/2014/main" id="{A4661FC3-99BD-4A51-A128-86CE10B5CFB5}"/>
              </a:ext>
            </a:extLst>
          </p:cNvPr>
          <p:cNvGraphicFramePr>
            <a:graphicFrameLocks noGrp="1"/>
          </p:cNvGraphicFramePr>
          <p:nvPr>
            <p:ph idx="1"/>
            <p:extLst>
              <p:ext uri="{D42A27DB-BD31-4B8C-83A1-F6EECF244321}">
                <p14:modId xmlns:p14="http://schemas.microsoft.com/office/powerpoint/2010/main" val="319538883"/>
              </p:ext>
            </p:extLst>
          </p:nvPr>
        </p:nvGraphicFramePr>
        <p:xfrm>
          <a:off x="153912" y="905767"/>
          <a:ext cx="11687279" cy="5251631"/>
        </p:xfrm>
        <a:graphic>
          <a:graphicData uri="http://schemas.openxmlformats.org/drawingml/2006/table">
            <a:tbl>
              <a:tblPr>
                <a:tableStyleId>{5C22544A-7EE6-4342-B048-85BDC9FD1C3A}</a:tableStyleId>
              </a:tblPr>
              <a:tblGrid>
                <a:gridCol w="6975985">
                  <a:extLst>
                    <a:ext uri="{9D8B030D-6E8A-4147-A177-3AD203B41FA5}">
                      <a16:colId xmlns:a16="http://schemas.microsoft.com/office/drawing/2014/main" val="1960297965"/>
                    </a:ext>
                  </a:extLst>
                </a:gridCol>
                <a:gridCol w="926250">
                  <a:extLst>
                    <a:ext uri="{9D8B030D-6E8A-4147-A177-3AD203B41FA5}">
                      <a16:colId xmlns:a16="http://schemas.microsoft.com/office/drawing/2014/main" val="3139758215"/>
                    </a:ext>
                  </a:extLst>
                </a:gridCol>
                <a:gridCol w="974334">
                  <a:extLst>
                    <a:ext uri="{9D8B030D-6E8A-4147-A177-3AD203B41FA5}">
                      <a16:colId xmlns:a16="http://schemas.microsoft.com/office/drawing/2014/main" val="2676949354"/>
                    </a:ext>
                  </a:extLst>
                </a:gridCol>
                <a:gridCol w="1545803">
                  <a:extLst>
                    <a:ext uri="{9D8B030D-6E8A-4147-A177-3AD203B41FA5}">
                      <a16:colId xmlns:a16="http://schemas.microsoft.com/office/drawing/2014/main" val="1761874480"/>
                    </a:ext>
                  </a:extLst>
                </a:gridCol>
                <a:gridCol w="1264907">
                  <a:extLst>
                    <a:ext uri="{9D8B030D-6E8A-4147-A177-3AD203B41FA5}">
                      <a16:colId xmlns:a16="http://schemas.microsoft.com/office/drawing/2014/main" val="337575133"/>
                    </a:ext>
                  </a:extLst>
                </a:gridCol>
              </a:tblGrid>
              <a:tr h="372657">
                <a:tc>
                  <a:txBody>
                    <a:bodyPr/>
                    <a:lstStyle/>
                    <a:p>
                      <a:pPr algn="ctr" fontAlgn="ctr"/>
                      <a:r>
                        <a:rPr lang="ru-RU" sz="1100" b="1" u="none" strike="noStrike" dirty="0">
                          <a:effectLst/>
                          <a:latin typeface="+mn-lt"/>
                        </a:rPr>
                        <a:t>Наименование</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err="1" smtClean="0">
                          <a:effectLst/>
                          <a:latin typeface="+mn-lt"/>
                        </a:rPr>
                        <a:t>РзПр</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a:effectLst/>
                          <a:latin typeface="+mn-lt"/>
                        </a:rPr>
                        <a:t>План </a:t>
                      </a:r>
                      <a:r>
                        <a:rPr lang="ru-RU" sz="1100" b="1" u="none" strike="noStrike" dirty="0" smtClean="0">
                          <a:effectLst/>
                          <a:latin typeface="+mn-lt"/>
                        </a:rPr>
                        <a:t>2022 </a:t>
                      </a:r>
                      <a:r>
                        <a:rPr lang="ru-RU" sz="1100" b="1" u="none" strike="noStrike" dirty="0">
                          <a:effectLst/>
                          <a:latin typeface="+mn-lt"/>
                        </a:rPr>
                        <a:t>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Исполнено за 2022 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 исполнения</a:t>
                      </a:r>
                      <a:endParaRPr lang="ru-RU" sz="1100" b="1" i="0" u="none" strike="noStrike" dirty="0">
                        <a:effectLst/>
                        <a:latin typeface="+mn-lt"/>
                      </a:endParaRPr>
                    </a:p>
                  </a:txBody>
                  <a:tcPr marL="5820" marR="5820" marT="5820" marB="0" anchor="ctr"/>
                </a:tc>
                <a:extLst>
                  <a:ext uri="{0D108BD9-81ED-4DB2-BD59-A6C34878D82A}">
                    <a16:rowId xmlns:a16="http://schemas.microsoft.com/office/drawing/2014/main" val="3341635826"/>
                  </a:ext>
                </a:extLst>
              </a:tr>
              <a:tr h="191586">
                <a:tc>
                  <a:txBody>
                    <a:bodyPr/>
                    <a:lstStyle/>
                    <a:p>
                      <a:pPr algn="l" fontAlgn="ctr"/>
                      <a:r>
                        <a:rPr lang="ru-RU" sz="800" b="0" i="0" u="none" strike="noStrike">
                          <a:solidFill>
                            <a:srgbClr val="000000"/>
                          </a:solidFill>
                          <a:effectLst/>
                          <a:latin typeface="Arial" panose="020B0604020202020204" pitchFamily="34" charset="0"/>
                        </a:rPr>
                        <a:t>Другие общегосударственные вопросы</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0113</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306 763,0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287 401,5</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93,7</a:t>
                      </a:r>
                    </a:p>
                  </a:txBody>
                  <a:tcPr marL="9525" marR="9525" marT="9525" marB="0" anchor="ctr"/>
                </a:tc>
                <a:extLst>
                  <a:ext uri="{0D108BD9-81ED-4DB2-BD59-A6C34878D82A}">
                    <a16:rowId xmlns:a16="http://schemas.microsoft.com/office/drawing/2014/main" val="3979765031"/>
                  </a:ext>
                </a:extLst>
              </a:tr>
              <a:tr h="35083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0113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294 658,6</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275 952,3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93,7</a:t>
                      </a:r>
                    </a:p>
                  </a:txBody>
                  <a:tcPr marL="9525" marR="9525" marT="9525" marB="0" anchor="ctr"/>
                </a:tc>
                <a:extLst>
                  <a:ext uri="{0D108BD9-81ED-4DB2-BD59-A6C34878D82A}">
                    <a16:rowId xmlns:a16="http://schemas.microsoft.com/office/drawing/2014/main" val="2651242474"/>
                  </a:ext>
                </a:extLst>
              </a:tr>
              <a:tr h="282592">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Субвенции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0113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938,0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418,1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44,6</a:t>
                      </a:r>
                    </a:p>
                  </a:txBody>
                  <a:tcPr marL="9525" marR="9525" marT="9525" marB="0" anchor="ctr"/>
                </a:tc>
                <a:extLst>
                  <a:ext uri="{0D108BD9-81ED-4DB2-BD59-A6C34878D82A}">
                    <a16:rowId xmlns:a16="http://schemas.microsoft.com/office/drawing/2014/main" val="3711626947"/>
                  </a:ext>
                </a:extLst>
              </a:tr>
              <a:tr h="316442">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0113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10 517,0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10 395,2</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98,8</a:t>
                      </a:r>
                    </a:p>
                  </a:txBody>
                  <a:tcPr marL="9525" marR="9525" marT="9525" marB="0" anchor="ctr"/>
                </a:tc>
                <a:extLst>
                  <a:ext uri="{0D108BD9-81ED-4DB2-BD59-A6C34878D82A}">
                    <a16:rowId xmlns:a16="http://schemas.microsoft.com/office/drawing/2014/main" val="2849328668"/>
                  </a:ext>
                </a:extLst>
              </a:tr>
              <a:tr h="35083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Иные межбюджетные трансферты</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0113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433,0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432,6</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99,9</a:t>
                      </a:r>
                    </a:p>
                  </a:txBody>
                  <a:tcPr marL="9525" marR="9525" marT="9525" marB="0" anchor="ctr"/>
                </a:tc>
                <a:extLst>
                  <a:ext uri="{0D108BD9-81ED-4DB2-BD59-A6C34878D82A}">
                    <a16:rowId xmlns:a16="http://schemas.microsoft.com/office/drawing/2014/main" val="1695550406"/>
                  </a:ext>
                </a:extLst>
              </a:tr>
              <a:tr h="262088">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Дотации по результатам мониторинга и оценки качества управления муниципальными финансами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0113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216,4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203,3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93,9</a:t>
                      </a:r>
                    </a:p>
                  </a:txBody>
                  <a:tcPr marL="9525" marR="9525" marT="9525" marB="0" anchor="ctr"/>
                </a:tc>
                <a:extLst>
                  <a:ext uri="{0D108BD9-81ED-4DB2-BD59-A6C34878D82A}">
                    <a16:rowId xmlns:a16="http://schemas.microsoft.com/office/drawing/2014/main" val="4148956296"/>
                  </a:ext>
                </a:extLst>
              </a:tr>
              <a:tr h="182223">
                <a:tc>
                  <a:txBody>
                    <a:bodyPr/>
                    <a:lstStyle/>
                    <a:p>
                      <a:pPr algn="l" fontAlgn="ctr"/>
                      <a:r>
                        <a:rPr lang="ru-RU" sz="800" b="1" i="0" u="none" strike="noStrike">
                          <a:solidFill>
                            <a:srgbClr val="000000"/>
                          </a:solidFill>
                          <a:effectLst/>
                          <a:latin typeface="Arial" panose="020B0604020202020204" pitchFamily="34" charset="0"/>
                        </a:rPr>
                        <a:t>Национальная оборона</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0200</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8 192,0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8 140,6</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99,4</a:t>
                      </a:r>
                    </a:p>
                  </a:txBody>
                  <a:tcPr marL="9525" marR="9525" marT="9525" marB="0" anchor="ctr"/>
                </a:tc>
                <a:extLst>
                  <a:ext uri="{0D108BD9-81ED-4DB2-BD59-A6C34878D82A}">
                    <a16:rowId xmlns:a16="http://schemas.microsoft.com/office/drawing/2014/main" val="2829910523"/>
                  </a:ext>
                </a:extLst>
              </a:tr>
              <a:tr h="182223">
                <a:tc>
                  <a:txBody>
                    <a:bodyPr/>
                    <a:lstStyle/>
                    <a:p>
                      <a:pPr algn="l" fontAlgn="ctr"/>
                      <a:r>
                        <a:rPr lang="ru-RU" sz="800" b="0" i="0" u="none" strike="noStrike">
                          <a:solidFill>
                            <a:srgbClr val="000000"/>
                          </a:solidFill>
                          <a:effectLst/>
                          <a:latin typeface="Arial" panose="020B0604020202020204" pitchFamily="34" charset="0"/>
                        </a:rPr>
                        <a:t>Мобилизационная и вневойсковая подготовка</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0203</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8 092,0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8 078,9</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99,8</a:t>
                      </a:r>
                    </a:p>
                  </a:txBody>
                  <a:tcPr marL="9525" marR="9525" marT="9525" marB="0" anchor="ctr"/>
                </a:tc>
                <a:extLst>
                  <a:ext uri="{0D108BD9-81ED-4DB2-BD59-A6C34878D82A}">
                    <a16:rowId xmlns:a16="http://schemas.microsoft.com/office/drawing/2014/main" val="687456152"/>
                  </a:ext>
                </a:extLst>
              </a:tr>
              <a:tr h="26067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Субвенции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0203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8 092,0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8 078,9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99,8</a:t>
                      </a:r>
                    </a:p>
                  </a:txBody>
                  <a:tcPr marL="9525" marR="9525" marT="9525" marB="0" anchor="ctr"/>
                </a:tc>
                <a:extLst>
                  <a:ext uri="{0D108BD9-81ED-4DB2-BD59-A6C34878D82A}">
                    <a16:rowId xmlns:a16="http://schemas.microsoft.com/office/drawing/2014/main" val="2007046591"/>
                  </a:ext>
                </a:extLst>
              </a:tr>
              <a:tr h="337031">
                <a:tc>
                  <a:txBody>
                    <a:bodyPr/>
                    <a:lstStyle/>
                    <a:p>
                      <a:pPr algn="l" fontAlgn="ctr"/>
                      <a:r>
                        <a:rPr lang="ru-RU" sz="800" b="0" i="0" u="none" strike="noStrike">
                          <a:solidFill>
                            <a:srgbClr val="000000"/>
                          </a:solidFill>
                          <a:effectLst/>
                          <a:latin typeface="Arial" panose="020B0604020202020204" pitchFamily="34" charset="0"/>
                        </a:rPr>
                        <a:t>Мобилизационная подготовка экономики</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0204</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100,0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61,7</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61,7</a:t>
                      </a:r>
                    </a:p>
                  </a:txBody>
                  <a:tcPr marL="9525" marR="9525" marT="9525" marB="0" anchor="ctr"/>
                </a:tc>
                <a:extLst>
                  <a:ext uri="{0D108BD9-81ED-4DB2-BD59-A6C34878D82A}">
                    <a16:rowId xmlns:a16="http://schemas.microsoft.com/office/drawing/2014/main" val="736919360"/>
                  </a:ext>
                </a:extLst>
              </a:tr>
              <a:tr h="288980">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0204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61,7</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61,7</a:t>
                      </a:r>
                    </a:p>
                  </a:txBody>
                  <a:tcPr marL="9525" marR="9525" marT="9525" marB="0" anchor="ctr"/>
                </a:tc>
                <a:extLst>
                  <a:ext uri="{0D108BD9-81ED-4DB2-BD59-A6C34878D82A}">
                    <a16:rowId xmlns:a16="http://schemas.microsoft.com/office/drawing/2014/main" val="404908570"/>
                  </a:ext>
                </a:extLst>
              </a:tr>
              <a:tr h="350837">
                <a:tc>
                  <a:txBody>
                    <a:bodyPr/>
                    <a:lstStyle/>
                    <a:p>
                      <a:pPr algn="l" fontAlgn="ctr"/>
                      <a:r>
                        <a:rPr lang="ru-RU" sz="800" b="1" i="0" u="none" strike="noStrike">
                          <a:solidFill>
                            <a:srgbClr val="000000"/>
                          </a:solidFill>
                          <a:effectLst/>
                          <a:latin typeface="Arial" panose="020B0604020202020204" pitchFamily="34" charset="0"/>
                        </a:rPr>
                        <a:t>Национальная безопасность и правоохранительная деятельность</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0300</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45 740,3</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44 141,2</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96,5</a:t>
                      </a:r>
                    </a:p>
                  </a:txBody>
                  <a:tcPr marL="9525" marR="9525" marT="9525" marB="0" anchor="ctr"/>
                </a:tc>
                <a:extLst>
                  <a:ext uri="{0D108BD9-81ED-4DB2-BD59-A6C34878D82A}">
                    <a16:rowId xmlns:a16="http://schemas.microsoft.com/office/drawing/2014/main" val="3219717970"/>
                  </a:ext>
                </a:extLst>
              </a:tr>
              <a:tr h="182223">
                <a:tc>
                  <a:txBody>
                    <a:bodyPr/>
                    <a:lstStyle/>
                    <a:p>
                      <a:pPr algn="l" fontAlgn="ctr"/>
                      <a:r>
                        <a:rPr lang="ru-RU" sz="800" b="0" i="0" u="none" strike="noStrike">
                          <a:solidFill>
                            <a:srgbClr val="000000"/>
                          </a:solidFill>
                          <a:effectLst/>
                          <a:latin typeface="Arial" panose="020B0604020202020204" pitchFamily="34" charset="0"/>
                        </a:rPr>
                        <a:t>Гражданская оборона</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0309</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3 231,6</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3 175,5</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98,3</a:t>
                      </a:r>
                    </a:p>
                  </a:txBody>
                  <a:tcPr marL="9525" marR="9525" marT="9525" marB="0" anchor="ctr"/>
                </a:tc>
                <a:extLst>
                  <a:ext uri="{0D108BD9-81ED-4DB2-BD59-A6C34878D82A}">
                    <a16:rowId xmlns:a16="http://schemas.microsoft.com/office/drawing/2014/main" val="3004351571"/>
                  </a:ext>
                </a:extLst>
              </a:tr>
              <a:tr h="35083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0309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3 231,6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3 175,5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98,3</a:t>
                      </a:r>
                    </a:p>
                  </a:txBody>
                  <a:tcPr marL="9525" marR="9525" marT="9525" marB="0" anchor="ctr"/>
                </a:tc>
                <a:extLst>
                  <a:ext uri="{0D108BD9-81ED-4DB2-BD59-A6C34878D82A}">
                    <a16:rowId xmlns:a16="http://schemas.microsoft.com/office/drawing/2014/main" val="3620667601"/>
                  </a:ext>
                </a:extLst>
              </a:tr>
              <a:tr h="182223">
                <a:tc>
                  <a:txBody>
                    <a:bodyPr/>
                    <a:lstStyle/>
                    <a:p>
                      <a:pPr algn="l" fontAlgn="ctr"/>
                      <a:r>
                        <a:rPr lang="ru-RU" sz="800" b="0" i="0" u="none" strike="noStrike">
                          <a:solidFill>
                            <a:srgbClr val="000000"/>
                          </a:solidFill>
                          <a:effectLst/>
                          <a:latin typeface="Arial" panose="020B0604020202020204" pitchFamily="34" charset="0"/>
                        </a:rPr>
                        <a:t>Защита населения и территории от чрезвычайных ситуаций природного и техногенного характера, пожарная безопасность</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0310</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24 880,0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24 342,6</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97,8</a:t>
                      </a:r>
                    </a:p>
                  </a:txBody>
                  <a:tcPr marL="9525" marR="9525" marT="9525" marB="0" anchor="ctr"/>
                </a:tc>
                <a:extLst>
                  <a:ext uri="{0D108BD9-81ED-4DB2-BD59-A6C34878D82A}">
                    <a16:rowId xmlns:a16="http://schemas.microsoft.com/office/drawing/2014/main" val="2657093679"/>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0310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23 308,0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23 100,5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99,1</a:t>
                      </a:r>
                    </a:p>
                  </a:txBody>
                  <a:tcPr marL="9525" marR="9525" marT="9525" marB="0" anchor="ctr"/>
                </a:tc>
                <a:extLst>
                  <a:ext uri="{0D108BD9-81ED-4DB2-BD59-A6C34878D82A}">
                    <a16:rowId xmlns:a16="http://schemas.microsoft.com/office/drawing/2014/main" val="1498469219"/>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Иные межбюджетные трансферты</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0310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1 572,0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1 242,1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79,0</a:t>
                      </a:r>
                    </a:p>
                  </a:txBody>
                  <a:tcPr marL="9525" marR="9525" marT="9525" marB="0" anchor="ctr"/>
                </a:tc>
                <a:extLst>
                  <a:ext uri="{0D108BD9-81ED-4DB2-BD59-A6C34878D82A}">
                    <a16:rowId xmlns:a16="http://schemas.microsoft.com/office/drawing/2014/main" val="4288479486"/>
                  </a:ext>
                </a:extLst>
              </a:tr>
              <a:tr h="260673">
                <a:tc>
                  <a:txBody>
                    <a:bodyPr/>
                    <a:lstStyle/>
                    <a:p>
                      <a:pPr algn="l" fontAlgn="ctr"/>
                      <a:r>
                        <a:rPr lang="ru-RU" sz="800" b="0" i="0" u="none" strike="noStrike" dirty="0">
                          <a:solidFill>
                            <a:srgbClr val="000000"/>
                          </a:solidFill>
                          <a:effectLst/>
                          <a:latin typeface="Arial" panose="020B0604020202020204" pitchFamily="34" charset="0"/>
                        </a:rPr>
                        <a:t>Другие вопросы в области национальной безопасности и правоохранительной деятельности</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0314</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17 628,7</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16 623,1</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94,3</a:t>
                      </a:r>
                    </a:p>
                  </a:txBody>
                  <a:tcPr marL="9525" marR="9525" marT="9525" marB="0" anchor="ctr"/>
                </a:tc>
                <a:extLst>
                  <a:ext uri="{0D108BD9-81ED-4DB2-BD59-A6C34878D82A}">
                    <a16:rowId xmlns:a16="http://schemas.microsoft.com/office/drawing/2014/main" val="3034726723"/>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0314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17 628,7</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16 623,1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94,3</a:t>
                      </a:r>
                    </a:p>
                  </a:txBody>
                  <a:tcPr marL="9525" marR="9525" marT="9525" marB="0" anchor="ctr"/>
                </a:tc>
                <a:extLst>
                  <a:ext uri="{0D108BD9-81ED-4DB2-BD59-A6C34878D82A}">
                    <a16:rowId xmlns:a16="http://schemas.microsoft.com/office/drawing/2014/main" val="3360756171"/>
                  </a:ext>
                </a:extLst>
              </a:tr>
            </a:tbl>
          </a:graphicData>
        </a:graphic>
      </p:graphicFrame>
      <p:sp>
        <p:nvSpPr>
          <p:cNvPr id="4" name="Номер слайда 3">
            <a:extLst>
              <a:ext uri="{FF2B5EF4-FFF2-40B4-BE49-F238E27FC236}">
                <a16:creationId xmlns:a16="http://schemas.microsoft.com/office/drawing/2014/main" id="{BF199F7B-3CC6-4CF3-9F23-A1FFA4D41180}"/>
              </a:ext>
            </a:extLst>
          </p:cNvPr>
          <p:cNvSpPr>
            <a:spLocks noGrp="1"/>
          </p:cNvSpPr>
          <p:nvPr>
            <p:ph type="sldNum" sz="quarter" idx="12"/>
          </p:nvPr>
        </p:nvSpPr>
        <p:spPr>
          <a:xfrm>
            <a:off x="9448800" y="6492875"/>
            <a:ext cx="2743200" cy="365125"/>
          </a:xfrm>
        </p:spPr>
        <p:txBody>
          <a:bodyPr/>
          <a:lstStyle/>
          <a:p>
            <a:fld id="{F203300F-B5E5-4D9E-9381-383162CC59FB}" type="slidenum">
              <a:rPr lang="ru-RU" smtClean="0"/>
              <a:pPr/>
              <a:t>83</a:t>
            </a:fld>
            <a:endParaRPr lang="ru-RU"/>
          </a:p>
        </p:txBody>
      </p:sp>
      <p:sp>
        <p:nvSpPr>
          <p:cNvPr id="10" name="Прямоугольник 7">
            <a:extLst>
              <a:ext uri="{FF2B5EF4-FFF2-40B4-BE49-F238E27FC236}">
                <a16:creationId xmlns:a16="http://schemas.microsoft.com/office/drawing/2014/main" id="{FA127F59-1E17-4379-A19E-543F7F7B8DBC}"/>
              </a:ext>
            </a:extLst>
          </p:cNvPr>
          <p:cNvSpPr>
            <a:spLocks noChangeArrowheads="1"/>
          </p:cNvSpPr>
          <p:nvPr/>
        </p:nvSpPr>
        <p:spPr bwMode="auto">
          <a:xfrm>
            <a:off x="6388330" y="644162"/>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Данные в таблице представлены в </a:t>
            </a:r>
            <a:r>
              <a:rPr lang="ru-RU" sz="1100" b="1" dirty="0">
                <a:cs typeface="Times New Roman" pitchFamily="18" charset="0"/>
              </a:rPr>
              <a:t>тыс. рублей</a:t>
            </a:r>
            <a:endParaRPr lang="ru-RU" sz="1100" b="1" dirty="0">
              <a:latin typeface="Calibri" pitchFamily="34" charset="0"/>
            </a:endParaRPr>
          </a:p>
        </p:txBody>
      </p:sp>
      <p:pic>
        <p:nvPicPr>
          <p:cNvPr id="13" name="Объект 6">
            <a:extLst>
              <a:ext uri="{FF2B5EF4-FFF2-40B4-BE49-F238E27FC236}">
                <a16:creationId xmlns:a16="http://schemas.microsoft.com/office/drawing/2014/main" id="{7D5D857E-B305-481F-9EDA-2A98F9756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Прямоугольник 7">
            <a:extLst>
              <a:ext uri="{FF2B5EF4-FFF2-40B4-BE49-F238E27FC236}">
                <a16:creationId xmlns:a16="http://schemas.microsoft.com/office/drawing/2014/main" id="{FF2D5614-5D40-4504-9CE1-906C0E713BFF}"/>
              </a:ext>
            </a:extLst>
          </p:cNvPr>
          <p:cNvSpPr>
            <a:spLocks noChangeArrowheads="1"/>
          </p:cNvSpPr>
          <p:nvPr/>
        </p:nvSpPr>
        <p:spPr bwMode="auto">
          <a:xfrm>
            <a:off x="6388328" y="6419009"/>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Продолжение таблицы на следующем слайде</a:t>
            </a:r>
            <a:endParaRPr lang="ru-RU" sz="1100" b="1" dirty="0">
              <a:latin typeface="Calibri" pitchFamily="34" charset="0"/>
            </a:endParaRPr>
          </a:p>
        </p:txBody>
      </p:sp>
    </p:spTree>
    <p:extLst>
      <p:ext uri="{BB962C8B-B14F-4D97-AF65-F5344CB8AC3E}">
        <p14:creationId xmlns:p14="http://schemas.microsoft.com/office/powerpoint/2010/main" val="4065292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51156C46-1652-4ECD-BB9D-9958746BAC74}"/>
              </a:ext>
            </a:extLst>
          </p:cNvPr>
          <p:cNvSpPr>
            <a:spLocks noGrp="1"/>
          </p:cNvSpPr>
          <p:nvPr>
            <p:ph type="title"/>
          </p:nvPr>
        </p:nvSpPr>
        <p:spPr>
          <a:xfrm>
            <a:off x="1019354" y="185558"/>
            <a:ext cx="10515600" cy="384738"/>
          </a:xfrm>
        </p:spPr>
        <p:txBody>
          <a:bodyPr>
            <a:noAutofit/>
          </a:bodyPr>
          <a:lstStyle/>
          <a:p>
            <a:pPr algn="ctr"/>
            <a:r>
              <a:rPr lang="ru-RU" sz="2400" dirty="0"/>
              <a:t>Расходы бюджета </a:t>
            </a:r>
            <a:r>
              <a:rPr lang="ru-RU" sz="2400" dirty="0" smtClean="0"/>
              <a:t>по </a:t>
            </a:r>
            <a:r>
              <a:rPr lang="ru-RU" sz="2400" dirty="0"/>
              <a:t>разделам, подразделам классификации расходов бюджетов </a:t>
            </a:r>
          </a:p>
        </p:txBody>
      </p:sp>
      <p:graphicFrame>
        <p:nvGraphicFramePr>
          <p:cNvPr id="8" name="Объект 7">
            <a:extLst>
              <a:ext uri="{FF2B5EF4-FFF2-40B4-BE49-F238E27FC236}">
                <a16:creationId xmlns:a16="http://schemas.microsoft.com/office/drawing/2014/main" id="{A4661FC3-99BD-4A51-A128-86CE10B5CFB5}"/>
              </a:ext>
            </a:extLst>
          </p:cNvPr>
          <p:cNvGraphicFramePr>
            <a:graphicFrameLocks noGrp="1"/>
          </p:cNvGraphicFramePr>
          <p:nvPr>
            <p:ph idx="1"/>
            <p:extLst>
              <p:ext uri="{D42A27DB-BD31-4B8C-83A1-F6EECF244321}">
                <p14:modId xmlns:p14="http://schemas.microsoft.com/office/powerpoint/2010/main" val="2596583429"/>
              </p:ext>
            </p:extLst>
          </p:nvPr>
        </p:nvGraphicFramePr>
        <p:xfrm>
          <a:off x="153912" y="905767"/>
          <a:ext cx="11687279" cy="4896143"/>
        </p:xfrm>
        <a:graphic>
          <a:graphicData uri="http://schemas.openxmlformats.org/drawingml/2006/table">
            <a:tbl>
              <a:tblPr>
                <a:tableStyleId>{5C22544A-7EE6-4342-B048-85BDC9FD1C3A}</a:tableStyleId>
              </a:tblPr>
              <a:tblGrid>
                <a:gridCol w="6975985">
                  <a:extLst>
                    <a:ext uri="{9D8B030D-6E8A-4147-A177-3AD203B41FA5}">
                      <a16:colId xmlns:a16="http://schemas.microsoft.com/office/drawing/2014/main" val="1960297965"/>
                    </a:ext>
                  </a:extLst>
                </a:gridCol>
                <a:gridCol w="926250">
                  <a:extLst>
                    <a:ext uri="{9D8B030D-6E8A-4147-A177-3AD203B41FA5}">
                      <a16:colId xmlns:a16="http://schemas.microsoft.com/office/drawing/2014/main" val="3139758215"/>
                    </a:ext>
                  </a:extLst>
                </a:gridCol>
                <a:gridCol w="974334">
                  <a:extLst>
                    <a:ext uri="{9D8B030D-6E8A-4147-A177-3AD203B41FA5}">
                      <a16:colId xmlns:a16="http://schemas.microsoft.com/office/drawing/2014/main" val="2676949354"/>
                    </a:ext>
                  </a:extLst>
                </a:gridCol>
                <a:gridCol w="1545803">
                  <a:extLst>
                    <a:ext uri="{9D8B030D-6E8A-4147-A177-3AD203B41FA5}">
                      <a16:colId xmlns:a16="http://schemas.microsoft.com/office/drawing/2014/main" val="1761874480"/>
                    </a:ext>
                  </a:extLst>
                </a:gridCol>
                <a:gridCol w="1264907">
                  <a:extLst>
                    <a:ext uri="{9D8B030D-6E8A-4147-A177-3AD203B41FA5}">
                      <a16:colId xmlns:a16="http://schemas.microsoft.com/office/drawing/2014/main" val="337575133"/>
                    </a:ext>
                  </a:extLst>
                </a:gridCol>
              </a:tblGrid>
              <a:tr h="372657">
                <a:tc>
                  <a:txBody>
                    <a:bodyPr/>
                    <a:lstStyle/>
                    <a:p>
                      <a:pPr algn="ctr" fontAlgn="ctr"/>
                      <a:r>
                        <a:rPr lang="ru-RU" sz="1100" b="1" u="none" strike="noStrike" dirty="0">
                          <a:effectLst/>
                          <a:latin typeface="+mn-lt"/>
                        </a:rPr>
                        <a:t>Наименование</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err="1" smtClean="0">
                          <a:effectLst/>
                          <a:latin typeface="+mn-lt"/>
                        </a:rPr>
                        <a:t>РзПр</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a:effectLst/>
                          <a:latin typeface="+mn-lt"/>
                        </a:rPr>
                        <a:t>План </a:t>
                      </a:r>
                      <a:r>
                        <a:rPr lang="ru-RU" sz="1100" b="1" u="none" strike="noStrike" dirty="0" smtClean="0">
                          <a:effectLst/>
                          <a:latin typeface="+mn-lt"/>
                        </a:rPr>
                        <a:t>2022 </a:t>
                      </a:r>
                      <a:r>
                        <a:rPr lang="ru-RU" sz="1100" b="1" u="none" strike="noStrike" dirty="0">
                          <a:effectLst/>
                          <a:latin typeface="+mn-lt"/>
                        </a:rPr>
                        <a:t>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Исполнено за 2022 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 исполнения</a:t>
                      </a:r>
                      <a:endParaRPr lang="ru-RU" sz="1100" b="1" i="0" u="none" strike="noStrike" dirty="0">
                        <a:effectLst/>
                        <a:latin typeface="+mn-lt"/>
                      </a:endParaRPr>
                    </a:p>
                  </a:txBody>
                  <a:tcPr marL="5820" marR="5820" marT="5820" marB="0" anchor="ctr"/>
                </a:tc>
                <a:extLst>
                  <a:ext uri="{0D108BD9-81ED-4DB2-BD59-A6C34878D82A}">
                    <a16:rowId xmlns:a16="http://schemas.microsoft.com/office/drawing/2014/main" val="3341635826"/>
                  </a:ext>
                </a:extLst>
              </a:tr>
              <a:tr h="191586">
                <a:tc>
                  <a:txBody>
                    <a:bodyPr/>
                    <a:lstStyle/>
                    <a:p>
                      <a:pPr algn="l" fontAlgn="ctr"/>
                      <a:r>
                        <a:rPr lang="ru-RU" sz="800" b="1" i="0" u="none" strike="noStrike">
                          <a:solidFill>
                            <a:srgbClr val="000000"/>
                          </a:solidFill>
                          <a:effectLst/>
                          <a:latin typeface="Arial" panose="020B0604020202020204" pitchFamily="34" charset="0"/>
                        </a:rPr>
                        <a:t>Национальная экономика</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0400</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349 111,8</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335 277,3</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96,0</a:t>
                      </a:r>
                    </a:p>
                  </a:txBody>
                  <a:tcPr marL="9525" marR="9525" marT="9525" marB="0" anchor="ctr"/>
                </a:tc>
                <a:extLst>
                  <a:ext uri="{0D108BD9-81ED-4DB2-BD59-A6C34878D82A}">
                    <a16:rowId xmlns:a16="http://schemas.microsoft.com/office/drawing/2014/main" val="3979765031"/>
                  </a:ext>
                </a:extLst>
              </a:tr>
              <a:tr h="367103">
                <a:tc>
                  <a:txBody>
                    <a:bodyPr/>
                    <a:lstStyle/>
                    <a:p>
                      <a:pPr algn="l" fontAlgn="ctr"/>
                      <a:r>
                        <a:rPr lang="ru-RU" sz="800" b="0" i="0" u="none" strike="noStrike">
                          <a:solidFill>
                            <a:srgbClr val="000000"/>
                          </a:solidFill>
                          <a:effectLst/>
                          <a:latin typeface="Arial" panose="020B0604020202020204" pitchFamily="34" charset="0"/>
                        </a:rPr>
                        <a:t>Сельское хозяйство и рыболовство</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0405</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2 213,0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2 212,8</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2651242474"/>
                  </a:ext>
                </a:extLst>
              </a:tr>
              <a:tr h="282592">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Субвенции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0405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2 213,0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2 212,8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711626947"/>
                  </a:ext>
                </a:extLst>
              </a:tr>
              <a:tr h="316442">
                <a:tc>
                  <a:txBody>
                    <a:bodyPr/>
                    <a:lstStyle/>
                    <a:p>
                      <a:pPr algn="l" fontAlgn="ctr"/>
                      <a:r>
                        <a:rPr lang="ru-RU" sz="800" b="0" i="0" u="none" strike="noStrike">
                          <a:solidFill>
                            <a:srgbClr val="000000"/>
                          </a:solidFill>
                          <a:effectLst/>
                          <a:latin typeface="Arial" panose="020B0604020202020204" pitchFamily="34" charset="0"/>
                        </a:rPr>
                        <a:t>Транспорт</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0408</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3 777,8</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3 777,8</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2849328668"/>
                  </a:ext>
                </a:extLst>
              </a:tr>
              <a:tr h="35083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0408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3 777,8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3 777,8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1695550406"/>
                  </a:ext>
                </a:extLst>
              </a:tr>
              <a:tr h="262088">
                <a:tc>
                  <a:txBody>
                    <a:bodyPr/>
                    <a:lstStyle/>
                    <a:p>
                      <a:pPr algn="l" fontAlgn="ctr"/>
                      <a:r>
                        <a:rPr lang="ru-RU" sz="800" b="0" i="0" u="none" strike="noStrike">
                          <a:solidFill>
                            <a:srgbClr val="000000"/>
                          </a:solidFill>
                          <a:effectLst/>
                          <a:latin typeface="Arial" panose="020B0604020202020204" pitchFamily="34" charset="0"/>
                        </a:rPr>
                        <a:t>Дорожное хозяйство (дорожные фонды)</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0409</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205 816,7</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198 634,7</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96,5</a:t>
                      </a:r>
                    </a:p>
                  </a:txBody>
                  <a:tcPr marL="9525" marR="9525" marT="9525" marB="0" anchor="ctr"/>
                </a:tc>
                <a:extLst>
                  <a:ext uri="{0D108BD9-81ED-4DB2-BD59-A6C34878D82A}">
                    <a16:rowId xmlns:a16="http://schemas.microsoft.com/office/drawing/2014/main" val="4148956296"/>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0409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119 283,0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115 983,7</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97,2</a:t>
                      </a:r>
                    </a:p>
                  </a:txBody>
                  <a:tcPr marL="9525" marR="9525" marT="9525" marB="0" anchor="ctr"/>
                </a:tc>
                <a:extLst>
                  <a:ext uri="{0D108BD9-81ED-4DB2-BD59-A6C34878D82A}">
                    <a16:rowId xmlns:a16="http://schemas.microsoft.com/office/drawing/2014/main" val="2829910523"/>
                  </a:ext>
                </a:extLst>
              </a:tr>
              <a:tr h="182223">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0409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71 178,8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71 128,8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99,9</a:t>
                      </a:r>
                    </a:p>
                  </a:txBody>
                  <a:tcPr marL="9525" marR="9525" marT="9525" marB="0" anchor="ctr"/>
                </a:tc>
                <a:extLst>
                  <a:ext uri="{0D108BD9-81ED-4DB2-BD59-A6C34878D82A}">
                    <a16:rowId xmlns:a16="http://schemas.microsoft.com/office/drawing/2014/main" val="687456152"/>
                  </a:ext>
                </a:extLst>
              </a:tr>
              <a:tr h="260673">
                <a:tc>
                  <a:txBody>
                    <a:bodyPr/>
                    <a:lstStyle/>
                    <a:p>
                      <a:pPr algn="l" fontAlgn="ctr"/>
                      <a:r>
                        <a:rPr lang="ru-RU" sz="800" b="0" i="0" u="none" strike="noStrike" dirty="0">
                          <a:solidFill>
                            <a:srgbClr val="000000"/>
                          </a:solidFill>
                          <a:effectLst/>
                          <a:latin typeface="Arial" panose="020B0604020202020204" pitchFamily="34" charset="0"/>
                        </a:rPr>
                        <a:t>Дорожный фонд за счет собственных средств</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0409</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15 354,8</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11 522,2</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75,0</a:t>
                      </a:r>
                    </a:p>
                  </a:txBody>
                  <a:tcPr marL="9525" marR="9525" marT="9525" marB="0" anchor="ctr"/>
                </a:tc>
                <a:extLst>
                  <a:ext uri="{0D108BD9-81ED-4DB2-BD59-A6C34878D82A}">
                    <a16:rowId xmlns:a16="http://schemas.microsoft.com/office/drawing/2014/main" val="2007046591"/>
                  </a:ext>
                </a:extLst>
              </a:tr>
              <a:tr h="337031">
                <a:tc>
                  <a:txBody>
                    <a:bodyPr/>
                    <a:lstStyle/>
                    <a:p>
                      <a:pPr algn="l" fontAlgn="ctr"/>
                      <a:r>
                        <a:rPr lang="ru-RU" sz="800" b="0" i="0" u="none" strike="noStrike">
                          <a:solidFill>
                            <a:srgbClr val="000000"/>
                          </a:solidFill>
                          <a:effectLst/>
                          <a:latin typeface="Arial" panose="020B0604020202020204" pitchFamily="34" charset="0"/>
                        </a:rPr>
                        <a:t>Связь и информатика</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0410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18 317,9</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14 193,7</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77,5</a:t>
                      </a:r>
                    </a:p>
                  </a:txBody>
                  <a:tcPr marL="9525" marR="9525" marT="9525" marB="0" anchor="ctr"/>
                </a:tc>
                <a:extLst>
                  <a:ext uri="{0D108BD9-81ED-4DB2-BD59-A6C34878D82A}">
                    <a16:rowId xmlns:a16="http://schemas.microsoft.com/office/drawing/2014/main" val="736919360"/>
                  </a:ext>
                </a:extLst>
              </a:tr>
              <a:tr h="288980">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0410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9 473,5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8 882,6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93,8</a:t>
                      </a:r>
                    </a:p>
                  </a:txBody>
                  <a:tcPr marL="9525" marR="9525" marT="9525" marB="0" anchor="ctr"/>
                </a:tc>
                <a:extLst>
                  <a:ext uri="{0D108BD9-81ED-4DB2-BD59-A6C34878D82A}">
                    <a16:rowId xmlns:a16="http://schemas.microsoft.com/office/drawing/2014/main" val="404908570"/>
                  </a:ext>
                </a:extLst>
              </a:tr>
              <a:tr h="350837">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Дотации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0410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812,9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812,9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219717970"/>
                  </a:ext>
                </a:extLst>
              </a:tr>
              <a:tr h="182223">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Дотации по результатам мониторинга и оценки качества управления муниципальными финансами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0410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8 031,6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4 498,2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56,0</a:t>
                      </a:r>
                    </a:p>
                  </a:txBody>
                  <a:tcPr marL="9525" marR="9525" marT="9525" marB="0" anchor="ctr"/>
                </a:tc>
                <a:extLst>
                  <a:ext uri="{0D108BD9-81ED-4DB2-BD59-A6C34878D82A}">
                    <a16:rowId xmlns:a16="http://schemas.microsoft.com/office/drawing/2014/main" val="3004351571"/>
                  </a:ext>
                </a:extLst>
              </a:tr>
              <a:tr h="350837">
                <a:tc>
                  <a:txBody>
                    <a:bodyPr/>
                    <a:lstStyle/>
                    <a:p>
                      <a:pPr algn="l" fontAlgn="ctr"/>
                      <a:r>
                        <a:rPr lang="ru-RU" sz="800" b="0" i="0" u="none" strike="noStrike">
                          <a:solidFill>
                            <a:srgbClr val="000000"/>
                          </a:solidFill>
                          <a:effectLst/>
                          <a:latin typeface="Arial" panose="020B0604020202020204" pitchFamily="34" charset="0"/>
                        </a:rPr>
                        <a:t>Другие вопросы в области национальной экономики</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0412</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118 986,4</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116 458,4</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97,9</a:t>
                      </a:r>
                    </a:p>
                  </a:txBody>
                  <a:tcPr marL="9525" marR="9525" marT="9525" marB="0" anchor="ctr"/>
                </a:tc>
                <a:extLst>
                  <a:ext uri="{0D108BD9-81ED-4DB2-BD59-A6C34878D82A}">
                    <a16:rowId xmlns:a16="http://schemas.microsoft.com/office/drawing/2014/main" val="3620667601"/>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0412</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118 390,9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116 111,4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98,1</a:t>
                      </a:r>
                    </a:p>
                  </a:txBody>
                  <a:tcPr marL="9525" marR="9525" marT="9525" marB="0" anchor="ctr"/>
                </a:tc>
                <a:extLst>
                  <a:ext uri="{0D108BD9-81ED-4DB2-BD59-A6C34878D82A}">
                    <a16:rowId xmlns:a16="http://schemas.microsoft.com/office/drawing/2014/main" val="2657093679"/>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Субвенции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0412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594,0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345,5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58,2</a:t>
                      </a:r>
                    </a:p>
                  </a:txBody>
                  <a:tcPr marL="9525" marR="9525" marT="9525" marB="0" anchor="ctr"/>
                </a:tc>
                <a:extLst>
                  <a:ext uri="{0D108BD9-81ED-4DB2-BD59-A6C34878D82A}">
                    <a16:rowId xmlns:a16="http://schemas.microsoft.com/office/drawing/2014/main" val="1498469219"/>
                  </a:ext>
                </a:extLst>
              </a:tr>
              <a:tr h="182223">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Подтверждение остатков (возврат возвратов)</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0412</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4288479486"/>
                  </a:ext>
                </a:extLst>
              </a:tr>
            </a:tbl>
          </a:graphicData>
        </a:graphic>
      </p:graphicFrame>
      <p:sp>
        <p:nvSpPr>
          <p:cNvPr id="4" name="Номер слайда 3">
            <a:extLst>
              <a:ext uri="{FF2B5EF4-FFF2-40B4-BE49-F238E27FC236}">
                <a16:creationId xmlns:a16="http://schemas.microsoft.com/office/drawing/2014/main" id="{BF199F7B-3CC6-4CF3-9F23-A1FFA4D41180}"/>
              </a:ext>
            </a:extLst>
          </p:cNvPr>
          <p:cNvSpPr>
            <a:spLocks noGrp="1"/>
          </p:cNvSpPr>
          <p:nvPr>
            <p:ph type="sldNum" sz="quarter" idx="12"/>
          </p:nvPr>
        </p:nvSpPr>
        <p:spPr>
          <a:xfrm>
            <a:off x="9448800" y="6492875"/>
            <a:ext cx="2743200" cy="365125"/>
          </a:xfrm>
        </p:spPr>
        <p:txBody>
          <a:bodyPr/>
          <a:lstStyle/>
          <a:p>
            <a:fld id="{F203300F-B5E5-4D9E-9381-383162CC59FB}" type="slidenum">
              <a:rPr lang="ru-RU" smtClean="0"/>
              <a:pPr/>
              <a:t>84</a:t>
            </a:fld>
            <a:endParaRPr lang="ru-RU"/>
          </a:p>
        </p:txBody>
      </p:sp>
      <p:sp>
        <p:nvSpPr>
          <p:cNvPr id="10" name="Прямоугольник 7">
            <a:extLst>
              <a:ext uri="{FF2B5EF4-FFF2-40B4-BE49-F238E27FC236}">
                <a16:creationId xmlns:a16="http://schemas.microsoft.com/office/drawing/2014/main" id="{FA127F59-1E17-4379-A19E-543F7F7B8DBC}"/>
              </a:ext>
            </a:extLst>
          </p:cNvPr>
          <p:cNvSpPr>
            <a:spLocks noChangeArrowheads="1"/>
          </p:cNvSpPr>
          <p:nvPr/>
        </p:nvSpPr>
        <p:spPr bwMode="auto">
          <a:xfrm>
            <a:off x="6388330" y="644162"/>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Данные в таблице представлены в </a:t>
            </a:r>
            <a:r>
              <a:rPr lang="ru-RU" sz="1100" b="1" dirty="0">
                <a:cs typeface="Times New Roman" pitchFamily="18" charset="0"/>
              </a:rPr>
              <a:t>тыс. рублей</a:t>
            </a:r>
            <a:endParaRPr lang="ru-RU" sz="1100" b="1" dirty="0">
              <a:latin typeface="Calibri" pitchFamily="34" charset="0"/>
            </a:endParaRPr>
          </a:p>
        </p:txBody>
      </p:sp>
      <p:pic>
        <p:nvPicPr>
          <p:cNvPr id="13" name="Объект 6">
            <a:extLst>
              <a:ext uri="{FF2B5EF4-FFF2-40B4-BE49-F238E27FC236}">
                <a16:creationId xmlns:a16="http://schemas.microsoft.com/office/drawing/2014/main" id="{7D5D857E-B305-481F-9EDA-2A98F9756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Прямоугольник 7">
            <a:extLst>
              <a:ext uri="{FF2B5EF4-FFF2-40B4-BE49-F238E27FC236}">
                <a16:creationId xmlns:a16="http://schemas.microsoft.com/office/drawing/2014/main" id="{FF2D5614-5D40-4504-9CE1-906C0E713BFF}"/>
              </a:ext>
            </a:extLst>
          </p:cNvPr>
          <p:cNvSpPr>
            <a:spLocks noChangeArrowheads="1"/>
          </p:cNvSpPr>
          <p:nvPr/>
        </p:nvSpPr>
        <p:spPr bwMode="auto">
          <a:xfrm>
            <a:off x="6388328" y="6419009"/>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Продолжение таблицы на следующем слайде</a:t>
            </a:r>
            <a:endParaRPr lang="ru-RU" sz="1100" b="1" dirty="0">
              <a:latin typeface="Calibri" pitchFamily="34" charset="0"/>
            </a:endParaRPr>
          </a:p>
        </p:txBody>
      </p:sp>
    </p:spTree>
    <p:extLst>
      <p:ext uri="{BB962C8B-B14F-4D97-AF65-F5344CB8AC3E}">
        <p14:creationId xmlns:p14="http://schemas.microsoft.com/office/powerpoint/2010/main" val="1200204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51156C46-1652-4ECD-BB9D-9958746BAC74}"/>
              </a:ext>
            </a:extLst>
          </p:cNvPr>
          <p:cNvSpPr>
            <a:spLocks noGrp="1"/>
          </p:cNvSpPr>
          <p:nvPr>
            <p:ph type="title"/>
          </p:nvPr>
        </p:nvSpPr>
        <p:spPr>
          <a:xfrm>
            <a:off x="1019354" y="185558"/>
            <a:ext cx="10515600" cy="384738"/>
          </a:xfrm>
        </p:spPr>
        <p:txBody>
          <a:bodyPr>
            <a:noAutofit/>
          </a:bodyPr>
          <a:lstStyle/>
          <a:p>
            <a:pPr algn="ctr"/>
            <a:r>
              <a:rPr lang="ru-RU" sz="2400" dirty="0"/>
              <a:t>Расходы бюджета </a:t>
            </a:r>
            <a:r>
              <a:rPr lang="ru-RU" sz="2400" dirty="0" smtClean="0"/>
              <a:t>по </a:t>
            </a:r>
            <a:r>
              <a:rPr lang="ru-RU" sz="2400" dirty="0"/>
              <a:t>разделам, подразделам классификации расходов бюджетов </a:t>
            </a:r>
          </a:p>
        </p:txBody>
      </p:sp>
      <p:graphicFrame>
        <p:nvGraphicFramePr>
          <p:cNvPr id="8" name="Объект 7">
            <a:extLst>
              <a:ext uri="{FF2B5EF4-FFF2-40B4-BE49-F238E27FC236}">
                <a16:creationId xmlns:a16="http://schemas.microsoft.com/office/drawing/2014/main" id="{A4661FC3-99BD-4A51-A128-86CE10B5CFB5}"/>
              </a:ext>
            </a:extLst>
          </p:cNvPr>
          <p:cNvGraphicFramePr>
            <a:graphicFrameLocks noGrp="1"/>
          </p:cNvGraphicFramePr>
          <p:nvPr>
            <p:ph idx="1"/>
            <p:extLst>
              <p:ext uri="{D42A27DB-BD31-4B8C-83A1-F6EECF244321}">
                <p14:modId xmlns:p14="http://schemas.microsoft.com/office/powerpoint/2010/main" val="3641245985"/>
              </p:ext>
            </p:extLst>
          </p:nvPr>
        </p:nvGraphicFramePr>
        <p:xfrm>
          <a:off x="153912" y="905767"/>
          <a:ext cx="11687279" cy="4825001"/>
        </p:xfrm>
        <a:graphic>
          <a:graphicData uri="http://schemas.openxmlformats.org/drawingml/2006/table">
            <a:tbl>
              <a:tblPr>
                <a:tableStyleId>{5C22544A-7EE6-4342-B048-85BDC9FD1C3A}</a:tableStyleId>
              </a:tblPr>
              <a:tblGrid>
                <a:gridCol w="6975985">
                  <a:extLst>
                    <a:ext uri="{9D8B030D-6E8A-4147-A177-3AD203B41FA5}">
                      <a16:colId xmlns:a16="http://schemas.microsoft.com/office/drawing/2014/main" val="1960297965"/>
                    </a:ext>
                  </a:extLst>
                </a:gridCol>
                <a:gridCol w="926250">
                  <a:extLst>
                    <a:ext uri="{9D8B030D-6E8A-4147-A177-3AD203B41FA5}">
                      <a16:colId xmlns:a16="http://schemas.microsoft.com/office/drawing/2014/main" val="3139758215"/>
                    </a:ext>
                  </a:extLst>
                </a:gridCol>
                <a:gridCol w="974334">
                  <a:extLst>
                    <a:ext uri="{9D8B030D-6E8A-4147-A177-3AD203B41FA5}">
                      <a16:colId xmlns:a16="http://schemas.microsoft.com/office/drawing/2014/main" val="2676949354"/>
                    </a:ext>
                  </a:extLst>
                </a:gridCol>
                <a:gridCol w="1545803">
                  <a:extLst>
                    <a:ext uri="{9D8B030D-6E8A-4147-A177-3AD203B41FA5}">
                      <a16:colId xmlns:a16="http://schemas.microsoft.com/office/drawing/2014/main" val="1761874480"/>
                    </a:ext>
                  </a:extLst>
                </a:gridCol>
                <a:gridCol w="1264907">
                  <a:extLst>
                    <a:ext uri="{9D8B030D-6E8A-4147-A177-3AD203B41FA5}">
                      <a16:colId xmlns:a16="http://schemas.microsoft.com/office/drawing/2014/main" val="337575133"/>
                    </a:ext>
                  </a:extLst>
                </a:gridCol>
              </a:tblGrid>
              <a:tr h="372657">
                <a:tc>
                  <a:txBody>
                    <a:bodyPr/>
                    <a:lstStyle/>
                    <a:p>
                      <a:pPr algn="ctr" fontAlgn="ctr"/>
                      <a:r>
                        <a:rPr lang="ru-RU" sz="1100" b="1" u="none" strike="noStrike" dirty="0">
                          <a:effectLst/>
                          <a:latin typeface="+mn-lt"/>
                        </a:rPr>
                        <a:t>Наименование</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err="1" smtClean="0">
                          <a:effectLst/>
                          <a:latin typeface="+mn-lt"/>
                        </a:rPr>
                        <a:t>РзПр</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a:effectLst/>
                          <a:latin typeface="+mn-lt"/>
                        </a:rPr>
                        <a:t>План </a:t>
                      </a:r>
                      <a:r>
                        <a:rPr lang="ru-RU" sz="1100" b="1" u="none" strike="noStrike" dirty="0" smtClean="0">
                          <a:effectLst/>
                          <a:latin typeface="+mn-lt"/>
                        </a:rPr>
                        <a:t>2022 </a:t>
                      </a:r>
                      <a:r>
                        <a:rPr lang="ru-RU" sz="1100" b="1" u="none" strike="noStrike" dirty="0">
                          <a:effectLst/>
                          <a:latin typeface="+mn-lt"/>
                        </a:rPr>
                        <a:t>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Исполнено за 2022 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 исполнения</a:t>
                      </a:r>
                      <a:endParaRPr lang="ru-RU" sz="1100" b="1" i="0" u="none" strike="noStrike" dirty="0">
                        <a:effectLst/>
                        <a:latin typeface="+mn-lt"/>
                      </a:endParaRPr>
                    </a:p>
                  </a:txBody>
                  <a:tcPr marL="5820" marR="5820" marT="5820" marB="0" anchor="ctr"/>
                </a:tc>
                <a:extLst>
                  <a:ext uri="{0D108BD9-81ED-4DB2-BD59-A6C34878D82A}">
                    <a16:rowId xmlns:a16="http://schemas.microsoft.com/office/drawing/2014/main" val="3341635826"/>
                  </a:ext>
                </a:extLst>
              </a:tr>
              <a:tr h="191586">
                <a:tc>
                  <a:txBody>
                    <a:bodyPr/>
                    <a:lstStyle/>
                    <a:p>
                      <a:pPr algn="l" fontAlgn="ctr"/>
                      <a:r>
                        <a:rPr lang="ru-RU" sz="800" b="1" i="0" u="none" strike="noStrike">
                          <a:solidFill>
                            <a:srgbClr val="000000"/>
                          </a:solidFill>
                          <a:effectLst/>
                          <a:latin typeface="Arial" panose="020B0604020202020204" pitchFamily="34" charset="0"/>
                        </a:rPr>
                        <a:t>Жилищно-коммунальное хозяйство</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0500</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724 820,2</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665 501,0</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91,8</a:t>
                      </a:r>
                    </a:p>
                  </a:txBody>
                  <a:tcPr marL="9525" marR="9525" marT="9525" marB="0" anchor="ctr"/>
                </a:tc>
                <a:extLst>
                  <a:ext uri="{0D108BD9-81ED-4DB2-BD59-A6C34878D82A}">
                    <a16:rowId xmlns:a16="http://schemas.microsoft.com/office/drawing/2014/main" val="3979765031"/>
                  </a:ext>
                </a:extLst>
              </a:tr>
              <a:tr h="367103">
                <a:tc>
                  <a:txBody>
                    <a:bodyPr/>
                    <a:lstStyle/>
                    <a:p>
                      <a:pPr algn="l" fontAlgn="ctr"/>
                      <a:r>
                        <a:rPr lang="ru-RU" sz="800" b="0" i="0" u="none" strike="noStrike">
                          <a:solidFill>
                            <a:srgbClr val="000000"/>
                          </a:solidFill>
                          <a:effectLst/>
                          <a:latin typeface="Arial" panose="020B0604020202020204" pitchFamily="34" charset="0"/>
                        </a:rPr>
                        <a:t>Жилищное хозяйство</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0501</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82 247,0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51 979,1</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63,2</a:t>
                      </a:r>
                    </a:p>
                  </a:txBody>
                  <a:tcPr marL="9525" marR="9525" marT="9525" marB="0" anchor="ctr"/>
                </a:tc>
                <a:extLst>
                  <a:ext uri="{0D108BD9-81ED-4DB2-BD59-A6C34878D82A}">
                    <a16:rowId xmlns:a16="http://schemas.microsoft.com/office/drawing/2014/main" val="2651242474"/>
                  </a:ext>
                </a:extLst>
              </a:tr>
              <a:tr h="282592">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0501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77 985,5</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50 383,0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64,6</a:t>
                      </a:r>
                    </a:p>
                  </a:txBody>
                  <a:tcPr marL="9525" marR="9525" marT="9525" marB="0" anchor="ctr"/>
                </a:tc>
                <a:extLst>
                  <a:ext uri="{0D108BD9-81ED-4DB2-BD59-A6C34878D82A}">
                    <a16:rowId xmlns:a16="http://schemas.microsoft.com/office/drawing/2014/main" val="3711626947"/>
                  </a:ext>
                </a:extLst>
              </a:tr>
              <a:tr h="316442">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Дотации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0501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2 665,4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2849328668"/>
                  </a:ext>
                </a:extLst>
              </a:tr>
              <a:tr h="35083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0501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1 596,1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1 596,1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1695550406"/>
                  </a:ext>
                </a:extLst>
              </a:tr>
              <a:tr h="262088">
                <a:tc>
                  <a:txBody>
                    <a:bodyPr/>
                    <a:lstStyle/>
                    <a:p>
                      <a:pPr algn="l" fontAlgn="ctr"/>
                      <a:r>
                        <a:rPr lang="ru-RU" sz="800" b="0" i="0" u="none" strike="noStrike">
                          <a:solidFill>
                            <a:srgbClr val="000000"/>
                          </a:solidFill>
                          <a:effectLst/>
                          <a:latin typeface="Arial" panose="020B0604020202020204" pitchFamily="34" charset="0"/>
                        </a:rPr>
                        <a:t>Коммунальное хозяйство</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0502</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143 388,0</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128 812,0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89,8</a:t>
                      </a:r>
                    </a:p>
                  </a:txBody>
                  <a:tcPr marL="9525" marR="9525" marT="9525" marB="0" anchor="ctr"/>
                </a:tc>
                <a:extLst>
                  <a:ext uri="{0D108BD9-81ED-4DB2-BD59-A6C34878D82A}">
                    <a16:rowId xmlns:a16="http://schemas.microsoft.com/office/drawing/2014/main" val="4148956296"/>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0502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52 418,2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39 866,9</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76,1</a:t>
                      </a:r>
                    </a:p>
                  </a:txBody>
                  <a:tcPr marL="9525" marR="9525" marT="9525" marB="0" anchor="ctr"/>
                </a:tc>
                <a:extLst>
                  <a:ext uri="{0D108BD9-81ED-4DB2-BD59-A6C34878D82A}">
                    <a16:rowId xmlns:a16="http://schemas.microsoft.com/office/drawing/2014/main" val="2829910523"/>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0502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90 969,7</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88 945,1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97,8</a:t>
                      </a:r>
                    </a:p>
                  </a:txBody>
                  <a:tcPr marL="9525" marR="9525" marT="9525" marB="0" anchor="ctr"/>
                </a:tc>
                <a:extLst>
                  <a:ext uri="{0D108BD9-81ED-4DB2-BD59-A6C34878D82A}">
                    <a16:rowId xmlns:a16="http://schemas.microsoft.com/office/drawing/2014/main" val="687456152"/>
                  </a:ext>
                </a:extLst>
              </a:tr>
              <a:tr h="260673">
                <a:tc>
                  <a:txBody>
                    <a:bodyPr/>
                    <a:lstStyle/>
                    <a:p>
                      <a:pPr algn="l" fontAlgn="ctr"/>
                      <a:r>
                        <a:rPr lang="ru-RU" sz="800" b="0" i="0" u="none" strike="noStrike">
                          <a:solidFill>
                            <a:srgbClr val="000000"/>
                          </a:solidFill>
                          <a:effectLst/>
                          <a:latin typeface="Arial" panose="020B0604020202020204" pitchFamily="34" charset="0"/>
                        </a:rPr>
                        <a:t>Благоустройство</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0503</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498 991,3</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484 649,0</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97,1</a:t>
                      </a:r>
                    </a:p>
                  </a:txBody>
                  <a:tcPr marL="9525" marR="9525" marT="9525" marB="0" anchor="ctr"/>
                </a:tc>
                <a:extLst>
                  <a:ext uri="{0D108BD9-81ED-4DB2-BD59-A6C34878D82A}">
                    <a16:rowId xmlns:a16="http://schemas.microsoft.com/office/drawing/2014/main" val="2007046591"/>
                  </a:ext>
                </a:extLst>
              </a:tr>
              <a:tr h="337031">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0503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435 601,1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421 754,0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96,8</a:t>
                      </a:r>
                    </a:p>
                  </a:txBody>
                  <a:tcPr marL="9525" marR="9525" marT="9525" marB="0" anchor="ctr"/>
                </a:tc>
                <a:extLst>
                  <a:ext uri="{0D108BD9-81ED-4DB2-BD59-A6C34878D82A}">
                    <a16:rowId xmlns:a16="http://schemas.microsoft.com/office/drawing/2014/main" val="736919360"/>
                  </a:ext>
                </a:extLst>
              </a:tr>
              <a:tr h="288980">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Дотации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0503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10 000,0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10 000,0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404908570"/>
                  </a:ext>
                </a:extLst>
              </a:tr>
              <a:tr h="350837">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0503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53 390,2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52 895,1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99,1</a:t>
                      </a:r>
                    </a:p>
                  </a:txBody>
                  <a:tcPr marL="9525" marR="9525" marT="9525" marB="0" anchor="ctr"/>
                </a:tc>
                <a:extLst>
                  <a:ext uri="{0D108BD9-81ED-4DB2-BD59-A6C34878D82A}">
                    <a16:rowId xmlns:a16="http://schemas.microsoft.com/office/drawing/2014/main" val="3219717970"/>
                  </a:ext>
                </a:extLst>
              </a:tr>
              <a:tr h="182223">
                <a:tc>
                  <a:txBody>
                    <a:bodyPr/>
                    <a:lstStyle/>
                    <a:p>
                      <a:pPr algn="l" fontAlgn="ctr"/>
                      <a:r>
                        <a:rPr lang="ru-RU" sz="800" b="0" i="0" u="none" strike="noStrike">
                          <a:solidFill>
                            <a:srgbClr val="000000"/>
                          </a:solidFill>
                          <a:effectLst/>
                          <a:latin typeface="Arial" panose="020B0604020202020204" pitchFamily="34" charset="0"/>
                        </a:rPr>
                        <a:t>Другие вопросы в области жилищно-коммунального хозяйства</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0505</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194,0</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60,8</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31,3</a:t>
                      </a:r>
                    </a:p>
                  </a:txBody>
                  <a:tcPr marL="9525" marR="9525" marT="9525" marB="0" anchor="ctr"/>
                </a:tc>
                <a:extLst>
                  <a:ext uri="{0D108BD9-81ED-4DB2-BD59-A6C34878D82A}">
                    <a16:rowId xmlns:a16="http://schemas.microsoft.com/office/drawing/2014/main" val="3004351571"/>
                  </a:ext>
                </a:extLst>
              </a:tr>
              <a:tr h="35083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Субвенции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0505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194,0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60,8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31,3</a:t>
                      </a:r>
                    </a:p>
                  </a:txBody>
                  <a:tcPr marL="9525" marR="9525" marT="9525" marB="0" anchor="ctr"/>
                </a:tc>
                <a:extLst>
                  <a:ext uri="{0D108BD9-81ED-4DB2-BD59-A6C34878D82A}">
                    <a16:rowId xmlns:a16="http://schemas.microsoft.com/office/drawing/2014/main" val="3620667601"/>
                  </a:ext>
                </a:extLst>
              </a:tr>
              <a:tr h="182223">
                <a:tc>
                  <a:txBody>
                    <a:bodyPr/>
                    <a:lstStyle/>
                    <a:p>
                      <a:pPr algn="l" fontAlgn="ctr"/>
                      <a:r>
                        <a:rPr lang="ru-RU" sz="800" b="1" i="0" u="none" strike="noStrike">
                          <a:solidFill>
                            <a:srgbClr val="000000"/>
                          </a:solidFill>
                          <a:effectLst/>
                          <a:latin typeface="Arial" panose="020B0604020202020204" pitchFamily="34" charset="0"/>
                        </a:rPr>
                        <a:t>Охрана окружающей среды</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0600</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100,0</a:t>
                      </a:r>
                    </a:p>
                  </a:txBody>
                  <a:tcPr marL="9525" marR="9525" marT="9525" marB="0" anchor="ctr"/>
                </a:tc>
                <a:tc>
                  <a:txBody>
                    <a:bodyPr/>
                    <a:lstStyle/>
                    <a:p>
                      <a:pPr algn="ctr" fontAlgn="ctr"/>
                      <a:r>
                        <a:rPr lang="ru-RU" sz="800" b="1" i="0" u="none" strike="noStrike">
                          <a:solidFill>
                            <a:srgbClr val="000000"/>
                          </a:solidFill>
                          <a:effectLst/>
                          <a:latin typeface="Arial" panose="020B0604020202020204" pitchFamily="34" charset="0"/>
                        </a:rPr>
                        <a:t>87,9</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87,9</a:t>
                      </a:r>
                    </a:p>
                  </a:txBody>
                  <a:tcPr marL="9525" marR="9525" marT="9525" marB="0" anchor="ctr"/>
                </a:tc>
                <a:extLst>
                  <a:ext uri="{0D108BD9-81ED-4DB2-BD59-A6C34878D82A}">
                    <a16:rowId xmlns:a16="http://schemas.microsoft.com/office/drawing/2014/main" val="2657093679"/>
                  </a:ext>
                </a:extLst>
              </a:tr>
              <a:tr h="182223">
                <a:tc>
                  <a:txBody>
                    <a:bodyPr/>
                    <a:lstStyle/>
                    <a:p>
                      <a:pPr algn="l" fontAlgn="ctr"/>
                      <a:r>
                        <a:rPr lang="ru-RU" sz="800" b="0" i="0" u="none" strike="noStrike">
                          <a:solidFill>
                            <a:srgbClr val="000000"/>
                          </a:solidFill>
                          <a:effectLst/>
                          <a:latin typeface="Arial" panose="020B0604020202020204" pitchFamily="34" charset="0"/>
                        </a:rPr>
                        <a:t>Другие вопросы в области охраны окружающей среды</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0605</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100,0</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87,9</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87,9</a:t>
                      </a:r>
                    </a:p>
                  </a:txBody>
                  <a:tcPr marL="9525" marR="9525" marT="9525" marB="0" anchor="ctr"/>
                </a:tc>
                <a:extLst>
                  <a:ext uri="{0D108BD9-81ED-4DB2-BD59-A6C34878D82A}">
                    <a16:rowId xmlns:a16="http://schemas.microsoft.com/office/drawing/2014/main" val="1498469219"/>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0605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87,9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87,9</a:t>
                      </a:r>
                    </a:p>
                  </a:txBody>
                  <a:tcPr marL="9525" marR="9525" marT="9525" marB="0" anchor="ctr"/>
                </a:tc>
                <a:extLst>
                  <a:ext uri="{0D108BD9-81ED-4DB2-BD59-A6C34878D82A}">
                    <a16:rowId xmlns:a16="http://schemas.microsoft.com/office/drawing/2014/main" val="4288479486"/>
                  </a:ext>
                </a:extLst>
              </a:tr>
            </a:tbl>
          </a:graphicData>
        </a:graphic>
      </p:graphicFrame>
      <p:sp>
        <p:nvSpPr>
          <p:cNvPr id="4" name="Номер слайда 3">
            <a:extLst>
              <a:ext uri="{FF2B5EF4-FFF2-40B4-BE49-F238E27FC236}">
                <a16:creationId xmlns:a16="http://schemas.microsoft.com/office/drawing/2014/main" id="{BF199F7B-3CC6-4CF3-9F23-A1FFA4D41180}"/>
              </a:ext>
            </a:extLst>
          </p:cNvPr>
          <p:cNvSpPr>
            <a:spLocks noGrp="1"/>
          </p:cNvSpPr>
          <p:nvPr>
            <p:ph type="sldNum" sz="quarter" idx="12"/>
          </p:nvPr>
        </p:nvSpPr>
        <p:spPr>
          <a:xfrm>
            <a:off x="9448800" y="6492875"/>
            <a:ext cx="2743200" cy="365125"/>
          </a:xfrm>
        </p:spPr>
        <p:txBody>
          <a:bodyPr/>
          <a:lstStyle/>
          <a:p>
            <a:fld id="{F203300F-B5E5-4D9E-9381-383162CC59FB}" type="slidenum">
              <a:rPr lang="ru-RU" smtClean="0"/>
              <a:pPr/>
              <a:t>85</a:t>
            </a:fld>
            <a:endParaRPr lang="ru-RU"/>
          </a:p>
        </p:txBody>
      </p:sp>
      <p:sp>
        <p:nvSpPr>
          <p:cNvPr id="10" name="Прямоугольник 7">
            <a:extLst>
              <a:ext uri="{FF2B5EF4-FFF2-40B4-BE49-F238E27FC236}">
                <a16:creationId xmlns:a16="http://schemas.microsoft.com/office/drawing/2014/main" id="{FA127F59-1E17-4379-A19E-543F7F7B8DBC}"/>
              </a:ext>
            </a:extLst>
          </p:cNvPr>
          <p:cNvSpPr>
            <a:spLocks noChangeArrowheads="1"/>
          </p:cNvSpPr>
          <p:nvPr/>
        </p:nvSpPr>
        <p:spPr bwMode="auto">
          <a:xfrm>
            <a:off x="6388330" y="644162"/>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Данные в таблице представлены в </a:t>
            </a:r>
            <a:r>
              <a:rPr lang="ru-RU" sz="1100" b="1" dirty="0">
                <a:cs typeface="Times New Roman" pitchFamily="18" charset="0"/>
              </a:rPr>
              <a:t>тыс. рублей</a:t>
            </a:r>
            <a:endParaRPr lang="ru-RU" sz="1100" b="1" dirty="0">
              <a:latin typeface="Calibri" pitchFamily="34" charset="0"/>
            </a:endParaRPr>
          </a:p>
        </p:txBody>
      </p:sp>
      <p:pic>
        <p:nvPicPr>
          <p:cNvPr id="13" name="Объект 6">
            <a:extLst>
              <a:ext uri="{FF2B5EF4-FFF2-40B4-BE49-F238E27FC236}">
                <a16:creationId xmlns:a16="http://schemas.microsoft.com/office/drawing/2014/main" id="{7D5D857E-B305-481F-9EDA-2A98F9756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Прямоугольник 7">
            <a:extLst>
              <a:ext uri="{FF2B5EF4-FFF2-40B4-BE49-F238E27FC236}">
                <a16:creationId xmlns:a16="http://schemas.microsoft.com/office/drawing/2014/main" id="{FF2D5614-5D40-4504-9CE1-906C0E713BFF}"/>
              </a:ext>
            </a:extLst>
          </p:cNvPr>
          <p:cNvSpPr>
            <a:spLocks noChangeArrowheads="1"/>
          </p:cNvSpPr>
          <p:nvPr/>
        </p:nvSpPr>
        <p:spPr bwMode="auto">
          <a:xfrm>
            <a:off x="6388328" y="6419009"/>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Продолжение таблицы на следующем слайде</a:t>
            </a:r>
            <a:endParaRPr lang="ru-RU" sz="1100" b="1" dirty="0">
              <a:latin typeface="Calibri" pitchFamily="34" charset="0"/>
            </a:endParaRPr>
          </a:p>
        </p:txBody>
      </p:sp>
    </p:spTree>
    <p:extLst>
      <p:ext uri="{BB962C8B-B14F-4D97-AF65-F5344CB8AC3E}">
        <p14:creationId xmlns:p14="http://schemas.microsoft.com/office/powerpoint/2010/main" val="3854508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51156C46-1652-4ECD-BB9D-9958746BAC74}"/>
              </a:ext>
            </a:extLst>
          </p:cNvPr>
          <p:cNvSpPr>
            <a:spLocks noGrp="1"/>
          </p:cNvSpPr>
          <p:nvPr>
            <p:ph type="title"/>
          </p:nvPr>
        </p:nvSpPr>
        <p:spPr>
          <a:xfrm>
            <a:off x="1019354" y="185558"/>
            <a:ext cx="10515600" cy="384738"/>
          </a:xfrm>
        </p:spPr>
        <p:txBody>
          <a:bodyPr>
            <a:noAutofit/>
          </a:bodyPr>
          <a:lstStyle/>
          <a:p>
            <a:pPr algn="ctr"/>
            <a:r>
              <a:rPr lang="ru-RU" sz="2400" dirty="0"/>
              <a:t>Расходы бюджета </a:t>
            </a:r>
            <a:r>
              <a:rPr lang="ru-RU" sz="2400" dirty="0" smtClean="0"/>
              <a:t>по </a:t>
            </a:r>
            <a:r>
              <a:rPr lang="ru-RU" sz="2400" dirty="0"/>
              <a:t>разделам, подразделам классификации расходов бюджетов </a:t>
            </a:r>
          </a:p>
        </p:txBody>
      </p:sp>
      <p:graphicFrame>
        <p:nvGraphicFramePr>
          <p:cNvPr id="8" name="Объект 7">
            <a:extLst>
              <a:ext uri="{FF2B5EF4-FFF2-40B4-BE49-F238E27FC236}">
                <a16:creationId xmlns:a16="http://schemas.microsoft.com/office/drawing/2014/main" id="{A4661FC3-99BD-4A51-A128-86CE10B5CFB5}"/>
              </a:ext>
            </a:extLst>
          </p:cNvPr>
          <p:cNvGraphicFramePr>
            <a:graphicFrameLocks noGrp="1"/>
          </p:cNvGraphicFramePr>
          <p:nvPr>
            <p:ph idx="1"/>
            <p:extLst>
              <p:ext uri="{D42A27DB-BD31-4B8C-83A1-F6EECF244321}">
                <p14:modId xmlns:p14="http://schemas.microsoft.com/office/powerpoint/2010/main" val="740781601"/>
              </p:ext>
            </p:extLst>
          </p:nvPr>
        </p:nvGraphicFramePr>
        <p:xfrm>
          <a:off x="153912" y="905767"/>
          <a:ext cx="11687279" cy="5189447"/>
        </p:xfrm>
        <a:graphic>
          <a:graphicData uri="http://schemas.openxmlformats.org/drawingml/2006/table">
            <a:tbl>
              <a:tblPr>
                <a:tableStyleId>{5C22544A-7EE6-4342-B048-85BDC9FD1C3A}</a:tableStyleId>
              </a:tblPr>
              <a:tblGrid>
                <a:gridCol w="6975985">
                  <a:extLst>
                    <a:ext uri="{9D8B030D-6E8A-4147-A177-3AD203B41FA5}">
                      <a16:colId xmlns:a16="http://schemas.microsoft.com/office/drawing/2014/main" val="1960297965"/>
                    </a:ext>
                  </a:extLst>
                </a:gridCol>
                <a:gridCol w="926250">
                  <a:extLst>
                    <a:ext uri="{9D8B030D-6E8A-4147-A177-3AD203B41FA5}">
                      <a16:colId xmlns:a16="http://schemas.microsoft.com/office/drawing/2014/main" val="3139758215"/>
                    </a:ext>
                  </a:extLst>
                </a:gridCol>
                <a:gridCol w="1129417">
                  <a:extLst>
                    <a:ext uri="{9D8B030D-6E8A-4147-A177-3AD203B41FA5}">
                      <a16:colId xmlns:a16="http://schemas.microsoft.com/office/drawing/2014/main" val="2676949354"/>
                    </a:ext>
                  </a:extLst>
                </a:gridCol>
                <a:gridCol w="1390720">
                  <a:extLst>
                    <a:ext uri="{9D8B030D-6E8A-4147-A177-3AD203B41FA5}">
                      <a16:colId xmlns:a16="http://schemas.microsoft.com/office/drawing/2014/main" val="1761874480"/>
                    </a:ext>
                  </a:extLst>
                </a:gridCol>
                <a:gridCol w="1264907">
                  <a:extLst>
                    <a:ext uri="{9D8B030D-6E8A-4147-A177-3AD203B41FA5}">
                      <a16:colId xmlns:a16="http://schemas.microsoft.com/office/drawing/2014/main" val="337575133"/>
                    </a:ext>
                  </a:extLst>
                </a:gridCol>
              </a:tblGrid>
              <a:tr h="372657">
                <a:tc>
                  <a:txBody>
                    <a:bodyPr/>
                    <a:lstStyle/>
                    <a:p>
                      <a:pPr algn="ctr" fontAlgn="ctr"/>
                      <a:r>
                        <a:rPr lang="ru-RU" sz="1100" b="1" u="none" strike="noStrike" dirty="0">
                          <a:effectLst/>
                          <a:latin typeface="+mn-lt"/>
                        </a:rPr>
                        <a:t>Наименование</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err="1" smtClean="0">
                          <a:effectLst/>
                          <a:latin typeface="+mn-lt"/>
                        </a:rPr>
                        <a:t>РзПр</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a:effectLst/>
                          <a:latin typeface="+mn-lt"/>
                        </a:rPr>
                        <a:t>План </a:t>
                      </a:r>
                      <a:r>
                        <a:rPr lang="ru-RU" sz="1100" b="1" u="none" strike="noStrike" dirty="0" smtClean="0">
                          <a:effectLst/>
                          <a:latin typeface="+mn-lt"/>
                        </a:rPr>
                        <a:t>2022 </a:t>
                      </a:r>
                      <a:r>
                        <a:rPr lang="ru-RU" sz="1100" b="1" u="none" strike="noStrike" dirty="0">
                          <a:effectLst/>
                          <a:latin typeface="+mn-lt"/>
                        </a:rPr>
                        <a:t>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Исполнено за 2022 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 исполнения</a:t>
                      </a:r>
                      <a:endParaRPr lang="ru-RU" sz="1100" b="1" i="0" u="none" strike="noStrike" dirty="0">
                        <a:effectLst/>
                        <a:latin typeface="+mn-lt"/>
                      </a:endParaRPr>
                    </a:p>
                  </a:txBody>
                  <a:tcPr marL="5820" marR="5820" marT="5820" marB="0" anchor="ctr"/>
                </a:tc>
                <a:extLst>
                  <a:ext uri="{0D108BD9-81ED-4DB2-BD59-A6C34878D82A}">
                    <a16:rowId xmlns:a16="http://schemas.microsoft.com/office/drawing/2014/main" val="3341635826"/>
                  </a:ext>
                </a:extLst>
              </a:tr>
              <a:tr h="191586">
                <a:tc>
                  <a:txBody>
                    <a:bodyPr/>
                    <a:lstStyle/>
                    <a:p>
                      <a:pPr algn="l" fontAlgn="ctr"/>
                      <a:r>
                        <a:rPr lang="ru-RU" sz="800" b="1" i="0" u="none" strike="noStrike">
                          <a:solidFill>
                            <a:srgbClr val="000000"/>
                          </a:solidFill>
                          <a:effectLst/>
                          <a:latin typeface="Arial" panose="020B0604020202020204" pitchFamily="34" charset="0"/>
                        </a:rPr>
                        <a:t>Образование</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0700</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4 218 317,4</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3 992 618,3</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94,6</a:t>
                      </a:r>
                    </a:p>
                  </a:txBody>
                  <a:tcPr marL="9525" marR="9525" marT="9525" marB="0" anchor="ctr"/>
                </a:tc>
                <a:extLst>
                  <a:ext uri="{0D108BD9-81ED-4DB2-BD59-A6C34878D82A}">
                    <a16:rowId xmlns:a16="http://schemas.microsoft.com/office/drawing/2014/main" val="3979765031"/>
                  </a:ext>
                </a:extLst>
              </a:tr>
              <a:tr h="367103">
                <a:tc>
                  <a:txBody>
                    <a:bodyPr/>
                    <a:lstStyle/>
                    <a:p>
                      <a:pPr algn="l" fontAlgn="ctr"/>
                      <a:r>
                        <a:rPr lang="ru-RU" sz="800" b="0" i="0" u="none" strike="noStrike">
                          <a:solidFill>
                            <a:srgbClr val="000000"/>
                          </a:solidFill>
                          <a:effectLst/>
                          <a:latin typeface="Arial" panose="020B0604020202020204" pitchFamily="34" charset="0"/>
                        </a:rPr>
                        <a:t>Дошкольное образование</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0701</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1 416 469,8</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1 396 442,8</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98,6</a:t>
                      </a:r>
                    </a:p>
                  </a:txBody>
                  <a:tcPr marL="9525" marR="9525" marT="9525" marB="0" anchor="ctr"/>
                </a:tc>
                <a:extLst>
                  <a:ext uri="{0D108BD9-81ED-4DB2-BD59-A6C34878D82A}">
                    <a16:rowId xmlns:a16="http://schemas.microsoft.com/office/drawing/2014/main" val="2651242474"/>
                  </a:ext>
                </a:extLst>
              </a:tr>
              <a:tr h="282592">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433 676,5</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432 429,7</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99,7</a:t>
                      </a:r>
                    </a:p>
                  </a:txBody>
                  <a:tcPr marL="9525" marR="9525" marT="9525" marB="0" anchor="ctr"/>
                </a:tc>
                <a:extLst>
                  <a:ext uri="{0D108BD9-81ED-4DB2-BD59-A6C34878D82A}">
                    <a16:rowId xmlns:a16="http://schemas.microsoft.com/office/drawing/2014/main" val="3711626947"/>
                  </a:ext>
                </a:extLst>
              </a:tr>
              <a:tr h="316442">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2 776,3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2 776,2</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2849328668"/>
                  </a:ext>
                </a:extLst>
              </a:tr>
              <a:tr h="35083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Дотации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10 767,0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10 419,2</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96,8</a:t>
                      </a:r>
                    </a:p>
                  </a:txBody>
                  <a:tcPr marL="9525" marR="9525" marT="9525" marB="0" anchor="ctr"/>
                </a:tc>
                <a:extLst>
                  <a:ext uri="{0D108BD9-81ED-4DB2-BD59-A6C34878D82A}">
                    <a16:rowId xmlns:a16="http://schemas.microsoft.com/office/drawing/2014/main" val="1695550406"/>
                  </a:ext>
                </a:extLst>
              </a:tr>
              <a:tr h="262088">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66 515,0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60 827,7</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91,4</a:t>
                      </a:r>
                    </a:p>
                  </a:txBody>
                  <a:tcPr marL="9525" marR="9525" marT="9525" marB="0" anchor="ctr"/>
                </a:tc>
                <a:extLst>
                  <a:ext uri="{0D108BD9-81ED-4DB2-BD59-A6C34878D82A}">
                    <a16:rowId xmlns:a16="http://schemas.microsoft.com/office/drawing/2014/main" val="4148956296"/>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Субвенции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902 372,0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889 962,6</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98,6</a:t>
                      </a:r>
                    </a:p>
                  </a:txBody>
                  <a:tcPr marL="9525" marR="9525" marT="9525" marB="0" anchor="ctr"/>
                </a:tc>
                <a:extLst>
                  <a:ext uri="{0D108BD9-81ED-4DB2-BD59-A6C34878D82A}">
                    <a16:rowId xmlns:a16="http://schemas.microsoft.com/office/drawing/2014/main" val="2829910523"/>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Иные межбюджетные трансферты</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0701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363,0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27,4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7,6</a:t>
                      </a:r>
                    </a:p>
                  </a:txBody>
                  <a:tcPr marL="9525" marR="9525" marT="9525" marB="0" anchor="ctr"/>
                </a:tc>
                <a:extLst>
                  <a:ext uri="{0D108BD9-81ED-4DB2-BD59-A6C34878D82A}">
                    <a16:rowId xmlns:a16="http://schemas.microsoft.com/office/drawing/2014/main" val="687456152"/>
                  </a:ext>
                </a:extLst>
              </a:tr>
              <a:tr h="260673">
                <a:tc>
                  <a:txBody>
                    <a:bodyPr/>
                    <a:lstStyle/>
                    <a:p>
                      <a:pPr algn="l" fontAlgn="ctr"/>
                      <a:r>
                        <a:rPr lang="ru-RU" sz="800" b="0" i="0" u="none" strike="noStrike" dirty="0">
                          <a:solidFill>
                            <a:srgbClr val="000000"/>
                          </a:solidFill>
                          <a:effectLst/>
                          <a:latin typeface="Arial" panose="020B0604020202020204" pitchFamily="34" charset="0"/>
                        </a:rPr>
                        <a:t>Общее образование</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0702</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2 536 660,5</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2 334 999,2</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92,1</a:t>
                      </a:r>
                    </a:p>
                  </a:txBody>
                  <a:tcPr marL="9525" marR="9525" marT="9525" marB="0" anchor="ctr"/>
                </a:tc>
                <a:extLst>
                  <a:ext uri="{0D108BD9-81ED-4DB2-BD59-A6C34878D82A}">
                    <a16:rowId xmlns:a16="http://schemas.microsoft.com/office/drawing/2014/main" val="2007046591"/>
                  </a:ext>
                </a:extLst>
              </a:tr>
              <a:tr h="337031">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0702</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319 078,6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279 262,1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87,5</a:t>
                      </a:r>
                    </a:p>
                  </a:txBody>
                  <a:tcPr marL="9525" marR="9525" marT="9525" marB="0" anchor="ctr"/>
                </a:tc>
                <a:extLst>
                  <a:ext uri="{0D108BD9-81ED-4DB2-BD59-A6C34878D82A}">
                    <a16:rowId xmlns:a16="http://schemas.microsoft.com/office/drawing/2014/main" val="736919360"/>
                  </a:ext>
                </a:extLst>
              </a:tr>
              <a:tr h="288980">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0702</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267 577,5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252 743,1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94,5</a:t>
                      </a:r>
                    </a:p>
                  </a:txBody>
                  <a:tcPr marL="9525" marR="9525" marT="9525" marB="0" anchor="ctr"/>
                </a:tc>
                <a:extLst>
                  <a:ext uri="{0D108BD9-81ED-4DB2-BD59-A6C34878D82A}">
                    <a16:rowId xmlns:a16="http://schemas.microsoft.com/office/drawing/2014/main" val="404908570"/>
                  </a:ext>
                </a:extLst>
              </a:tr>
              <a:tr h="35083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Субвенции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0702</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41 169,0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39 589,1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96,2</a:t>
                      </a:r>
                    </a:p>
                  </a:txBody>
                  <a:tcPr marL="9525" marR="9525" marT="9525" marB="0" anchor="ctr"/>
                </a:tc>
                <a:extLst>
                  <a:ext uri="{0D108BD9-81ED-4DB2-BD59-A6C34878D82A}">
                    <a16:rowId xmlns:a16="http://schemas.microsoft.com/office/drawing/2014/main" val="3219717970"/>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Дотации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0702</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29 233,0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22 137,9</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75,7</a:t>
                      </a:r>
                    </a:p>
                  </a:txBody>
                  <a:tcPr marL="9525" marR="9525" marT="9525" marB="0" anchor="ctr"/>
                </a:tc>
                <a:extLst>
                  <a:ext uri="{0D108BD9-81ED-4DB2-BD59-A6C34878D82A}">
                    <a16:rowId xmlns:a16="http://schemas.microsoft.com/office/drawing/2014/main" val="3004351571"/>
                  </a:ext>
                </a:extLst>
              </a:tr>
              <a:tr h="35083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0702</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870 963,3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757 885,2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87,0</a:t>
                      </a:r>
                    </a:p>
                  </a:txBody>
                  <a:tcPr marL="9525" marR="9525" marT="9525" marB="0" anchor="ctr"/>
                </a:tc>
                <a:extLst>
                  <a:ext uri="{0D108BD9-81ED-4DB2-BD59-A6C34878D82A}">
                    <a16:rowId xmlns:a16="http://schemas.microsoft.com/office/drawing/2014/main" val="3620667601"/>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Субвенции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0702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1 008 639,0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983 381,8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97,5</a:t>
                      </a:r>
                    </a:p>
                  </a:txBody>
                  <a:tcPr marL="9525" marR="9525" marT="9525" marB="0" anchor="ctr"/>
                </a:tc>
                <a:extLst>
                  <a:ext uri="{0D108BD9-81ED-4DB2-BD59-A6C34878D82A}">
                    <a16:rowId xmlns:a16="http://schemas.microsoft.com/office/drawing/2014/main" val="2657093679"/>
                  </a:ext>
                </a:extLst>
              </a:tr>
              <a:tr h="182223">
                <a:tc>
                  <a:txBody>
                    <a:bodyPr/>
                    <a:lstStyle/>
                    <a:p>
                      <a:pPr algn="l" fontAlgn="ctr"/>
                      <a:r>
                        <a:rPr lang="ru-RU" sz="800" b="0" i="0" u="none" strike="noStrike">
                          <a:solidFill>
                            <a:srgbClr val="000000"/>
                          </a:solidFill>
                          <a:effectLst/>
                          <a:latin typeface="Arial" panose="020B0604020202020204" pitchFamily="34" charset="0"/>
                        </a:rPr>
                        <a:t>Дополнительное образование детей</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0703</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180 196,9</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177 066,1</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98,3</a:t>
                      </a:r>
                    </a:p>
                  </a:txBody>
                  <a:tcPr marL="9525" marR="9525" marT="9525" marB="0" anchor="ctr"/>
                </a:tc>
                <a:extLst>
                  <a:ext uri="{0D108BD9-81ED-4DB2-BD59-A6C34878D82A}">
                    <a16:rowId xmlns:a16="http://schemas.microsoft.com/office/drawing/2014/main" val="1498469219"/>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157 812,9</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157 364,6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99,7</a:t>
                      </a:r>
                    </a:p>
                  </a:txBody>
                  <a:tcPr marL="9525" marR="9525" marT="9525" marB="0" anchor="ctr"/>
                </a:tc>
                <a:extLst>
                  <a:ext uri="{0D108BD9-81ED-4DB2-BD59-A6C34878D82A}">
                    <a16:rowId xmlns:a16="http://schemas.microsoft.com/office/drawing/2014/main" val="4288479486"/>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Субвенции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0703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17 700,0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15 075,1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85,2</a:t>
                      </a:r>
                    </a:p>
                  </a:txBody>
                  <a:tcPr marL="9525" marR="9525" marT="9525" marB="0" anchor="ctr"/>
                </a:tc>
                <a:extLst>
                  <a:ext uri="{0D108BD9-81ED-4DB2-BD59-A6C34878D82A}">
                    <a16:rowId xmlns:a16="http://schemas.microsoft.com/office/drawing/2014/main" val="3602666935"/>
                  </a:ext>
                </a:extLst>
              </a:tr>
              <a:tr h="182223">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Иные межбюджетные трансферты</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4 684,0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4 626,5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98,8</a:t>
                      </a:r>
                    </a:p>
                  </a:txBody>
                  <a:tcPr marL="9525" marR="9525" marT="9525" marB="0" anchor="ctr"/>
                </a:tc>
                <a:extLst>
                  <a:ext uri="{0D108BD9-81ED-4DB2-BD59-A6C34878D82A}">
                    <a16:rowId xmlns:a16="http://schemas.microsoft.com/office/drawing/2014/main" val="2792502427"/>
                  </a:ext>
                </a:extLst>
              </a:tr>
            </a:tbl>
          </a:graphicData>
        </a:graphic>
      </p:graphicFrame>
      <p:sp>
        <p:nvSpPr>
          <p:cNvPr id="4" name="Номер слайда 3">
            <a:extLst>
              <a:ext uri="{FF2B5EF4-FFF2-40B4-BE49-F238E27FC236}">
                <a16:creationId xmlns:a16="http://schemas.microsoft.com/office/drawing/2014/main" id="{BF199F7B-3CC6-4CF3-9F23-A1FFA4D41180}"/>
              </a:ext>
            </a:extLst>
          </p:cNvPr>
          <p:cNvSpPr>
            <a:spLocks noGrp="1"/>
          </p:cNvSpPr>
          <p:nvPr>
            <p:ph type="sldNum" sz="quarter" idx="12"/>
          </p:nvPr>
        </p:nvSpPr>
        <p:spPr>
          <a:xfrm>
            <a:off x="9448800" y="6492875"/>
            <a:ext cx="2743200" cy="365125"/>
          </a:xfrm>
        </p:spPr>
        <p:txBody>
          <a:bodyPr/>
          <a:lstStyle/>
          <a:p>
            <a:fld id="{F203300F-B5E5-4D9E-9381-383162CC59FB}" type="slidenum">
              <a:rPr lang="ru-RU" smtClean="0"/>
              <a:pPr/>
              <a:t>86</a:t>
            </a:fld>
            <a:endParaRPr lang="ru-RU"/>
          </a:p>
        </p:txBody>
      </p:sp>
      <p:sp>
        <p:nvSpPr>
          <p:cNvPr id="10" name="Прямоугольник 7">
            <a:extLst>
              <a:ext uri="{FF2B5EF4-FFF2-40B4-BE49-F238E27FC236}">
                <a16:creationId xmlns:a16="http://schemas.microsoft.com/office/drawing/2014/main" id="{FA127F59-1E17-4379-A19E-543F7F7B8DBC}"/>
              </a:ext>
            </a:extLst>
          </p:cNvPr>
          <p:cNvSpPr>
            <a:spLocks noChangeArrowheads="1"/>
          </p:cNvSpPr>
          <p:nvPr/>
        </p:nvSpPr>
        <p:spPr bwMode="auto">
          <a:xfrm>
            <a:off x="6388330" y="644162"/>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Данные в таблице представлены в </a:t>
            </a:r>
            <a:r>
              <a:rPr lang="ru-RU" sz="1100" b="1" dirty="0">
                <a:cs typeface="Times New Roman" pitchFamily="18" charset="0"/>
              </a:rPr>
              <a:t>тыс. рублей</a:t>
            </a:r>
            <a:endParaRPr lang="ru-RU" sz="1100" b="1" dirty="0">
              <a:latin typeface="Calibri" pitchFamily="34" charset="0"/>
            </a:endParaRPr>
          </a:p>
        </p:txBody>
      </p:sp>
      <p:pic>
        <p:nvPicPr>
          <p:cNvPr id="13" name="Объект 6">
            <a:extLst>
              <a:ext uri="{FF2B5EF4-FFF2-40B4-BE49-F238E27FC236}">
                <a16:creationId xmlns:a16="http://schemas.microsoft.com/office/drawing/2014/main" id="{7D5D857E-B305-481F-9EDA-2A98F9756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Прямоугольник 7">
            <a:extLst>
              <a:ext uri="{FF2B5EF4-FFF2-40B4-BE49-F238E27FC236}">
                <a16:creationId xmlns:a16="http://schemas.microsoft.com/office/drawing/2014/main" id="{FF2D5614-5D40-4504-9CE1-906C0E713BFF}"/>
              </a:ext>
            </a:extLst>
          </p:cNvPr>
          <p:cNvSpPr>
            <a:spLocks noChangeArrowheads="1"/>
          </p:cNvSpPr>
          <p:nvPr/>
        </p:nvSpPr>
        <p:spPr bwMode="auto">
          <a:xfrm>
            <a:off x="6388328" y="6419009"/>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Продолжение таблицы на следующем слайде</a:t>
            </a:r>
            <a:endParaRPr lang="ru-RU" sz="1100" b="1" dirty="0">
              <a:latin typeface="Calibri" pitchFamily="34" charset="0"/>
            </a:endParaRPr>
          </a:p>
        </p:txBody>
      </p:sp>
    </p:spTree>
    <p:extLst>
      <p:ext uri="{BB962C8B-B14F-4D97-AF65-F5344CB8AC3E}">
        <p14:creationId xmlns:p14="http://schemas.microsoft.com/office/powerpoint/2010/main" val="2718679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51156C46-1652-4ECD-BB9D-9958746BAC74}"/>
              </a:ext>
            </a:extLst>
          </p:cNvPr>
          <p:cNvSpPr>
            <a:spLocks noGrp="1"/>
          </p:cNvSpPr>
          <p:nvPr>
            <p:ph type="title"/>
          </p:nvPr>
        </p:nvSpPr>
        <p:spPr>
          <a:xfrm>
            <a:off x="1019354" y="185558"/>
            <a:ext cx="10515600" cy="384738"/>
          </a:xfrm>
        </p:spPr>
        <p:txBody>
          <a:bodyPr>
            <a:noAutofit/>
          </a:bodyPr>
          <a:lstStyle/>
          <a:p>
            <a:pPr algn="ctr"/>
            <a:r>
              <a:rPr lang="ru-RU" sz="2400" dirty="0"/>
              <a:t>Расходы бюджета </a:t>
            </a:r>
            <a:r>
              <a:rPr lang="ru-RU" sz="2400" dirty="0" smtClean="0"/>
              <a:t>по </a:t>
            </a:r>
            <a:r>
              <a:rPr lang="ru-RU" sz="2400" dirty="0"/>
              <a:t>разделам, подразделам классификации расходов бюджетов </a:t>
            </a:r>
          </a:p>
        </p:txBody>
      </p:sp>
      <p:graphicFrame>
        <p:nvGraphicFramePr>
          <p:cNvPr id="8" name="Объект 7">
            <a:extLst>
              <a:ext uri="{FF2B5EF4-FFF2-40B4-BE49-F238E27FC236}">
                <a16:creationId xmlns:a16="http://schemas.microsoft.com/office/drawing/2014/main" id="{A4661FC3-99BD-4A51-A128-86CE10B5CFB5}"/>
              </a:ext>
            </a:extLst>
          </p:cNvPr>
          <p:cNvGraphicFramePr>
            <a:graphicFrameLocks noGrp="1"/>
          </p:cNvGraphicFramePr>
          <p:nvPr>
            <p:ph idx="1"/>
            <p:extLst>
              <p:ext uri="{D42A27DB-BD31-4B8C-83A1-F6EECF244321}">
                <p14:modId xmlns:p14="http://schemas.microsoft.com/office/powerpoint/2010/main" val="2571839508"/>
              </p:ext>
            </p:extLst>
          </p:nvPr>
        </p:nvGraphicFramePr>
        <p:xfrm>
          <a:off x="153912" y="905767"/>
          <a:ext cx="11687279" cy="5501166"/>
        </p:xfrm>
        <a:graphic>
          <a:graphicData uri="http://schemas.openxmlformats.org/drawingml/2006/table">
            <a:tbl>
              <a:tblPr>
                <a:tableStyleId>{5C22544A-7EE6-4342-B048-85BDC9FD1C3A}</a:tableStyleId>
              </a:tblPr>
              <a:tblGrid>
                <a:gridCol w="6975985">
                  <a:extLst>
                    <a:ext uri="{9D8B030D-6E8A-4147-A177-3AD203B41FA5}">
                      <a16:colId xmlns:a16="http://schemas.microsoft.com/office/drawing/2014/main" val="1960297965"/>
                    </a:ext>
                  </a:extLst>
                </a:gridCol>
                <a:gridCol w="926250">
                  <a:extLst>
                    <a:ext uri="{9D8B030D-6E8A-4147-A177-3AD203B41FA5}">
                      <a16:colId xmlns:a16="http://schemas.microsoft.com/office/drawing/2014/main" val="3139758215"/>
                    </a:ext>
                  </a:extLst>
                </a:gridCol>
                <a:gridCol w="1129417">
                  <a:extLst>
                    <a:ext uri="{9D8B030D-6E8A-4147-A177-3AD203B41FA5}">
                      <a16:colId xmlns:a16="http://schemas.microsoft.com/office/drawing/2014/main" val="2676949354"/>
                    </a:ext>
                  </a:extLst>
                </a:gridCol>
                <a:gridCol w="1390720">
                  <a:extLst>
                    <a:ext uri="{9D8B030D-6E8A-4147-A177-3AD203B41FA5}">
                      <a16:colId xmlns:a16="http://schemas.microsoft.com/office/drawing/2014/main" val="1761874480"/>
                    </a:ext>
                  </a:extLst>
                </a:gridCol>
                <a:gridCol w="1264907">
                  <a:extLst>
                    <a:ext uri="{9D8B030D-6E8A-4147-A177-3AD203B41FA5}">
                      <a16:colId xmlns:a16="http://schemas.microsoft.com/office/drawing/2014/main" val="337575133"/>
                    </a:ext>
                  </a:extLst>
                </a:gridCol>
              </a:tblGrid>
              <a:tr h="372657">
                <a:tc>
                  <a:txBody>
                    <a:bodyPr/>
                    <a:lstStyle/>
                    <a:p>
                      <a:pPr algn="ctr" fontAlgn="ctr"/>
                      <a:r>
                        <a:rPr lang="ru-RU" sz="1100" b="1" u="none" strike="noStrike" dirty="0">
                          <a:effectLst/>
                          <a:latin typeface="+mn-lt"/>
                        </a:rPr>
                        <a:t>Наименование</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err="1" smtClean="0">
                          <a:effectLst/>
                          <a:latin typeface="+mn-lt"/>
                        </a:rPr>
                        <a:t>РзПр</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a:effectLst/>
                          <a:latin typeface="+mn-lt"/>
                        </a:rPr>
                        <a:t>План </a:t>
                      </a:r>
                      <a:r>
                        <a:rPr lang="ru-RU" sz="1100" b="1" u="none" strike="noStrike" dirty="0" smtClean="0">
                          <a:effectLst/>
                          <a:latin typeface="+mn-lt"/>
                        </a:rPr>
                        <a:t>2022 </a:t>
                      </a:r>
                      <a:r>
                        <a:rPr lang="ru-RU" sz="1100" b="1" u="none" strike="noStrike" dirty="0">
                          <a:effectLst/>
                          <a:latin typeface="+mn-lt"/>
                        </a:rPr>
                        <a:t>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Исполнено за 2022 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 исполнения</a:t>
                      </a:r>
                      <a:endParaRPr lang="ru-RU" sz="1100" b="1" i="0" u="none" strike="noStrike" dirty="0">
                        <a:effectLst/>
                        <a:latin typeface="+mn-lt"/>
                      </a:endParaRPr>
                    </a:p>
                  </a:txBody>
                  <a:tcPr marL="5820" marR="5820" marT="5820" marB="0" anchor="ctr"/>
                </a:tc>
                <a:extLst>
                  <a:ext uri="{0D108BD9-81ED-4DB2-BD59-A6C34878D82A}">
                    <a16:rowId xmlns:a16="http://schemas.microsoft.com/office/drawing/2014/main" val="3341635826"/>
                  </a:ext>
                </a:extLst>
              </a:tr>
              <a:tr h="191586">
                <a:tc>
                  <a:txBody>
                    <a:bodyPr/>
                    <a:lstStyle/>
                    <a:p>
                      <a:pPr algn="l" fontAlgn="ctr"/>
                      <a:r>
                        <a:rPr lang="ru-RU" sz="800" b="0" i="0" u="none" strike="noStrike">
                          <a:solidFill>
                            <a:srgbClr val="000000"/>
                          </a:solidFill>
                          <a:effectLst/>
                          <a:latin typeface="Arial" panose="020B0604020202020204" pitchFamily="34" charset="0"/>
                        </a:rPr>
                        <a:t>Молодежная политика</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0707</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34 256,6</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34 249,4</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979765031"/>
                  </a:ext>
                </a:extLst>
              </a:tr>
              <a:tr h="36710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0707</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28 076,6</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28 069,4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2651242474"/>
                  </a:ext>
                </a:extLst>
              </a:tr>
              <a:tr h="282592">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0707</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6 180,0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6 180,0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711626947"/>
                  </a:ext>
                </a:extLst>
              </a:tr>
              <a:tr h="316442">
                <a:tc>
                  <a:txBody>
                    <a:bodyPr/>
                    <a:lstStyle/>
                    <a:p>
                      <a:pPr algn="l" fontAlgn="ctr"/>
                      <a:r>
                        <a:rPr lang="ru-RU" sz="800" b="0" i="0" u="none" strike="noStrike" dirty="0">
                          <a:solidFill>
                            <a:srgbClr val="000000"/>
                          </a:solidFill>
                          <a:effectLst/>
                          <a:latin typeface="Arial" panose="020B0604020202020204" pitchFamily="34" charset="0"/>
                        </a:rPr>
                        <a:t>Другие вопросы в области образования</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0709</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50 733,6</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49 860,7</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98,3</a:t>
                      </a:r>
                    </a:p>
                  </a:txBody>
                  <a:tcPr marL="9525" marR="9525" marT="9525" marB="0" anchor="ctr"/>
                </a:tc>
                <a:extLst>
                  <a:ext uri="{0D108BD9-81ED-4DB2-BD59-A6C34878D82A}">
                    <a16:rowId xmlns:a16="http://schemas.microsoft.com/office/drawing/2014/main" val="2849328668"/>
                  </a:ext>
                </a:extLst>
              </a:tr>
              <a:tr h="265489">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0709</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33 873,8</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33 410,3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98,6</a:t>
                      </a:r>
                    </a:p>
                  </a:txBody>
                  <a:tcPr marL="9525" marR="9525" marT="9525" marB="0" anchor="ctr"/>
                </a:tc>
                <a:extLst>
                  <a:ext uri="{0D108BD9-81ED-4DB2-BD59-A6C34878D82A}">
                    <a16:rowId xmlns:a16="http://schemas.microsoft.com/office/drawing/2014/main" val="1695550406"/>
                  </a:ext>
                </a:extLst>
              </a:tr>
              <a:tr h="262088">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Дотации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0709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281,1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281,1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4148956296"/>
                  </a:ext>
                </a:extLst>
              </a:tr>
              <a:tr h="182223">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федерального бюджета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6 350,7</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6 350,7</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2829910523"/>
                  </a:ext>
                </a:extLst>
              </a:tr>
              <a:tr h="182223">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федерального бюджета – Иные межбюджетные трансферты</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1 107,8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1 107,8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687456152"/>
                  </a:ext>
                </a:extLst>
              </a:tr>
              <a:tr h="26067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0709</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6 046,4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5 859,7</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96,9</a:t>
                      </a:r>
                    </a:p>
                  </a:txBody>
                  <a:tcPr marL="9525" marR="9525" marT="9525" marB="0" anchor="ctr"/>
                </a:tc>
                <a:extLst>
                  <a:ext uri="{0D108BD9-81ED-4DB2-BD59-A6C34878D82A}">
                    <a16:rowId xmlns:a16="http://schemas.microsoft.com/office/drawing/2014/main" val="2007046591"/>
                  </a:ext>
                </a:extLst>
              </a:tr>
              <a:tr h="337031">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Субвенции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0709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2 283,0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2 176,0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95,3</a:t>
                      </a:r>
                    </a:p>
                  </a:txBody>
                  <a:tcPr marL="9525" marR="9525" marT="9525" marB="0" anchor="ctr"/>
                </a:tc>
                <a:extLst>
                  <a:ext uri="{0D108BD9-81ED-4DB2-BD59-A6C34878D82A}">
                    <a16:rowId xmlns:a16="http://schemas.microsoft.com/office/drawing/2014/main" val="736919360"/>
                  </a:ext>
                </a:extLst>
              </a:tr>
              <a:tr h="288980">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Иные межбюджетные трансферты</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514,3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418,9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81,4</a:t>
                      </a:r>
                    </a:p>
                  </a:txBody>
                  <a:tcPr marL="9525" marR="9525" marT="9525" marB="0" anchor="ctr"/>
                </a:tc>
                <a:extLst>
                  <a:ext uri="{0D108BD9-81ED-4DB2-BD59-A6C34878D82A}">
                    <a16:rowId xmlns:a16="http://schemas.microsoft.com/office/drawing/2014/main" val="404908570"/>
                  </a:ext>
                </a:extLst>
              </a:tr>
              <a:tr h="350837">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Дотации по результатам мониторинга и оценки качества управления муниципальными финансами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0709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276,5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256,3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92,7</a:t>
                      </a:r>
                    </a:p>
                  </a:txBody>
                  <a:tcPr marL="9525" marR="9525" marT="9525" marB="0" anchor="ctr"/>
                </a:tc>
                <a:extLst>
                  <a:ext uri="{0D108BD9-81ED-4DB2-BD59-A6C34878D82A}">
                    <a16:rowId xmlns:a16="http://schemas.microsoft.com/office/drawing/2014/main" val="3219717970"/>
                  </a:ext>
                </a:extLst>
              </a:tr>
              <a:tr h="182223">
                <a:tc>
                  <a:txBody>
                    <a:bodyPr/>
                    <a:lstStyle/>
                    <a:p>
                      <a:pPr algn="l" fontAlgn="ctr"/>
                      <a:r>
                        <a:rPr lang="ru-RU" sz="800" b="1" i="0" u="none" strike="noStrike" dirty="0">
                          <a:solidFill>
                            <a:srgbClr val="000000"/>
                          </a:solidFill>
                          <a:effectLst/>
                          <a:latin typeface="Arial" panose="020B0604020202020204" pitchFamily="34" charset="0"/>
                        </a:rPr>
                        <a:t>Культура, кинематография</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0800</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235 335,4</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232 006,2</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98,6</a:t>
                      </a:r>
                    </a:p>
                  </a:txBody>
                  <a:tcPr marL="9525" marR="9525" marT="9525" marB="0" anchor="ctr"/>
                </a:tc>
                <a:extLst>
                  <a:ext uri="{0D108BD9-81ED-4DB2-BD59-A6C34878D82A}">
                    <a16:rowId xmlns:a16="http://schemas.microsoft.com/office/drawing/2014/main" val="3004351571"/>
                  </a:ext>
                </a:extLst>
              </a:tr>
              <a:tr h="312316">
                <a:tc>
                  <a:txBody>
                    <a:bodyPr/>
                    <a:lstStyle/>
                    <a:p>
                      <a:pPr algn="l" fontAlgn="ctr"/>
                      <a:r>
                        <a:rPr lang="ru-RU" sz="800" b="0" i="0" u="none" strike="noStrike" dirty="0">
                          <a:solidFill>
                            <a:srgbClr val="000000"/>
                          </a:solidFill>
                          <a:effectLst/>
                          <a:latin typeface="Arial" panose="020B0604020202020204" pitchFamily="34" charset="0"/>
                        </a:rPr>
                        <a:t>Культура</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0801</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174 822,9</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173 652,0</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99,3</a:t>
                      </a:r>
                    </a:p>
                  </a:txBody>
                  <a:tcPr marL="9525" marR="9525" marT="9525" marB="0" anchor="ctr"/>
                </a:tc>
                <a:extLst>
                  <a:ext uri="{0D108BD9-81ED-4DB2-BD59-A6C34878D82A}">
                    <a16:rowId xmlns:a16="http://schemas.microsoft.com/office/drawing/2014/main" val="3620667601"/>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0801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172 419,9</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171 249,1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99,3</a:t>
                      </a:r>
                    </a:p>
                  </a:txBody>
                  <a:tcPr marL="9525" marR="9525" marT="9525" marB="0" anchor="ctr"/>
                </a:tc>
                <a:extLst>
                  <a:ext uri="{0D108BD9-81ED-4DB2-BD59-A6C34878D82A}">
                    <a16:rowId xmlns:a16="http://schemas.microsoft.com/office/drawing/2014/main" val="2657093679"/>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0801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1 345,6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1 345,6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1498469219"/>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0801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1 057,3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1 057,3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4288479486"/>
                  </a:ext>
                </a:extLst>
              </a:tr>
              <a:tr h="182223">
                <a:tc>
                  <a:txBody>
                    <a:bodyPr/>
                    <a:lstStyle/>
                    <a:p>
                      <a:pPr algn="l" fontAlgn="ctr"/>
                      <a:r>
                        <a:rPr lang="ru-RU" sz="800" b="0" i="0" u="none" strike="noStrike" dirty="0">
                          <a:solidFill>
                            <a:srgbClr val="000000"/>
                          </a:solidFill>
                          <a:effectLst/>
                          <a:latin typeface="Arial" panose="020B0604020202020204" pitchFamily="34" charset="0"/>
                        </a:rPr>
                        <a:t>Другие вопросы в области культуры, кинематографии</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0804</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60 512,5</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58 354,3</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96,4</a:t>
                      </a:r>
                    </a:p>
                  </a:txBody>
                  <a:tcPr marL="9525" marR="9525" marT="9525" marB="0" anchor="ctr"/>
                </a:tc>
                <a:extLst>
                  <a:ext uri="{0D108BD9-81ED-4DB2-BD59-A6C34878D82A}">
                    <a16:rowId xmlns:a16="http://schemas.microsoft.com/office/drawing/2014/main" val="3602666935"/>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0804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60 180,9</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58 022,7</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96,4</a:t>
                      </a:r>
                    </a:p>
                  </a:txBody>
                  <a:tcPr marL="9525" marR="9525" marT="9525" marB="0" anchor="ctr"/>
                </a:tc>
                <a:extLst>
                  <a:ext uri="{0D108BD9-81ED-4DB2-BD59-A6C34878D82A}">
                    <a16:rowId xmlns:a16="http://schemas.microsoft.com/office/drawing/2014/main" val="2792502427"/>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Дотации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0804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185,9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185,9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97759651"/>
                  </a:ext>
                </a:extLst>
              </a:tr>
              <a:tr h="182223">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Дотации по результатам мониторинга и оценки качества управления муниципальными финансами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0804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145,7</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145,7</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571017582"/>
                  </a:ext>
                </a:extLst>
              </a:tr>
            </a:tbl>
          </a:graphicData>
        </a:graphic>
      </p:graphicFrame>
      <p:sp>
        <p:nvSpPr>
          <p:cNvPr id="4" name="Номер слайда 3">
            <a:extLst>
              <a:ext uri="{FF2B5EF4-FFF2-40B4-BE49-F238E27FC236}">
                <a16:creationId xmlns:a16="http://schemas.microsoft.com/office/drawing/2014/main" id="{BF199F7B-3CC6-4CF3-9F23-A1FFA4D41180}"/>
              </a:ext>
            </a:extLst>
          </p:cNvPr>
          <p:cNvSpPr>
            <a:spLocks noGrp="1"/>
          </p:cNvSpPr>
          <p:nvPr>
            <p:ph type="sldNum" sz="quarter" idx="12"/>
          </p:nvPr>
        </p:nvSpPr>
        <p:spPr>
          <a:xfrm>
            <a:off x="9448800" y="6492875"/>
            <a:ext cx="2743200" cy="365125"/>
          </a:xfrm>
        </p:spPr>
        <p:txBody>
          <a:bodyPr/>
          <a:lstStyle/>
          <a:p>
            <a:fld id="{F203300F-B5E5-4D9E-9381-383162CC59FB}" type="slidenum">
              <a:rPr lang="ru-RU" smtClean="0"/>
              <a:pPr/>
              <a:t>87</a:t>
            </a:fld>
            <a:endParaRPr lang="ru-RU"/>
          </a:p>
        </p:txBody>
      </p:sp>
      <p:sp>
        <p:nvSpPr>
          <p:cNvPr id="10" name="Прямоугольник 7">
            <a:extLst>
              <a:ext uri="{FF2B5EF4-FFF2-40B4-BE49-F238E27FC236}">
                <a16:creationId xmlns:a16="http://schemas.microsoft.com/office/drawing/2014/main" id="{FA127F59-1E17-4379-A19E-543F7F7B8DBC}"/>
              </a:ext>
            </a:extLst>
          </p:cNvPr>
          <p:cNvSpPr>
            <a:spLocks noChangeArrowheads="1"/>
          </p:cNvSpPr>
          <p:nvPr/>
        </p:nvSpPr>
        <p:spPr bwMode="auto">
          <a:xfrm>
            <a:off x="6388330" y="644162"/>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Данные в таблице представлены в </a:t>
            </a:r>
            <a:r>
              <a:rPr lang="ru-RU" sz="1100" b="1" dirty="0">
                <a:cs typeface="Times New Roman" pitchFamily="18" charset="0"/>
              </a:rPr>
              <a:t>тыс. рублей</a:t>
            </a:r>
            <a:endParaRPr lang="ru-RU" sz="1100" b="1" dirty="0">
              <a:latin typeface="Calibri" pitchFamily="34" charset="0"/>
            </a:endParaRPr>
          </a:p>
        </p:txBody>
      </p:sp>
      <p:pic>
        <p:nvPicPr>
          <p:cNvPr id="13" name="Объект 6">
            <a:extLst>
              <a:ext uri="{FF2B5EF4-FFF2-40B4-BE49-F238E27FC236}">
                <a16:creationId xmlns:a16="http://schemas.microsoft.com/office/drawing/2014/main" id="{7D5D857E-B305-481F-9EDA-2A98F9756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Прямоугольник 7">
            <a:extLst>
              <a:ext uri="{FF2B5EF4-FFF2-40B4-BE49-F238E27FC236}">
                <a16:creationId xmlns:a16="http://schemas.microsoft.com/office/drawing/2014/main" id="{FF2D5614-5D40-4504-9CE1-906C0E713BFF}"/>
              </a:ext>
            </a:extLst>
          </p:cNvPr>
          <p:cNvSpPr>
            <a:spLocks noChangeArrowheads="1"/>
          </p:cNvSpPr>
          <p:nvPr/>
        </p:nvSpPr>
        <p:spPr bwMode="auto">
          <a:xfrm>
            <a:off x="6388328" y="6419009"/>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Продолжение таблицы на следующем слайде</a:t>
            </a:r>
            <a:endParaRPr lang="ru-RU" sz="1100" b="1" dirty="0">
              <a:latin typeface="Calibri" pitchFamily="34" charset="0"/>
            </a:endParaRPr>
          </a:p>
        </p:txBody>
      </p:sp>
    </p:spTree>
    <p:extLst>
      <p:ext uri="{BB962C8B-B14F-4D97-AF65-F5344CB8AC3E}">
        <p14:creationId xmlns:p14="http://schemas.microsoft.com/office/powerpoint/2010/main" val="476466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51156C46-1652-4ECD-BB9D-9958746BAC74}"/>
              </a:ext>
            </a:extLst>
          </p:cNvPr>
          <p:cNvSpPr>
            <a:spLocks noGrp="1"/>
          </p:cNvSpPr>
          <p:nvPr>
            <p:ph type="title"/>
          </p:nvPr>
        </p:nvSpPr>
        <p:spPr>
          <a:xfrm>
            <a:off x="1019354" y="185558"/>
            <a:ext cx="10515600" cy="384738"/>
          </a:xfrm>
        </p:spPr>
        <p:txBody>
          <a:bodyPr>
            <a:noAutofit/>
          </a:bodyPr>
          <a:lstStyle/>
          <a:p>
            <a:pPr algn="ctr"/>
            <a:r>
              <a:rPr lang="ru-RU" sz="2400" dirty="0"/>
              <a:t>Расходы бюджета </a:t>
            </a:r>
            <a:r>
              <a:rPr lang="ru-RU" sz="2400" dirty="0" smtClean="0"/>
              <a:t>по </a:t>
            </a:r>
            <a:r>
              <a:rPr lang="ru-RU" sz="2400" dirty="0"/>
              <a:t>разделам, подразделам классификации расходов бюджетов </a:t>
            </a:r>
          </a:p>
        </p:txBody>
      </p:sp>
      <p:graphicFrame>
        <p:nvGraphicFramePr>
          <p:cNvPr id="8" name="Объект 7">
            <a:extLst>
              <a:ext uri="{FF2B5EF4-FFF2-40B4-BE49-F238E27FC236}">
                <a16:creationId xmlns:a16="http://schemas.microsoft.com/office/drawing/2014/main" id="{A4661FC3-99BD-4A51-A128-86CE10B5CFB5}"/>
              </a:ext>
            </a:extLst>
          </p:cNvPr>
          <p:cNvGraphicFramePr>
            <a:graphicFrameLocks noGrp="1"/>
          </p:cNvGraphicFramePr>
          <p:nvPr>
            <p:ph idx="1"/>
            <p:extLst>
              <p:ext uri="{D42A27DB-BD31-4B8C-83A1-F6EECF244321}">
                <p14:modId xmlns:p14="http://schemas.microsoft.com/office/powerpoint/2010/main" val="2709883199"/>
              </p:ext>
            </p:extLst>
          </p:nvPr>
        </p:nvGraphicFramePr>
        <p:xfrm>
          <a:off x="153912" y="905767"/>
          <a:ext cx="11687279" cy="5247801"/>
        </p:xfrm>
        <a:graphic>
          <a:graphicData uri="http://schemas.openxmlformats.org/drawingml/2006/table">
            <a:tbl>
              <a:tblPr>
                <a:tableStyleId>{5C22544A-7EE6-4342-B048-85BDC9FD1C3A}</a:tableStyleId>
              </a:tblPr>
              <a:tblGrid>
                <a:gridCol w="6975985">
                  <a:extLst>
                    <a:ext uri="{9D8B030D-6E8A-4147-A177-3AD203B41FA5}">
                      <a16:colId xmlns:a16="http://schemas.microsoft.com/office/drawing/2014/main" val="1960297965"/>
                    </a:ext>
                  </a:extLst>
                </a:gridCol>
                <a:gridCol w="926250">
                  <a:extLst>
                    <a:ext uri="{9D8B030D-6E8A-4147-A177-3AD203B41FA5}">
                      <a16:colId xmlns:a16="http://schemas.microsoft.com/office/drawing/2014/main" val="3139758215"/>
                    </a:ext>
                  </a:extLst>
                </a:gridCol>
                <a:gridCol w="1129417">
                  <a:extLst>
                    <a:ext uri="{9D8B030D-6E8A-4147-A177-3AD203B41FA5}">
                      <a16:colId xmlns:a16="http://schemas.microsoft.com/office/drawing/2014/main" val="2676949354"/>
                    </a:ext>
                  </a:extLst>
                </a:gridCol>
                <a:gridCol w="1390720">
                  <a:extLst>
                    <a:ext uri="{9D8B030D-6E8A-4147-A177-3AD203B41FA5}">
                      <a16:colId xmlns:a16="http://schemas.microsoft.com/office/drawing/2014/main" val="1761874480"/>
                    </a:ext>
                  </a:extLst>
                </a:gridCol>
                <a:gridCol w="1264907">
                  <a:extLst>
                    <a:ext uri="{9D8B030D-6E8A-4147-A177-3AD203B41FA5}">
                      <a16:colId xmlns:a16="http://schemas.microsoft.com/office/drawing/2014/main" val="337575133"/>
                    </a:ext>
                  </a:extLst>
                </a:gridCol>
              </a:tblGrid>
              <a:tr h="372657">
                <a:tc>
                  <a:txBody>
                    <a:bodyPr/>
                    <a:lstStyle/>
                    <a:p>
                      <a:pPr algn="ctr" fontAlgn="ctr"/>
                      <a:r>
                        <a:rPr lang="ru-RU" sz="1100" b="1" u="none" strike="noStrike" dirty="0">
                          <a:effectLst/>
                          <a:latin typeface="+mn-lt"/>
                        </a:rPr>
                        <a:t>Наименование</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err="1" smtClean="0">
                          <a:effectLst/>
                          <a:latin typeface="+mn-lt"/>
                        </a:rPr>
                        <a:t>РзПр</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a:effectLst/>
                          <a:latin typeface="+mn-lt"/>
                        </a:rPr>
                        <a:t>План </a:t>
                      </a:r>
                      <a:r>
                        <a:rPr lang="ru-RU" sz="1100" b="1" u="none" strike="noStrike" dirty="0" smtClean="0">
                          <a:effectLst/>
                          <a:latin typeface="+mn-lt"/>
                        </a:rPr>
                        <a:t>2022 </a:t>
                      </a:r>
                      <a:r>
                        <a:rPr lang="ru-RU" sz="1100" b="1" u="none" strike="noStrike" dirty="0">
                          <a:effectLst/>
                          <a:latin typeface="+mn-lt"/>
                        </a:rPr>
                        <a:t>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Исполнено за 2022 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 исполнения</a:t>
                      </a:r>
                      <a:endParaRPr lang="ru-RU" sz="1100" b="1" i="0" u="none" strike="noStrike" dirty="0">
                        <a:effectLst/>
                        <a:latin typeface="+mn-lt"/>
                      </a:endParaRPr>
                    </a:p>
                  </a:txBody>
                  <a:tcPr marL="5820" marR="5820" marT="5820" marB="0" anchor="ctr"/>
                </a:tc>
                <a:extLst>
                  <a:ext uri="{0D108BD9-81ED-4DB2-BD59-A6C34878D82A}">
                    <a16:rowId xmlns:a16="http://schemas.microsoft.com/office/drawing/2014/main" val="3341635826"/>
                  </a:ext>
                </a:extLst>
              </a:tr>
              <a:tr h="191586">
                <a:tc>
                  <a:txBody>
                    <a:bodyPr/>
                    <a:lstStyle/>
                    <a:p>
                      <a:pPr algn="l" fontAlgn="ctr"/>
                      <a:r>
                        <a:rPr lang="ru-RU" sz="800" b="1" i="0" u="none" strike="noStrike" dirty="0">
                          <a:solidFill>
                            <a:srgbClr val="000000"/>
                          </a:solidFill>
                          <a:effectLst/>
                          <a:latin typeface="Arial" panose="020B0604020202020204" pitchFamily="34" charset="0"/>
                        </a:rPr>
                        <a:t>Здравоохранение</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0900</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5 082,0</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5 047,8</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99,3</a:t>
                      </a:r>
                    </a:p>
                  </a:txBody>
                  <a:tcPr marL="9525" marR="9525" marT="9525" marB="0" anchor="ctr"/>
                </a:tc>
                <a:extLst>
                  <a:ext uri="{0D108BD9-81ED-4DB2-BD59-A6C34878D82A}">
                    <a16:rowId xmlns:a16="http://schemas.microsoft.com/office/drawing/2014/main" val="3979765031"/>
                  </a:ext>
                </a:extLst>
              </a:tr>
              <a:tr h="367103">
                <a:tc>
                  <a:txBody>
                    <a:bodyPr/>
                    <a:lstStyle/>
                    <a:p>
                      <a:pPr algn="l" fontAlgn="ctr"/>
                      <a:r>
                        <a:rPr lang="ru-RU" sz="800" b="0" i="0" u="none" strike="noStrike" dirty="0">
                          <a:solidFill>
                            <a:srgbClr val="000000"/>
                          </a:solidFill>
                          <a:effectLst/>
                          <a:latin typeface="Arial" panose="020B0604020202020204" pitchFamily="34" charset="0"/>
                        </a:rPr>
                        <a:t>Другие вопросы в области здравоохранения</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0909</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5 082,0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5 047,8</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99,3</a:t>
                      </a:r>
                    </a:p>
                  </a:txBody>
                  <a:tcPr marL="9525" marR="9525" marT="9525" marB="0" anchor="ctr"/>
                </a:tc>
                <a:extLst>
                  <a:ext uri="{0D108BD9-81ED-4DB2-BD59-A6C34878D82A}">
                    <a16:rowId xmlns:a16="http://schemas.microsoft.com/office/drawing/2014/main" val="2651242474"/>
                  </a:ext>
                </a:extLst>
              </a:tr>
              <a:tr h="282592">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0909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5 082,0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5 047,8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99,3</a:t>
                      </a:r>
                    </a:p>
                  </a:txBody>
                  <a:tcPr marL="9525" marR="9525" marT="9525" marB="0" anchor="ctr"/>
                </a:tc>
                <a:extLst>
                  <a:ext uri="{0D108BD9-81ED-4DB2-BD59-A6C34878D82A}">
                    <a16:rowId xmlns:a16="http://schemas.microsoft.com/office/drawing/2014/main" val="3711626947"/>
                  </a:ext>
                </a:extLst>
              </a:tr>
              <a:tr h="316442">
                <a:tc>
                  <a:txBody>
                    <a:bodyPr/>
                    <a:lstStyle/>
                    <a:p>
                      <a:pPr algn="l" fontAlgn="ctr"/>
                      <a:r>
                        <a:rPr lang="ru-RU" sz="800" b="1" i="0" u="none" strike="noStrike">
                          <a:solidFill>
                            <a:srgbClr val="000000"/>
                          </a:solidFill>
                          <a:effectLst/>
                          <a:latin typeface="Arial" panose="020B0604020202020204" pitchFamily="34" charset="0"/>
                        </a:rPr>
                        <a:t>Социальная политика</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1000</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161 374,7</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150 264,8</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93,1</a:t>
                      </a:r>
                    </a:p>
                  </a:txBody>
                  <a:tcPr marL="9525" marR="9525" marT="9525" marB="0" anchor="ctr"/>
                </a:tc>
                <a:extLst>
                  <a:ext uri="{0D108BD9-81ED-4DB2-BD59-A6C34878D82A}">
                    <a16:rowId xmlns:a16="http://schemas.microsoft.com/office/drawing/2014/main" val="2849328668"/>
                  </a:ext>
                </a:extLst>
              </a:tr>
              <a:tr h="265489">
                <a:tc>
                  <a:txBody>
                    <a:bodyPr/>
                    <a:lstStyle/>
                    <a:p>
                      <a:pPr algn="l" fontAlgn="ctr"/>
                      <a:r>
                        <a:rPr lang="ru-RU" sz="800" b="0" i="0" u="none" strike="noStrike">
                          <a:solidFill>
                            <a:srgbClr val="000000"/>
                          </a:solidFill>
                          <a:effectLst/>
                          <a:latin typeface="Arial" panose="020B0604020202020204" pitchFamily="34" charset="0"/>
                        </a:rPr>
                        <a:t>Пенсионное обеспечение</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1001</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7 013,5</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7 013,4</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1695550406"/>
                  </a:ext>
                </a:extLst>
              </a:tr>
              <a:tr h="262088">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7 013,5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7 013,4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4148956296"/>
                  </a:ext>
                </a:extLst>
              </a:tr>
              <a:tr h="182223">
                <a:tc>
                  <a:txBody>
                    <a:bodyPr/>
                    <a:lstStyle/>
                    <a:p>
                      <a:pPr algn="l" fontAlgn="ctr"/>
                      <a:r>
                        <a:rPr lang="ru-RU" sz="800" b="0" i="0" u="none" strike="noStrike">
                          <a:solidFill>
                            <a:srgbClr val="000000"/>
                          </a:solidFill>
                          <a:effectLst/>
                          <a:latin typeface="Arial" panose="020B0604020202020204" pitchFamily="34" charset="0"/>
                        </a:rPr>
                        <a:t>Социальное обеспечение населения</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1003</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26 093,4</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24 617,6</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94,3</a:t>
                      </a:r>
                    </a:p>
                  </a:txBody>
                  <a:tcPr marL="9525" marR="9525" marT="9525" marB="0" anchor="ctr"/>
                </a:tc>
                <a:extLst>
                  <a:ext uri="{0D108BD9-81ED-4DB2-BD59-A6C34878D82A}">
                    <a16:rowId xmlns:a16="http://schemas.microsoft.com/office/drawing/2014/main" val="2829910523"/>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8 206,4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6 734,3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82,1</a:t>
                      </a:r>
                    </a:p>
                  </a:txBody>
                  <a:tcPr marL="9525" marR="9525" marT="9525" marB="0" anchor="ctr"/>
                </a:tc>
                <a:extLst>
                  <a:ext uri="{0D108BD9-81ED-4DB2-BD59-A6C34878D82A}">
                    <a16:rowId xmlns:a16="http://schemas.microsoft.com/office/drawing/2014/main" val="687456152"/>
                  </a:ext>
                </a:extLst>
              </a:tr>
              <a:tr h="26067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Субвенции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1003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17 887,0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17 883,3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2007046591"/>
                  </a:ext>
                </a:extLst>
              </a:tr>
              <a:tr h="337031">
                <a:tc>
                  <a:txBody>
                    <a:bodyPr/>
                    <a:lstStyle/>
                    <a:p>
                      <a:pPr algn="l" fontAlgn="ctr"/>
                      <a:r>
                        <a:rPr lang="ru-RU" sz="800" b="0" i="0" u="none" strike="noStrike">
                          <a:solidFill>
                            <a:srgbClr val="000000"/>
                          </a:solidFill>
                          <a:effectLst/>
                          <a:latin typeface="Arial" panose="020B0604020202020204" pitchFamily="34" charset="0"/>
                        </a:rPr>
                        <a:t>Охрана семьи и детства</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1004</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124 477,8</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115 018,4</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92,4</a:t>
                      </a:r>
                    </a:p>
                  </a:txBody>
                  <a:tcPr marL="9525" marR="9525" marT="9525" marB="0" anchor="ctr"/>
                </a:tc>
                <a:extLst>
                  <a:ext uri="{0D108BD9-81ED-4DB2-BD59-A6C34878D82A}">
                    <a16:rowId xmlns:a16="http://schemas.microsoft.com/office/drawing/2014/main" val="736919360"/>
                  </a:ext>
                </a:extLst>
              </a:tr>
              <a:tr h="288980">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1004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29 926,2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23 003,0</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76,9</a:t>
                      </a:r>
                    </a:p>
                  </a:txBody>
                  <a:tcPr marL="9525" marR="9525" marT="9525" marB="0" anchor="ctr"/>
                </a:tc>
                <a:extLst>
                  <a:ext uri="{0D108BD9-81ED-4DB2-BD59-A6C34878D82A}">
                    <a16:rowId xmlns:a16="http://schemas.microsoft.com/office/drawing/2014/main" val="404908570"/>
                  </a:ext>
                </a:extLst>
              </a:tr>
              <a:tr h="350837">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федерального бюджета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1004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3 700,6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3 700,6</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219717970"/>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1004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10 550,0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10 549,9</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004351571"/>
                  </a:ext>
                </a:extLst>
              </a:tr>
              <a:tr h="312316">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Субвенции</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80 301,0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77 765,0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96,8</a:t>
                      </a:r>
                    </a:p>
                  </a:txBody>
                  <a:tcPr marL="9525" marR="9525" marT="9525" marB="0" anchor="ctr"/>
                </a:tc>
                <a:extLst>
                  <a:ext uri="{0D108BD9-81ED-4DB2-BD59-A6C34878D82A}">
                    <a16:rowId xmlns:a16="http://schemas.microsoft.com/office/drawing/2014/main" val="3620667601"/>
                  </a:ext>
                </a:extLst>
              </a:tr>
              <a:tr h="182223">
                <a:tc>
                  <a:txBody>
                    <a:bodyPr/>
                    <a:lstStyle/>
                    <a:p>
                      <a:pPr algn="l" fontAlgn="ctr"/>
                      <a:r>
                        <a:rPr lang="ru-RU" sz="800" b="0" i="0" u="none" strike="noStrike">
                          <a:solidFill>
                            <a:srgbClr val="000000"/>
                          </a:solidFill>
                          <a:effectLst/>
                          <a:latin typeface="Arial" panose="020B0604020202020204" pitchFamily="34" charset="0"/>
                        </a:rPr>
                        <a:t>Другие вопросы в области социальной политики</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1006</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3 790,0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3 615,3</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95,4</a:t>
                      </a:r>
                    </a:p>
                  </a:txBody>
                  <a:tcPr marL="9525" marR="9525" marT="9525" marB="0" anchor="ctr"/>
                </a:tc>
                <a:extLst>
                  <a:ext uri="{0D108BD9-81ED-4DB2-BD59-A6C34878D82A}">
                    <a16:rowId xmlns:a16="http://schemas.microsoft.com/office/drawing/2014/main" val="2657093679"/>
                  </a:ext>
                </a:extLst>
              </a:tr>
              <a:tr h="182223">
                <a:tc>
                  <a:txBody>
                    <a:bodyPr/>
                    <a:lstStyle/>
                    <a:p>
                      <a:pPr algn="l" fontAlgn="ctr"/>
                      <a:r>
                        <a:rPr lang="ru-RU" sz="800" b="0" i="0" u="none" strike="noStrike">
                          <a:solidFill>
                            <a:srgbClr val="000000"/>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1006</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3 790,0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3 615,3</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95,4</a:t>
                      </a:r>
                    </a:p>
                  </a:txBody>
                  <a:tcPr marL="9525" marR="9525" marT="9525" marB="0" anchor="ctr"/>
                </a:tc>
                <a:extLst>
                  <a:ext uri="{0D108BD9-81ED-4DB2-BD59-A6C34878D82A}">
                    <a16:rowId xmlns:a16="http://schemas.microsoft.com/office/drawing/2014/main" val="1498469219"/>
                  </a:ext>
                </a:extLst>
              </a:tr>
              <a:tr h="182223">
                <a:tc>
                  <a:txBody>
                    <a:bodyPr/>
                    <a:lstStyle/>
                    <a:p>
                      <a:pPr algn="l" fontAlgn="ctr"/>
                      <a:r>
                        <a:rPr lang="ru-RU" sz="800" b="1" i="0" u="none" strike="noStrike">
                          <a:solidFill>
                            <a:srgbClr val="000000"/>
                          </a:solidFill>
                          <a:effectLst/>
                          <a:latin typeface="Arial" panose="020B0604020202020204" pitchFamily="34" charset="0"/>
                        </a:rPr>
                        <a:t>Физическая культура и спорт</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1100</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151 764,7</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150 952,6</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99,5</a:t>
                      </a:r>
                    </a:p>
                  </a:txBody>
                  <a:tcPr marL="9525" marR="9525" marT="9525" marB="0" anchor="ctr"/>
                </a:tc>
                <a:extLst>
                  <a:ext uri="{0D108BD9-81ED-4DB2-BD59-A6C34878D82A}">
                    <a16:rowId xmlns:a16="http://schemas.microsoft.com/office/drawing/2014/main" val="4288479486"/>
                  </a:ext>
                </a:extLst>
              </a:tr>
              <a:tr h="182223">
                <a:tc>
                  <a:txBody>
                    <a:bodyPr/>
                    <a:lstStyle/>
                    <a:p>
                      <a:pPr algn="l" fontAlgn="ctr"/>
                      <a:r>
                        <a:rPr lang="ru-RU" sz="800" b="0" i="0" u="none" strike="noStrike">
                          <a:solidFill>
                            <a:srgbClr val="000000"/>
                          </a:solidFill>
                          <a:effectLst/>
                          <a:latin typeface="Arial" panose="020B0604020202020204" pitchFamily="34" charset="0"/>
                        </a:rPr>
                        <a:t>Физическая культура</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1101</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139 842,1</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139 044,8</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99,4</a:t>
                      </a:r>
                    </a:p>
                  </a:txBody>
                  <a:tcPr marL="9525" marR="9525" marT="9525" marB="0" anchor="ctr"/>
                </a:tc>
                <a:extLst>
                  <a:ext uri="{0D108BD9-81ED-4DB2-BD59-A6C34878D82A}">
                    <a16:rowId xmlns:a16="http://schemas.microsoft.com/office/drawing/2014/main" val="3602666935"/>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1101</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137 602,8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137 293,5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99,8</a:t>
                      </a:r>
                    </a:p>
                  </a:txBody>
                  <a:tcPr marL="9525" marR="9525" marT="9525" marB="0" anchor="ctr"/>
                </a:tc>
                <a:extLst>
                  <a:ext uri="{0D108BD9-81ED-4DB2-BD59-A6C34878D82A}">
                    <a16:rowId xmlns:a16="http://schemas.microsoft.com/office/drawing/2014/main" val="2792502427"/>
                  </a:ext>
                </a:extLst>
              </a:tr>
              <a:tr h="182223">
                <a:tc>
                  <a:txBody>
                    <a:bodyPr/>
                    <a:lstStyle/>
                    <a:p>
                      <a:pPr algn="l" fontAlgn="ctr"/>
                      <a:r>
                        <a:rPr lang="ru-RU" sz="800" b="0" i="1" u="none" strike="noStrike">
                          <a:solidFill>
                            <a:schemeClr val="tx1">
                              <a:lumMod val="65000"/>
                              <a:lumOff val="35000"/>
                            </a:schemeClr>
                          </a:solidFill>
                          <a:effectLst/>
                          <a:latin typeface="Arial" panose="020B0604020202020204" pitchFamily="34" charset="0"/>
                        </a:rPr>
                        <a:t>Средства бюджета Московской области - Субсидии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1101</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2 239,3</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1 751,3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78,2</a:t>
                      </a:r>
                    </a:p>
                  </a:txBody>
                  <a:tcPr marL="9525" marR="9525" marT="9525" marB="0" anchor="ctr"/>
                </a:tc>
                <a:extLst>
                  <a:ext uri="{0D108BD9-81ED-4DB2-BD59-A6C34878D82A}">
                    <a16:rowId xmlns:a16="http://schemas.microsoft.com/office/drawing/2014/main" val="397759651"/>
                  </a:ext>
                </a:extLst>
              </a:tr>
            </a:tbl>
          </a:graphicData>
        </a:graphic>
      </p:graphicFrame>
      <p:sp>
        <p:nvSpPr>
          <p:cNvPr id="4" name="Номер слайда 3">
            <a:extLst>
              <a:ext uri="{FF2B5EF4-FFF2-40B4-BE49-F238E27FC236}">
                <a16:creationId xmlns:a16="http://schemas.microsoft.com/office/drawing/2014/main" id="{BF199F7B-3CC6-4CF3-9F23-A1FFA4D41180}"/>
              </a:ext>
            </a:extLst>
          </p:cNvPr>
          <p:cNvSpPr>
            <a:spLocks noGrp="1"/>
          </p:cNvSpPr>
          <p:nvPr>
            <p:ph type="sldNum" sz="quarter" idx="12"/>
          </p:nvPr>
        </p:nvSpPr>
        <p:spPr>
          <a:xfrm>
            <a:off x="9448800" y="6492875"/>
            <a:ext cx="2743200" cy="365125"/>
          </a:xfrm>
        </p:spPr>
        <p:txBody>
          <a:bodyPr/>
          <a:lstStyle/>
          <a:p>
            <a:fld id="{F203300F-B5E5-4D9E-9381-383162CC59FB}" type="slidenum">
              <a:rPr lang="ru-RU" smtClean="0"/>
              <a:pPr/>
              <a:t>88</a:t>
            </a:fld>
            <a:endParaRPr lang="ru-RU"/>
          </a:p>
        </p:txBody>
      </p:sp>
      <p:sp>
        <p:nvSpPr>
          <p:cNvPr id="10" name="Прямоугольник 7">
            <a:extLst>
              <a:ext uri="{FF2B5EF4-FFF2-40B4-BE49-F238E27FC236}">
                <a16:creationId xmlns:a16="http://schemas.microsoft.com/office/drawing/2014/main" id="{FA127F59-1E17-4379-A19E-543F7F7B8DBC}"/>
              </a:ext>
            </a:extLst>
          </p:cNvPr>
          <p:cNvSpPr>
            <a:spLocks noChangeArrowheads="1"/>
          </p:cNvSpPr>
          <p:nvPr/>
        </p:nvSpPr>
        <p:spPr bwMode="auto">
          <a:xfrm>
            <a:off x="6388330" y="644162"/>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Данные в таблице представлены в </a:t>
            </a:r>
            <a:r>
              <a:rPr lang="ru-RU" sz="1100" b="1" dirty="0">
                <a:cs typeface="Times New Roman" pitchFamily="18" charset="0"/>
              </a:rPr>
              <a:t>тыс. рублей</a:t>
            </a:r>
            <a:endParaRPr lang="ru-RU" sz="1100" b="1" dirty="0">
              <a:latin typeface="Calibri" pitchFamily="34" charset="0"/>
            </a:endParaRPr>
          </a:p>
        </p:txBody>
      </p:sp>
      <p:pic>
        <p:nvPicPr>
          <p:cNvPr id="13" name="Объект 6">
            <a:extLst>
              <a:ext uri="{FF2B5EF4-FFF2-40B4-BE49-F238E27FC236}">
                <a16:creationId xmlns:a16="http://schemas.microsoft.com/office/drawing/2014/main" id="{7D5D857E-B305-481F-9EDA-2A98F9756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7" name="Прямоугольник 7">
            <a:extLst>
              <a:ext uri="{FF2B5EF4-FFF2-40B4-BE49-F238E27FC236}">
                <a16:creationId xmlns:a16="http://schemas.microsoft.com/office/drawing/2014/main" id="{FF2D5614-5D40-4504-9CE1-906C0E713BFF}"/>
              </a:ext>
            </a:extLst>
          </p:cNvPr>
          <p:cNvSpPr>
            <a:spLocks noChangeArrowheads="1"/>
          </p:cNvSpPr>
          <p:nvPr/>
        </p:nvSpPr>
        <p:spPr bwMode="auto">
          <a:xfrm>
            <a:off x="6388328" y="6419009"/>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Продолжение таблицы на следующем слайде</a:t>
            </a:r>
            <a:endParaRPr lang="ru-RU" sz="1100" b="1" dirty="0">
              <a:latin typeface="Calibri" pitchFamily="34" charset="0"/>
            </a:endParaRPr>
          </a:p>
        </p:txBody>
      </p:sp>
    </p:spTree>
    <p:extLst>
      <p:ext uri="{BB962C8B-B14F-4D97-AF65-F5344CB8AC3E}">
        <p14:creationId xmlns:p14="http://schemas.microsoft.com/office/powerpoint/2010/main" val="1426920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51156C46-1652-4ECD-BB9D-9958746BAC74}"/>
              </a:ext>
            </a:extLst>
          </p:cNvPr>
          <p:cNvSpPr>
            <a:spLocks noGrp="1"/>
          </p:cNvSpPr>
          <p:nvPr>
            <p:ph type="title"/>
          </p:nvPr>
        </p:nvSpPr>
        <p:spPr>
          <a:xfrm>
            <a:off x="1019354" y="185558"/>
            <a:ext cx="10515600" cy="384738"/>
          </a:xfrm>
        </p:spPr>
        <p:txBody>
          <a:bodyPr>
            <a:noAutofit/>
          </a:bodyPr>
          <a:lstStyle/>
          <a:p>
            <a:pPr algn="ctr"/>
            <a:r>
              <a:rPr lang="ru-RU" sz="2400" dirty="0"/>
              <a:t>Расходы бюджета </a:t>
            </a:r>
            <a:r>
              <a:rPr lang="ru-RU" sz="2400" dirty="0" smtClean="0"/>
              <a:t>по </a:t>
            </a:r>
            <a:r>
              <a:rPr lang="ru-RU" sz="2400" dirty="0"/>
              <a:t>разделам, подразделам классификации расходов бюджетов </a:t>
            </a:r>
          </a:p>
        </p:txBody>
      </p:sp>
      <p:graphicFrame>
        <p:nvGraphicFramePr>
          <p:cNvPr id="8" name="Объект 7">
            <a:extLst>
              <a:ext uri="{FF2B5EF4-FFF2-40B4-BE49-F238E27FC236}">
                <a16:creationId xmlns:a16="http://schemas.microsoft.com/office/drawing/2014/main" id="{A4661FC3-99BD-4A51-A128-86CE10B5CFB5}"/>
              </a:ext>
            </a:extLst>
          </p:cNvPr>
          <p:cNvGraphicFramePr>
            <a:graphicFrameLocks noGrp="1"/>
          </p:cNvGraphicFramePr>
          <p:nvPr>
            <p:ph idx="1"/>
            <p:extLst>
              <p:ext uri="{D42A27DB-BD31-4B8C-83A1-F6EECF244321}">
                <p14:modId xmlns:p14="http://schemas.microsoft.com/office/powerpoint/2010/main" val="3017448317"/>
              </p:ext>
            </p:extLst>
          </p:nvPr>
        </p:nvGraphicFramePr>
        <p:xfrm>
          <a:off x="153912" y="905767"/>
          <a:ext cx="11687279" cy="2620734"/>
        </p:xfrm>
        <a:graphic>
          <a:graphicData uri="http://schemas.openxmlformats.org/drawingml/2006/table">
            <a:tbl>
              <a:tblPr>
                <a:tableStyleId>{5C22544A-7EE6-4342-B048-85BDC9FD1C3A}</a:tableStyleId>
              </a:tblPr>
              <a:tblGrid>
                <a:gridCol w="6975985">
                  <a:extLst>
                    <a:ext uri="{9D8B030D-6E8A-4147-A177-3AD203B41FA5}">
                      <a16:colId xmlns:a16="http://schemas.microsoft.com/office/drawing/2014/main" val="1960297965"/>
                    </a:ext>
                  </a:extLst>
                </a:gridCol>
                <a:gridCol w="926250">
                  <a:extLst>
                    <a:ext uri="{9D8B030D-6E8A-4147-A177-3AD203B41FA5}">
                      <a16:colId xmlns:a16="http://schemas.microsoft.com/office/drawing/2014/main" val="3139758215"/>
                    </a:ext>
                  </a:extLst>
                </a:gridCol>
                <a:gridCol w="1129417">
                  <a:extLst>
                    <a:ext uri="{9D8B030D-6E8A-4147-A177-3AD203B41FA5}">
                      <a16:colId xmlns:a16="http://schemas.microsoft.com/office/drawing/2014/main" val="2676949354"/>
                    </a:ext>
                  </a:extLst>
                </a:gridCol>
                <a:gridCol w="1390720">
                  <a:extLst>
                    <a:ext uri="{9D8B030D-6E8A-4147-A177-3AD203B41FA5}">
                      <a16:colId xmlns:a16="http://schemas.microsoft.com/office/drawing/2014/main" val="1761874480"/>
                    </a:ext>
                  </a:extLst>
                </a:gridCol>
                <a:gridCol w="1264907">
                  <a:extLst>
                    <a:ext uri="{9D8B030D-6E8A-4147-A177-3AD203B41FA5}">
                      <a16:colId xmlns:a16="http://schemas.microsoft.com/office/drawing/2014/main" val="337575133"/>
                    </a:ext>
                  </a:extLst>
                </a:gridCol>
              </a:tblGrid>
              <a:tr h="372657">
                <a:tc>
                  <a:txBody>
                    <a:bodyPr/>
                    <a:lstStyle/>
                    <a:p>
                      <a:pPr algn="ctr" fontAlgn="ctr"/>
                      <a:r>
                        <a:rPr lang="ru-RU" sz="1100" b="1" u="none" strike="noStrike" dirty="0">
                          <a:effectLst/>
                          <a:latin typeface="+mn-lt"/>
                        </a:rPr>
                        <a:t>Наименование</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err="1" smtClean="0">
                          <a:effectLst/>
                          <a:latin typeface="+mn-lt"/>
                        </a:rPr>
                        <a:t>РзПр</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a:effectLst/>
                          <a:latin typeface="+mn-lt"/>
                        </a:rPr>
                        <a:t>План </a:t>
                      </a:r>
                      <a:r>
                        <a:rPr lang="ru-RU" sz="1100" b="1" u="none" strike="noStrike" dirty="0" smtClean="0">
                          <a:effectLst/>
                          <a:latin typeface="+mn-lt"/>
                        </a:rPr>
                        <a:t>2022 </a:t>
                      </a:r>
                      <a:r>
                        <a:rPr lang="ru-RU" sz="1100" b="1" u="none" strike="noStrike" dirty="0">
                          <a:effectLst/>
                          <a:latin typeface="+mn-lt"/>
                        </a:rPr>
                        <a:t>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Исполнено за 2022 год</a:t>
                      </a:r>
                      <a:endParaRPr lang="ru-RU" sz="1100" b="1" i="0" u="none" strike="noStrike" dirty="0">
                        <a:effectLst/>
                        <a:latin typeface="+mn-lt"/>
                      </a:endParaRPr>
                    </a:p>
                  </a:txBody>
                  <a:tcPr marL="5820" marR="5820" marT="5820" marB="0" anchor="ctr"/>
                </a:tc>
                <a:tc>
                  <a:txBody>
                    <a:bodyPr/>
                    <a:lstStyle/>
                    <a:p>
                      <a:pPr algn="ctr" fontAlgn="ctr"/>
                      <a:r>
                        <a:rPr lang="ru-RU" sz="1100" b="1" u="none" strike="noStrike" dirty="0" smtClean="0">
                          <a:effectLst/>
                          <a:latin typeface="+mn-lt"/>
                        </a:rPr>
                        <a:t>% исполнения</a:t>
                      </a:r>
                      <a:endParaRPr lang="ru-RU" sz="1100" b="1" i="0" u="none" strike="noStrike" dirty="0">
                        <a:effectLst/>
                        <a:latin typeface="+mn-lt"/>
                      </a:endParaRPr>
                    </a:p>
                  </a:txBody>
                  <a:tcPr marL="5820" marR="5820" marT="5820" marB="0" anchor="ctr"/>
                </a:tc>
                <a:extLst>
                  <a:ext uri="{0D108BD9-81ED-4DB2-BD59-A6C34878D82A}">
                    <a16:rowId xmlns:a16="http://schemas.microsoft.com/office/drawing/2014/main" val="3341635826"/>
                  </a:ext>
                </a:extLst>
              </a:tr>
              <a:tr h="191586">
                <a:tc>
                  <a:txBody>
                    <a:bodyPr/>
                    <a:lstStyle/>
                    <a:p>
                      <a:pPr algn="l" fontAlgn="ctr"/>
                      <a:r>
                        <a:rPr lang="ru-RU" sz="800" b="0" i="0" u="none" strike="noStrike">
                          <a:solidFill>
                            <a:srgbClr val="000000"/>
                          </a:solidFill>
                          <a:effectLst/>
                          <a:latin typeface="Arial" panose="020B0604020202020204" pitchFamily="34" charset="0"/>
                        </a:rPr>
                        <a:t>Массовый спорт</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1102</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3 083,7</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3 068,8</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99,5</a:t>
                      </a:r>
                    </a:p>
                  </a:txBody>
                  <a:tcPr marL="9525" marR="9525" marT="9525" marB="0" anchor="ctr"/>
                </a:tc>
                <a:extLst>
                  <a:ext uri="{0D108BD9-81ED-4DB2-BD59-A6C34878D82A}">
                    <a16:rowId xmlns:a16="http://schemas.microsoft.com/office/drawing/2014/main" val="3979765031"/>
                  </a:ext>
                </a:extLst>
              </a:tr>
              <a:tr h="36710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1102</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3 083,7</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3 068,8</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99,5</a:t>
                      </a:r>
                    </a:p>
                  </a:txBody>
                  <a:tcPr marL="9525" marR="9525" marT="9525" marB="0" anchor="ctr"/>
                </a:tc>
                <a:extLst>
                  <a:ext uri="{0D108BD9-81ED-4DB2-BD59-A6C34878D82A}">
                    <a16:rowId xmlns:a16="http://schemas.microsoft.com/office/drawing/2014/main" val="2651242474"/>
                  </a:ext>
                </a:extLst>
              </a:tr>
              <a:tr h="282592">
                <a:tc>
                  <a:txBody>
                    <a:bodyPr/>
                    <a:lstStyle/>
                    <a:p>
                      <a:pPr algn="l" fontAlgn="ctr"/>
                      <a:r>
                        <a:rPr lang="ru-RU" sz="800" b="0" i="0" u="none" strike="noStrike">
                          <a:solidFill>
                            <a:srgbClr val="000000"/>
                          </a:solidFill>
                          <a:effectLst/>
                          <a:latin typeface="Arial" panose="020B0604020202020204" pitchFamily="34" charset="0"/>
                        </a:rPr>
                        <a:t>Спорт высших достижений</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1103</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8 839,0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8 839,0</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3711626947"/>
                  </a:ext>
                </a:extLst>
              </a:tr>
              <a:tr h="332550">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1103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8 839,0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8 839,0</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2849328668"/>
                  </a:ext>
                </a:extLst>
              </a:tr>
              <a:tr h="265489">
                <a:tc>
                  <a:txBody>
                    <a:bodyPr/>
                    <a:lstStyle/>
                    <a:p>
                      <a:pPr algn="l" fontAlgn="ctr"/>
                      <a:r>
                        <a:rPr lang="ru-RU" sz="800" b="1" i="0" u="none" strike="noStrike" dirty="0">
                          <a:solidFill>
                            <a:srgbClr val="000000"/>
                          </a:solidFill>
                          <a:effectLst/>
                          <a:latin typeface="Arial" panose="020B0604020202020204" pitchFamily="34" charset="0"/>
                        </a:rPr>
                        <a:t>Средства массовой информации</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1200</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29 508,1</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29 476,9</a:t>
                      </a:r>
                    </a:p>
                  </a:txBody>
                  <a:tcPr marL="9525" marR="9525" marT="9525" marB="0" anchor="ctr"/>
                </a:tc>
                <a:tc>
                  <a:txBody>
                    <a:bodyPr/>
                    <a:lstStyle/>
                    <a:p>
                      <a:pPr algn="ctr" fontAlgn="ctr"/>
                      <a:r>
                        <a:rPr lang="ru-RU" sz="800" b="1" i="0" u="none" strike="noStrike" dirty="0">
                          <a:solidFill>
                            <a:srgbClr val="000000"/>
                          </a:solidFill>
                          <a:effectLst/>
                          <a:latin typeface="Arial" panose="020B0604020202020204" pitchFamily="34" charset="0"/>
                        </a:rPr>
                        <a:t>99,9</a:t>
                      </a:r>
                    </a:p>
                  </a:txBody>
                  <a:tcPr marL="9525" marR="9525" marT="9525" marB="0" anchor="ctr"/>
                </a:tc>
                <a:extLst>
                  <a:ext uri="{0D108BD9-81ED-4DB2-BD59-A6C34878D82A}">
                    <a16:rowId xmlns:a16="http://schemas.microsoft.com/office/drawing/2014/main" val="1695550406"/>
                  </a:ext>
                </a:extLst>
              </a:tr>
              <a:tr h="262088">
                <a:tc>
                  <a:txBody>
                    <a:bodyPr/>
                    <a:lstStyle/>
                    <a:p>
                      <a:pPr algn="l" fontAlgn="ctr"/>
                      <a:r>
                        <a:rPr lang="ru-RU" sz="800" b="0" i="0" u="none" strike="noStrike">
                          <a:solidFill>
                            <a:srgbClr val="000000"/>
                          </a:solidFill>
                          <a:effectLst/>
                          <a:latin typeface="Arial" panose="020B0604020202020204" pitchFamily="34" charset="0"/>
                        </a:rPr>
                        <a:t>Другие вопросы в области средств массовой информации</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1204</a:t>
                      </a: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rPr>
                        <a:t>29 508,1</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29 476,9</a:t>
                      </a: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rPr>
                        <a:t>99,9</a:t>
                      </a:r>
                    </a:p>
                  </a:txBody>
                  <a:tcPr marL="9525" marR="9525" marT="9525" marB="0" anchor="ctr"/>
                </a:tc>
                <a:extLst>
                  <a:ext uri="{0D108BD9-81ED-4DB2-BD59-A6C34878D82A}">
                    <a16:rowId xmlns:a16="http://schemas.microsoft.com/office/drawing/2014/main" val="4148956296"/>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Собственные средства</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1204</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28 412,5</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28 381,3</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99,9</a:t>
                      </a:r>
                    </a:p>
                  </a:txBody>
                  <a:tcPr marL="9525" marR="9525" marT="9525" marB="0" anchor="ctr"/>
                </a:tc>
                <a:extLst>
                  <a:ext uri="{0D108BD9-81ED-4DB2-BD59-A6C34878D82A}">
                    <a16:rowId xmlns:a16="http://schemas.microsoft.com/office/drawing/2014/main" val="2829910523"/>
                  </a:ext>
                </a:extLst>
              </a:tr>
              <a:tr h="182223">
                <a:tc>
                  <a:txBody>
                    <a:bodyPr/>
                    <a:lstStyle/>
                    <a:p>
                      <a:pPr algn="l" fontAlgn="ctr"/>
                      <a:r>
                        <a:rPr lang="ru-RU" sz="800" b="0" i="1" u="none" strike="noStrike" dirty="0">
                          <a:solidFill>
                            <a:schemeClr val="tx1">
                              <a:lumMod val="65000"/>
                              <a:lumOff val="35000"/>
                            </a:schemeClr>
                          </a:solidFill>
                          <a:effectLst/>
                          <a:latin typeface="Arial" panose="020B0604020202020204" pitchFamily="34" charset="0"/>
                        </a:rPr>
                        <a:t>Средства бюджета Московской области – Дотации</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1204</a:t>
                      </a:r>
                    </a:p>
                  </a:txBody>
                  <a:tcPr marL="9525" marR="9525" marT="9525" marB="0" anchor="ctr"/>
                </a:tc>
                <a:tc>
                  <a:txBody>
                    <a:bodyPr/>
                    <a:lstStyle/>
                    <a:p>
                      <a:pPr algn="ctr" fontAlgn="ctr"/>
                      <a:r>
                        <a:rPr lang="ru-RU" sz="800" b="0" i="1" u="none" strike="noStrike">
                          <a:solidFill>
                            <a:schemeClr val="tx1">
                              <a:lumMod val="65000"/>
                              <a:lumOff val="35000"/>
                            </a:schemeClr>
                          </a:solidFill>
                          <a:effectLst/>
                          <a:latin typeface="Arial" panose="020B0604020202020204" pitchFamily="34" charset="0"/>
                        </a:rPr>
                        <a:t>1 095,6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1 095,6</a:t>
                      </a:r>
                    </a:p>
                  </a:txBody>
                  <a:tcPr marL="9525" marR="9525" marT="9525" marB="0" anchor="ctr"/>
                </a:tc>
                <a:tc>
                  <a:txBody>
                    <a:bodyPr/>
                    <a:lstStyle/>
                    <a:p>
                      <a:pPr algn="ctr" fontAlgn="ctr"/>
                      <a:r>
                        <a:rPr lang="ru-RU" sz="800" b="0" i="1" u="none" strike="noStrike" dirty="0">
                          <a:solidFill>
                            <a:schemeClr val="tx1">
                              <a:lumMod val="65000"/>
                              <a:lumOff val="35000"/>
                            </a:schemeClr>
                          </a:solidFill>
                          <a:effectLst/>
                          <a:latin typeface="Arial" panose="020B0604020202020204" pitchFamily="34" charset="0"/>
                        </a:rPr>
                        <a:t>100,0</a:t>
                      </a:r>
                    </a:p>
                  </a:txBody>
                  <a:tcPr marL="9525" marR="9525" marT="9525" marB="0" anchor="ctr"/>
                </a:tc>
                <a:extLst>
                  <a:ext uri="{0D108BD9-81ED-4DB2-BD59-A6C34878D82A}">
                    <a16:rowId xmlns:a16="http://schemas.microsoft.com/office/drawing/2014/main" val="687456152"/>
                  </a:ext>
                </a:extLst>
              </a:tr>
              <a:tr h="182223">
                <a:tc>
                  <a:txBody>
                    <a:bodyPr/>
                    <a:lstStyle/>
                    <a:p>
                      <a:pPr algn="l" fontAlgn="ctr"/>
                      <a:r>
                        <a:rPr lang="ru-RU" sz="900" b="1" i="0" u="none" strike="noStrike" dirty="0" smtClean="0">
                          <a:solidFill>
                            <a:schemeClr val="tx1"/>
                          </a:solidFill>
                          <a:effectLst/>
                          <a:latin typeface="Arial" panose="020B0604020202020204" pitchFamily="34" charset="0"/>
                        </a:rPr>
                        <a:t>ВСЕГО РАСХОДОВ</a:t>
                      </a:r>
                      <a:endParaRPr lang="ru-RU" sz="900" b="1" i="0" u="none" strike="noStrike" dirty="0">
                        <a:solidFill>
                          <a:schemeClr val="tx1"/>
                        </a:solidFill>
                        <a:effectLst/>
                        <a:latin typeface="Arial" panose="020B0604020202020204" pitchFamily="34" charset="0"/>
                      </a:endParaRPr>
                    </a:p>
                  </a:txBody>
                  <a:tcPr marL="9525" marR="9525" marT="9525" marB="0" anchor="ctr"/>
                </a:tc>
                <a:tc>
                  <a:txBody>
                    <a:bodyPr/>
                    <a:lstStyle/>
                    <a:p>
                      <a:pPr algn="ctr" fontAlgn="ctr"/>
                      <a:endParaRPr lang="ru-RU" sz="900" b="0" i="1" u="none" strike="noStrike" dirty="0">
                        <a:solidFill>
                          <a:schemeClr val="tx1">
                            <a:lumMod val="65000"/>
                            <a:lumOff val="35000"/>
                          </a:schemeClr>
                        </a:solidFill>
                        <a:effectLst/>
                        <a:latin typeface="Arial" panose="020B0604020202020204" pitchFamily="34" charset="0"/>
                      </a:endParaRPr>
                    </a:p>
                  </a:txBody>
                  <a:tcPr marL="9525" marR="9525" marT="9525" marB="0" anchor="ctr"/>
                </a:tc>
                <a:tc>
                  <a:txBody>
                    <a:bodyPr/>
                    <a:lstStyle/>
                    <a:p>
                      <a:pPr algn="ctr" fontAlgn="ctr"/>
                      <a:r>
                        <a:rPr lang="ru-RU" sz="900" b="1" i="0" u="none" strike="noStrike" dirty="0">
                          <a:solidFill>
                            <a:srgbClr val="000000"/>
                          </a:solidFill>
                          <a:effectLst/>
                          <a:latin typeface="Arial" panose="020B0604020202020204" pitchFamily="34" charset="0"/>
                        </a:rPr>
                        <a:t>6 462 850,2</a:t>
                      </a:r>
                    </a:p>
                  </a:txBody>
                  <a:tcPr marL="9525" marR="9525" marT="9525" marB="0" anchor="ctr"/>
                </a:tc>
                <a:tc>
                  <a:txBody>
                    <a:bodyPr/>
                    <a:lstStyle/>
                    <a:p>
                      <a:pPr algn="ctr" fontAlgn="ctr"/>
                      <a:r>
                        <a:rPr lang="ru-RU" sz="900" b="1" i="0" u="none" strike="noStrike" dirty="0">
                          <a:solidFill>
                            <a:srgbClr val="000000"/>
                          </a:solidFill>
                          <a:effectLst/>
                          <a:latin typeface="Arial" panose="020B0604020202020204" pitchFamily="34" charset="0"/>
                        </a:rPr>
                        <a:t>6 105 823,3</a:t>
                      </a:r>
                    </a:p>
                  </a:txBody>
                  <a:tcPr marL="9525" marR="9525" marT="9525" marB="0" anchor="ctr"/>
                </a:tc>
                <a:tc>
                  <a:txBody>
                    <a:bodyPr/>
                    <a:lstStyle/>
                    <a:p>
                      <a:pPr algn="ctr" fontAlgn="ctr"/>
                      <a:r>
                        <a:rPr lang="ru-RU" sz="900" b="1" i="0" u="none" strike="noStrike" dirty="0">
                          <a:solidFill>
                            <a:srgbClr val="000000"/>
                          </a:solidFill>
                          <a:effectLst/>
                          <a:latin typeface="Arial" panose="020B0604020202020204" pitchFamily="34" charset="0"/>
                        </a:rPr>
                        <a:t>94,5</a:t>
                      </a:r>
                    </a:p>
                  </a:txBody>
                  <a:tcPr marL="9525" marR="9525" marT="9525" marB="0" anchor="ctr"/>
                </a:tc>
                <a:extLst>
                  <a:ext uri="{0D108BD9-81ED-4DB2-BD59-A6C34878D82A}">
                    <a16:rowId xmlns:a16="http://schemas.microsoft.com/office/drawing/2014/main" val="2400557188"/>
                  </a:ext>
                </a:extLst>
              </a:tr>
            </a:tbl>
          </a:graphicData>
        </a:graphic>
      </p:graphicFrame>
      <p:sp>
        <p:nvSpPr>
          <p:cNvPr id="4" name="Номер слайда 3">
            <a:extLst>
              <a:ext uri="{FF2B5EF4-FFF2-40B4-BE49-F238E27FC236}">
                <a16:creationId xmlns:a16="http://schemas.microsoft.com/office/drawing/2014/main" id="{BF199F7B-3CC6-4CF3-9F23-A1FFA4D41180}"/>
              </a:ext>
            </a:extLst>
          </p:cNvPr>
          <p:cNvSpPr>
            <a:spLocks noGrp="1"/>
          </p:cNvSpPr>
          <p:nvPr>
            <p:ph type="sldNum" sz="quarter" idx="12"/>
          </p:nvPr>
        </p:nvSpPr>
        <p:spPr>
          <a:xfrm>
            <a:off x="9448800" y="6492875"/>
            <a:ext cx="2743200" cy="365125"/>
          </a:xfrm>
        </p:spPr>
        <p:txBody>
          <a:bodyPr/>
          <a:lstStyle/>
          <a:p>
            <a:fld id="{F203300F-B5E5-4D9E-9381-383162CC59FB}" type="slidenum">
              <a:rPr lang="ru-RU" smtClean="0"/>
              <a:pPr/>
              <a:t>89</a:t>
            </a:fld>
            <a:endParaRPr lang="ru-RU"/>
          </a:p>
        </p:txBody>
      </p:sp>
      <p:sp>
        <p:nvSpPr>
          <p:cNvPr id="10" name="Прямоугольник 7">
            <a:extLst>
              <a:ext uri="{FF2B5EF4-FFF2-40B4-BE49-F238E27FC236}">
                <a16:creationId xmlns:a16="http://schemas.microsoft.com/office/drawing/2014/main" id="{FA127F59-1E17-4379-A19E-543F7F7B8DBC}"/>
              </a:ext>
            </a:extLst>
          </p:cNvPr>
          <p:cNvSpPr>
            <a:spLocks noChangeArrowheads="1"/>
          </p:cNvSpPr>
          <p:nvPr/>
        </p:nvSpPr>
        <p:spPr bwMode="auto">
          <a:xfrm>
            <a:off x="6388330" y="644162"/>
            <a:ext cx="5452861" cy="261610"/>
          </a:xfrm>
          <a:prstGeom prst="rect">
            <a:avLst/>
          </a:prstGeom>
          <a:noFill/>
          <a:ln w="9525">
            <a:noFill/>
            <a:miter lim="800000"/>
            <a:headEnd/>
            <a:tailEnd/>
          </a:ln>
        </p:spPr>
        <p:txBody>
          <a:bodyPr wrap="square">
            <a:spAutoFit/>
          </a:bodyPr>
          <a:lstStyle/>
          <a:p>
            <a:pPr algn="r"/>
            <a:r>
              <a:rPr lang="ru-RU" sz="1100" dirty="0">
                <a:cs typeface="Times New Roman" pitchFamily="18" charset="0"/>
              </a:rPr>
              <a:t>Данные в таблице представлены в </a:t>
            </a:r>
            <a:r>
              <a:rPr lang="ru-RU" sz="1100" b="1" dirty="0">
                <a:cs typeface="Times New Roman" pitchFamily="18" charset="0"/>
              </a:rPr>
              <a:t>тыс. рублей</a:t>
            </a:r>
            <a:endParaRPr lang="ru-RU" sz="1100" b="1" dirty="0">
              <a:latin typeface="Calibri" pitchFamily="34" charset="0"/>
            </a:endParaRPr>
          </a:p>
        </p:txBody>
      </p:sp>
      <p:pic>
        <p:nvPicPr>
          <p:cNvPr id="13" name="Объект 6">
            <a:extLst>
              <a:ext uri="{FF2B5EF4-FFF2-40B4-BE49-F238E27FC236}">
                <a16:creationId xmlns:a16="http://schemas.microsoft.com/office/drawing/2014/main" id="{7D5D857E-B305-481F-9EDA-2A98F9756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566158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70A3143-5CC5-4C0C-B65D-CD4208F7999F}"/>
              </a:ext>
            </a:extLst>
          </p:cNvPr>
          <p:cNvSpPr/>
          <p:nvPr/>
        </p:nvSpPr>
        <p:spPr>
          <a:xfrm>
            <a:off x="0" y="5819801"/>
            <a:ext cx="12191999" cy="583493"/>
          </a:xfrm>
          <a:prstGeom prst="rect">
            <a:avLst/>
          </a:prstGeom>
          <a:gradFill flip="none" rotWithShape="1">
            <a:gsLst>
              <a:gs pos="0">
                <a:schemeClr val="accent1">
                  <a:lumMod val="0"/>
                  <a:lumOff val="100000"/>
                </a:schemeClr>
              </a:gs>
              <a:gs pos="74000">
                <a:schemeClr val="accent1">
                  <a:lumMod val="49000"/>
                  <a:lumOff val="51000"/>
                </a:schemeClr>
              </a:gs>
              <a:gs pos="83000">
                <a:schemeClr val="accent1">
                  <a:lumMod val="51000"/>
                  <a:lumOff val="49000"/>
                </a:schemeClr>
              </a:gs>
              <a:gs pos="100000">
                <a:schemeClr val="accent1">
                  <a:lumMod val="47000"/>
                  <a:lumOff val="53000"/>
                </a:schemeClr>
              </a:gs>
            </a:gsLst>
            <a:lin ang="5400000" scaled="1"/>
            <a:tileRect/>
          </a:gradFill>
          <a:effectLst>
            <a:glow>
              <a:schemeClr val="accent1">
                <a:alpha val="40000"/>
              </a:schemeClr>
            </a:glow>
            <a:softEdge rad="0"/>
          </a:effectLst>
        </p:spPr>
        <p:txBody>
          <a:bodyPr wrap="square">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3494BA">
                    <a:lumMod val="50000"/>
                  </a:srgbClr>
                </a:solidFill>
                <a:effectLst/>
                <a:uLnTx/>
                <a:uFillTx/>
                <a:latin typeface="Calibri" panose="020F0502020204030204"/>
                <a:ea typeface="+mn-ea"/>
                <a:cs typeface="Arial" pitchFamily="34" charset="0"/>
              </a:rPr>
              <a:t>С 2000 года, оплата труда во всех отраслях экономики выросла в 20 раз. </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3494BA">
                    <a:lumMod val="50000"/>
                  </a:srgbClr>
                </a:solidFill>
                <a:effectLst/>
                <a:uLnTx/>
                <a:uFillTx/>
                <a:latin typeface="Calibri" panose="020F0502020204030204"/>
                <a:ea typeface="+mn-ea"/>
                <a:cs typeface="Arial" pitchFamily="34" charset="0"/>
              </a:rPr>
              <a:t>В перспективе ежегодный темп роста в </a:t>
            </a:r>
            <a:r>
              <a:rPr kumimoji="0" lang="ru-RU" sz="1400" b="0" i="0" u="none" strike="noStrike" kern="1200" cap="none" spc="0" normalizeH="0" baseline="0" noProof="0" dirty="0" smtClean="0">
                <a:ln>
                  <a:noFill/>
                </a:ln>
                <a:solidFill>
                  <a:srgbClr val="3494BA">
                    <a:lumMod val="50000"/>
                  </a:srgbClr>
                </a:solidFill>
                <a:effectLst/>
                <a:uLnTx/>
                <a:uFillTx/>
                <a:latin typeface="Calibri" panose="020F0502020204030204"/>
                <a:ea typeface="+mn-ea"/>
                <a:cs typeface="Arial" pitchFamily="34" charset="0"/>
              </a:rPr>
              <a:t>2023-2025 </a:t>
            </a:r>
            <a:r>
              <a:rPr kumimoji="0" lang="ru-RU" sz="1400" b="0" i="0" u="none" strike="noStrike" kern="1200" cap="none" spc="0" normalizeH="0" baseline="0" noProof="0" dirty="0">
                <a:ln>
                  <a:noFill/>
                </a:ln>
                <a:solidFill>
                  <a:srgbClr val="3494BA">
                    <a:lumMod val="50000"/>
                  </a:srgbClr>
                </a:solidFill>
                <a:effectLst/>
                <a:uLnTx/>
                <a:uFillTx/>
                <a:latin typeface="Calibri" panose="020F0502020204030204"/>
                <a:ea typeface="+mn-ea"/>
                <a:cs typeface="Arial" pitchFamily="34" charset="0"/>
              </a:rPr>
              <a:t>гг. предполагается сохранить на уровне </a:t>
            </a:r>
            <a:r>
              <a:rPr kumimoji="0" lang="en-US" sz="1400" b="0" i="0" u="none" strike="noStrike" kern="1200" cap="none" spc="0" normalizeH="0" baseline="0" noProof="0" dirty="0" smtClean="0">
                <a:ln>
                  <a:noFill/>
                </a:ln>
                <a:solidFill>
                  <a:srgbClr val="3494BA">
                    <a:lumMod val="50000"/>
                  </a:srgbClr>
                </a:solidFill>
                <a:effectLst/>
                <a:uLnTx/>
                <a:uFillTx/>
                <a:latin typeface="Calibri" panose="020F0502020204030204"/>
                <a:ea typeface="+mn-ea"/>
                <a:cs typeface="Arial" pitchFamily="34" charset="0"/>
              </a:rPr>
              <a:t>105</a:t>
            </a:r>
            <a:r>
              <a:rPr kumimoji="0" lang="ru-RU" sz="1400" b="0" i="0" u="none" strike="noStrike" kern="1200" cap="none" spc="0" normalizeH="0" baseline="0" noProof="0" dirty="0" smtClean="0">
                <a:ln>
                  <a:noFill/>
                </a:ln>
                <a:solidFill>
                  <a:srgbClr val="3494BA">
                    <a:lumMod val="50000"/>
                  </a:srgbClr>
                </a:solidFill>
                <a:effectLst/>
                <a:uLnTx/>
                <a:uFillTx/>
                <a:latin typeface="Calibri" panose="020F0502020204030204"/>
                <a:ea typeface="+mn-ea"/>
                <a:cs typeface="Arial" pitchFamily="34" charset="0"/>
              </a:rPr>
              <a:t>,</a:t>
            </a:r>
            <a:r>
              <a:rPr kumimoji="0" lang="en-US" sz="1400" b="0" i="0" u="none" strike="noStrike" kern="1200" cap="none" spc="0" normalizeH="0" baseline="0" noProof="0" dirty="0" smtClean="0">
                <a:ln>
                  <a:noFill/>
                </a:ln>
                <a:solidFill>
                  <a:srgbClr val="3494BA">
                    <a:lumMod val="50000"/>
                  </a:srgbClr>
                </a:solidFill>
                <a:effectLst/>
                <a:uLnTx/>
                <a:uFillTx/>
                <a:latin typeface="Calibri" panose="020F0502020204030204"/>
                <a:ea typeface="+mn-ea"/>
                <a:cs typeface="Arial" pitchFamily="34" charset="0"/>
              </a:rPr>
              <a:t>0</a:t>
            </a:r>
            <a:r>
              <a:rPr kumimoji="0" lang="ru-RU" sz="1400" b="0" i="0" u="none" strike="noStrike" kern="1200" cap="none" spc="0" normalizeH="0" baseline="0" noProof="0" dirty="0" smtClean="0">
                <a:ln>
                  <a:noFill/>
                </a:ln>
                <a:solidFill>
                  <a:srgbClr val="3494BA">
                    <a:lumMod val="50000"/>
                  </a:srgbClr>
                </a:solidFill>
                <a:effectLst/>
                <a:uLnTx/>
                <a:uFillTx/>
                <a:latin typeface="Calibri" panose="020F0502020204030204"/>
                <a:ea typeface="+mn-ea"/>
                <a:cs typeface="Arial" pitchFamily="34" charset="0"/>
              </a:rPr>
              <a:t> </a:t>
            </a:r>
            <a:r>
              <a:rPr kumimoji="0" lang="ru-RU" sz="1400" b="0" i="0" u="none" strike="noStrike" kern="1200" cap="none" spc="0" normalizeH="0" baseline="0" noProof="0" dirty="0">
                <a:ln>
                  <a:noFill/>
                </a:ln>
                <a:solidFill>
                  <a:srgbClr val="3494BA">
                    <a:lumMod val="50000"/>
                  </a:srgbClr>
                </a:solidFill>
                <a:effectLst/>
                <a:uLnTx/>
                <a:uFillTx/>
                <a:latin typeface="Calibri" panose="020F0502020204030204"/>
                <a:ea typeface="+mn-ea"/>
                <a:cs typeface="Arial" pitchFamily="34" charset="0"/>
              </a:rPr>
              <a:t>– </a:t>
            </a:r>
            <a:r>
              <a:rPr kumimoji="0" lang="en-US" sz="1400" b="0" i="0" u="none" strike="noStrike" kern="1200" cap="none" spc="0" normalizeH="0" baseline="0" noProof="0" dirty="0" smtClean="0">
                <a:ln>
                  <a:noFill/>
                </a:ln>
                <a:solidFill>
                  <a:srgbClr val="3494BA">
                    <a:lumMod val="50000"/>
                  </a:srgbClr>
                </a:solidFill>
                <a:effectLst/>
                <a:uLnTx/>
                <a:uFillTx/>
                <a:latin typeface="Calibri" panose="020F0502020204030204"/>
                <a:ea typeface="+mn-ea"/>
                <a:cs typeface="Arial" pitchFamily="34" charset="0"/>
              </a:rPr>
              <a:t>106</a:t>
            </a:r>
            <a:r>
              <a:rPr kumimoji="0" lang="ru-RU" sz="1400" b="0" i="0" u="none" strike="noStrike" kern="1200" cap="none" spc="0" normalizeH="0" baseline="0" noProof="0" dirty="0" smtClean="0">
                <a:ln>
                  <a:noFill/>
                </a:ln>
                <a:solidFill>
                  <a:srgbClr val="3494BA">
                    <a:lumMod val="50000"/>
                  </a:srgbClr>
                </a:solidFill>
                <a:effectLst/>
                <a:uLnTx/>
                <a:uFillTx/>
                <a:latin typeface="Calibri" panose="020F0502020204030204"/>
                <a:ea typeface="+mn-ea"/>
                <a:cs typeface="Arial" pitchFamily="34" charset="0"/>
              </a:rPr>
              <a:t>,</a:t>
            </a:r>
            <a:r>
              <a:rPr kumimoji="0" lang="en-US" sz="1400" b="0" i="0" u="none" strike="noStrike" kern="1200" cap="none" spc="0" normalizeH="0" baseline="0" noProof="0" dirty="0" smtClean="0">
                <a:ln>
                  <a:noFill/>
                </a:ln>
                <a:solidFill>
                  <a:srgbClr val="3494BA">
                    <a:lumMod val="50000"/>
                  </a:srgbClr>
                </a:solidFill>
                <a:effectLst/>
                <a:uLnTx/>
                <a:uFillTx/>
                <a:latin typeface="Calibri" panose="020F0502020204030204"/>
                <a:ea typeface="+mn-ea"/>
                <a:cs typeface="Arial" pitchFamily="34" charset="0"/>
              </a:rPr>
              <a:t>5</a:t>
            </a:r>
            <a:r>
              <a:rPr kumimoji="0" lang="ru-RU" sz="1400" b="0" i="0" u="none" strike="noStrike" kern="1200" cap="none" spc="0" normalizeH="0" baseline="0" noProof="0" dirty="0" smtClean="0">
                <a:ln>
                  <a:noFill/>
                </a:ln>
                <a:solidFill>
                  <a:srgbClr val="3494BA">
                    <a:lumMod val="50000"/>
                  </a:srgbClr>
                </a:solidFill>
                <a:effectLst/>
                <a:uLnTx/>
                <a:uFillTx/>
                <a:latin typeface="Calibri" panose="020F0502020204030204"/>
                <a:ea typeface="+mn-ea"/>
                <a:cs typeface="Arial" pitchFamily="34" charset="0"/>
              </a:rPr>
              <a:t>%. </a:t>
            </a:r>
            <a:endParaRPr kumimoji="0" lang="ru-RU" sz="1400" b="0" i="0" u="none" strike="noStrike" kern="1200" cap="none" spc="0" normalizeH="0" baseline="0" noProof="0" dirty="0">
              <a:ln>
                <a:noFill/>
              </a:ln>
              <a:solidFill>
                <a:srgbClr val="3494BA">
                  <a:lumMod val="50000"/>
                </a:srgbClr>
              </a:solidFill>
              <a:effectLst/>
              <a:uLnTx/>
              <a:uFillTx/>
              <a:latin typeface="Calibri" panose="020F0502020204030204"/>
              <a:ea typeface="+mn-ea"/>
              <a:cs typeface="Arial" pitchFamily="34" charset="0"/>
            </a:endParaRPr>
          </a:p>
        </p:txBody>
      </p:sp>
      <p:sp>
        <p:nvSpPr>
          <p:cNvPr id="4" name="Прямоугольник 3">
            <a:extLst>
              <a:ext uri="{FF2B5EF4-FFF2-40B4-BE49-F238E27FC236}">
                <a16:creationId xmlns:a16="http://schemas.microsoft.com/office/drawing/2014/main" id="{372AFC25-29EC-4515-93D7-AF62A339FE8B}"/>
              </a:ext>
            </a:extLst>
          </p:cNvPr>
          <p:cNvSpPr/>
          <p:nvPr/>
        </p:nvSpPr>
        <p:spPr>
          <a:xfrm>
            <a:off x="1123721" y="188913"/>
            <a:ext cx="10817454" cy="46166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Light" panose="020F0302020204030204"/>
                <a:ea typeface="+mn-ea"/>
                <a:cs typeface="+mn-cs"/>
              </a:rPr>
              <a:t>Заработная плата по крупным и средним предприятиям</a:t>
            </a:r>
          </a:p>
        </p:txBody>
      </p:sp>
      <p:sp>
        <p:nvSpPr>
          <p:cNvPr id="5" name="Прямоугольник 4">
            <a:extLst>
              <a:ext uri="{FF2B5EF4-FFF2-40B4-BE49-F238E27FC236}">
                <a16:creationId xmlns:a16="http://schemas.microsoft.com/office/drawing/2014/main" id="{4A08395C-E459-4674-A9E3-28B592514348}"/>
              </a:ext>
            </a:extLst>
          </p:cNvPr>
          <p:cNvSpPr/>
          <p:nvPr/>
        </p:nvSpPr>
        <p:spPr>
          <a:xfrm>
            <a:off x="3047999" y="4508347"/>
            <a:ext cx="6096000" cy="1200329"/>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600" b="1" dirty="0">
                <a:solidFill>
                  <a:srgbClr val="3494BA">
                    <a:lumMod val="50000"/>
                  </a:srgbClr>
                </a:solidFill>
                <a:latin typeface="Calibri" panose="020F0502020204030204"/>
              </a:rPr>
              <a:t>5</a:t>
            </a:r>
            <a:r>
              <a:rPr kumimoji="0" lang="ru-RU" sz="3600" b="1" i="0" u="none" strike="noStrike" kern="1200" cap="none" spc="0" normalizeH="0" baseline="0" noProof="0" dirty="0">
                <a:ln>
                  <a:noFill/>
                </a:ln>
                <a:solidFill>
                  <a:srgbClr val="3494BA">
                    <a:lumMod val="50000"/>
                  </a:srgbClr>
                </a:solidFill>
                <a:effectLst/>
                <a:uLnTx/>
                <a:uFillTx/>
                <a:latin typeface="Calibri" panose="020F0502020204030204"/>
                <a:ea typeface="+mn-ea"/>
                <a:cs typeface="+mn-cs"/>
              </a:rPr>
              <a:t> место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alibri" panose="020F0502020204030204"/>
                <a:ea typeface="+mn-ea"/>
                <a:cs typeface="+mn-cs"/>
              </a:rPr>
              <a:t>среди городов Московской области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alibri" panose="020F0502020204030204"/>
                <a:ea typeface="+mn-ea"/>
                <a:cs typeface="+mn-cs"/>
              </a:rPr>
              <a:t>по уровню среднемесячной заработной платы</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Диаграмма 5">
            <a:extLst>
              <a:ext uri="{FF2B5EF4-FFF2-40B4-BE49-F238E27FC236}">
                <a16:creationId xmlns:a16="http://schemas.microsoft.com/office/drawing/2014/main" id="{6524231F-47CA-43AC-BD81-A3847D102074}"/>
              </a:ext>
            </a:extLst>
          </p:cNvPr>
          <p:cNvGraphicFramePr>
            <a:graphicFrameLocks/>
          </p:cNvGraphicFramePr>
          <p:nvPr>
            <p:extLst/>
          </p:nvPr>
        </p:nvGraphicFramePr>
        <p:xfrm>
          <a:off x="201085" y="928688"/>
          <a:ext cx="11789833" cy="3517900"/>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a:extLst>
              <a:ext uri="{FF2B5EF4-FFF2-40B4-BE49-F238E27FC236}">
                <a16:creationId xmlns:a16="http://schemas.microsoft.com/office/drawing/2014/main" id="{B1D703DE-A5D2-4176-8A36-CA3C743E3EB0}"/>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9</a:t>
            </a:fld>
            <a:endParaRPr lang="ru-RU">
              <a:solidFill>
                <a:schemeClr val="accent6">
                  <a:lumMod val="50000"/>
                </a:schemeClr>
              </a:solidFill>
            </a:endParaRPr>
          </a:p>
        </p:txBody>
      </p:sp>
      <p:pic>
        <p:nvPicPr>
          <p:cNvPr id="7" name="Объект 6">
            <a:extLst>
              <a:ext uri="{FF2B5EF4-FFF2-40B4-BE49-F238E27FC236}">
                <a16:creationId xmlns:a16="http://schemas.microsoft.com/office/drawing/2014/main" id="{1473FFB5-84AC-4623-A8CA-4E5AB080D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28055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03466-61F1-461D-A7E7-68688B5677A8}"/>
              </a:ext>
            </a:extLst>
          </p:cNvPr>
          <p:cNvSpPr>
            <a:spLocks noGrp="1"/>
          </p:cNvSpPr>
          <p:nvPr>
            <p:ph type="title"/>
          </p:nvPr>
        </p:nvSpPr>
        <p:spPr>
          <a:xfrm>
            <a:off x="914400" y="280854"/>
            <a:ext cx="10515600" cy="661255"/>
          </a:xfrm>
        </p:spPr>
        <p:txBody>
          <a:bodyPr vert="horz" lIns="91440" tIns="45720" rIns="91440" bIns="45720" rtlCol="0" anchor="ctr">
            <a:noAutofit/>
          </a:bodyPr>
          <a:lstStyle/>
          <a:p>
            <a:pPr algn="ctr"/>
            <a:r>
              <a:rPr lang="ru-RU" sz="2400" dirty="0" smtClean="0"/>
              <a:t>Общественно-значимые проекты, реализуемые в 2022-2023 году </a:t>
            </a:r>
            <a:r>
              <a:rPr lang="ru-RU" sz="2400" dirty="0"/>
              <a:t>на территории </a:t>
            </a:r>
            <a:r>
              <a:rPr lang="ru-RU" sz="2400" dirty="0" smtClean="0"/>
              <a:t/>
            </a:r>
            <a:br>
              <a:rPr lang="ru-RU" sz="2400" dirty="0" smtClean="0"/>
            </a:br>
            <a:r>
              <a:rPr lang="ru-RU" sz="2400" dirty="0" smtClean="0"/>
              <a:t>городского </a:t>
            </a:r>
            <a:r>
              <a:rPr lang="ru-RU" sz="2400" dirty="0"/>
              <a:t>округа Долгопрудный</a:t>
            </a:r>
          </a:p>
        </p:txBody>
      </p:sp>
      <p:sp>
        <p:nvSpPr>
          <p:cNvPr id="4" name="Номер слайда 3">
            <a:extLst>
              <a:ext uri="{FF2B5EF4-FFF2-40B4-BE49-F238E27FC236}">
                <a16:creationId xmlns:a16="http://schemas.microsoft.com/office/drawing/2014/main" id="{9D0C7980-36F9-47C6-91C1-25B1C2506B9A}"/>
              </a:ext>
            </a:extLst>
          </p:cNvPr>
          <p:cNvSpPr>
            <a:spLocks noGrp="1"/>
          </p:cNvSpPr>
          <p:nvPr>
            <p:ph type="sldNum" sz="quarter" idx="12"/>
          </p:nvPr>
        </p:nvSpPr>
        <p:spPr>
          <a:xfrm>
            <a:off x="9448800" y="6499025"/>
            <a:ext cx="2743200" cy="365125"/>
          </a:xfrm>
        </p:spPr>
        <p:txBody>
          <a:bodyPr/>
          <a:lstStyle/>
          <a:p>
            <a:fld id="{E4EB6E89-BA87-4003-BD23-6BDF40F3EBED}" type="slidenum">
              <a:rPr lang="ru-RU" smtClean="0"/>
              <a:pPr/>
              <a:t>90</a:t>
            </a:fld>
            <a:endParaRPr lang="ru-RU"/>
          </a:p>
        </p:txBody>
      </p:sp>
      <p:pic>
        <p:nvPicPr>
          <p:cNvPr id="11" name="Объект 6">
            <a:extLst>
              <a:ext uri="{FF2B5EF4-FFF2-40B4-BE49-F238E27FC236}">
                <a16:creationId xmlns:a16="http://schemas.microsoft.com/office/drawing/2014/main" id="{7EF8B182-57F4-4CFF-B847-0CE53853D9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14" name="Прямоугольник 13">
            <a:extLst>
              <a:ext uri="{FF2B5EF4-FFF2-40B4-BE49-F238E27FC236}">
                <a16:creationId xmlns:a16="http://schemas.microsoft.com/office/drawing/2014/main" id="{9D93FD56-0549-4D60-A720-9F4D4AA2AD05}"/>
              </a:ext>
            </a:extLst>
          </p:cNvPr>
          <p:cNvSpPr/>
          <p:nvPr/>
        </p:nvSpPr>
        <p:spPr>
          <a:xfrm>
            <a:off x="258618" y="937525"/>
            <a:ext cx="5161794" cy="343297"/>
          </a:xfrm>
          <a:prstGeom prst="rect">
            <a:avLst/>
          </a:prstGeom>
        </p:spPr>
        <p:txBody>
          <a:bodyPr vert="horz" lIns="91440" tIns="45720" rIns="91440" bIns="45720" rtlCol="0" anchor="ctr">
            <a:noAutofit/>
          </a:bodyPr>
          <a:lstStyle/>
          <a:p>
            <a:pPr algn="ctr" defTabSz="914400">
              <a:lnSpc>
                <a:spcPct val="90000"/>
              </a:lnSpc>
              <a:spcBef>
                <a:spcPct val="0"/>
              </a:spcBef>
            </a:pPr>
            <a:r>
              <a:rPr lang="ru-RU" spc="-50" dirty="0">
                <a:solidFill>
                  <a:prstClr val="black"/>
                </a:solidFill>
                <a:latin typeface="Calibri Light" panose="020F0302020204030204" pitchFamily="34" charset="0"/>
                <a:ea typeface="+mj-ea"/>
                <a:cs typeface="+mj-cs"/>
              </a:rPr>
              <a:t>Объекты социальной </a:t>
            </a:r>
            <a:r>
              <a:rPr lang="ru-RU" spc="-50" dirty="0" smtClean="0">
                <a:solidFill>
                  <a:prstClr val="black"/>
                </a:solidFill>
                <a:latin typeface="Calibri Light" panose="020F0302020204030204" pitchFamily="34" charset="0"/>
                <a:ea typeface="+mj-ea"/>
                <a:cs typeface="+mj-cs"/>
              </a:rPr>
              <a:t>инфраструктуры: </a:t>
            </a:r>
            <a:r>
              <a:rPr lang="ru-RU" b="1" spc="-50" dirty="0" smtClean="0">
                <a:solidFill>
                  <a:prstClr val="black"/>
                </a:solidFill>
                <a:latin typeface="Calibri Light" panose="020F0302020204030204" pitchFamily="34" charset="0"/>
                <a:ea typeface="+mj-ea"/>
                <a:cs typeface="+mj-cs"/>
              </a:rPr>
              <a:t>детские сады</a:t>
            </a:r>
            <a:endParaRPr lang="ru-RU" b="1" spc="-50" dirty="0">
              <a:solidFill>
                <a:prstClr val="black"/>
              </a:solidFill>
              <a:latin typeface="Calibri Light" panose="020F0302020204030204" pitchFamily="34" charset="0"/>
              <a:ea typeface="+mj-ea"/>
              <a:cs typeface="+mj-cs"/>
            </a:endParaRPr>
          </a:p>
        </p:txBody>
      </p:sp>
      <p:graphicFrame>
        <p:nvGraphicFramePr>
          <p:cNvPr id="3" name="Таблица 2">
            <a:extLst>
              <a:ext uri="{FF2B5EF4-FFF2-40B4-BE49-F238E27FC236}">
                <a16:creationId xmlns:a16="http://schemas.microsoft.com/office/drawing/2014/main" id="{5B6E26F1-CFE3-44DC-818B-89CCFA1D0600}"/>
              </a:ext>
            </a:extLst>
          </p:cNvPr>
          <p:cNvGraphicFramePr>
            <a:graphicFrameLocks noGrp="1"/>
          </p:cNvGraphicFramePr>
          <p:nvPr>
            <p:extLst>
              <p:ext uri="{D42A27DB-BD31-4B8C-83A1-F6EECF244321}">
                <p14:modId xmlns:p14="http://schemas.microsoft.com/office/powerpoint/2010/main" val="2960792412"/>
              </p:ext>
            </p:extLst>
          </p:nvPr>
        </p:nvGraphicFramePr>
        <p:xfrm>
          <a:off x="258618" y="1397895"/>
          <a:ext cx="11655743" cy="4741601"/>
        </p:xfrm>
        <a:graphic>
          <a:graphicData uri="http://schemas.openxmlformats.org/drawingml/2006/table">
            <a:tbl>
              <a:tblPr firstRow="1" firstCol="1" bandRow="1">
                <a:tableStyleId>{5C22544A-7EE6-4342-B048-85BDC9FD1C3A}</a:tableStyleId>
              </a:tblPr>
              <a:tblGrid>
                <a:gridCol w="3922684">
                  <a:extLst>
                    <a:ext uri="{9D8B030D-6E8A-4147-A177-3AD203B41FA5}">
                      <a16:colId xmlns:a16="http://schemas.microsoft.com/office/drawing/2014/main" val="1351801520"/>
                    </a:ext>
                  </a:extLst>
                </a:gridCol>
                <a:gridCol w="1862051">
                  <a:extLst>
                    <a:ext uri="{9D8B030D-6E8A-4147-A177-3AD203B41FA5}">
                      <a16:colId xmlns:a16="http://schemas.microsoft.com/office/drawing/2014/main" val="1579518855"/>
                    </a:ext>
                  </a:extLst>
                </a:gridCol>
                <a:gridCol w="2275213">
                  <a:extLst>
                    <a:ext uri="{9D8B030D-6E8A-4147-A177-3AD203B41FA5}">
                      <a16:colId xmlns:a16="http://schemas.microsoft.com/office/drawing/2014/main" val="3545110519"/>
                    </a:ext>
                  </a:extLst>
                </a:gridCol>
                <a:gridCol w="3595795">
                  <a:extLst>
                    <a:ext uri="{9D8B030D-6E8A-4147-A177-3AD203B41FA5}">
                      <a16:colId xmlns:a16="http://schemas.microsoft.com/office/drawing/2014/main" val="2600525377"/>
                    </a:ext>
                  </a:extLst>
                </a:gridCol>
              </a:tblGrid>
              <a:tr h="850020">
                <a:tc>
                  <a:txBody>
                    <a:bodyPr/>
                    <a:lstStyle/>
                    <a:p>
                      <a:pPr algn="ctr">
                        <a:lnSpc>
                          <a:spcPct val="107000"/>
                        </a:lnSpc>
                        <a:spcAft>
                          <a:spcPts val="0"/>
                        </a:spcAft>
                      </a:pPr>
                      <a:r>
                        <a:rPr lang="ru-RU" sz="1200" dirty="0">
                          <a:effectLst/>
                          <a:latin typeface="+mn-lt"/>
                        </a:rPr>
                        <a:t>Наименование </a:t>
                      </a:r>
                      <a:r>
                        <a:rPr lang="ru-RU" sz="1200" dirty="0" smtClean="0">
                          <a:effectLst/>
                          <a:latin typeface="+mn-lt"/>
                        </a:rPr>
                        <a:t>проектов</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algn="ctr">
                        <a:lnSpc>
                          <a:spcPct val="107000"/>
                        </a:lnSpc>
                        <a:spcAft>
                          <a:spcPts val="0"/>
                        </a:spcAft>
                      </a:pPr>
                      <a:r>
                        <a:rPr lang="ru-RU" sz="1200" dirty="0" smtClean="0">
                          <a:effectLst/>
                          <a:latin typeface="+mn-lt"/>
                        </a:rPr>
                        <a:t>Сроки исполнения мероприятия</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algn="ctr">
                        <a:lnSpc>
                          <a:spcPct val="107000"/>
                        </a:lnSpc>
                        <a:spcAft>
                          <a:spcPts val="0"/>
                        </a:spcAft>
                      </a:pPr>
                      <a:r>
                        <a:rPr lang="ru-RU" sz="1200" dirty="0" smtClean="0">
                          <a:effectLst/>
                          <a:latin typeface="+mn-lt"/>
                        </a:rPr>
                        <a:t>Объем финансирования мероприятия,</a:t>
                      </a:r>
                      <a:r>
                        <a:rPr lang="ru-RU" sz="1200" baseline="0" dirty="0" smtClean="0">
                          <a:effectLst/>
                          <a:latin typeface="+mn-lt"/>
                        </a:rPr>
                        <a:t> тыс. руб.</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200" dirty="0" smtClean="0">
                          <a:effectLst/>
                          <a:latin typeface="+mn-lt"/>
                        </a:rPr>
                        <a:t>Результаты выполнения мероприятия </a:t>
                      </a:r>
                      <a:endParaRPr lang="ru-RU" sz="1200" dirty="0" smtClean="0">
                        <a:effectLst/>
                        <a:latin typeface="+mn-lt"/>
                        <a:ea typeface="Calibri" panose="020F0502020204030204" pitchFamily="34" charset="0"/>
                        <a:cs typeface="Times New Roman" panose="02020603050405020304" pitchFamily="18" charset="0"/>
                      </a:endParaRPr>
                    </a:p>
                  </a:txBody>
                  <a:tcPr marL="67710" marR="67710" marT="0" marB="0" anchor="ctr"/>
                </a:tc>
                <a:extLst>
                  <a:ext uri="{0D108BD9-81ED-4DB2-BD59-A6C34878D82A}">
                    <a16:rowId xmlns:a16="http://schemas.microsoft.com/office/drawing/2014/main" val="2472745907"/>
                  </a:ext>
                </a:extLst>
              </a:tr>
              <a:tr h="668614">
                <a:tc>
                  <a:txBody>
                    <a:bodyPr/>
                    <a:lstStyle/>
                    <a:p>
                      <a:pPr marL="0" algn="l" defTabSz="914400" rtl="0" eaLnBrk="1" latinLnBrk="0" hangingPunct="1">
                        <a:lnSpc>
                          <a:spcPct val="107000"/>
                        </a:lnSpc>
                        <a:spcAft>
                          <a:spcPts val="0"/>
                        </a:spcAft>
                      </a:pPr>
                      <a:r>
                        <a:rPr lang="ru-RU" sz="1200" b="0" kern="1200" dirty="0" smtClean="0">
                          <a:solidFill>
                            <a:schemeClr val="dk1"/>
                          </a:solidFill>
                          <a:effectLst/>
                          <a:latin typeface="+mn-lt"/>
                          <a:ea typeface="+mn-ea"/>
                          <a:cs typeface="+mn-cs"/>
                        </a:rPr>
                        <a:t>Дошкольное образовательное учреждение встроенно-пристроенное на 165 мест по адресу: </a:t>
                      </a:r>
                      <a:r>
                        <a:rPr lang="ru-RU" sz="1200" b="0" kern="1200" dirty="0" err="1" smtClean="0">
                          <a:solidFill>
                            <a:schemeClr val="dk1"/>
                          </a:solidFill>
                          <a:effectLst/>
                          <a:latin typeface="+mn-lt"/>
                          <a:ea typeface="+mn-ea"/>
                          <a:cs typeface="+mn-cs"/>
                        </a:rPr>
                        <a:t>г.о</a:t>
                      </a:r>
                      <a:r>
                        <a:rPr lang="ru-RU" sz="1200" b="0" kern="1200" dirty="0" smtClean="0">
                          <a:solidFill>
                            <a:schemeClr val="dk1"/>
                          </a:solidFill>
                          <a:effectLst/>
                          <a:latin typeface="+mn-lt"/>
                          <a:ea typeface="+mn-ea"/>
                          <a:cs typeface="+mn-cs"/>
                        </a:rPr>
                        <a:t>. Долгопрудный, ул. Заводская д.2</a:t>
                      </a:r>
                      <a:endParaRPr lang="ru-RU" sz="1200" b="0" kern="1200" dirty="0">
                        <a:solidFill>
                          <a:schemeClr val="dk1"/>
                        </a:solidFill>
                        <a:effectLst/>
                        <a:latin typeface="+mn-lt"/>
                        <a:ea typeface="+mn-ea"/>
                        <a:cs typeface="+mn-cs"/>
                      </a:endParaRPr>
                    </a:p>
                  </a:txBody>
                  <a:tcPr marL="67710" marR="6771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2</a:t>
                      </a:r>
                      <a:r>
                        <a:rPr lang="ru-RU" sz="1200" kern="1200" dirty="0" smtClean="0">
                          <a:solidFill>
                            <a:schemeClr val="dk1"/>
                          </a:solidFill>
                          <a:effectLst/>
                          <a:latin typeface="+mn-lt"/>
                          <a:ea typeface="+mn-ea"/>
                          <a:cs typeface="+mn-cs"/>
                        </a:rPr>
                        <a:t>022</a:t>
                      </a:r>
                      <a:endParaRPr lang="ru-RU" sz="1200" kern="1200" dirty="0" smtClean="0">
                        <a:solidFill>
                          <a:schemeClr val="dk1"/>
                        </a:solidFill>
                        <a:effectLst/>
                        <a:latin typeface="+mn-lt"/>
                        <a:ea typeface="+mn-ea"/>
                        <a:cs typeface="+mn-cs"/>
                      </a:endParaRPr>
                    </a:p>
                  </a:txBody>
                  <a:tcPr marL="67710" marR="67710" marT="0" marB="0" anchor="ctr"/>
                </a:tc>
                <a:tc>
                  <a:txBody>
                    <a:bodyPr/>
                    <a:lstStyle/>
                    <a:p>
                      <a:pPr algn="ctr">
                        <a:lnSpc>
                          <a:spcPct val="107000"/>
                        </a:lnSpc>
                        <a:spcAft>
                          <a:spcPts val="0"/>
                        </a:spcAft>
                      </a:pPr>
                      <a:r>
                        <a:rPr lang="ru-RU" sz="1200" b="0" kern="1200" dirty="0" smtClean="0">
                          <a:solidFill>
                            <a:schemeClr val="dk1"/>
                          </a:solidFill>
                          <a:effectLst/>
                          <a:latin typeface="+mn-lt"/>
                          <a:ea typeface="+mn-ea"/>
                          <a:cs typeface="+mn-cs"/>
                        </a:rPr>
                        <a:t>132 000,00</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rowSpan="5">
                  <a:txBody>
                    <a:bodyPr/>
                    <a:lstStyle/>
                    <a:p>
                      <a:pPr algn="ctr">
                        <a:lnSpc>
                          <a:spcPct val="107000"/>
                        </a:lnSpc>
                        <a:spcAft>
                          <a:spcPts val="0"/>
                        </a:spcAft>
                      </a:pPr>
                      <a:r>
                        <a:rPr lang="ru-RU" sz="1200" dirty="0" smtClean="0">
                          <a:effectLst/>
                          <a:latin typeface="+mn-lt"/>
                          <a:ea typeface="Calibri" panose="020F0502020204030204" pitchFamily="34" charset="0"/>
                          <a:cs typeface="Times New Roman" panose="02020603050405020304" pitchFamily="18" charset="0"/>
                        </a:rPr>
                        <a:t>Введение в эксплуатацию объектов дошкольного образования за счет внебюджетных источников</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extLst>
                  <a:ext uri="{0D108BD9-81ED-4DB2-BD59-A6C34878D82A}">
                    <a16:rowId xmlns:a16="http://schemas.microsoft.com/office/drawing/2014/main" val="156829931"/>
                  </a:ext>
                </a:extLst>
              </a:tr>
              <a:tr h="646112">
                <a:tc>
                  <a:txBody>
                    <a:bodyPr/>
                    <a:lstStyle/>
                    <a:p>
                      <a:pPr marL="0" algn="l" defTabSz="914400" rtl="0" eaLnBrk="1" latinLnBrk="0" hangingPunct="1">
                        <a:lnSpc>
                          <a:spcPct val="107000"/>
                        </a:lnSpc>
                        <a:spcAft>
                          <a:spcPts val="0"/>
                        </a:spcAft>
                      </a:pPr>
                      <a:r>
                        <a:rPr lang="ru-RU" sz="1200" b="0" kern="1200" dirty="0" smtClean="0">
                          <a:solidFill>
                            <a:schemeClr val="dk1"/>
                          </a:solidFill>
                          <a:effectLst/>
                          <a:latin typeface="+mn-lt"/>
                          <a:ea typeface="+mn-ea"/>
                          <a:cs typeface="+mn-cs"/>
                        </a:rPr>
                        <a:t>Дошкольное образовательное учреждение встроенно-пристроенное на 135 мест К-1 по адресу: </a:t>
                      </a:r>
                      <a:r>
                        <a:rPr lang="ru-RU" sz="1200" b="0" kern="1200" dirty="0" err="1" smtClean="0">
                          <a:solidFill>
                            <a:schemeClr val="dk1"/>
                          </a:solidFill>
                          <a:effectLst/>
                          <a:latin typeface="+mn-lt"/>
                          <a:ea typeface="+mn-ea"/>
                          <a:cs typeface="+mn-cs"/>
                        </a:rPr>
                        <a:t>г.о</a:t>
                      </a:r>
                      <a:r>
                        <a:rPr lang="ru-RU" sz="1200" b="0" kern="1200" dirty="0" smtClean="0">
                          <a:solidFill>
                            <a:schemeClr val="dk1"/>
                          </a:solidFill>
                          <a:effectLst/>
                          <a:latin typeface="+mn-lt"/>
                          <a:ea typeface="+mn-ea"/>
                          <a:cs typeface="+mn-cs"/>
                        </a:rPr>
                        <a:t>. Долгопрудный, ул. Заводская, д.2</a:t>
                      </a:r>
                      <a:endParaRPr lang="ru-RU" sz="1200" b="0" kern="1200" dirty="0">
                        <a:solidFill>
                          <a:schemeClr val="dk1"/>
                        </a:solidFill>
                        <a:effectLst/>
                        <a:latin typeface="+mn-lt"/>
                        <a:ea typeface="+mn-ea"/>
                        <a:cs typeface="+mn-cs"/>
                      </a:endParaRPr>
                    </a:p>
                  </a:txBody>
                  <a:tcPr marL="67710" marR="6771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dk1"/>
                          </a:solidFill>
                          <a:effectLst/>
                          <a:latin typeface="+mn-lt"/>
                          <a:ea typeface="+mn-ea"/>
                          <a:cs typeface="+mn-cs"/>
                        </a:rPr>
                        <a:t>2023</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algn="ctr">
                        <a:lnSpc>
                          <a:spcPct val="107000"/>
                        </a:lnSpc>
                        <a:spcAft>
                          <a:spcPts val="0"/>
                        </a:spcAft>
                      </a:pPr>
                      <a:r>
                        <a:rPr lang="ru-RU" sz="1200" b="0" kern="1200" dirty="0" smtClean="0">
                          <a:solidFill>
                            <a:schemeClr val="dk1"/>
                          </a:solidFill>
                          <a:effectLst/>
                          <a:latin typeface="+mn-lt"/>
                          <a:ea typeface="+mn-ea"/>
                          <a:cs typeface="+mn-cs"/>
                        </a:rPr>
                        <a:t>144 000,00</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vMerge="1">
                  <a:txBody>
                    <a:bodyPr/>
                    <a:lstStyle/>
                    <a:p>
                      <a:pPr algn="ctr">
                        <a:lnSpc>
                          <a:spcPct val="107000"/>
                        </a:lnSpc>
                        <a:spcAft>
                          <a:spcPts val="0"/>
                        </a:spcAft>
                      </a:pP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extLst>
                  <a:ext uri="{0D108BD9-81ED-4DB2-BD59-A6C34878D82A}">
                    <a16:rowId xmlns:a16="http://schemas.microsoft.com/office/drawing/2014/main" val="2044703655"/>
                  </a:ext>
                </a:extLst>
              </a:tr>
              <a:tr h="763587">
                <a:tc>
                  <a:txBody>
                    <a:bodyPr/>
                    <a:lstStyle/>
                    <a:p>
                      <a:pPr marL="0" algn="l" defTabSz="914400" rtl="0" eaLnBrk="1" latinLnBrk="0" hangingPunct="1">
                        <a:lnSpc>
                          <a:spcPct val="107000"/>
                        </a:lnSpc>
                        <a:spcAft>
                          <a:spcPts val="0"/>
                        </a:spcAft>
                      </a:pPr>
                      <a:r>
                        <a:rPr lang="ru-RU" sz="1200" b="0" kern="1200" dirty="0" smtClean="0">
                          <a:solidFill>
                            <a:schemeClr val="dk1"/>
                          </a:solidFill>
                          <a:effectLst/>
                          <a:latin typeface="+mn-lt"/>
                          <a:ea typeface="+mn-ea"/>
                          <a:cs typeface="+mn-cs"/>
                        </a:rPr>
                        <a:t>Дошкольное образовательное учреждение встроенно-пристроенное на 135 мест К-2 по адресу </a:t>
                      </a:r>
                      <a:r>
                        <a:rPr lang="ru-RU" sz="1200" b="0" kern="1200" dirty="0" err="1" smtClean="0">
                          <a:solidFill>
                            <a:schemeClr val="dk1"/>
                          </a:solidFill>
                          <a:effectLst/>
                          <a:latin typeface="+mn-lt"/>
                          <a:ea typeface="+mn-ea"/>
                          <a:cs typeface="+mn-cs"/>
                        </a:rPr>
                        <a:t>г.о</a:t>
                      </a:r>
                      <a:r>
                        <a:rPr lang="ru-RU" sz="1200" b="0" kern="1200" dirty="0" smtClean="0">
                          <a:solidFill>
                            <a:schemeClr val="dk1"/>
                          </a:solidFill>
                          <a:effectLst/>
                          <a:latin typeface="+mn-lt"/>
                          <a:ea typeface="+mn-ea"/>
                          <a:cs typeface="+mn-cs"/>
                        </a:rPr>
                        <a:t>. Долгопрудный, ул. Заводская, д.2</a:t>
                      </a:r>
                      <a:endParaRPr lang="ru-RU" sz="1200" b="0" kern="1200" dirty="0">
                        <a:solidFill>
                          <a:schemeClr val="dk1"/>
                        </a:solidFill>
                        <a:effectLst/>
                        <a:latin typeface="+mn-lt"/>
                        <a:ea typeface="+mn-ea"/>
                        <a:cs typeface="+mn-cs"/>
                      </a:endParaRPr>
                    </a:p>
                  </a:txBody>
                  <a:tcPr marL="67710" marR="6771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200" b="0" kern="1200" dirty="0" smtClean="0">
                          <a:solidFill>
                            <a:schemeClr val="dk1"/>
                          </a:solidFill>
                          <a:effectLst/>
                          <a:latin typeface="+mn-lt"/>
                          <a:ea typeface="+mn-ea"/>
                          <a:cs typeface="+mn-cs"/>
                        </a:rPr>
                        <a:t>2023</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algn="ctr">
                        <a:lnSpc>
                          <a:spcPct val="107000"/>
                        </a:lnSpc>
                        <a:spcAft>
                          <a:spcPts val="0"/>
                        </a:spcAft>
                      </a:pPr>
                      <a:r>
                        <a:rPr lang="ru-RU" sz="1200" b="0" kern="1200" dirty="0" smtClean="0">
                          <a:solidFill>
                            <a:schemeClr val="dk1"/>
                          </a:solidFill>
                          <a:effectLst/>
                          <a:latin typeface="+mn-lt"/>
                          <a:ea typeface="+mn-ea"/>
                          <a:cs typeface="+mn-cs"/>
                        </a:rPr>
                        <a:t>144 000,00</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vMerge="1">
                  <a:txBody>
                    <a:bodyPr/>
                    <a:lstStyle/>
                    <a:p>
                      <a:pPr algn="ctr">
                        <a:lnSpc>
                          <a:spcPct val="107000"/>
                        </a:lnSpc>
                        <a:spcAft>
                          <a:spcPts val="0"/>
                        </a:spcAft>
                      </a:pP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extLst>
                  <a:ext uri="{0D108BD9-81ED-4DB2-BD59-A6C34878D82A}">
                    <a16:rowId xmlns:a16="http://schemas.microsoft.com/office/drawing/2014/main" val="1446613144"/>
                  </a:ext>
                </a:extLst>
              </a:tr>
              <a:tr h="686347">
                <a:tc>
                  <a:txBody>
                    <a:bodyPr/>
                    <a:lstStyle/>
                    <a:p>
                      <a:pPr marL="0" algn="l" defTabSz="914400" rtl="0" eaLnBrk="1" latinLnBrk="0" hangingPunct="1">
                        <a:lnSpc>
                          <a:spcPct val="107000"/>
                        </a:lnSpc>
                        <a:spcAft>
                          <a:spcPts val="0"/>
                        </a:spcAft>
                      </a:pPr>
                      <a:r>
                        <a:rPr lang="ru-RU" sz="1200" b="0" kern="1200" dirty="0" smtClean="0">
                          <a:solidFill>
                            <a:schemeClr val="dk1"/>
                          </a:solidFill>
                          <a:effectLst/>
                          <a:latin typeface="+mn-lt"/>
                          <a:ea typeface="+mn-ea"/>
                          <a:cs typeface="+mn-cs"/>
                        </a:rPr>
                        <a:t>Дошкольное образовательное учреждение встроенно-пристроенное на 135 мест К-4 по адресу </a:t>
                      </a:r>
                      <a:r>
                        <a:rPr lang="ru-RU" sz="1200" b="0" kern="1200" dirty="0" err="1" smtClean="0">
                          <a:solidFill>
                            <a:schemeClr val="dk1"/>
                          </a:solidFill>
                          <a:effectLst/>
                          <a:latin typeface="+mn-lt"/>
                          <a:ea typeface="+mn-ea"/>
                          <a:cs typeface="+mn-cs"/>
                        </a:rPr>
                        <a:t>г.о</a:t>
                      </a:r>
                      <a:r>
                        <a:rPr lang="ru-RU" sz="1200" b="0" kern="1200" dirty="0" smtClean="0">
                          <a:solidFill>
                            <a:schemeClr val="dk1"/>
                          </a:solidFill>
                          <a:effectLst/>
                          <a:latin typeface="+mn-lt"/>
                          <a:ea typeface="+mn-ea"/>
                          <a:cs typeface="+mn-cs"/>
                        </a:rPr>
                        <a:t>. Долгопрудный, ул. Заводская, д.2</a:t>
                      </a:r>
                      <a:endParaRPr lang="ru-RU" sz="1200" b="0" kern="1200" dirty="0">
                        <a:solidFill>
                          <a:schemeClr val="dk1"/>
                        </a:solidFill>
                        <a:effectLst/>
                        <a:latin typeface="+mn-lt"/>
                        <a:ea typeface="+mn-ea"/>
                        <a:cs typeface="+mn-cs"/>
                      </a:endParaRPr>
                    </a:p>
                  </a:txBody>
                  <a:tcPr marL="67710" marR="6771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200" b="0" kern="1200" dirty="0" smtClean="0">
                          <a:solidFill>
                            <a:schemeClr val="dk1"/>
                          </a:solidFill>
                          <a:effectLst/>
                          <a:latin typeface="+mn-lt"/>
                          <a:ea typeface="+mn-ea"/>
                          <a:cs typeface="+mn-cs"/>
                        </a:rPr>
                        <a:t>2024</a:t>
                      </a:r>
                      <a:endParaRPr lang="ru-RU" sz="1200" dirty="0" smtClean="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200" b="0" kern="1200" dirty="0" smtClean="0">
                          <a:solidFill>
                            <a:schemeClr val="dk1"/>
                          </a:solidFill>
                          <a:effectLst/>
                          <a:latin typeface="+mn-lt"/>
                          <a:ea typeface="+mn-ea"/>
                          <a:cs typeface="+mn-cs"/>
                        </a:rPr>
                        <a:t>144 000,00</a:t>
                      </a:r>
                      <a:endParaRPr lang="ru-RU" sz="1200" dirty="0" smtClean="0">
                        <a:effectLst/>
                        <a:latin typeface="+mn-lt"/>
                        <a:ea typeface="Calibri" panose="020F0502020204030204" pitchFamily="34" charset="0"/>
                        <a:cs typeface="Times New Roman" panose="02020603050405020304" pitchFamily="18" charset="0"/>
                      </a:endParaRPr>
                    </a:p>
                  </a:txBody>
                  <a:tcPr marL="67710" marR="67710" marT="0" marB="0" anchor="ctr"/>
                </a:tc>
                <a:tc vMerge="1">
                  <a:txBody>
                    <a:bodyPr/>
                    <a:lstStyle/>
                    <a:p>
                      <a:pPr algn="ctr">
                        <a:lnSpc>
                          <a:spcPct val="107000"/>
                        </a:lnSpc>
                        <a:spcAft>
                          <a:spcPts val="0"/>
                        </a:spcAft>
                      </a:pP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extLst>
                  <a:ext uri="{0D108BD9-81ED-4DB2-BD59-A6C34878D82A}">
                    <a16:rowId xmlns:a16="http://schemas.microsoft.com/office/drawing/2014/main" val="2984661720"/>
                  </a:ext>
                </a:extLst>
              </a:tr>
              <a:tr h="1126921">
                <a:tc>
                  <a:txBody>
                    <a:bodyPr/>
                    <a:lstStyle/>
                    <a:p>
                      <a:pPr marL="0" algn="l" defTabSz="914400" rtl="0" eaLnBrk="1" latinLnBrk="0" hangingPunct="1">
                        <a:lnSpc>
                          <a:spcPct val="107000"/>
                        </a:lnSpc>
                        <a:spcAft>
                          <a:spcPts val="0"/>
                        </a:spcAft>
                      </a:pPr>
                      <a:r>
                        <a:rPr lang="ru-RU" sz="1200" b="0" kern="1200" dirty="0" smtClean="0">
                          <a:solidFill>
                            <a:schemeClr val="dk1"/>
                          </a:solidFill>
                          <a:effectLst/>
                          <a:latin typeface="+mn-lt"/>
                          <a:ea typeface="+mn-ea"/>
                          <a:cs typeface="+mn-cs"/>
                        </a:rPr>
                        <a:t>Дошкольное образовательное учреждение встроенно-пристроенное на 135 мест К-6 по адресу</a:t>
                      </a:r>
                    </a:p>
                    <a:p>
                      <a:pPr marL="0" algn="l" defTabSz="914400" rtl="0" eaLnBrk="1" latinLnBrk="0" hangingPunct="1">
                        <a:lnSpc>
                          <a:spcPct val="107000"/>
                        </a:lnSpc>
                        <a:spcAft>
                          <a:spcPts val="0"/>
                        </a:spcAft>
                      </a:pPr>
                      <a:r>
                        <a:rPr lang="ru-RU" sz="1200" b="0" kern="1200" dirty="0" err="1" smtClean="0">
                          <a:solidFill>
                            <a:schemeClr val="dk1"/>
                          </a:solidFill>
                          <a:effectLst/>
                          <a:latin typeface="+mn-lt"/>
                          <a:ea typeface="+mn-ea"/>
                          <a:cs typeface="+mn-cs"/>
                        </a:rPr>
                        <a:t>г.о</a:t>
                      </a:r>
                      <a:r>
                        <a:rPr lang="ru-RU" sz="1200" b="0" kern="1200" dirty="0" smtClean="0">
                          <a:solidFill>
                            <a:schemeClr val="dk1"/>
                          </a:solidFill>
                          <a:effectLst/>
                          <a:latin typeface="+mn-lt"/>
                          <a:ea typeface="+mn-ea"/>
                          <a:cs typeface="+mn-cs"/>
                        </a:rPr>
                        <a:t>. Долгопрудный, ул. Заводская, д.2</a:t>
                      </a:r>
                    </a:p>
                    <a:p>
                      <a:pPr marL="0" algn="l" defTabSz="914400" rtl="0" eaLnBrk="1" latinLnBrk="0" hangingPunct="1">
                        <a:lnSpc>
                          <a:spcPct val="107000"/>
                        </a:lnSpc>
                        <a:spcAft>
                          <a:spcPts val="0"/>
                        </a:spcAft>
                      </a:pPr>
                      <a:endParaRPr lang="ru-RU" sz="1200" b="0" kern="1200" dirty="0">
                        <a:solidFill>
                          <a:schemeClr val="dk1"/>
                        </a:solidFill>
                        <a:effectLst/>
                        <a:latin typeface="+mn-lt"/>
                        <a:ea typeface="+mn-ea"/>
                        <a:cs typeface="+mn-cs"/>
                      </a:endParaRPr>
                    </a:p>
                  </a:txBody>
                  <a:tcPr marL="67710" marR="6771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200" b="0" kern="1200" dirty="0" smtClean="0">
                          <a:solidFill>
                            <a:schemeClr val="dk1"/>
                          </a:solidFill>
                          <a:effectLst/>
                          <a:latin typeface="+mn-lt"/>
                          <a:ea typeface="+mn-ea"/>
                          <a:cs typeface="+mn-cs"/>
                        </a:rPr>
                        <a:t>2024</a:t>
                      </a:r>
                      <a:endParaRPr lang="ru-RU" sz="1200" dirty="0" smtClean="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200" b="0" kern="1200" dirty="0" smtClean="0">
                          <a:solidFill>
                            <a:schemeClr val="dk1"/>
                          </a:solidFill>
                          <a:effectLst/>
                          <a:latin typeface="+mn-lt"/>
                          <a:ea typeface="+mn-ea"/>
                          <a:cs typeface="+mn-cs"/>
                        </a:rPr>
                        <a:t>144 000,00</a:t>
                      </a:r>
                      <a:endParaRPr lang="ru-RU" sz="1200" dirty="0" smtClean="0">
                        <a:effectLst/>
                        <a:latin typeface="+mn-lt"/>
                        <a:ea typeface="Calibri" panose="020F0502020204030204" pitchFamily="34" charset="0"/>
                        <a:cs typeface="Times New Roman" panose="02020603050405020304" pitchFamily="18" charset="0"/>
                      </a:endParaRPr>
                    </a:p>
                  </a:txBody>
                  <a:tcPr marL="67710" marR="67710" marT="0" marB="0" anchor="ctr"/>
                </a:tc>
                <a:tc vMerge="1">
                  <a:txBody>
                    <a:bodyPr/>
                    <a:lstStyle/>
                    <a:p>
                      <a:pPr algn="ctr">
                        <a:lnSpc>
                          <a:spcPct val="107000"/>
                        </a:lnSpc>
                        <a:spcAft>
                          <a:spcPts val="0"/>
                        </a:spcAft>
                      </a:pP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extLst>
                  <a:ext uri="{0D108BD9-81ED-4DB2-BD59-A6C34878D82A}">
                    <a16:rowId xmlns:a16="http://schemas.microsoft.com/office/drawing/2014/main" val="1257834200"/>
                  </a:ext>
                </a:extLst>
              </a:tr>
            </a:tbl>
          </a:graphicData>
        </a:graphic>
      </p:graphicFrame>
    </p:spTree>
    <p:extLst>
      <p:ext uri="{BB962C8B-B14F-4D97-AF65-F5344CB8AC3E}">
        <p14:creationId xmlns:p14="http://schemas.microsoft.com/office/powerpoint/2010/main" val="39472670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03466-61F1-461D-A7E7-68688B5677A8}"/>
              </a:ext>
            </a:extLst>
          </p:cNvPr>
          <p:cNvSpPr>
            <a:spLocks noGrp="1"/>
          </p:cNvSpPr>
          <p:nvPr>
            <p:ph type="title"/>
          </p:nvPr>
        </p:nvSpPr>
        <p:spPr>
          <a:xfrm>
            <a:off x="914400" y="280854"/>
            <a:ext cx="10515600" cy="661255"/>
          </a:xfrm>
        </p:spPr>
        <p:txBody>
          <a:bodyPr vert="horz" lIns="91440" tIns="45720" rIns="91440" bIns="45720" rtlCol="0" anchor="ctr">
            <a:noAutofit/>
          </a:bodyPr>
          <a:lstStyle/>
          <a:p>
            <a:pPr algn="ctr"/>
            <a:r>
              <a:rPr lang="ru-RU" sz="2400" dirty="0" smtClean="0"/>
              <a:t>Общественно-значимые проекты, реализуемые в 2022-2023 году </a:t>
            </a:r>
            <a:r>
              <a:rPr lang="ru-RU" sz="2400" dirty="0"/>
              <a:t>на территории </a:t>
            </a:r>
            <a:r>
              <a:rPr lang="ru-RU" sz="2400" dirty="0" smtClean="0"/>
              <a:t/>
            </a:r>
            <a:br>
              <a:rPr lang="ru-RU" sz="2400" dirty="0" smtClean="0"/>
            </a:br>
            <a:r>
              <a:rPr lang="ru-RU" sz="2400" dirty="0" smtClean="0"/>
              <a:t>городского </a:t>
            </a:r>
            <a:r>
              <a:rPr lang="ru-RU" sz="2400" dirty="0"/>
              <a:t>округа Долгопрудный</a:t>
            </a:r>
          </a:p>
        </p:txBody>
      </p:sp>
      <p:sp>
        <p:nvSpPr>
          <p:cNvPr id="4" name="Номер слайда 3">
            <a:extLst>
              <a:ext uri="{FF2B5EF4-FFF2-40B4-BE49-F238E27FC236}">
                <a16:creationId xmlns:a16="http://schemas.microsoft.com/office/drawing/2014/main" id="{9D0C7980-36F9-47C6-91C1-25B1C2506B9A}"/>
              </a:ext>
            </a:extLst>
          </p:cNvPr>
          <p:cNvSpPr>
            <a:spLocks noGrp="1"/>
          </p:cNvSpPr>
          <p:nvPr>
            <p:ph type="sldNum" sz="quarter" idx="12"/>
          </p:nvPr>
        </p:nvSpPr>
        <p:spPr>
          <a:xfrm>
            <a:off x="9448800" y="6499025"/>
            <a:ext cx="2743200" cy="365125"/>
          </a:xfrm>
        </p:spPr>
        <p:txBody>
          <a:bodyPr/>
          <a:lstStyle/>
          <a:p>
            <a:fld id="{E4EB6E89-BA87-4003-BD23-6BDF40F3EBED}" type="slidenum">
              <a:rPr lang="ru-RU" smtClean="0"/>
              <a:pPr/>
              <a:t>91</a:t>
            </a:fld>
            <a:endParaRPr lang="ru-RU"/>
          </a:p>
        </p:txBody>
      </p:sp>
      <p:pic>
        <p:nvPicPr>
          <p:cNvPr id="11" name="Объект 6">
            <a:extLst>
              <a:ext uri="{FF2B5EF4-FFF2-40B4-BE49-F238E27FC236}">
                <a16:creationId xmlns:a16="http://schemas.microsoft.com/office/drawing/2014/main" id="{7EF8B182-57F4-4CFF-B847-0CE53853D9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14" name="Прямоугольник 13">
            <a:extLst>
              <a:ext uri="{FF2B5EF4-FFF2-40B4-BE49-F238E27FC236}">
                <a16:creationId xmlns:a16="http://schemas.microsoft.com/office/drawing/2014/main" id="{9D93FD56-0549-4D60-A720-9F4D4AA2AD05}"/>
              </a:ext>
            </a:extLst>
          </p:cNvPr>
          <p:cNvSpPr/>
          <p:nvPr/>
        </p:nvSpPr>
        <p:spPr>
          <a:xfrm>
            <a:off x="258618" y="937525"/>
            <a:ext cx="7122570" cy="343297"/>
          </a:xfrm>
          <a:prstGeom prst="rect">
            <a:avLst/>
          </a:prstGeom>
        </p:spPr>
        <p:txBody>
          <a:bodyPr vert="horz" lIns="91440" tIns="45720" rIns="91440" bIns="45720" rtlCol="0" anchor="ctr">
            <a:noAutofit/>
          </a:bodyPr>
          <a:lstStyle/>
          <a:p>
            <a:pPr defTabSz="914400">
              <a:lnSpc>
                <a:spcPct val="90000"/>
              </a:lnSpc>
              <a:spcBef>
                <a:spcPct val="0"/>
              </a:spcBef>
            </a:pPr>
            <a:r>
              <a:rPr lang="ru-RU" spc="-50" dirty="0">
                <a:solidFill>
                  <a:prstClr val="black"/>
                </a:solidFill>
                <a:latin typeface="Calibri Light" panose="020F0302020204030204" pitchFamily="34" charset="0"/>
                <a:ea typeface="+mj-ea"/>
                <a:cs typeface="+mj-cs"/>
              </a:rPr>
              <a:t>Объекты социальной </a:t>
            </a:r>
            <a:r>
              <a:rPr lang="ru-RU" spc="-50" dirty="0" smtClean="0">
                <a:solidFill>
                  <a:prstClr val="black"/>
                </a:solidFill>
                <a:latin typeface="Calibri Light" panose="020F0302020204030204" pitchFamily="34" charset="0"/>
                <a:ea typeface="+mj-ea"/>
                <a:cs typeface="+mj-cs"/>
              </a:rPr>
              <a:t>инфраструктуры: </a:t>
            </a:r>
            <a:r>
              <a:rPr lang="ru-RU" b="1" spc="-50" dirty="0" smtClean="0">
                <a:solidFill>
                  <a:prstClr val="black"/>
                </a:solidFill>
                <a:latin typeface="Calibri Light" panose="020F0302020204030204" pitchFamily="34" charset="0"/>
                <a:ea typeface="+mj-ea"/>
                <a:cs typeface="+mj-cs"/>
              </a:rPr>
              <a:t>общеобразовательные школы</a:t>
            </a:r>
            <a:endParaRPr lang="ru-RU" b="1" spc="-50" dirty="0">
              <a:solidFill>
                <a:prstClr val="black"/>
              </a:solidFill>
              <a:latin typeface="Calibri Light" panose="020F0302020204030204" pitchFamily="34" charset="0"/>
              <a:ea typeface="+mj-ea"/>
              <a:cs typeface="+mj-cs"/>
            </a:endParaRPr>
          </a:p>
        </p:txBody>
      </p:sp>
      <p:graphicFrame>
        <p:nvGraphicFramePr>
          <p:cNvPr id="3" name="Таблица 2">
            <a:extLst>
              <a:ext uri="{FF2B5EF4-FFF2-40B4-BE49-F238E27FC236}">
                <a16:creationId xmlns:a16="http://schemas.microsoft.com/office/drawing/2014/main" id="{5B6E26F1-CFE3-44DC-818B-89CCFA1D0600}"/>
              </a:ext>
            </a:extLst>
          </p:cNvPr>
          <p:cNvGraphicFramePr>
            <a:graphicFrameLocks noGrp="1"/>
          </p:cNvGraphicFramePr>
          <p:nvPr>
            <p:extLst>
              <p:ext uri="{D42A27DB-BD31-4B8C-83A1-F6EECF244321}">
                <p14:modId xmlns:p14="http://schemas.microsoft.com/office/powerpoint/2010/main" val="971754280"/>
              </p:ext>
            </p:extLst>
          </p:nvPr>
        </p:nvGraphicFramePr>
        <p:xfrm>
          <a:off x="258618" y="1397894"/>
          <a:ext cx="11456566" cy="3897765"/>
        </p:xfrm>
        <a:graphic>
          <a:graphicData uri="http://schemas.openxmlformats.org/drawingml/2006/table">
            <a:tbl>
              <a:tblPr firstRow="1" firstCol="1" bandRow="1">
                <a:tableStyleId>{5C22544A-7EE6-4342-B048-85BDC9FD1C3A}</a:tableStyleId>
              </a:tblPr>
              <a:tblGrid>
                <a:gridCol w="4330007">
                  <a:extLst>
                    <a:ext uri="{9D8B030D-6E8A-4147-A177-3AD203B41FA5}">
                      <a16:colId xmlns:a16="http://schemas.microsoft.com/office/drawing/2014/main" val="1351801520"/>
                    </a:ext>
                  </a:extLst>
                </a:gridCol>
                <a:gridCol w="1546168">
                  <a:extLst>
                    <a:ext uri="{9D8B030D-6E8A-4147-A177-3AD203B41FA5}">
                      <a16:colId xmlns:a16="http://schemas.microsoft.com/office/drawing/2014/main" val="1579518855"/>
                    </a:ext>
                  </a:extLst>
                </a:gridCol>
                <a:gridCol w="1928552">
                  <a:extLst>
                    <a:ext uri="{9D8B030D-6E8A-4147-A177-3AD203B41FA5}">
                      <a16:colId xmlns:a16="http://schemas.microsoft.com/office/drawing/2014/main" val="3545110519"/>
                    </a:ext>
                  </a:extLst>
                </a:gridCol>
                <a:gridCol w="3651839">
                  <a:extLst>
                    <a:ext uri="{9D8B030D-6E8A-4147-A177-3AD203B41FA5}">
                      <a16:colId xmlns:a16="http://schemas.microsoft.com/office/drawing/2014/main" val="1392119895"/>
                    </a:ext>
                  </a:extLst>
                </a:gridCol>
              </a:tblGrid>
              <a:tr h="718519">
                <a:tc>
                  <a:txBody>
                    <a:bodyPr/>
                    <a:lstStyle/>
                    <a:p>
                      <a:pPr algn="ctr">
                        <a:lnSpc>
                          <a:spcPct val="107000"/>
                        </a:lnSpc>
                        <a:spcAft>
                          <a:spcPts val="0"/>
                        </a:spcAft>
                      </a:pPr>
                      <a:r>
                        <a:rPr lang="ru-RU" sz="1200" dirty="0">
                          <a:effectLst/>
                          <a:latin typeface="+mn-lt"/>
                        </a:rPr>
                        <a:t>Наименование </a:t>
                      </a:r>
                      <a:r>
                        <a:rPr lang="ru-RU" sz="1200" dirty="0" smtClean="0">
                          <a:effectLst/>
                          <a:latin typeface="+mn-lt"/>
                        </a:rPr>
                        <a:t>проектов</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algn="ctr">
                        <a:lnSpc>
                          <a:spcPct val="107000"/>
                        </a:lnSpc>
                        <a:spcAft>
                          <a:spcPts val="0"/>
                        </a:spcAft>
                      </a:pPr>
                      <a:r>
                        <a:rPr lang="ru-RU" sz="1200" dirty="0" smtClean="0">
                          <a:effectLst/>
                          <a:latin typeface="+mn-lt"/>
                        </a:rPr>
                        <a:t>Сроки исполнения мероприятия</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algn="ctr">
                        <a:lnSpc>
                          <a:spcPct val="107000"/>
                        </a:lnSpc>
                        <a:spcAft>
                          <a:spcPts val="0"/>
                        </a:spcAft>
                      </a:pPr>
                      <a:r>
                        <a:rPr lang="ru-RU" sz="1200" dirty="0" smtClean="0">
                          <a:effectLst/>
                          <a:latin typeface="+mn-lt"/>
                        </a:rPr>
                        <a:t>Объем финансирования мероприятия,</a:t>
                      </a:r>
                      <a:r>
                        <a:rPr lang="ru-RU" sz="1200" baseline="0" dirty="0" smtClean="0">
                          <a:effectLst/>
                          <a:latin typeface="+mn-lt"/>
                        </a:rPr>
                        <a:t> тыс. руб.</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algn="ctr">
                        <a:lnSpc>
                          <a:spcPct val="107000"/>
                        </a:lnSpc>
                        <a:spcAft>
                          <a:spcPts val="0"/>
                        </a:spcAft>
                      </a:pPr>
                      <a:r>
                        <a:rPr lang="ru-RU" sz="1200" dirty="0" smtClean="0">
                          <a:effectLst/>
                          <a:latin typeface="+mn-lt"/>
                        </a:rPr>
                        <a:t>Результаты выполнения мероприятия </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extLst>
                  <a:ext uri="{0D108BD9-81ED-4DB2-BD59-A6C34878D82A}">
                    <a16:rowId xmlns:a16="http://schemas.microsoft.com/office/drawing/2014/main" val="2472745907"/>
                  </a:ext>
                </a:extLst>
              </a:tr>
              <a:tr h="1190728">
                <a:tc>
                  <a:txBody>
                    <a:bodyPr/>
                    <a:lstStyle/>
                    <a:p>
                      <a:pPr marL="0" algn="l" defTabSz="914400" rtl="0" eaLnBrk="1" latinLnBrk="0" hangingPunct="1">
                        <a:lnSpc>
                          <a:spcPct val="107000"/>
                        </a:lnSpc>
                        <a:spcAft>
                          <a:spcPts val="0"/>
                        </a:spcAft>
                      </a:pPr>
                      <a:r>
                        <a:rPr lang="ru-RU" sz="1200" b="0" kern="1200" dirty="0" smtClean="0">
                          <a:solidFill>
                            <a:schemeClr val="dk1"/>
                          </a:solidFill>
                          <a:effectLst/>
                          <a:latin typeface="+mn-lt"/>
                          <a:ea typeface="+mn-ea"/>
                          <a:cs typeface="+mn-cs"/>
                        </a:rPr>
                        <a:t>Пристройка на 300 мест к зданию АОУ «СОШ №14» по адресу: Московская область г. Долгопрудный ул. Новый бульвар, д.21, корп. 3 (ПИР и строительство)</a:t>
                      </a:r>
                      <a:endParaRPr lang="ru-RU" sz="1200" b="0" kern="1200" dirty="0">
                        <a:solidFill>
                          <a:schemeClr val="dk1"/>
                        </a:solidFill>
                        <a:effectLst/>
                        <a:latin typeface="+mn-lt"/>
                        <a:ea typeface="+mn-ea"/>
                        <a:cs typeface="+mn-cs"/>
                      </a:endParaRPr>
                    </a:p>
                  </a:txBody>
                  <a:tcPr marL="67710" marR="67710" marT="0" marB="0" anchor="ctr"/>
                </a:tc>
                <a:tc>
                  <a:txBody>
                    <a:bodyPr/>
                    <a:lstStyle/>
                    <a:p>
                      <a:pPr algn="ctr">
                        <a:lnSpc>
                          <a:spcPct val="107000"/>
                        </a:lnSpc>
                        <a:spcAft>
                          <a:spcPts val="0"/>
                        </a:spcAft>
                      </a:pPr>
                      <a:r>
                        <a:rPr lang="ru-RU" sz="1200" b="0" kern="1200" dirty="0" smtClean="0">
                          <a:solidFill>
                            <a:schemeClr val="dk1"/>
                          </a:solidFill>
                          <a:effectLst/>
                          <a:latin typeface="+mn-lt"/>
                          <a:ea typeface="+mn-ea"/>
                          <a:cs typeface="+mn-cs"/>
                        </a:rPr>
                        <a:t>2023</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algn="ctr">
                        <a:lnSpc>
                          <a:spcPct val="107000"/>
                        </a:lnSpc>
                        <a:spcAft>
                          <a:spcPts val="0"/>
                        </a:spcAft>
                      </a:pPr>
                      <a:r>
                        <a:rPr lang="ru-RU" sz="1200" b="0" kern="1200" dirty="0" smtClean="0">
                          <a:solidFill>
                            <a:schemeClr val="dk1"/>
                          </a:solidFill>
                          <a:effectLst/>
                          <a:latin typeface="+mn-lt"/>
                          <a:ea typeface="+mn-ea"/>
                          <a:cs typeface="+mn-cs"/>
                        </a:rPr>
                        <a:t>606 934,50</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200" b="0" kern="1200" dirty="0" smtClean="0">
                          <a:solidFill>
                            <a:schemeClr val="dk1"/>
                          </a:solidFill>
                          <a:effectLst/>
                          <a:latin typeface="+mn-lt"/>
                          <a:ea typeface="+mn-ea"/>
                          <a:cs typeface="+mn-cs"/>
                        </a:rPr>
                        <a:t>Введение в эксплуатацию объектов общего образования за счет бюджетных средств</a:t>
                      </a:r>
                      <a:endParaRPr lang="ru-RU" sz="1200" b="0" kern="1200" dirty="0">
                        <a:solidFill>
                          <a:schemeClr val="dk1"/>
                        </a:solidFill>
                        <a:effectLst/>
                        <a:latin typeface="+mn-lt"/>
                        <a:ea typeface="+mn-ea"/>
                        <a:cs typeface="+mn-cs"/>
                      </a:endParaRPr>
                    </a:p>
                  </a:txBody>
                  <a:tcPr marL="67710" marR="67710" marT="0" marB="0" anchor="ctr"/>
                </a:tc>
                <a:extLst>
                  <a:ext uri="{0D108BD9-81ED-4DB2-BD59-A6C34878D82A}">
                    <a16:rowId xmlns:a16="http://schemas.microsoft.com/office/drawing/2014/main" val="1180259686"/>
                  </a:ext>
                </a:extLst>
              </a:tr>
              <a:tr h="1190728">
                <a:tc>
                  <a:txBody>
                    <a:bodyPr/>
                    <a:lstStyle/>
                    <a:p>
                      <a:pPr marL="0" algn="l" defTabSz="914400" rtl="0" eaLnBrk="1" latinLnBrk="0" hangingPunct="1">
                        <a:lnSpc>
                          <a:spcPct val="107000"/>
                        </a:lnSpc>
                        <a:spcAft>
                          <a:spcPts val="0"/>
                        </a:spcAft>
                      </a:pPr>
                      <a:r>
                        <a:rPr lang="ru-RU" sz="1200" b="0" kern="1200" dirty="0" smtClean="0">
                          <a:solidFill>
                            <a:schemeClr val="dk1"/>
                          </a:solidFill>
                          <a:effectLst/>
                          <a:latin typeface="+mn-lt"/>
                          <a:ea typeface="+mn-ea"/>
                          <a:cs typeface="+mn-cs"/>
                        </a:rPr>
                        <a:t>Пристройка к зданию АОУ Гимназия №13 по адресу: Московская область, г. Долгопрудный, ул. Молодежная д.10А (ПИР и строительство)</a:t>
                      </a:r>
                      <a:endParaRPr lang="ru-RU" sz="1200" b="0" kern="1200" dirty="0">
                        <a:solidFill>
                          <a:schemeClr val="dk1"/>
                        </a:solidFill>
                        <a:effectLst/>
                        <a:latin typeface="+mn-lt"/>
                        <a:ea typeface="+mn-ea"/>
                        <a:cs typeface="+mn-cs"/>
                      </a:endParaRPr>
                    </a:p>
                  </a:txBody>
                  <a:tcPr marL="67710" marR="67710" marT="0" marB="0" anchor="ctr"/>
                </a:tc>
                <a:tc>
                  <a:txBody>
                    <a:bodyPr/>
                    <a:lstStyle/>
                    <a:p>
                      <a:pPr algn="ctr">
                        <a:lnSpc>
                          <a:spcPct val="107000"/>
                        </a:lnSpc>
                        <a:spcAft>
                          <a:spcPts val="0"/>
                        </a:spcAft>
                      </a:pPr>
                      <a:r>
                        <a:rPr lang="ru-RU" sz="1200" b="0" kern="1200" dirty="0" smtClean="0">
                          <a:solidFill>
                            <a:schemeClr val="dk1"/>
                          </a:solidFill>
                          <a:effectLst/>
                          <a:latin typeface="+mn-lt"/>
                          <a:ea typeface="+mn-ea"/>
                          <a:cs typeface="+mn-cs"/>
                        </a:rPr>
                        <a:t>2025</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algn="ctr">
                        <a:lnSpc>
                          <a:spcPct val="107000"/>
                        </a:lnSpc>
                        <a:spcAft>
                          <a:spcPts val="0"/>
                        </a:spcAft>
                      </a:pPr>
                      <a:r>
                        <a:rPr lang="ru-RU" sz="1200" b="0" kern="1200" dirty="0" smtClean="0">
                          <a:solidFill>
                            <a:schemeClr val="dk1"/>
                          </a:solidFill>
                          <a:effectLst/>
                          <a:latin typeface="+mn-lt"/>
                          <a:ea typeface="+mn-ea"/>
                          <a:cs typeface="+mn-cs"/>
                        </a:rPr>
                        <a:t>218 406,56</a:t>
                      </a: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tc vMerge="1">
                  <a:txBody>
                    <a:bodyPr/>
                    <a:lstStyle/>
                    <a:p>
                      <a:pPr algn="ctr">
                        <a:lnSpc>
                          <a:spcPct val="107000"/>
                        </a:lnSpc>
                        <a:spcAft>
                          <a:spcPts val="0"/>
                        </a:spcAft>
                      </a:pPr>
                      <a:endParaRPr lang="ru-RU" sz="1200" dirty="0">
                        <a:effectLst/>
                        <a:latin typeface="+mn-lt"/>
                        <a:ea typeface="Calibri" panose="020F0502020204030204" pitchFamily="34" charset="0"/>
                        <a:cs typeface="Times New Roman" panose="02020603050405020304" pitchFamily="18" charset="0"/>
                      </a:endParaRPr>
                    </a:p>
                  </a:txBody>
                  <a:tcPr marL="67710" marR="67710" marT="0" marB="0" anchor="ctr"/>
                </a:tc>
                <a:extLst>
                  <a:ext uri="{0D108BD9-81ED-4DB2-BD59-A6C34878D82A}">
                    <a16:rowId xmlns:a16="http://schemas.microsoft.com/office/drawing/2014/main" val="143373477"/>
                  </a:ext>
                </a:extLst>
              </a:tr>
              <a:tr h="797790">
                <a:tc>
                  <a:txBody>
                    <a:bodyPr/>
                    <a:lstStyle/>
                    <a:p>
                      <a:pPr marL="0" algn="l" defTabSz="914400" rtl="0" eaLnBrk="1" latinLnBrk="0" hangingPunct="1">
                        <a:lnSpc>
                          <a:spcPct val="107000"/>
                        </a:lnSpc>
                        <a:spcAft>
                          <a:spcPts val="0"/>
                        </a:spcAft>
                      </a:pPr>
                      <a:r>
                        <a:rPr lang="ru-RU" sz="1200" b="0" kern="1200" dirty="0" smtClean="0">
                          <a:solidFill>
                            <a:schemeClr val="dk1"/>
                          </a:solidFill>
                          <a:effectLst/>
                          <a:latin typeface="+mn-lt"/>
                          <a:ea typeface="+mn-ea"/>
                          <a:cs typeface="+mn-cs"/>
                        </a:rPr>
                        <a:t>Пристройка на 1500 мест к МБОУ «СОШ № 7» по адресу: Московская область, </a:t>
                      </a:r>
                      <a:r>
                        <a:rPr lang="ru-RU" sz="1200" b="0" kern="1200" dirty="0" err="1" smtClean="0">
                          <a:solidFill>
                            <a:schemeClr val="dk1"/>
                          </a:solidFill>
                          <a:effectLst/>
                          <a:latin typeface="+mn-lt"/>
                          <a:ea typeface="+mn-ea"/>
                          <a:cs typeface="+mn-cs"/>
                        </a:rPr>
                        <a:t>г.о</a:t>
                      </a:r>
                      <a:r>
                        <a:rPr lang="ru-RU" sz="1200" b="0" kern="1200" dirty="0" smtClean="0">
                          <a:solidFill>
                            <a:schemeClr val="dk1"/>
                          </a:solidFill>
                          <a:effectLst/>
                          <a:latin typeface="+mn-lt"/>
                          <a:ea typeface="+mn-ea"/>
                          <a:cs typeface="+mn-cs"/>
                        </a:rPr>
                        <a:t>. Долгопрудный, </a:t>
                      </a:r>
                      <a:r>
                        <a:rPr lang="ru-RU" sz="1200" b="0" kern="1200" dirty="0" err="1" smtClean="0">
                          <a:solidFill>
                            <a:schemeClr val="dk1"/>
                          </a:solidFill>
                          <a:effectLst/>
                          <a:latin typeface="+mn-lt"/>
                          <a:ea typeface="+mn-ea"/>
                          <a:cs typeface="+mn-cs"/>
                        </a:rPr>
                        <a:t>Лихачевское</a:t>
                      </a:r>
                      <a:r>
                        <a:rPr lang="ru-RU" sz="1200" b="0" kern="1200" dirty="0" smtClean="0">
                          <a:solidFill>
                            <a:schemeClr val="dk1"/>
                          </a:solidFill>
                          <a:effectLst/>
                          <a:latin typeface="+mn-lt"/>
                          <a:ea typeface="+mn-ea"/>
                          <a:cs typeface="+mn-cs"/>
                        </a:rPr>
                        <a:t>  шоссе, д.27(ПИР и строительство)</a:t>
                      </a:r>
                      <a:endParaRPr lang="ru-RU" sz="1200" b="0" kern="1200" dirty="0">
                        <a:solidFill>
                          <a:schemeClr val="dk1"/>
                        </a:solidFill>
                        <a:effectLst/>
                        <a:latin typeface="+mn-lt"/>
                        <a:ea typeface="+mn-ea"/>
                        <a:cs typeface="+mn-cs"/>
                      </a:endParaRPr>
                    </a:p>
                  </a:txBody>
                  <a:tcPr marL="67710" marR="6771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200" b="0" kern="1200" dirty="0" smtClean="0">
                          <a:solidFill>
                            <a:schemeClr val="dk1"/>
                          </a:solidFill>
                          <a:effectLst/>
                          <a:latin typeface="+mn-lt"/>
                          <a:ea typeface="+mn-ea"/>
                          <a:cs typeface="+mn-cs"/>
                        </a:rPr>
                        <a:t>2024</a:t>
                      </a:r>
                      <a:endParaRPr lang="ru-RU" sz="1200" dirty="0" smtClean="0">
                        <a:effectLst/>
                        <a:latin typeface="+mn-lt"/>
                        <a:ea typeface="Calibri" panose="020F0502020204030204" pitchFamily="34" charset="0"/>
                        <a:cs typeface="Times New Roman" panose="02020603050405020304" pitchFamily="18" charset="0"/>
                      </a:endParaRPr>
                    </a:p>
                  </a:txBody>
                  <a:tcPr marL="67710" marR="67710" marT="0" marB="0" anchor="ctr"/>
                </a:tc>
                <a:tc>
                  <a:txBody>
                    <a:bodyPr/>
                    <a:lstStyle/>
                    <a:p>
                      <a:pPr marL="0" algn="ctr" defTabSz="914400" rtl="0" eaLnBrk="1" latinLnBrk="0" hangingPunct="1">
                        <a:lnSpc>
                          <a:spcPct val="107000"/>
                        </a:lnSpc>
                        <a:spcAft>
                          <a:spcPts val="0"/>
                        </a:spcAft>
                      </a:pPr>
                      <a:r>
                        <a:rPr lang="ru-RU" sz="1200" b="0" kern="1200" dirty="0" smtClean="0">
                          <a:solidFill>
                            <a:schemeClr val="dk1"/>
                          </a:solidFill>
                          <a:effectLst/>
                          <a:latin typeface="+mn-lt"/>
                          <a:ea typeface="+mn-ea"/>
                          <a:cs typeface="+mn-cs"/>
                        </a:rPr>
                        <a:t>1 839 733,42</a:t>
                      </a:r>
                      <a:endParaRPr lang="ru-RU" sz="1200" b="0" kern="1200" dirty="0">
                        <a:solidFill>
                          <a:schemeClr val="dk1"/>
                        </a:solidFill>
                        <a:effectLst/>
                        <a:latin typeface="+mn-lt"/>
                        <a:ea typeface="+mn-ea"/>
                        <a:cs typeface="+mn-cs"/>
                      </a:endParaRPr>
                    </a:p>
                  </a:txBody>
                  <a:tcPr marL="67710" marR="67710" marT="0" marB="0" anchor="ctr"/>
                </a:tc>
                <a:tc vMerge="1">
                  <a:txBody>
                    <a:bodyPr/>
                    <a:lstStyle/>
                    <a:p>
                      <a:pPr marL="0" algn="ctr" defTabSz="914400" rtl="0" eaLnBrk="1" latinLnBrk="0" hangingPunct="1">
                        <a:lnSpc>
                          <a:spcPct val="107000"/>
                        </a:lnSpc>
                        <a:spcAft>
                          <a:spcPts val="0"/>
                        </a:spcAft>
                      </a:pPr>
                      <a:endParaRPr lang="ru-RU" sz="1200" b="0" kern="1200" dirty="0">
                        <a:solidFill>
                          <a:schemeClr val="dk1"/>
                        </a:solidFill>
                        <a:effectLst/>
                        <a:latin typeface="+mn-lt"/>
                        <a:ea typeface="+mn-ea"/>
                        <a:cs typeface="+mn-cs"/>
                      </a:endParaRPr>
                    </a:p>
                  </a:txBody>
                  <a:tcPr marL="67710" marR="67710" marT="0" marB="0" anchor="ctr"/>
                </a:tc>
                <a:extLst>
                  <a:ext uri="{0D108BD9-81ED-4DB2-BD59-A6C34878D82A}">
                    <a16:rowId xmlns:a16="http://schemas.microsoft.com/office/drawing/2014/main" val="3846412003"/>
                  </a:ext>
                </a:extLst>
              </a:tr>
            </a:tbl>
          </a:graphicData>
        </a:graphic>
      </p:graphicFrame>
    </p:spTree>
    <p:extLst>
      <p:ext uri="{BB962C8B-B14F-4D97-AF65-F5344CB8AC3E}">
        <p14:creationId xmlns:p14="http://schemas.microsoft.com/office/powerpoint/2010/main" val="3793678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8000">
              <a:schemeClr val="accent4">
                <a:lumMod val="20000"/>
                <a:lumOff val="80000"/>
              </a:schemeClr>
            </a:gs>
            <a:gs pos="100000">
              <a:schemeClr val="accent5">
                <a:lumMod val="20000"/>
                <a:lumOff val="80000"/>
              </a:schemeClr>
            </a:gs>
            <a:gs pos="76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30724" name="TextBox 6"/>
          <p:cNvSpPr txBox="1">
            <a:spLocks noChangeArrowheads="1"/>
          </p:cNvSpPr>
          <p:nvPr/>
        </p:nvSpPr>
        <p:spPr bwMode="auto">
          <a:xfrm>
            <a:off x="1004888" y="1241425"/>
            <a:ext cx="10169525" cy="400050"/>
          </a:xfrm>
          <a:prstGeom prst="rect">
            <a:avLst/>
          </a:prstGeom>
          <a:noFill/>
          <a:ln w="9525">
            <a:noFill/>
            <a:miter lim="800000"/>
            <a:headEnd/>
            <a:tailEnd/>
          </a:ln>
        </p:spPr>
        <p:txBody>
          <a:bodyPr anchor="ctr">
            <a:spAutoFit/>
          </a:bodyPr>
          <a:lstStyle/>
          <a:p>
            <a:pPr algn="ctr"/>
            <a:r>
              <a:rPr lang="ru-RU" sz="2000" b="1" dirty="0">
                <a:effectLst>
                  <a:outerShdw blurRad="38100" dist="38100" dir="2700000" algn="tl">
                    <a:srgbClr val="000000">
                      <a:alpha val="43137"/>
                    </a:srgbClr>
                  </a:outerShdw>
                </a:effectLst>
                <a:cs typeface="Aharoni" pitchFamily="2" charset="-79"/>
              </a:rPr>
              <a:t>Финансовое управление администрации городского округа Долгопрудный</a:t>
            </a:r>
          </a:p>
        </p:txBody>
      </p:sp>
      <p:sp>
        <p:nvSpPr>
          <p:cNvPr id="30725" name="Прямоугольник 7"/>
          <p:cNvSpPr>
            <a:spLocks noChangeArrowheads="1"/>
          </p:cNvSpPr>
          <p:nvPr/>
        </p:nvSpPr>
        <p:spPr bwMode="auto">
          <a:xfrm>
            <a:off x="742204" y="1981892"/>
            <a:ext cx="11087100" cy="4524315"/>
          </a:xfrm>
          <a:prstGeom prst="rect">
            <a:avLst/>
          </a:prstGeom>
          <a:noFill/>
          <a:ln w="9525">
            <a:noFill/>
            <a:miter lim="800000"/>
            <a:headEnd/>
            <a:tailEnd/>
          </a:ln>
        </p:spPr>
        <p:txBody>
          <a:bodyPr>
            <a:spAutoFit/>
          </a:bodyPr>
          <a:lstStyle/>
          <a:p>
            <a:r>
              <a:rPr lang="ru-RU" b="1" dirty="0"/>
              <a:t>Адрес местонахождения: </a:t>
            </a:r>
            <a:r>
              <a:rPr lang="ru-RU" dirty="0"/>
              <a:t>Московская область, </a:t>
            </a:r>
            <a:r>
              <a:rPr lang="ru-RU" dirty="0" err="1"/>
              <a:t>г.о</a:t>
            </a:r>
            <a:r>
              <a:rPr lang="ru-RU" dirty="0"/>
              <a:t>. Долгопрудный, Пацаева проспект, 17</a:t>
            </a:r>
          </a:p>
          <a:p>
            <a:endParaRPr lang="en-US" b="1" dirty="0"/>
          </a:p>
          <a:p>
            <a:r>
              <a:rPr lang="ru-RU" b="1" dirty="0"/>
              <a:t>Начальник Управления </a:t>
            </a:r>
            <a:r>
              <a:rPr lang="ru-RU" dirty="0"/>
              <a:t>– Алексеева Марина Александровна</a:t>
            </a:r>
          </a:p>
          <a:p>
            <a:endParaRPr lang="en-US" b="1" dirty="0"/>
          </a:p>
          <a:p>
            <a:r>
              <a:rPr lang="ru-RU" b="1" dirty="0"/>
              <a:t>Контактные телефоны: </a:t>
            </a:r>
            <a:r>
              <a:rPr lang="ru-RU" dirty="0"/>
              <a:t>8(495) 408-81-57</a:t>
            </a:r>
            <a:endParaRPr lang="ru-RU" b="1" dirty="0"/>
          </a:p>
          <a:p>
            <a:r>
              <a:rPr lang="ru-RU" dirty="0"/>
              <a:t>                                           8(495) 408-40-15</a:t>
            </a:r>
          </a:p>
          <a:p>
            <a:endParaRPr lang="ru-RU" dirty="0"/>
          </a:p>
          <a:p>
            <a:r>
              <a:rPr lang="en-US" b="1" dirty="0"/>
              <a:t>e-mail:</a:t>
            </a:r>
            <a:r>
              <a:rPr lang="en-US" dirty="0"/>
              <a:t> </a:t>
            </a:r>
            <a:r>
              <a:rPr lang="en-US" dirty="0">
                <a:hlinkClick r:id="rId2"/>
              </a:rPr>
              <a:t>dolgopfu@yandex.ru</a:t>
            </a:r>
            <a:endParaRPr lang="ru-RU" dirty="0"/>
          </a:p>
          <a:p>
            <a:endParaRPr lang="ru-RU" dirty="0"/>
          </a:p>
          <a:p>
            <a:r>
              <a:rPr lang="ru-RU" b="1" dirty="0"/>
              <a:t>Режим работы</a:t>
            </a:r>
            <a:r>
              <a:rPr lang="ru-RU" dirty="0"/>
              <a:t>: понедельник – четверг с 09:00 до 18:00</a:t>
            </a:r>
          </a:p>
          <a:p>
            <a:r>
              <a:rPr lang="ru-RU" dirty="0"/>
              <a:t>                              пятница с 09:00 до 17:00</a:t>
            </a:r>
          </a:p>
          <a:p>
            <a:r>
              <a:rPr lang="ru-RU" dirty="0"/>
              <a:t>                              обед с 13:00 - 14:00</a:t>
            </a:r>
          </a:p>
          <a:p>
            <a:r>
              <a:rPr lang="ru-RU"/>
              <a:t>                              суббота </a:t>
            </a:r>
            <a:r>
              <a:rPr lang="ru-RU" dirty="0"/>
              <a:t>и воскресенье – выходной </a:t>
            </a:r>
          </a:p>
          <a:p>
            <a:endParaRPr lang="ru-RU" dirty="0"/>
          </a:p>
          <a:p>
            <a:r>
              <a:rPr lang="ru-RU" dirty="0"/>
              <a:t>Личный прием граждан осуществляется согласно графику работы Финансового управления</a:t>
            </a:r>
            <a:br>
              <a:rPr lang="ru-RU" dirty="0"/>
            </a:br>
            <a:endParaRPr lang="ru-RU" dirty="0"/>
          </a:p>
        </p:txBody>
      </p:sp>
      <p:sp>
        <p:nvSpPr>
          <p:cNvPr id="2" name="Прямоугольник 1">
            <a:extLst>
              <a:ext uri="{FF2B5EF4-FFF2-40B4-BE49-F238E27FC236}">
                <a16:creationId xmlns:a16="http://schemas.microsoft.com/office/drawing/2014/main" id="{CD1C7248-3646-4B85-915B-9BFAE57C695F}"/>
              </a:ext>
            </a:extLst>
          </p:cNvPr>
          <p:cNvSpPr/>
          <p:nvPr/>
        </p:nvSpPr>
        <p:spPr>
          <a:xfrm>
            <a:off x="2540441" y="458977"/>
            <a:ext cx="7098418" cy="480131"/>
          </a:xfrm>
          <a:prstGeom prst="rect">
            <a:avLst/>
          </a:prstGeom>
        </p:spPr>
        <p:txBody>
          <a:bodyPr vert="horz" lIns="91440" tIns="45720" rIns="91440" bIns="45720" rtlCol="0" anchor="ctr">
            <a:noAutofit/>
          </a:bodyPr>
          <a:lstStyle/>
          <a:p>
            <a:pPr algn="ctr" defTabSz="914400">
              <a:lnSpc>
                <a:spcPct val="90000"/>
              </a:lnSpc>
              <a:spcBef>
                <a:spcPct val="0"/>
              </a:spcBef>
            </a:pPr>
            <a:r>
              <a:rPr lang="ru-RU" sz="2800" dirty="0">
                <a:latin typeface="Century Gothic" panose="020B0502020202020204" pitchFamily="34" charset="0"/>
                <a:ea typeface="+mj-ea"/>
                <a:cs typeface="+mj-cs"/>
              </a:rPr>
              <a:t>Контактная информация для граждан</a:t>
            </a:r>
          </a:p>
        </p:txBody>
      </p:sp>
      <p:pic>
        <p:nvPicPr>
          <p:cNvPr id="4" name="Рисунок 3">
            <a:extLst>
              <a:ext uri="{FF2B5EF4-FFF2-40B4-BE49-F238E27FC236}">
                <a16:creationId xmlns:a16="http://schemas.microsoft.com/office/drawing/2014/main" id="{1F125ED0-8854-4748-968A-2BBFBFAF2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561" y="3153624"/>
            <a:ext cx="2876550" cy="1981200"/>
          </a:xfrm>
          <a:prstGeom prst="rect">
            <a:avLst/>
          </a:prstGeom>
        </p:spPr>
      </p:pic>
    </p:spTree>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theme/theme1.xml><?xml version="1.0" encoding="utf-8"?>
<a:theme xmlns:a="http://schemas.openxmlformats.org/drawingml/2006/main" name="6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ветящийся край">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Савон</Template>
  <TotalTime>8523</TotalTime>
  <Words>22225</Words>
  <Application>Microsoft Office PowerPoint</Application>
  <PresentationFormat>Широкоэкранный</PresentationFormat>
  <Paragraphs>5460</Paragraphs>
  <Slides>92</Slides>
  <Notes>22</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3</vt:i4>
      </vt:variant>
      <vt:variant>
        <vt:lpstr>Заголовки слайдов</vt:lpstr>
      </vt:variant>
      <vt:variant>
        <vt:i4>92</vt:i4>
      </vt:variant>
    </vt:vector>
  </HeadingPairs>
  <TitlesOfParts>
    <vt:vector size="108" baseType="lpstr">
      <vt:lpstr>Aharoni</vt:lpstr>
      <vt:lpstr>Arial</vt:lpstr>
      <vt:lpstr>Arial Cyr</vt:lpstr>
      <vt:lpstr>Calibri</vt:lpstr>
      <vt:lpstr>Calibri Light</vt:lpstr>
      <vt:lpstr>Century Gothic</vt:lpstr>
      <vt:lpstr>Courier New</vt:lpstr>
      <vt:lpstr>Helvetica Neue Medium</vt:lpstr>
      <vt:lpstr>Proxima Nova</vt:lpstr>
      <vt:lpstr>Tahoma</vt:lpstr>
      <vt:lpstr>Times New Roman</vt:lpstr>
      <vt:lpstr>Wingdings</vt:lpstr>
      <vt:lpstr>Wingdings 2</vt:lpstr>
      <vt:lpstr>6_HDOfficeLightV0</vt:lpstr>
      <vt:lpstr>HDOfficeLightV0</vt:lpstr>
      <vt:lpstr>Office Theme</vt:lpstr>
      <vt:lpstr>БЮДЖЕТ ДЛЯ ГРАЖДАН</vt:lpstr>
      <vt:lpstr>Основные понятия, используемые в бюджетном процессе</vt:lpstr>
      <vt:lpstr>Основные задачи и приоритеты  бюджетной политики  на 2022 год :</vt:lpstr>
      <vt:lpstr>                 Описание административно-территориального образования города       Долгопрудный </vt:lpstr>
      <vt:lpstr>Выполнение основных показателей социально-экономического развития</vt:lpstr>
      <vt:lpstr>Выполнение основных показателей социально-экономического развития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ПРОЕКТЫ РАЗВИТИЯ  ОБЩЕСТВЕННО-ДЕЛОВОГО ПРОСТРАНСТВА</vt:lpstr>
      <vt:lpstr>Анализ исполнения доходной части бюджета</vt:lpstr>
      <vt:lpstr>Структура налоговых и неналоговых доходов, а также межбюджетных трансфертах, поступающих в бюджет в сравнении с плановыми назначениями</vt:lpstr>
      <vt:lpstr>Структура налоговых и неналоговых доходов, а также межбюджетных трансфертах, поступающих в бюджет в сравнении с плановыми назначениями</vt:lpstr>
      <vt:lpstr>Структура налоговых и неналоговых доходов, а также межбюджетных трансфертах, поступающих в бюджет в сравнении с плановыми назначениями</vt:lpstr>
      <vt:lpstr>Структура налоговых и неналоговых доходов, а также межбюджетных трансфертах, поступающих в бюджет в сравнении с плановыми назначениями</vt:lpstr>
      <vt:lpstr>Структура налоговых и неналоговых доходов, а также межбюджетных трансфертах, поступающих в бюджет в сравнении с плановыми назначениями</vt:lpstr>
      <vt:lpstr>Структура налоговых и неналоговых доходов, а также межбюджетных трансфертах, поступающих в бюджет в сравнении с плановыми назначениями</vt:lpstr>
      <vt:lpstr>Структура налоговых и неналоговых доходов, а также межбюджетных трансфертах, поступающих в бюджет в сравнении с плановыми назначениями</vt:lpstr>
      <vt:lpstr>Структура налоговых и неналоговых доходов, а также межбюджетных трансфертах, поступающих в бюджет в сравнении с плановыми назначениями</vt:lpstr>
      <vt:lpstr>Структура налоговых и неналоговых доходов, а также межбюджетных трансфертах, поступающих в бюджет в сравнении с плановыми назначениями</vt:lpstr>
      <vt:lpstr> Структура налоговых и неналоговых доходов по исполнению  за 2022 год </vt:lpstr>
      <vt:lpstr>Исполнение доходной части бюджета городского округа Долгопрудный</vt:lpstr>
      <vt:lpstr> Структура безвозмездных поступлений от других бюджетов бюджетной системы Российской Федерации  </vt:lpstr>
      <vt:lpstr>Презентация PowerPoint</vt:lpstr>
      <vt:lpstr>Информация о ставках налогов</vt:lpstr>
      <vt:lpstr>Реестр налоговых льгот по земельному налогу, установленных решением Совета депутатов г.Долгопрудного от 22.06.2012  № 95-нр «О земельном налоге на территории городского округа Долгопрудный»</vt:lpstr>
      <vt:lpstr>Реестр налоговых льгот по земельному налогу, установленных решением Совета депутатов г.Долгопрудного от 22.06.2012  № 95-нр «О земельном налоге на территории городского округа Долгопрудный»</vt:lpstr>
      <vt:lpstr> Реестр налоговых льгот по налогу на имущество физических лиц, установленных решением Совета депутатов г.Долгопрудного от 19.11.2014  № 24-нр «О налоге на имущество физических лиц на территории городского округа Долгопрудный Московской области»</vt:lpstr>
      <vt:lpstr>Презентация PowerPoint</vt:lpstr>
      <vt:lpstr>Презентация PowerPoint</vt:lpstr>
      <vt:lpstr> Расходная часть бюджета городского округа Долгопрудный</vt:lpstr>
      <vt:lpstr>Финансирование муниципальных программ</vt:lpstr>
      <vt:lpstr>Непрограммные расходы бюджета городского округа Долгопрудный</vt:lpstr>
      <vt:lpstr>Реализация национальных проектов в рамках муниципальных программ</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Результаты реализации муниципальных программ  </vt:lpstr>
      <vt:lpstr>Презентация PowerPoint</vt:lpstr>
      <vt:lpstr>Информация о расходах бюджета с учетом интересов целевых групп пользователей за 2022 год</vt:lpstr>
      <vt:lpstr>Информация о расходах бюджета с учетом интересов целевых групп пользователей за 2022 год</vt:lpstr>
      <vt:lpstr>Информация о расходах бюджета с учетом интересов целевых групп пользователей</vt:lpstr>
      <vt:lpstr>Расходы бюджета по разделам, подразделам классификации расходов бюджетов </vt:lpstr>
      <vt:lpstr>Расходы бюджета по разделам, подразделам классификации расходов бюджетов </vt:lpstr>
      <vt:lpstr>Расходы бюджета по разделам, подразделам классификации расходов бюджетов </vt:lpstr>
      <vt:lpstr>Расходы бюджета по разделам, подразделам классификации расходов бюджетов </vt:lpstr>
      <vt:lpstr>Расходы бюджета по разделам, подразделам классификации расходов бюджетов </vt:lpstr>
      <vt:lpstr>Расходы бюджета по разделам, подразделам классификации расходов бюджетов </vt:lpstr>
      <vt:lpstr>Расходы бюджета по разделам, подразделам классификации расходов бюджетов </vt:lpstr>
      <vt:lpstr>Расходы бюджета по разделам, подразделам классификации расходов бюджетов </vt:lpstr>
      <vt:lpstr>Общественно-значимые проекты, реализуемые в 2022-2023 году на территории  городского округа Долгопрудный</vt:lpstr>
      <vt:lpstr>Общественно-значимые проекты, реализуемые в 2022-2023 году на территории  городского округа Долгопрудный</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KEW3</dc:creator>
  <cp:lastModifiedBy>DOHOD</cp:lastModifiedBy>
  <cp:revision>538</cp:revision>
  <cp:lastPrinted>2022-05-13T11:24:31Z</cp:lastPrinted>
  <dcterms:created xsi:type="dcterms:W3CDTF">2020-01-09T08:17:52Z</dcterms:created>
  <dcterms:modified xsi:type="dcterms:W3CDTF">2023-06-16T09:41:23Z</dcterms:modified>
</cp:coreProperties>
</file>