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 id="2147483720" r:id="rId2"/>
  </p:sldMasterIdLst>
  <p:notesMasterIdLst>
    <p:notesMasterId r:id="rId78"/>
  </p:notesMasterIdLst>
  <p:sldIdLst>
    <p:sldId id="256" r:id="rId3"/>
    <p:sldId id="384" r:id="rId4"/>
    <p:sldId id="258" r:id="rId5"/>
    <p:sldId id="387" r:id="rId6"/>
    <p:sldId id="399" r:id="rId7"/>
    <p:sldId id="382" r:id="rId8"/>
    <p:sldId id="383" r:id="rId9"/>
    <p:sldId id="262" r:id="rId10"/>
    <p:sldId id="389" r:id="rId11"/>
    <p:sldId id="390" r:id="rId12"/>
    <p:sldId id="391" r:id="rId13"/>
    <p:sldId id="388" r:id="rId14"/>
    <p:sldId id="257" r:id="rId15"/>
    <p:sldId id="260" r:id="rId16"/>
    <p:sldId id="266" r:id="rId17"/>
    <p:sldId id="404" r:id="rId18"/>
    <p:sldId id="405" r:id="rId19"/>
    <p:sldId id="406" r:id="rId20"/>
    <p:sldId id="407" r:id="rId21"/>
    <p:sldId id="408" r:id="rId22"/>
    <p:sldId id="409" r:id="rId23"/>
    <p:sldId id="410" r:id="rId24"/>
    <p:sldId id="411" r:id="rId25"/>
    <p:sldId id="412" r:id="rId26"/>
    <p:sldId id="413" r:id="rId27"/>
    <p:sldId id="414" r:id="rId28"/>
    <p:sldId id="415" r:id="rId29"/>
    <p:sldId id="416" r:id="rId30"/>
    <p:sldId id="417" r:id="rId31"/>
    <p:sldId id="264" r:id="rId32"/>
    <p:sldId id="265" r:id="rId33"/>
    <p:sldId id="449" r:id="rId34"/>
    <p:sldId id="285" r:id="rId35"/>
    <p:sldId id="314" r:id="rId36"/>
    <p:sldId id="294" r:id="rId37"/>
    <p:sldId id="295" r:id="rId38"/>
    <p:sldId id="401" r:id="rId39"/>
    <p:sldId id="268" r:id="rId40"/>
    <p:sldId id="329" r:id="rId41"/>
    <p:sldId id="418" r:id="rId42"/>
    <p:sldId id="419" r:id="rId43"/>
    <p:sldId id="420" r:id="rId44"/>
    <p:sldId id="421" r:id="rId45"/>
    <p:sldId id="422" r:id="rId46"/>
    <p:sldId id="423" r:id="rId47"/>
    <p:sldId id="424" r:id="rId48"/>
    <p:sldId id="425" r:id="rId49"/>
    <p:sldId id="426" r:id="rId50"/>
    <p:sldId id="427" r:id="rId51"/>
    <p:sldId id="428" r:id="rId52"/>
    <p:sldId id="429" r:id="rId53"/>
    <p:sldId id="430" r:id="rId54"/>
    <p:sldId id="431" r:id="rId55"/>
    <p:sldId id="432" r:id="rId56"/>
    <p:sldId id="433" r:id="rId57"/>
    <p:sldId id="434" r:id="rId58"/>
    <p:sldId id="435" r:id="rId59"/>
    <p:sldId id="436" r:id="rId60"/>
    <p:sldId id="437" r:id="rId61"/>
    <p:sldId id="438" r:id="rId62"/>
    <p:sldId id="439" r:id="rId63"/>
    <p:sldId id="440" r:id="rId64"/>
    <p:sldId id="441" r:id="rId65"/>
    <p:sldId id="442" r:id="rId66"/>
    <p:sldId id="443" r:id="rId67"/>
    <p:sldId id="444" r:id="rId68"/>
    <p:sldId id="445" r:id="rId69"/>
    <p:sldId id="446" r:id="rId70"/>
    <p:sldId id="447" r:id="rId71"/>
    <p:sldId id="448" r:id="rId72"/>
    <p:sldId id="307" r:id="rId73"/>
    <p:sldId id="402" r:id="rId74"/>
    <p:sldId id="403" r:id="rId75"/>
    <p:sldId id="309" r:id="rId76"/>
    <p:sldId id="310" r:id="rId77"/>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m" initials="u" lastIdx="3" clrIdx="0">
    <p:extLst>
      <p:ext uri="{19B8F6BF-5375-455C-9EA6-DF929625EA0E}">
        <p15:presenceInfo xmlns:p15="http://schemas.microsoft.com/office/powerpoint/2012/main" userId="m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AEFC3"/>
    <a:srgbClr val="C7EFF9"/>
    <a:srgbClr val="FFCC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autoAdjust="0"/>
    <p:restoredTop sz="91646" autoAdjust="0"/>
  </p:normalViewPr>
  <p:slideViewPr>
    <p:cSldViewPr snapToGrid="0" showGuides="1">
      <p:cViewPr varScale="1">
        <p:scale>
          <a:sx n="106" d="100"/>
          <a:sy n="106" d="100"/>
        </p:scale>
        <p:origin x="1056" y="96"/>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commentAuthors" Target="commentAuthor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stacked"/>
        <c:varyColors val="0"/>
        <c:ser>
          <c:idx val="0"/>
          <c:order val="0"/>
          <c:tx>
            <c:strRef>
              <c:f>Лист1!$B$1</c:f>
              <c:strCache>
                <c:ptCount val="1"/>
                <c:pt idx="0">
                  <c:v>налоговые и неналоговые доходы</c:v>
                </c:pt>
              </c:strCache>
            </c:strRef>
          </c:tx>
          <c:spPr>
            <a:solidFill>
              <a:schemeClr val="accent2">
                <a:shade val="76000"/>
                <a:alpha val="70000"/>
              </a:schemeClr>
            </a:solidFill>
            <a:ln>
              <a:noFill/>
            </a:ln>
            <a:effectLst/>
          </c:spPr>
          <c:invertIfNegative val="0"/>
          <c:dLbls>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D51-4513-9844-BDB4C20A7970}"/>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2021 г.</c:v>
                </c:pt>
                <c:pt idx="1">
                  <c:v>исполнено в 2022 г.</c:v>
                </c:pt>
                <c:pt idx="2">
                  <c:v>уточненный план 2023 г.</c:v>
                </c:pt>
                <c:pt idx="3">
                  <c:v>ожидаемое исполнение 2023 г.</c:v>
                </c:pt>
                <c:pt idx="4">
                  <c:v>план 2024 г.</c:v>
                </c:pt>
                <c:pt idx="5">
                  <c:v>план 2025 г.</c:v>
                </c:pt>
                <c:pt idx="6">
                  <c:v>план 2026 г.</c:v>
                </c:pt>
              </c:strCache>
            </c:strRef>
          </c:cat>
          <c:val>
            <c:numRef>
              <c:f>Лист1!$B$2:$B$8</c:f>
              <c:numCache>
                <c:formatCode>#,##0.0</c:formatCode>
                <c:ptCount val="7"/>
                <c:pt idx="0">
                  <c:v>2347954.4</c:v>
                </c:pt>
                <c:pt idx="1">
                  <c:v>2614550.4</c:v>
                </c:pt>
                <c:pt idx="2">
                  <c:v>2933287.2</c:v>
                </c:pt>
                <c:pt idx="3">
                  <c:v>2933287.2</c:v>
                </c:pt>
                <c:pt idx="4">
                  <c:v>2938707</c:v>
                </c:pt>
                <c:pt idx="5">
                  <c:v>3118025.7</c:v>
                </c:pt>
                <c:pt idx="6">
                  <c:v>3252671.4</c:v>
                </c:pt>
              </c:numCache>
            </c:numRef>
          </c:val>
          <c:extLst>
            <c:ext xmlns:c16="http://schemas.microsoft.com/office/drawing/2014/chart" uri="{C3380CC4-5D6E-409C-BE32-E72D297353CC}">
              <c16:uniqueId val="{00000007-7D51-4513-9844-BDB4C20A7970}"/>
            </c:ext>
          </c:extLst>
        </c:ser>
        <c:ser>
          <c:idx val="1"/>
          <c:order val="1"/>
          <c:tx>
            <c:strRef>
              <c:f>Лист1!$C$1</c:f>
              <c:strCache>
                <c:ptCount val="1"/>
                <c:pt idx="0">
                  <c:v>безвозмездные поступления</c:v>
                </c:pt>
              </c:strCache>
            </c:strRef>
          </c:tx>
          <c:spPr>
            <a:solidFill>
              <a:schemeClr val="accent2">
                <a:tint val="77000"/>
                <a:alpha val="70000"/>
              </a:schemeClr>
            </a:solidFill>
            <a:ln>
              <a:noFill/>
            </a:ln>
            <a:effectLst/>
          </c:spPr>
          <c:invertIfNegative val="0"/>
          <c:dLbls>
            <c:dLbl>
              <c:idx val="0"/>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7D51-4513-9844-BDB4C20A7970}"/>
                </c:ext>
              </c:extLst>
            </c:dLbl>
            <c:dLbl>
              <c:idx val="1"/>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7D51-4513-9844-BDB4C20A7970}"/>
                </c:ext>
              </c:extLst>
            </c:dLbl>
            <c:dLbl>
              <c:idx val="2"/>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7D51-4513-9844-BDB4C20A7970}"/>
                </c:ext>
              </c:extLst>
            </c:dLbl>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7D51-4513-9844-BDB4C20A7970}"/>
                </c:ext>
              </c:extLst>
            </c:dLbl>
            <c:dLbl>
              <c:idx val="4"/>
              <c:tx>
                <c:rich>
                  <a:bodyPr/>
                  <a:lstStyle/>
                  <a:p>
                    <a:fld id="{7F306DB7-871A-4383-814B-788FF848F880}" type="CELLRANGE">
                      <a:rPr lang="en-US" sz="1100" b="0" baseline="0">
                        <a:effectLst/>
                      </a:rPr>
                      <a:pPr/>
                      <a:t>[ДИАПАЗОН ЯЧЕЕК]</a:t>
                    </a:fld>
                    <a:r>
                      <a:rPr lang="en-US" sz="1100" b="0" baseline="0">
                        <a:effectLst/>
                      </a:rPr>
                      <a:t> </a:t>
                    </a:r>
                    <a:fld id="{EE9D0439-D5D4-4963-B181-35E214BF0414}" type="VALUE">
                      <a:rPr lang="en-US" sz="1100" b="0" baseline="0">
                        <a:effectLst/>
                      </a:rPr>
                      <a:pPr/>
                      <a:t>[ЗНАЧЕНИЕ]</a:t>
                    </a:fld>
                    <a:endParaRPr lang="en-US" sz="1100" b="0" baseline="0">
                      <a:effectLst/>
                    </a:endParaRPr>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7D51-4513-9844-BDB4C20A7970}"/>
                </c:ext>
              </c:extLst>
            </c:dLbl>
            <c:dLbl>
              <c:idx val="5"/>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fld id="{733E7104-9043-4736-9BB6-9C338E836991}" type="CELLRANGE">
                      <a:rPr lang="ru-RU"/>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[ДИАПАЗОН ЯЧЕЕК]</a:t>
                    </a:fld>
                    <a:r>
                      <a:rPr lang="ru-RU" baseline="0"/>
                      <a:t> </a:t>
                    </a:r>
                    <a:fld id="{5D8B520E-D306-4D0E-B507-8155AD470519}" type="VALUE">
                      <a:rPr lang="ru-RU" baseline="0"/>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[ЗНАЧЕНИЕ]</a:t>
                    </a:fld>
                    <a:endParaRPr lang="ru-RU" baseline="0"/>
                  </a:p>
                </c:rich>
              </c:tx>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7D51-4513-9844-BDB4C20A7970}"/>
                </c:ext>
              </c:extLst>
            </c:dLbl>
            <c:dLbl>
              <c:idx val="6"/>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7D51-4513-9844-BDB4C20A797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2021 г.</c:v>
                </c:pt>
                <c:pt idx="1">
                  <c:v>исполнено в 2022 г.</c:v>
                </c:pt>
                <c:pt idx="2">
                  <c:v>уточненный план 2023 г.</c:v>
                </c:pt>
                <c:pt idx="3">
                  <c:v>ожидаемое исполнение 2023 г.</c:v>
                </c:pt>
                <c:pt idx="4">
                  <c:v>план 2024 г.</c:v>
                </c:pt>
                <c:pt idx="5">
                  <c:v>план 2025 г.</c:v>
                </c:pt>
                <c:pt idx="6">
                  <c:v>план 2026 г.</c:v>
                </c:pt>
              </c:strCache>
            </c:strRef>
          </c:cat>
          <c:val>
            <c:numRef>
              <c:f>Лист1!$C$2:$C$8</c:f>
              <c:numCache>
                <c:formatCode>#,##0.0</c:formatCode>
                <c:ptCount val="7"/>
                <c:pt idx="0">
                  <c:v>2177125.2999999998</c:v>
                </c:pt>
                <c:pt idx="1">
                  <c:v>3478586.8</c:v>
                </c:pt>
                <c:pt idx="2">
                  <c:v>3931992.7</c:v>
                </c:pt>
                <c:pt idx="3">
                  <c:v>3931992.7</c:v>
                </c:pt>
                <c:pt idx="4">
                  <c:v>3579873.8</c:v>
                </c:pt>
                <c:pt idx="5">
                  <c:v>4328730.4000000004</c:v>
                </c:pt>
                <c:pt idx="6">
                  <c:v>2889634.2</c:v>
                </c:pt>
              </c:numCache>
            </c:numRef>
          </c:val>
          <c:extLst>
            <c:ext xmlns:c15="http://schemas.microsoft.com/office/drawing/2012/chart" uri="{02D57815-91ED-43cb-92C2-25804820EDAC}">
              <c15:datalabelsRange>
                <c15:f>Лист1!$A$9:$F$9</c15:f>
                <c15:dlblRangeCache>
                  <c:ptCount val="6"/>
                </c15:dlblRangeCache>
              </c15:datalabelsRange>
            </c:ext>
            <c:ext xmlns:c16="http://schemas.microsoft.com/office/drawing/2014/chart" uri="{C3380CC4-5D6E-409C-BE32-E72D297353CC}">
              <c16:uniqueId val="{0000000F-7D51-4513-9844-BDB4C20A7970}"/>
            </c:ext>
          </c:extLst>
        </c:ser>
        <c:dLbls>
          <c:showLegendKey val="0"/>
          <c:showVal val="0"/>
          <c:showCatName val="0"/>
          <c:showSerName val="0"/>
          <c:showPercent val="0"/>
          <c:showBubbleSize val="0"/>
        </c:dLbls>
        <c:gapWidth val="50"/>
        <c:overlap val="100"/>
        <c:axId val="600877696"/>
        <c:axId val="600876712"/>
      </c:barChart>
      <c:catAx>
        <c:axId val="600877696"/>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600876712"/>
        <c:crosses val="autoZero"/>
        <c:auto val="1"/>
        <c:lblAlgn val="ctr"/>
        <c:lblOffset val="100"/>
        <c:noMultiLvlLbl val="0"/>
      </c:catAx>
      <c:valAx>
        <c:axId val="600876712"/>
        <c:scaling>
          <c:orientation val="minMax"/>
        </c:scaling>
        <c:delete val="1"/>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0.0" sourceLinked="1"/>
        <c:majorTickMark val="none"/>
        <c:minorTickMark val="none"/>
        <c:tickLblPos val="nextTo"/>
        <c:crossAx val="60087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ru-RU" dirty="0" smtClean="0"/>
              <a:t>2024</a:t>
            </a:r>
            <a:endParaRPr lang="en-US" dirty="0"/>
          </a:p>
        </c:rich>
      </c:tx>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2023</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F23-4956-9319-FEDE0E754696}"/>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F23-4956-9319-FEDE0E754696}"/>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F23-4956-9319-FEDE0E75469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0.36270796858113663</c:v>
                </c:pt>
                <c:pt idx="1">
                  <c:v>8.8112093356271667E-2</c:v>
                </c:pt>
                <c:pt idx="2">
                  <c:v>0.5491799380625918</c:v>
                </c:pt>
              </c:numCache>
            </c:numRef>
          </c:val>
          <c:extLst>
            <c:ext xmlns:c16="http://schemas.microsoft.com/office/drawing/2014/chart" uri="{C3380CC4-5D6E-409C-BE32-E72D297353CC}">
              <c16:uniqueId val="{00000000-4AAD-466B-B22F-424B5E6722AA}"/>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79368773304322493"/>
          <c:h val="0.271007725202001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2025</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197-49B6-BD1A-1D7C1C669550}"/>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197-49B6-BD1A-1D7C1C669550}"/>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197-49B6-BD1A-1D7C1C669550}"/>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0.3441164133198884</c:v>
                </c:pt>
                <c:pt idx="1">
                  <c:v>7.4592841841563742E-2</c:v>
                </c:pt>
                <c:pt idx="2">
                  <c:v>0.58129074483854792</c:v>
                </c:pt>
              </c:numCache>
            </c:numRef>
          </c:val>
          <c:extLst>
            <c:ext xmlns:c16="http://schemas.microsoft.com/office/drawing/2014/chart" uri="{C3380CC4-5D6E-409C-BE32-E72D297353CC}">
              <c16:uniqueId val="{00000006-7197-49B6-BD1A-1D7C1C669550}"/>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81833350346030498"/>
          <c:h val="0.2908038670903259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2026</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42CC-41FE-9692-1966CDFCBB2E}"/>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42CC-41FE-9692-1966CDFCBB2E}"/>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42CC-41FE-9692-1966CDFCBB2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0.44222622202320905</c:v>
                </c:pt>
                <c:pt idx="1">
                  <c:v>8.7325970886241805E-2</c:v>
                </c:pt>
                <c:pt idx="2">
                  <c:v>0.47044780709054923</c:v>
                </c:pt>
              </c:numCache>
            </c:numRef>
          </c:val>
          <c:extLst>
            <c:ext xmlns:c16="http://schemas.microsoft.com/office/drawing/2014/chart" uri="{C3380CC4-5D6E-409C-BE32-E72D297353CC}">
              <c16:uniqueId val="{00000006-42CC-41FE-9692-1966CDFCBB2E}"/>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80847519529347289"/>
          <c:h val="0.2891075435624860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367403059501516"/>
          <c:y val="0.15518770585872904"/>
          <c:w val="0.30648785595419764"/>
          <c:h val="0.75399107708145519"/>
        </c:manualLayout>
      </c:layout>
      <c:pieChart>
        <c:varyColors val="1"/>
        <c:ser>
          <c:idx val="0"/>
          <c:order val="0"/>
          <c:spPr>
            <a:ln>
              <a:solidFill>
                <a:schemeClr val="tx1"/>
              </a:solidFill>
            </a:ln>
            <a:effectLst>
              <a:softEdge rad="0"/>
            </a:effectLst>
            <a:scene3d>
              <a:camera prst="orthographicFront"/>
              <a:lightRig rig="threePt" dir="t"/>
            </a:scene3d>
            <a:sp3d prstMaterial="dkEdge">
              <a:bevelB prst="angle"/>
            </a:sp3d>
          </c:spPr>
          <c:dPt>
            <c:idx val="0"/>
            <c:bubble3D val="0"/>
            <c:spPr>
              <a:solidFill>
                <a:schemeClr val="accent1"/>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1-46B4-4E86-9B1B-08AF181380FF}"/>
              </c:ext>
            </c:extLst>
          </c:dPt>
          <c:dPt>
            <c:idx val="1"/>
            <c:bubble3D val="0"/>
            <c:spPr>
              <a:solidFill>
                <a:schemeClr val="accent2"/>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3-46B4-4E86-9B1B-08AF181380FF}"/>
              </c:ext>
            </c:extLst>
          </c:dPt>
          <c:dPt>
            <c:idx val="2"/>
            <c:bubble3D val="0"/>
            <c:spPr>
              <a:solidFill>
                <a:schemeClr val="accent3"/>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5-46B4-4E86-9B1B-08AF181380FF}"/>
              </c:ext>
            </c:extLst>
          </c:dPt>
          <c:dPt>
            <c:idx val="3"/>
            <c:bubble3D val="0"/>
            <c:spPr>
              <a:solidFill>
                <a:schemeClr val="accent4"/>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7-46B4-4E86-9B1B-08AF181380FF}"/>
              </c:ext>
            </c:extLst>
          </c:dPt>
          <c:dPt>
            <c:idx val="4"/>
            <c:bubble3D val="0"/>
            <c:spPr>
              <a:solidFill>
                <a:schemeClr val="accent5"/>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9-46B4-4E86-9B1B-08AF181380FF}"/>
              </c:ext>
            </c:extLst>
          </c:dPt>
          <c:dPt>
            <c:idx val="5"/>
            <c:bubble3D val="0"/>
            <c:spPr>
              <a:solidFill>
                <a:schemeClr val="accent6"/>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B-46B4-4E86-9B1B-08AF181380FF}"/>
              </c:ext>
            </c:extLst>
          </c:dPt>
          <c:dPt>
            <c:idx val="6"/>
            <c:bubble3D val="0"/>
            <c:spPr>
              <a:solidFill>
                <a:schemeClr val="accent1">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D-46B4-4E86-9B1B-08AF181380FF}"/>
              </c:ext>
            </c:extLst>
          </c:dPt>
          <c:dPt>
            <c:idx val="7"/>
            <c:bubble3D val="0"/>
            <c:spPr>
              <a:solidFill>
                <a:schemeClr val="accent2">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F-46B4-4E86-9B1B-08AF181380FF}"/>
              </c:ext>
            </c:extLst>
          </c:dPt>
          <c:dLbls>
            <c:dLbl>
              <c:idx val="0"/>
              <c:layout>
                <c:manualLayout>
                  <c:x val="2.5117598652088145E-2"/>
                  <c:y val="7.7239786558695837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1154A565-A798-4CB6-AA6E-0A21DABF06D2}" type="CATEGORYNAME">
                      <a:rPr lang="ru-RU"/>
                      <a:pPr>
                        <a:defRPr/>
                      </a:pPr>
                      <a:t>[ИМЯ КАТЕГОРИИ]</a:t>
                    </a:fld>
                    <a:r>
                      <a:rPr lang="ru-RU" baseline="0" dirty="0"/>
                      <a:t>; </a:t>
                    </a:r>
                  </a:p>
                  <a:p>
                    <a:pPr>
                      <a:defRPr/>
                    </a:pPr>
                    <a:fld id="{74E79313-6C6A-48AD-A41A-4290EEAED595}" type="VALUE">
                      <a:rPr lang="ru-RU" baseline="0" smtClean="0"/>
                      <a:pPr>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6277250493163614"/>
                      <c:h val="0.10661665204651984"/>
                    </c:manualLayout>
                  </c15:layout>
                  <c15:dlblFieldTable/>
                  <c15:showDataLabelsRange val="0"/>
                </c:ext>
                <c:ext xmlns:c16="http://schemas.microsoft.com/office/drawing/2014/chart" uri="{C3380CC4-5D6E-409C-BE32-E72D297353CC}">
                  <c16:uniqueId val="{00000001-46B4-4E86-9B1B-08AF181380FF}"/>
                </c:ext>
              </c:extLst>
            </c:dLbl>
            <c:dLbl>
              <c:idx val="1"/>
              <c:layout>
                <c:manualLayout>
                  <c:x val="3.2443564925613837E-2"/>
                  <c:y val="0"/>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ADE060B6-3060-4C60-992F-7EFEB9FCC3A6}" type="CATEGORYNAME">
                      <a:rPr lang="ru-RU"/>
                      <a:pPr>
                        <a:defRPr>
                          <a:solidFill>
                            <a:schemeClr val="accent1"/>
                          </a:solidFill>
                        </a:defRPr>
                      </a:pPr>
                      <a:t>[ИМЯ КАТЕГОРИИ]</a:t>
                    </a:fld>
                    <a:r>
                      <a:rPr lang="ru-RU" baseline="0"/>
                      <a:t>; </a:t>
                    </a:r>
                  </a:p>
                  <a:p>
                    <a:pPr>
                      <a:defRPr>
                        <a:solidFill>
                          <a:schemeClr val="accent1"/>
                        </a:solidFill>
                      </a:defRPr>
                    </a:pPr>
                    <a:r>
                      <a:rPr lang="ru-RU" baseline="0"/>
                      <a:t> </a:t>
                    </a:r>
                    <a:fld id="{CE6EB27C-A5E4-4D8D-B63A-826A9B68E6BF}" type="VALUE">
                      <a:rPr lang="ru-RU" baseline="0"/>
                      <a:pPr>
                        <a:defRPr>
                          <a:solidFill>
                            <a:schemeClr val="accent1"/>
                          </a:solidFill>
                        </a:defRPr>
                      </a:pPr>
                      <a:t>[ЗНАЧЕНИЕ]</a:t>
                    </a:fld>
                    <a:endParaRPr lang="ru-RU" baseline="0"/>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6B4-4E86-9B1B-08AF181380FF}"/>
                </c:ext>
              </c:extLst>
            </c:dLbl>
            <c:dLbl>
              <c:idx val="2"/>
              <c:layout>
                <c:manualLayout>
                  <c:x val="0.10884296869579169"/>
                  <c:y val="-1.2873297759782642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C371CA2A-62C8-4109-B5AA-7911536B653B}" type="CATEGORYNAME">
                      <a:rPr lang="ru-RU"/>
                      <a:pPr>
                        <a:defRPr>
                          <a:solidFill>
                            <a:schemeClr val="accent1"/>
                          </a:solidFill>
                        </a:defRPr>
                      </a:pPr>
                      <a:t>[ИМЯ КАТЕГОРИИ]</a:t>
                    </a:fld>
                    <a:r>
                      <a:rPr lang="ru-RU" baseline="0"/>
                      <a:t>;   </a:t>
                    </a:r>
                  </a:p>
                  <a:p>
                    <a:pPr>
                      <a:defRPr>
                        <a:solidFill>
                          <a:schemeClr val="accent1"/>
                        </a:solidFill>
                      </a:defRPr>
                    </a:pPr>
                    <a:fld id="{A55E0DE4-624B-40BA-81A7-24D69F792DDA}"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332202327201549"/>
                      <c:h val="7.9871818445550316E-2"/>
                    </c:manualLayout>
                  </c15:layout>
                  <c15:dlblFieldTable/>
                  <c15:showDataLabelsRange val="0"/>
                </c:ext>
                <c:ext xmlns:c16="http://schemas.microsoft.com/office/drawing/2014/chart" uri="{C3380CC4-5D6E-409C-BE32-E72D297353CC}">
                  <c16:uniqueId val="{00000005-46B4-4E86-9B1B-08AF181380FF}"/>
                </c:ext>
              </c:extLst>
            </c:dLbl>
            <c:dLbl>
              <c:idx val="3"/>
              <c:layout>
                <c:manualLayout>
                  <c:x val="-2.5117598652088131E-2"/>
                  <c:y val="2.5746595519565284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4"/>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6B4-4E86-9B1B-08AF181380FF}"/>
                </c:ext>
              </c:extLst>
            </c:dLbl>
            <c:dLbl>
              <c:idx val="4"/>
              <c:layout>
                <c:manualLayout>
                  <c:x val="-4.4479080946406083E-2"/>
                  <c:y val="7.7239786558695858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B1F443D3-5F65-403A-B572-44AF4316EB02}" type="CATEGORYNAME">
                      <a:rPr lang="ru-RU"/>
                      <a:pPr>
                        <a:defRPr>
                          <a:solidFill>
                            <a:schemeClr val="accent1"/>
                          </a:solidFill>
                        </a:defRPr>
                      </a:pPr>
                      <a:t>[ИМЯ КАТЕГОРИИ]</a:t>
                    </a:fld>
                    <a:r>
                      <a:rPr lang="ru-RU" baseline="0"/>
                      <a:t>; </a:t>
                    </a:r>
                  </a:p>
                  <a:p>
                    <a:pPr>
                      <a:defRPr>
                        <a:solidFill>
                          <a:schemeClr val="accent1"/>
                        </a:solidFill>
                      </a:defRPr>
                    </a:pPr>
                    <a:fld id="{F9B36599-935B-459A-A640-2718ACE4A869}"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752402941659759"/>
                      <c:h val="7.0571418319128443E-2"/>
                    </c:manualLayout>
                  </c15:layout>
                  <c15:dlblFieldTable/>
                  <c15:showDataLabelsRange val="0"/>
                </c:ext>
                <c:ext xmlns:c16="http://schemas.microsoft.com/office/drawing/2014/chart" uri="{C3380CC4-5D6E-409C-BE32-E72D297353CC}">
                  <c16:uniqueId val="{00000009-46B4-4E86-9B1B-08AF181380FF}"/>
                </c:ext>
              </c:extLst>
            </c:dLbl>
            <c:dLbl>
              <c:idx val="5"/>
              <c:layout>
                <c:manualLayout>
                  <c:x val="-1.6745065768058773E-2"/>
                  <c:y val="6.9515909267375553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6"/>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828249519279818"/>
                      <c:h val="0.18029063649030516"/>
                    </c:manualLayout>
                  </c15:layout>
                </c:ext>
                <c:ext xmlns:c16="http://schemas.microsoft.com/office/drawing/2014/chart" uri="{C3380CC4-5D6E-409C-BE32-E72D297353CC}">
                  <c16:uniqueId val="{0000000B-46B4-4E86-9B1B-08AF181380FF}"/>
                </c:ext>
              </c:extLst>
            </c:dLbl>
            <c:dLbl>
              <c:idx val="6"/>
              <c:layout>
                <c:manualLayout>
                  <c:x val="-5.7037880272450152E-2"/>
                  <c:y val="0.11585957847349447"/>
                </c:manualLayout>
              </c:layout>
              <c:tx>
                <c:rich>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fld id="{19A5C7BA-A756-4D38-AB8F-50539A011C68}" type="CATEGORYNAME">
                      <a:rPr lang="ru-RU"/>
                      <a:pPr lvl="1" algn="ctr" rtl="0">
                        <a:defRPr>
                          <a:solidFill>
                            <a:srgbClr val="5B9BD5">
                              <a:lumMod val="60000"/>
                            </a:srgbClr>
                          </a:solidFill>
                          <a:effectLst>
                            <a:glow>
                              <a:srgbClr val="5B9BD5">
                                <a:alpha val="40000"/>
                              </a:srgbClr>
                            </a:glow>
                          </a:effectLst>
                        </a:defRPr>
                      </a:pPr>
                      <a:t>[ИМЯ КАТЕГОРИИ]</a:t>
                    </a:fld>
                    <a:r>
                      <a:rPr lang="ru-RU" dirty="0"/>
                      <a:t>
</a:t>
                    </a:r>
                    <a:fld id="{D708E01B-C46F-413A-9148-9B06B0691C82}" type="VALUE">
                      <a:rPr lang="ru-RU" smtClean="0"/>
                      <a:pPr lvl="1" algn="ctr" rtl="0">
                        <a:defRPr>
                          <a:solidFill>
                            <a:srgbClr val="5B9BD5">
                              <a:lumMod val="60000"/>
                            </a:srgbClr>
                          </a:solidFill>
                          <a:effectLst>
                            <a:glow>
                              <a:srgbClr val="5B9BD5">
                                <a:alpha val="40000"/>
                              </a:srgbClr>
                            </a:glow>
                          </a:effectLst>
                        </a:defRPr>
                      </a:pPr>
                      <a:t>[ЗНАЧЕНИЕ]</a:t>
                    </a:fld>
                    <a:endParaRPr lang="ru-RU" dirty="0"/>
                  </a:p>
                </c:rich>
              </c:tx>
              <c:spPr>
                <a:noFill/>
                <a:ln>
                  <a:solidFill>
                    <a:schemeClr val="tx1"/>
                  </a:solidFill>
                </a:ln>
                <a:effectLst/>
              </c:spPr>
              <c:txPr>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424793970589666"/>
                      <c:h val="0.19521068722934395"/>
                    </c:manualLayout>
                  </c15:layout>
                  <c15:dlblFieldTable/>
                  <c15:showDataLabelsRange val="0"/>
                </c:ext>
                <c:ext xmlns:c16="http://schemas.microsoft.com/office/drawing/2014/chart" uri="{C3380CC4-5D6E-409C-BE32-E72D297353CC}">
                  <c16:uniqueId val="{0000000D-46B4-4E86-9B1B-08AF181380FF}"/>
                </c:ext>
              </c:extLst>
            </c:dLbl>
            <c:dLbl>
              <c:idx val="7"/>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2">
                          <a:lumMod val="60000"/>
                        </a:schemeClr>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extLst>
                <c:ext xmlns:c16="http://schemas.microsoft.com/office/drawing/2014/chart" uri="{C3380CC4-5D6E-409C-BE32-E72D297353CC}">
                  <c16:uniqueId val="{0000000F-46B4-4E86-9B1B-08AF181380FF}"/>
                </c:ext>
              </c:extLst>
            </c:dLbl>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Лист2!$I$4:$I$11</c:f>
              <c:strCache>
                <c:ptCount val="8"/>
                <c:pt idx="0">
                  <c:v>Налог на доходы физических лиц</c:v>
                </c:pt>
                <c:pt idx="1">
                  <c:v>Налоги на товары (работы, услуги), реализуемые на территории РФ</c:v>
                </c:pt>
                <c:pt idx="2">
                  <c:v>Налоги на совокупный доход</c:v>
                </c:pt>
                <c:pt idx="3">
                  <c:v>Налог на имущество физических лиц</c:v>
                </c:pt>
                <c:pt idx="4">
                  <c:v>Земельный налог</c:v>
                </c:pt>
                <c:pt idx="5">
                  <c:v>Иные доходы (госпошлина, экология, доходы от оказания  платных услуг и компенсации затрат государства, штрафы, прочие неналоговые доходы)</c:v>
                </c:pt>
                <c:pt idx="6">
                  <c:v>Доходы от использования имущества, находящегося в государственной и муниципальной собственности</c:v>
                </c:pt>
                <c:pt idx="7">
                  <c:v>Доходы от продажи материальных и нематериальных активов</c:v>
                </c:pt>
              </c:strCache>
            </c:strRef>
          </c:cat>
          <c:val>
            <c:numRef>
              <c:f>Лист2!$J$4:$J$11</c:f>
              <c:numCache>
                <c:formatCode>0.0%</c:formatCode>
                <c:ptCount val="8"/>
                <c:pt idx="0">
                  <c:v>0.33031533936523788</c:v>
                </c:pt>
                <c:pt idx="1">
                  <c:v>3.9504789010949377E-3</c:v>
                </c:pt>
                <c:pt idx="2">
                  <c:v>0.31353037237125042</c:v>
                </c:pt>
                <c:pt idx="3">
                  <c:v>4.8884764626075355E-2</c:v>
                </c:pt>
                <c:pt idx="4">
                  <c:v>9.8682856099638394E-2</c:v>
                </c:pt>
                <c:pt idx="5">
                  <c:v>1.7503616386390343E-2</c:v>
                </c:pt>
                <c:pt idx="6">
                  <c:v>0.14366107270986869</c:v>
                </c:pt>
                <c:pt idx="7">
                  <c:v>4.2892469375136758E-2</c:v>
                </c:pt>
              </c:numCache>
            </c:numRef>
          </c:val>
          <c:extLst>
            <c:ext xmlns:c16="http://schemas.microsoft.com/office/drawing/2014/chart" uri="{C3380CC4-5D6E-409C-BE32-E72D297353CC}">
              <c16:uniqueId val="{00000010-46B4-4E86-9B1B-08AF181380FF}"/>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effectLst>
            <a:glow>
              <a:schemeClr val="accent1">
                <a:alpha val="40000"/>
              </a:schemeClr>
            </a:glow>
          </a:effectLst>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45659" cy="49821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5" y="1"/>
            <a:ext cx="2945659" cy="498215"/>
          </a:xfrm>
          <a:prstGeom prst="rect">
            <a:avLst/>
          </a:prstGeom>
        </p:spPr>
        <p:txBody>
          <a:bodyPr vert="horz" lIns="91440" tIns="45720" rIns="91440" bIns="45720" rtlCol="0"/>
          <a:lstStyle>
            <a:lvl1pPr algn="r">
              <a:defRPr sz="1200"/>
            </a:lvl1pPr>
          </a:lstStyle>
          <a:p>
            <a:fld id="{7D4C5BD8-0531-46F7-88F9-27B0204D4881}" type="datetimeFigureOut">
              <a:rPr lang="ru-RU" smtClean="0"/>
              <a:t>16.11.2023</a:t>
            </a:fld>
            <a:endParaRPr lang="ru-RU"/>
          </a:p>
        </p:txBody>
      </p:sp>
      <p:sp>
        <p:nvSpPr>
          <p:cNvPr id="4" name="Образ слайда 3"/>
          <p:cNvSpPr>
            <a:spLocks noGrp="1" noRot="1" noChangeAspect="1"/>
          </p:cNvSpPr>
          <p:nvPr>
            <p:ph type="sldImg" idx="2"/>
          </p:nvPr>
        </p:nvSpPr>
        <p:spPr>
          <a:xfrm>
            <a:off x="419100" y="1239838"/>
            <a:ext cx="5959475" cy="33528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2" y="9431599"/>
            <a:ext cx="2945659" cy="49821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5" y="9431599"/>
            <a:ext cx="2945659" cy="498214"/>
          </a:xfrm>
          <a:prstGeom prst="rect">
            <a:avLst/>
          </a:prstGeom>
        </p:spPr>
        <p:txBody>
          <a:bodyPr vert="horz" lIns="91440" tIns="45720" rIns="91440" bIns="45720" rtlCol="0" anchor="b"/>
          <a:lstStyle>
            <a:lvl1pPr algn="r">
              <a:defRPr sz="1200"/>
            </a:lvl1pPr>
          </a:lstStyle>
          <a:p>
            <a:fld id="{EED41EF8-81A9-4A72-8927-F2846589E185}" type="slidenum">
              <a:rPr lang="ru-RU" smtClean="0"/>
              <a:t>‹#›</a:t>
            </a:fld>
            <a:endParaRPr lang="ru-RU"/>
          </a:p>
        </p:txBody>
      </p:sp>
    </p:spTree>
    <p:extLst>
      <p:ext uri="{BB962C8B-B14F-4D97-AF65-F5344CB8AC3E}">
        <p14:creationId xmlns:p14="http://schemas.microsoft.com/office/powerpoint/2010/main" val="371662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16</a:t>
            </a:fld>
            <a:endParaRPr lang="ru-RU"/>
          </a:p>
        </p:txBody>
      </p:sp>
    </p:spTree>
    <p:extLst>
      <p:ext uri="{BB962C8B-B14F-4D97-AF65-F5344CB8AC3E}">
        <p14:creationId xmlns:p14="http://schemas.microsoft.com/office/powerpoint/2010/main" val="1146999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25</a:t>
            </a:fld>
            <a:endParaRPr lang="ru-RU"/>
          </a:p>
        </p:txBody>
      </p:sp>
    </p:spTree>
    <p:extLst>
      <p:ext uri="{BB962C8B-B14F-4D97-AF65-F5344CB8AC3E}">
        <p14:creationId xmlns:p14="http://schemas.microsoft.com/office/powerpoint/2010/main" val="223165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26</a:t>
            </a:fld>
            <a:endParaRPr lang="ru-RU"/>
          </a:p>
        </p:txBody>
      </p:sp>
    </p:spTree>
    <p:extLst>
      <p:ext uri="{BB962C8B-B14F-4D97-AF65-F5344CB8AC3E}">
        <p14:creationId xmlns:p14="http://schemas.microsoft.com/office/powerpoint/2010/main" val="4018356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27</a:t>
            </a:fld>
            <a:endParaRPr lang="ru-RU"/>
          </a:p>
        </p:txBody>
      </p:sp>
    </p:spTree>
    <p:extLst>
      <p:ext uri="{BB962C8B-B14F-4D97-AF65-F5344CB8AC3E}">
        <p14:creationId xmlns:p14="http://schemas.microsoft.com/office/powerpoint/2010/main" val="3318722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28</a:t>
            </a:fld>
            <a:endParaRPr lang="ru-RU"/>
          </a:p>
        </p:txBody>
      </p:sp>
    </p:spTree>
    <p:extLst>
      <p:ext uri="{BB962C8B-B14F-4D97-AF65-F5344CB8AC3E}">
        <p14:creationId xmlns:p14="http://schemas.microsoft.com/office/powerpoint/2010/main" val="3994330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29</a:t>
            </a:fld>
            <a:endParaRPr lang="ru-RU"/>
          </a:p>
        </p:txBody>
      </p:sp>
    </p:spTree>
    <p:extLst>
      <p:ext uri="{BB962C8B-B14F-4D97-AF65-F5344CB8AC3E}">
        <p14:creationId xmlns:p14="http://schemas.microsoft.com/office/powerpoint/2010/main" val="524822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30</a:t>
            </a:fld>
            <a:endParaRPr lang="ru-RU"/>
          </a:p>
        </p:txBody>
      </p:sp>
    </p:spTree>
    <p:extLst>
      <p:ext uri="{BB962C8B-B14F-4D97-AF65-F5344CB8AC3E}">
        <p14:creationId xmlns:p14="http://schemas.microsoft.com/office/powerpoint/2010/main" val="1337307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31</a:t>
            </a:fld>
            <a:endParaRPr lang="ru-RU"/>
          </a:p>
        </p:txBody>
      </p:sp>
    </p:spTree>
    <p:extLst>
      <p:ext uri="{BB962C8B-B14F-4D97-AF65-F5344CB8AC3E}">
        <p14:creationId xmlns:p14="http://schemas.microsoft.com/office/powerpoint/2010/main" val="1702649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F98D17B2-16C7-49C3-9124-25664BB2AC83}" type="slidenum">
              <a:rPr lang="ru-RU" smtClean="0"/>
              <a:pPr>
                <a:defRPr/>
              </a:pPr>
              <a:t>32</a:t>
            </a:fld>
            <a:endParaRPr lang="ru-RU"/>
          </a:p>
        </p:txBody>
      </p:sp>
    </p:spTree>
    <p:extLst>
      <p:ext uri="{BB962C8B-B14F-4D97-AF65-F5344CB8AC3E}">
        <p14:creationId xmlns:p14="http://schemas.microsoft.com/office/powerpoint/2010/main" val="48571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8D17B2-16C7-49C3-9124-25664BB2AC83}"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4157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38</a:t>
            </a:fld>
            <a:endParaRPr lang="ru-RU"/>
          </a:p>
        </p:txBody>
      </p:sp>
    </p:spTree>
    <p:extLst>
      <p:ext uri="{BB962C8B-B14F-4D97-AF65-F5344CB8AC3E}">
        <p14:creationId xmlns:p14="http://schemas.microsoft.com/office/powerpoint/2010/main" val="4639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17</a:t>
            </a:fld>
            <a:endParaRPr lang="ru-RU"/>
          </a:p>
        </p:txBody>
      </p:sp>
    </p:spTree>
    <p:extLst>
      <p:ext uri="{BB962C8B-B14F-4D97-AF65-F5344CB8AC3E}">
        <p14:creationId xmlns:p14="http://schemas.microsoft.com/office/powerpoint/2010/main" val="14239708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pPr/>
              <a:t>60</a:t>
            </a:fld>
            <a:endParaRPr lang="ru-RU"/>
          </a:p>
        </p:txBody>
      </p:sp>
    </p:spTree>
    <p:extLst>
      <p:ext uri="{BB962C8B-B14F-4D97-AF65-F5344CB8AC3E}">
        <p14:creationId xmlns:p14="http://schemas.microsoft.com/office/powerpoint/2010/main" val="1432063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71</a:t>
            </a:fld>
            <a:endParaRPr lang="ru-RU"/>
          </a:p>
        </p:txBody>
      </p:sp>
    </p:spTree>
    <p:extLst>
      <p:ext uri="{BB962C8B-B14F-4D97-AF65-F5344CB8AC3E}">
        <p14:creationId xmlns:p14="http://schemas.microsoft.com/office/powerpoint/2010/main" val="3885593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72</a:t>
            </a:fld>
            <a:endParaRPr lang="ru-RU"/>
          </a:p>
        </p:txBody>
      </p:sp>
    </p:spTree>
    <p:extLst>
      <p:ext uri="{BB962C8B-B14F-4D97-AF65-F5344CB8AC3E}">
        <p14:creationId xmlns:p14="http://schemas.microsoft.com/office/powerpoint/2010/main" val="566339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73</a:t>
            </a:fld>
            <a:endParaRPr lang="ru-RU"/>
          </a:p>
        </p:txBody>
      </p:sp>
    </p:spTree>
    <p:extLst>
      <p:ext uri="{BB962C8B-B14F-4D97-AF65-F5344CB8AC3E}">
        <p14:creationId xmlns:p14="http://schemas.microsoft.com/office/powerpoint/2010/main" val="2950023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18</a:t>
            </a:fld>
            <a:endParaRPr lang="ru-RU"/>
          </a:p>
        </p:txBody>
      </p:sp>
    </p:spTree>
    <p:extLst>
      <p:ext uri="{BB962C8B-B14F-4D97-AF65-F5344CB8AC3E}">
        <p14:creationId xmlns:p14="http://schemas.microsoft.com/office/powerpoint/2010/main" val="3540424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19</a:t>
            </a:fld>
            <a:endParaRPr lang="ru-RU"/>
          </a:p>
        </p:txBody>
      </p:sp>
    </p:spTree>
    <p:extLst>
      <p:ext uri="{BB962C8B-B14F-4D97-AF65-F5344CB8AC3E}">
        <p14:creationId xmlns:p14="http://schemas.microsoft.com/office/powerpoint/2010/main" val="2759293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20</a:t>
            </a:fld>
            <a:endParaRPr lang="ru-RU"/>
          </a:p>
        </p:txBody>
      </p:sp>
    </p:spTree>
    <p:extLst>
      <p:ext uri="{BB962C8B-B14F-4D97-AF65-F5344CB8AC3E}">
        <p14:creationId xmlns:p14="http://schemas.microsoft.com/office/powerpoint/2010/main" val="1022712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21</a:t>
            </a:fld>
            <a:endParaRPr lang="ru-RU"/>
          </a:p>
        </p:txBody>
      </p:sp>
    </p:spTree>
    <p:extLst>
      <p:ext uri="{BB962C8B-B14F-4D97-AF65-F5344CB8AC3E}">
        <p14:creationId xmlns:p14="http://schemas.microsoft.com/office/powerpoint/2010/main" val="1114335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22</a:t>
            </a:fld>
            <a:endParaRPr lang="ru-RU"/>
          </a:p>
        </p:txBody>
      </p:sp>
    </p:spTree>
    <p:extLst>
      <p:ext uri="{BB962C8B-B14F-4D97-AF65-F5344CB8AC3E}">
        <p14:creationId xmlns:p14="http://schemas.microsoft.com/office/powerpoint/2010/main" val="2133414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23</a:t>
            </a:fld>
            <a:endParaRPr lang="ru-RU"/>
          </a:p>
        </p:txBody>
      </p:sp>
    </p:spTree>
    <p:extLst>
      <p:ext uri="{BB962C8B-B14F-4D97-AF65-F5344CB8AC3E}">
        <p14:creationId xmlns:p14="http://schemas.microsoft.com/office/powerpoint/2010/main" val="945994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24</a:t>
            </a:fld>
            <a:endParaRPr lang="ru-RU"/>
          </a:p>
        </p:txBody>
      </p:sp>
    </p:spTree>
    <p:extLst>
      <p:ext uri="{BB962C8B-B14F-4D97-AF65-F5344CB8AC3E}">
        <p14:creationId xmlns:p14="http://schemas.microsoft.com/office/powerpoint/2010/main" val="351312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D0D1E7B-0856-46EF-BF53-0266FA6D5C93}"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42277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5B40A17-BBE7-47D6-8A1B-3B459713B193}"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26507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0BE8E63A-1337-4F08-A2D4-7FABD279D7C7}"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202152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7F5EB76-B174-4638-B755-63878360F092}"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801433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FE8924-FB78-4CBD-8ADB-7E6DAD50CD28}"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32961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51AA5DE-BE00-4CA0-B322-EAA66A611B83}"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6469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A3C603-0172-4CF5-9AF3-D4E8BE3DA828}"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467971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41CBCC3C-8805-4A50-BAB9-9D1591DE87BC}" type="datetime1">
              <a:rPr lang="ru-RU" smtClean="0"/>
              <a:t>16.11.2023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57661F-B2B1-4F5C-A5BA-3FA02C8F7456}"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8746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890E74-548A-4872-8F8C-8FA8BD08C1CF}" type="datetime1">
              <a:rPr lang="ru-RU" smtClean="0"/>
              <a:t>16.11.2023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57661F-B2B1-4F5C-A5BA-3FA02C8F7456}" type="slidenum">
              <a:rPr lang="ru-RU" smtClean="0"/>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376327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1574-F872-4006-A66B-7070D3391486}" type="datetime1">
              <a:rPr lang="ru-RU" smtClean="0"/>
              <a:t>16.11.2023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1534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086E5B7-98A6-47BE-B952-BD4424489251}"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04527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356F6A-C413-428C-85C1-C5CCAB3599FE}"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72746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4F80A9B-9BF6-4289-8249-3008D66EE3FE}"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452693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82700E-AE97-428C-A4D1-2B5D619FB207}"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5627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063DBB-BEDC-4ABD-B88B-5CAC2B4BFE75}"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30275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9C25D49-8A56-4291-9FD3-73D237F4EDDD}" type="datetime1">
              <a:rPr lang="ru-RU" smtClean="0"/>
              <a:t>16.11.2023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6805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A3C167B-0F33-4464-9AC7-93F41ABBF46B}"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99457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9AE57213-6B52-40ED-AE7F-AE25B1591522}" type="datetime1">
              <a:rPr lang="ru-RU" smtClean="0"/>
              <a:t>16.11.2023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EB6E89-BA87-4003-BD23-6BDF40F3EBED}"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42835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18DE9C-70F3-453D-8800-C11DAD735040}" type="datetime1">
              <a:rPr lang="ru-RU" smtClean="0"/>
              <a:t>16.11.2023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EB6E89-BA87-4003-BD23-6BDF40F3EBED}" type="slidenum">
              <a:rPr lang="ru-RU" smtClean="0"/>
              <a:pPr/>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6618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4686E-8613-4A11-8AB0-0095880EE47A}" type="datetime1">
              <a:rPr lang="ru-RU" smtClean="0"/>
              <a:t>16.11.2023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3763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AD1B34-FC17-4507-8E52-8DF24A989AE0}"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04749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2CF34E-8289-4FD0-B89D-9C9C68981209}" type="datetime1">
              <a:rPr lang="ru-RU" smtClean="0"/>
              <a:t>16.11.2023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76692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0796745-3B40-4461-B640-8AE9DE0C3B28}" type="datetime1">
              <a:rPr lang="ru-RU" smtClean="0"/>
              <a:t>16.11.2023</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4EB6E89-BA87-4003-BD23-6BDF40F3EBED}" type="slidenum">
              <a:rPr lang="ru-RU" smtClean="0"/>
              <a:pPr/>
              <a:t>‹#›</a:t>
            </a:fld>
            <a:endParaRPr lang="ru-RU"/>
          </a:p>
        </p:txBody>
      </p:sp>
    </p:spTree>
    <p:extLst>
      <p:ext uri="{BB962C8B-B14F-4D97-AF65-F5344CB8AC3E}">
        <p14:creationId xmlns:p14="http://schemas.microsoft.com/office/powerpoint/2010/main" val="30927458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87C552A-DBAE-4BE7-A89F-CBAE99D7898D}" type="datetime1">
              <a:rPr lang="ru-RU" smtClean="0"/>
              <a:t>16.11.2023</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C57661F-B2B1-4F5C-A5BA-3FA02C8F7456}" type="slidenum">
              <a:rPr lang="ru-RU" smtClean="0"/>
              <a:t>‹#›</a:t>
            </a:fld>
            <a:endParaRPr lang="ru-RU"/>
          </a:p>
        </p:txBody>
      </p:sp>
    </p:spTree>
    <p:extLst>
      <p:ext uri="{BB962C8B-B14F-4D97-AF65-F5344CB8AC3E}">
        <p14:creationId xmlns:p14="http://schemas.microsoft.com/office/powerpoint/2010/main" val="4003358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budget.mosreg.ru/analitika/ispolnenie-byudjeta-subekta/otdelnye-parametry-byudzheta-municipalnyx-obrazovanij/"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9F%D0%B0%D0%B2%D0%B5%D0%BB%D1%8C%D1%86%D0%B5%D0%B2%D0%BE_(%D0%BC%D0%B8%D0%BA%D1%80%D0%BE%D1%80%D0%B0%D0%B9%D0%BE%D0%BD_%D0%94%D0%BE%D0%BB%D0%B3%D0%BE%D0%BF%D1%80%D1%83%D0%B4%D0%BD%D0%BE%D0%B3%D0%BE)" TargetMode="External"/><Relationship Id="rId2" Type="http://schemas.openxmlformats.org/officeDocument/2006/relationships/hyperlink" Target="https://ru.wikipedia.org/wiki/%D0%A5%D0%BB%D0%B5%D0%B1%D0%BD%D0%B8%D0%BA%D0%BE%D0%B2%D0%BE_(%D0%BC%D0%B8%D0%BA%D1%80%D0%BE%D1%80%D0%B0%D0%B9%D0%BE%D0%BD_%D0%94%D0%BE%D0%BB%D0%B3%D0%BE%D0%BF%D1%80%D1%83%D0%B4%D0%BD%D0%BE%D0%B3%D0%BE)"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ru.wikipedia.org/wiki/%D0%A8%D0%B5%D1%80%D0%B5%D0%BC%D0%B5%D1%82%D1%8C%D0%B5%D0%B2%D1%81%D0%BA%D0%B8%D0%B9_(%D0%BC%D0%B8%D0%BA%D1%80%D0%BE%D1%80%D0%B0%D0%B9%D0%BE%D0%BD_%D0%94%D0%BE%D0%BB%D0%B3%D0%BE%D0%BF%D1%80%D1%83%D0%B4%D0%BD%D0%BE%D0%B3%D0%BE)" TargetMode="Externa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olgopfu@yandex.r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CCA48-5D75-46BE-A785-924B0B2AC1F6}"/>
              </a:ext>
            </a:extLst>
          </p:cNvPr>
          <p:cNvSpPr>
            <a:spLocks noGrp="1"/>
          </p:cNvSpPr>
          <p:nvPr>
            <p:ph type="ctrTitle"/>
          </p:nvPr>
        </p:nvSpPr>
        <p:spPr>
          <a:xfrm>
            <a:off x="1561707" y="2337444"/>
            <a:ext cx="9068586" cy="1388537"/>
          </a:xfrm>
        </p:spPr>
        <p:txBody>
          <a:bodyPr>
            <a:normAutofit fontScale="90000"/>
          </a:bodyPr>
          <a:lstStyle/>
          <a:p>
            <a:r>
              <a:rPr lang="ru-RU" dirty="0">
                <a:latin typeface="Century Gothic" panose="020B0502020202020204" pitchFamily="34" charset="0"/>
              </a:rPr>
              <a:t>БЮДЖЕТ ДЛЯ ГРАЖДАН</a:t>
            </a:r>
          </a:p>
        </p:txBody>
      </p:sp>
      <p:sp>
        <p:nvSpPr>
          <p:cNvPr id="3" name="Подзаголовок 2">
            <a:extLst>
              <a:ext uri="{FF2B5EF4-FFF2-40B4-BE49-F238E27FC236}">
                <a16:creationId xmlns:a16="http://schemas.microsoft.com/office/drawing/2014/main" id="{7E5A73B4-16B2-446C-870A-BF4DF75C6C55}"/>
              </a:ext>
            </a:extLst>
          </p:cNvPr>
          <p:cNvSpPr>
            <a:spLocks noGrp="1"/>
          </p:cNvSpPr>
          <p:nvPr>
            <p:ph type="subTitle" idx="1"/>
          </p:nvPr>
        </p:nvSpPr>
        <p:spPr>
          <a:xfrm>
            <a:off x="1562100" y="4307840"/>
            <a:ext cx="9070848" cy="1540700"/>
          </a:xfrm>
        </p:spPr>
        <p:txBody>
          <a:bodyPr>
            <a:normAutofit/>
          </a:bodyPr>
          <a:lstStyle/>
          <a:p>
            <a:pPr>
              <a:lnSpc>
                <a:spcPct val="100000"/>
              </a:lnSpc>
            </a:pPr>
            <a:r>
              <a:rPr lang="ru-RU" sz="2000" dirty="0">
                <a:latin typeface="Century Gothic" panose="020B0502020202020204" pitchFamily="34" charset="0"/>
              </a:rPr>
              <a:t>На основании проекта решения Совета депутатов городского округа Долгопрудный Московской области </a:t>
            </a:r>
          </a:p>
          <a:p>
            <a:pPr>
              <a:lnSpc>
                <a:spcPct val="100000"/>
              </a:lnSpc>
            </a:pPr>
            <a:r>
              <a:rPr lang="ru-RU" sz="2000" dirty="0">
                <a:latin typeface="Century Gothic" panose="020B0502020202020204" pitchFamily="34" charset="0"/>
              </a:rPr>
              <a:t>«О бюджете городского округа Долгопрудный на </a:t>
            </a:r>
            <a:r>
              <a:rPr lang="ru-RU" sz="2000" dirty="0" smtClean="0">
                <a:latin typeface="Century Gothic" panose="020B0502020202020204" pitchFamily="34" charset="0"/>
              </a:rPr>
              <a:t>2024 </a:t>
            </a:r>
            <a:r>
              <a:rPr lang="ru-RU" sz="2000" dirty="0">
                <a:latin typeface="Century Gothic" panose="020B0502020202020204" pitchFamily="34" charset="0"/>
              </a:rPr>
              <a:t>год и плановый период </a:t>
            </a:r>
            <a:r>
              <a:rPr lang="ru-RU" sz="2000" dirty="0" smtClean="0">
                <a:latin typeface="Century Gothic" panose="020B0502020202020204" pitchFamily="34" charset="0"/>
              </a:rPr>
              <a:t>2025 </a:t>
            </a:r>
            <a:r>
              <a:rPr lang="ru-RU" sz="2000" dirty="0">
                <a:latin typeface="Century Gothic" panose="020B0502020202020204" pitchFamily="34" charset="0"/>
              </a:rPr>
              <a:t>и </a:t>
            </a:r>
            <a:r>
              <a:rPr lang="ru-RU" sz="2000" dirty="0" smtClean="0">
                <a:latin typeface="Century Gothic" panose="020B0502020202020204" pitchFamily="34" charset="0"/>
              </a:rPr>
              <a:t>2026 </a:t>
            </a:r>
            <a:r>
              <a:rPr lang="ru-RU" sz="2000" dirty="0">
                <a:latin typeface="Century Gothic" panose="020B0502020202020204" pitchFamily="34" charset="0"/>
              </a:rPr>
              <a:t>годов»</a:t>
            </a:r>
          </a:p>
          <a:p>
            <a:endParaRPr lang="ru-RU" sz="2000" dirty="0">
              <a:latin typeface="Century Gothic" panose="020B0502020202020204" pitchFamily="34" charset="0"/>
            </a:endParaRPr>
          </a:p>
        </p:txBody>
      </p:sp>
      <p:pic>
        <p:nvPicPr>
          <p:cNvPr id="6" name="Рисунок 5">
            <a:extLst>
              <a:ext uri="{FF2B5EF4-FFF2-40B4-BE49-F238E27FC236}">
                <a16:creationId xmlns:a16="http://schemas.microsoft.com/office/drawing/2014/main" id="{74E3E947-420D-4791-BCA8-3817510FCE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725" y="573387"/>
            <a:ext cx="2876550" cy="1981200"/>
          </a:xfrm>
          <a:prstGeom prst="rect">
            <a:avLst/>
          </a:prstGeom>
        </p:spPr>
      </p:pic>
    </p:spTree>
    <p:extLst>
      <p:ext uri="{BB962C8B-B14F-4D97-AF65-F5344CB8AC3E}">
        <p14:creationId xmlns:p14="http://schemas.microsoft.com/office/powerpoint/2010/main" val="281610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85908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производственно-складского комплекса по выпуску средств гигиены полости рта, дезинфицирующих средств и сопутствующих товаров. Инициатор проекта: ООО «</a:t>
            </a:r>
            <a:r>
              <a:rPr lang="ru-RU" sz="1250" dirty="0" err="1">
                <a:solidFill>
                  <a:schemeClr val="accent5">
                    <a:lumMod val="50000"/>
                  </a:schemeClr>
                </a:solidFill>
              </a:rPr>
              <a:t>ДенталГрупп</a:t>
            </a:r>
            <a:r>
              <a:rPr lang="ru-RU" sz="1250" dirty="0">
                <a:solidFill>
                  <a:schemeClr val="accent5">
                    <a:lumMod val="50000"/>
                  </a:schemeClr>
                </a:solidFill>
              </a:rPr>
              <a:t>». Общий инвестиций – 211,5 млн. рублей. Количество создаваемых рабочих мест 128;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деталей и комплектующих для спецтехники, используемой в горнодобывающей промышленности, строительстве и при ремонте дорог. Инициатор проекта - ООО «УДТ-техника». Общий инвестиций – 135,0 млн. рублей. Количество создаваемых рабочих мест 51;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изделия из нержавеющей стали для объектов с высокой интенсивностью использования и пропускной способностью, такими как Московский Метрополитен, торговые и развлекательные центры, предприятия автотранспортного обслуживания. Инициатор проекта - ООО «ТД </a:t>
            </a:r>
            <a:r>
              <a:rPr lang="ru-RU" sz="1250" dirty="0" err="1">
                <a:solidFill>
                  <a:schemeClr val="accent5">
                    <a:lumMod val="50000"/>
                  </a:schemeClr>
                </a:solidFill>
              </a:rPr>
              <a:t>Искра.НК</a:t>
            </a:r>
            <a:r>
              <a:rPr lang="ru-RU" sz="1250" dirty="0">
                <a:solidFill>
                  <a:schemeClr val="accent5">
                    <a:lumMod val="50000"/>
                  </a:schemeClr>
                </a:solidFill>
              </a:rPr>
              <a:t>». Общий инвестиций – 50,0 млн. рублей. Количество создаваемых рабочих мест 20. </a:t>
            </a:r>
          </a:p>
          <a:p>
            <a:pPr marL="0" indent="457200">
              <a:lnSpc>
                <a:spcPct val="100000"/>
              </a:lnSpc>
              <a:spcBef>
                <a:spcPts val="600"/>
              </a:spcBef>
              <a:buNone/>
            </a:pPr>
            <a:r>
              <a:rPr lang="ru-RU" sz="1250" dirty="0">
                <a:solidFill>
                  <a:schemeClr val="accent5">
                    <a:lumMod val="50000"/>
                  </a:schemeClr>
                </a:solidFill>
              </a:rPr>
              <a:t> </a:t>
            </a:r>
            <a:r>
              <a:rPr lang="ru-RU" sz="1250" b="1" dirty="0">
                <a:solidFill>
                  <a:schemeClr val="accent5">
                    <a:lumMod val="50000"/>
                  </a:schemeClr>
                </a:solidFill>
              </a:rPr>
              <a:t>В рамках программы поддержки предпринимательства Московской области в соответствии с Законом Московской области №27/2015-ОЗ:</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спортивного комплекса на бале ледовой арены ООО «Валдай тур». Объем инвестиций – 250,0 млн. рублей. Количество создаваемых рабочих мест – 30.  Заработная плата - 55 тыс. рублей;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создания отеля с тематическим парком ООО «Физтех-</a:t>
            </a:r>
            <a:r>
              <a:rPr lang="ru-RU" sz="1250" dirty="0" err="1">
                <a:solidFill>
                  <a:schemeClr val="accent5">
                    <a:lumMod val="50000"/>
                  </a:schemeClr>
                </a:solidFill>
              </a:rPr>
              <a:t>лэнд</a:t>
            </a:r>
            <a:r>
              <a:rPr lang="ru-RU" sz="1250" dirty="0">
                <a:solidFill>
                  <a:schemeClr val="accent5">
                    <a:lumMod val="50000"/>
                  </a:schemeClr>
                </a:solidFill>
              </a:rPr>
              <a:t>». Инвестиции в проект составят более 1,5 млрд рублей. Ожидается создание около 40 новых рабочих мест;</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административно-делового центра ООО «Рынок Подмосковья -2». Объем инвестиций – 45,0 млн. рублей. Количество создаваемых рабочих мест – 3.  </a:t>
            </a:r>
          </a:p>
          <a:p>
            <a:pPr marL="0" indent="457200">
              <a:lnSpc>
                <a:spcPct val="100000"/>
              </a:lnSpc>
              <a:spcBef>
                <a:spcPts val="600"/>
              </a:spcBef>
              <a:buNone/>
            </a:pPr>
            <a:r>
              <a:rPr lang="ru-RU" sz="1250" b="1" dirty="0" smtClean="0">
                <a:solidFill>
                  <a:schemeClr val="accent5">
                    <a:lumMod val="50000"/>
                  </a:schemeClr>
                </a:solidFill>
              </a:rPr>
              <a:t>Одной </a:t>
            </a:r>
            <a:r>
              <a:rPr lang="ru-RU" sz="1250" b="1" dirty="0">
                <a:solidFill>
                  <a:schemeClr val="accent5">
                    <a:lumMod val="50000"/>
                  </a:schemeClr>
                </a:solidFill>
              </a:rPr>
              <a:t>из приоритетных задач социально-экономического развития городского округа Долгопрудный является повышение доступности жилья для населения и обеспечение комфортных условий проживания жителей городского округа Долгопрудный. </a:t>
            </a:r>
          </a:p>
          <a:p>
            <a:pPr marL="0" indent="457200">
              <a:lnSpc>
                <a:spcPct val="100000"/>
              </a:lnSpc>
              <a:spcBef>
                <a:spcPts val="600"/>
              </a:spcBef>
              <a:buNone/>
            </a:pPr>
            <a:r>
              <a:rPr lang="ru-RU" sz="1250" dirty="0">
                <a:solidFill>
                  <a:schemeClr val="accent5">
                    <a:lumMod val="50000"/>
                  </a:schemeClr>
                </a:solidFill>
              </a:rPr>
              <a:t>Общая площадь жилых помещений в городском округе Долгопрудный, введенная в действие за 2022 год составила 24,51 тыс. </a:t>
            </a:r>
            <a:r>
              <a:rPr lang="ru-RU" sz="1250" dirty="0" err="1">
                <a:solidFill>
                  <a:schemeClr val="accent5">
                    <a:lumMod val="50000"/>
                  </a:schemeClr>
                </a:solidFill>
              </a:rPr>
              <a:t>кв.м</a:t>
            </a:r>
            <a:r>
              <a:rPr lang="ru-RU" sz="1250" dirty="0">
                <a:solidFill>
                  <a:schemeClr val="accent5">
                    <a:lumMod val="50000"/>
                  </a:schemeClr>
                </a:solidFill>
              </a:rPr>
              <a:t>. В первом полугодии 2023 года в эксплуатацию введено 6 361кв.м. </a:t>
            </a:r>
            <a:r>
              <a:rPr lang="ru-RU" sz="1250" dirty="0" smtClean="0">
                <a:solidFill>
                  <a:schemeClr val="accent5">
                    <a:lumMod val="50000"/>
                  </a:schemeClr>
                </a:solidFill>
              </a:rPr>
              <a:t>жилья. </a:t>
            </a:r>
            <a:r>
              <a:rPr lang="ru-RU" sz="1250" dirty="0">
                <a:solidFill>
                  <a:schemeClr val="accent5">
                    <a:lumMod val="50000"/>
                  </a:schemeClr>
                </a:solidFill>
              </a:rPr>
              <a:t>Общая площадь жилищного фонда в городском округе Долгопрудный по состоянию на 01.01.2023 составляет 3 767,6 тыс. кв. </a:t>
            </a:r>
            <a:r>
              <a:rPr lang="ru-RU" sz="1250" dirty="0" smtClean="0">
                <a:solidFill>
                  <a:schemeClr val="accent5">
                    <a:lumMod val="50000"/>
                  </a:schemeClr>
                </a:solidFill>
              </a:rPr>
              <a:t>метров, к </a:t>
            </a:r>
            <a:r>
              <a:rPr lang="ru-RU" sz="1250" dirty="0">
                <a:solidFill>
                  <a:schemeClr val="accent5">
                    <a:lumMod val="50000"/>
                  </a:schemeClr>
                </a:solidFill>
              </a:rPr>
              <a:t>концу 2023 года по оценке объем жилищного фонда составит 3 839,7 тыс. кв. метров. Общая площадь жилых помещений, приходящихся на одного жителя городского округа Долгопрудный, в 2022 году составила 31,41кв.м., по оценке 2023 года уровень обеспеченности населения жильем составит 31,91кв.м. на человека. </a:t>
            </a:r>
          </a:p>
          <a:p>
            <a:pPr marL="0" indent="457200">
              <a:lnSpc>
                <a:spcPct val="100000"/>
              </a:lnSpc>
              <a:spcBef>
                <a:spcPts val="600"/>
              </a:spcBef>
              <a:buNone/>
            </a:pPr>
            <a:r>
              <a:rPr lang="ru-RU" sz="1250" dirty="0">
                <a:solidFill>
                  <a:schemeClr val="accent5">
                    <a:lumMod val="50000"/>
                  </a:schemeClr>
                </a:solidFill>
              </a:rPr>
              <a:t>Также в прогнозном периоде 2024-2026 годов, планируется ввод в эксплуатацию жилых домов:</a:t>
            </a:r>
          </a:p>
          <a:p>
            <a:pPr marL="0" indent="457200">
              <a:lnSpc>
                <a:spcPct val="100000"/>
              </a:lnSpc>
              <a:spcBef>
                <a:spcPts val="600"/>
              </a:spcBef>
              <a:buNone/>
            </a:pPr>
            <a:r>
              <a:rPr lang="ru-RU" sz="1250" kern="1000" dirty="0">
                <a:solidFill>
                  <a:schemeClr val="accent5">
                    <a:lumMod val="50000"/>
                  </a:schemeClr>
                </a:solidFill>
              </a:rPr>
              <a:t>2024 г.: 2 многоквартирных дома площадью 35,3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корпус 4 (11677,6 </a:t>
            </a:r>
            <a:r>
              <a:rPr lang="ru-RU" sz="1250" kern="1000" dirty="0" err="1">
                <a:solidFill>
                  <a:schemeClr val="accent5">
                    <a:lumMod val="50000"/>
                  </a:schemeClr>
                </a:solidFill>
              </a:rPr>
              <a:t>кв.м</a:t>
            </a:r>
            <a:r>
              <a:rPr lang="ru-RU" sz="1250" kern="1000" dirty="0">
                <a:solidFill>
                  <a:schemeClr val="accent5">
                    <a:lumMod val="50000"/>
                  </a:schemeClr>
                </a:solidFill>
              </a:rPr>
              <a:t>.) и корпус 5 (23635,8 </a:t>
            </a:r>
            <a:r>
              <a:rPr lang="ru-RU" sz="1250" kern="1000" dirty="0" err="1">
                <a:solidFill>
                  <a:schemeClr val="accent5">
                    <a:lumMod val="50000"/>
                  </a:schemeClr>
                </a:solidFill>
              </a:rPr>
              <a:t>кв.м</a:t>
            </a:r>
            <a:r>
              <a:rPr lang="ru-RU" sz="1250" kern="1000" dirty="0">
                <a:solidFill>
                  <a:schemeClr val="accent5">
                    <a:lumMod val="50000"/>
                  </a:schemeClr>
                </a:solidFill>
              </a:rPr>
              <a:t>.),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2025 г.: 2 многоквартирных дома площадью 28,5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корпус 2 (12078,6 </a:t>
            </a:r>
            <a:r>
              <a:rPr lang="ru-RU" sz="1250" kern="1000" dirty="0" err="1">
                <a:solidFill>
                  <a:schemeClr val="accent5">
                    <a:lumMod val="50000"/>
                  </a:schemeClr>
                </a:solidFill>
              </a:rPr>
              <a:t>кв.м</a:t>
            </a:r>
            <a:r>
              <a:rPr lang="ru-RU" sz="1250" kern="1000" dirty="0">
                <a:solidFill>
                  <a:schemeClr val="accent5">
                    <a:lumMod val="50000"/>
                  </a:schemeClr>
                </a:solidFill>
              </a:rPr>
              <a:t>.) и корпус 3 (16443,2 </a:t>
            </a:r>
            <a:r>
              <a:rPr lang="ru-RU" sz="1250" kern="1000" dirty="0" err="1">
                <a:solidFill>
                  <a:schemeClr val="accent5">
                    <a:lumMod val="50000"/>
                  </a:schemeClr>
                </a:solidFill>
              </a:rPr>
              <a:t>кв.м</a:t>
            </a:r>
            <a:r>
              <a:rPr lang="ru-RU" sz="1250" kern="1000" dirty="0">
                <a:solidFill>
                  <a:schemeClr val="accent5">
                    <a:lumMod val="50000"/>
                  </a:schemeClr>
                </a:solidFill>
              </a:rPr>
              <a:t>.),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2026 г.: планируется строительство многоэтажной жилой застройки общей площадью квартир 41,24 тыс. кв. м по ул. Парковой в рамках масштабного инвестиционного проекта по расселению граждан из аварийных жилых домов</a:t>
            </a:r>
            <a:r>
              <a:rPr lang="ru-RU" sz="1250" dirty="0">
                <a:solidFill>
                  <a:schemeClr val="accent5">
                    <a:lumMod val="50000"/>
                  </a:schemeClr>
                </a:solidFill>
              </a:rPr>
              <a:t>.</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10</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866384"/>
      </p:ext>
    </p:extLst>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b="1" dirty="0">
                <a:solidFill>
                  <a:schemeClr val="accent5">
                    <a:lumMod val="50000"/>
                  </a:schemeClr>
                </a:solidFill>
              </a:rPr>
              <a:t>В 2022 году в городском округе Долгопрудный создано 3 409 новых рабочих мест</a:t>
            </a:r>
            <a:r>
              <a:rPr lang="ru-RU" sz="1250" dirty="0">
                <a:solidFill>
                  <a:schemeClr val="accent5">
                    <a:lumMod val="50000"/>
                  </a:schemeClr>
                </a:solidFill>
              </a:rPr>
              <a:t>, на прогнозный период 2022-2026 годов планируется к созданию еще около 7,0 тысяч рабочих мест. Большое значение для создания в городском округе новых рабочих мест имеет создание и развитие в городе высокотехнологичных и наукоемких производств. В январе-июне 2023 года создано 2355 новых рабочих мест, до конца 2023 года планируется создание еще 1145 новых рабочих мест. </a:t>
            </a:r>
          </a:p>
          <a:p>
            <a:pPr marL="0" indent="457200">
              <a:lnSpc>
                <a:spcPct val="100000"/>
              </a:lnSpc>
              <a:spcBef>
                <a:spcPts val="600"/>
              </a:spcBef>
              <a:buNone/>
            </a:pPr>
            <a:r>
              <a:rPr lang="ru-RU" sz="1250" dirty="0">
                <a:solidFill>
                  <a:schemeClr val="accent5">
                    <a:lumMod val="50000"/>
                  </a:schemeClr>
                </a:solidFill>
              </a:rPr>
              <a:t>До конца 2023 года запланировано создание рабочих мест  за счет  расширения производственных мощностей, увеличения штатного расписания в рамках выполнения </a:t>
            </a:r>
            <a:r>
              <a:rPr lang="ru-RU" sz="1250" dirty="0" err="1">
                <a:solidFill>
                  <a:schemeClr val="accent5">
                    <a:lumMod val="50000"/>
                  </a:schemeClr>
                </a:solidFill>
              </a:rPr>
              <a:t>гособоронзаказа</a:t>
            </a:r>
            <a:r>
              <a:rPr lang="ru-RU" sz="1250" dirty="0">
                <a:solidFill>
                  <a:schemeClr val="accent5">
                    <a:lumMod val="50000"/>
                  </a:schemeClr>
                </a:solidFill>
              </a:rPr>
              <a:t> и ввода новых производств таких компаний как ПАО ДНПП, АО «ДКБА», ООО «</a:t>
            </a:r>
            <a:r>
              <a:rPr lang="ru-RU" sz="1250" dirty="0" err="1">
                <a:solidFill>
                  <a:schemeClr val="accent5">
                    <a:lumMod val="50000"/>
                  </a:schemeClr>
                </a:solidFill>
              </a:rPr>
              <a:t>Могунция-интеррус</a:t>
            </a:r>
            <a:r>
              <a:rPr lang="ru-RU" sz="1250" dirty="0">
                <a:solidFill>
                  <a:schemeClr val="accent5">
                    <a:lumMod val="50000"/>
                  </a:schemeClr>
                </a:solidFill>
              </a:rPr>
              <a:t>»,ООО «</a:t>
            </a:r>
            <a:r>
              <a:rPr lang="ru-RU" sz="1250" dirty="0" err="1">
                <a:solidFill>
                  <a:schemeClr val="accent5">
                    <a:lumMod val="50000"/>
                  </a:schemeClr>
                </a:solidFill>
              </a:rPr>
              <a:t>Бетас</a:t>
            </a:r>
            <a:r>
              <a:rPr lang="ru-RU" sz="1250" dirty="0">
                <a:solidFill>
                  <a:schemeClr val="accent5">
                    <a:lumMod val="50000"/>
                  </a:schemeClr>
                </a:solidFill>
              </a:rPr>
              <a:t>» и другие.</a:t>
            </a:r>
          </a:p>
          <a:p>
            <a:pPr marL="0" indent="457200">
              <a:lnSpc>
                <a:spcPct val="100000"/>
              </a:lnSpc>
              <a:spcBef>
                <a:spcPts val="600"/>
              </a:spcBef>
              <a:buNone/>
            </a:pPr>
            <a:r>
              <a:rPr lang="ru-RU" sz="1250" dirty="0">
                <a:solidFill>
                  <a:schemeClr val="accent5">
                    <a:lumMod val="50000"/>
                  </a:schemeClr>
                </a:solidFill>
              </a:rPr>
              <a:t>На прогнозный период до 2026 года запланировано увеличение количества новых рабочих мест за счет модернизации и расширения действующих предприятий и организаций (ПАО ДНПП,  АО «НИОПИК», ООО «</a:t>
            </a:r>
            <a:r>
              <a:rPr lang="ru-RU" sz="1250" dirty="0" err="1">
                <a:solidFill>
                  <a:schemeClr val="accent5">
                    <a:lumMod val="50000"/>
                  </a:schemeClr>
                </a:solidFill>
              </a:rPr>
              <a:t>Мосавтостекло</a:t>
            </a:r>
            <a:r>
              <a:rPr lang="ru-RU" sz="1250" dirty="0">
                <a:solidFill>
                  <a:schemeClr val="accent5">
                    <a:lumMod val="50000"/>
                  </a:schemeClr>
                </a:solidFill>
              </a:rPr>
              <a:t>», ЗАО «ФМ </a:t>
            </a:r>
            <a:r>
              <a:rPr lang="ru-RU" sz="1250" dirty="0" err="1">
                <a:solidFill>
                  <a:schemeClr val="accent5">
                    <a:lumMod val="50000"/>
                  </a:schemeClr>
                </a:solidFill>
              </a:rPr>
              <a:t>Ложистик</a:t>
            </a:r>
            <a:r>
              <a:rPr lang="ru-RU" sz="1250" dirty="0">
                <a:solidFill>
                  <a:schemeClr val="accent5">
                    <a:lumMod val="50000"/>
                  </a:schemeClr>
                </a:solidFill>
              </a:rPr>
              <a:t> Восток», ООО ТД «ЛИТ» и пр.), ввода новых  производственных, торговых и общественно-деловых объектов (таких как молокоперерабатывающий завод – ООО «Чистая линия», научно-производственный центр ООО «</a:t>
            </a:r>
            <a:r>
              <a:rPr lang="ru-RU" sz="1250" dirty="0" err="1">
                <a:solidFill>
                  <a:schemeClr val="accent5">
                    <a:lumMod val="50000"/>
                  </a:schemeClr>
                </a:solidFill>
              </a:rPr>
              <a:t>Глобалхимфарм</a:t>
            </a:r>
            <a:r>
              <a:rPr lang="ru-RU" sz="1250" dirty="0">
                <a:solidFill>
                  <a:schemeClr val="accent5">
                    <a:lumMod val="50000"/>
                  </a:schemeClr>
                </a:solidFill>
              </a:rPr>
              <a:t>»), за счет создания новых рабочих мест в субъектах малого бизнеса и пр.</a:t>
            </a:r>
          </a:p>
          <a:p>
            <a:pPr marL="0" indent="457200">
              <a:lnSpc>
                <a:spcPct val="100000"/>
              </a:lnSpc>
              <a:spcBef>
                <a:spcPts val="600"/>
              </a:spcBef>
              <a:buNone/>
            </a:pPr>
            <a:r>
              <a:rPr lang="ru-RU" sz="1250" b="1" dirty="0" smtClean="0">
                <a:solidFill>
                  <a:schemeClr val="accent5">
                    <a:lumMod val="50000"/>
                  </a:schemeClr>
                </a:solidFill>
              </a:rPr>
              <a:t>Обеспеченность </a:t>
            </a:r>
            <a:r>
              <a:rPr lang="ru-RU" sz="1250" b="1" dirty="0">
                <a:solidFill>
                  <a:schemeClr val="accent5">
                    <a:lumMod val="50000"/>
                  </a:schemeClr>
                </a:solidFill>
              </a:rPr>
              <a:t>населения площадью торговых объектов </a:t>
            </a:r>
            <a:r>
              <a:rPr lang="ru-RU" sz="1250" dirty="0">
                <a:solidFill>
                  <a:schemeClr val="accent5">
                    <a:lumMod val="50000"/>
                  </a:schemeClr>
                </a:solidFill>
              </a:rPr>
              <a:t>в 2022 году составила 826,7 кв. метров на 1000 человек, что выше норматива установленного постановлением правительства Московской области от 28.03.2017 № 221/10 «О нормативах минимальной обеспеченности населения Московской области площадью торговых объектов». По оценке в 2023 году планируется увеличение обеспеченности до 853,1 кв. метров на 1000 человек. Прогнозируемая величина обеспеченности населения площадью торговых объектов на 2024 год – 867,9/872,7кв. метров на 1000 человек; на 2025 год – 873,5/877,0 кв. метров на 1000 человек; на 2026 год – 875,9/878,8 кв. метров на 1000 человек</a:t>
            </a:r>
            <a:r>
              <a:rPr lang="ru-RU" sz="1250" dirty="0" smtClean="0">
                <a:solidFill>
                  <a:schemeClr val="accent5">
                    <a:lumMod val="50000"/>
                  </a:schemeClr>
                </a:solidFill>
              </a:rPr>
              <a:t>.</a:t>
            </a:r>
            <a:endParaRPr lang="ru-RU" sz="1250" dirty="0">
              <a:solidFill>
                <a:schemeClr val="accent5">
                  <a:lumMod val="50000"/>
                </a:schemeClr>
              </a:solidFill>
            </a:endParaRPr>
          </a:p>
          <a:p>
            <a:pPr marL="0" indent="457200">
              <a:lnSpc>
                <a:spcPct val="100000"/>
              </a:lnSpc>
              <a:spcBef>
                <a:spcPts val="600"/>
              </a:spcBef>
              <a:buNone/>
            </a:pPr>
            <a:r>
              <a:rPr lang="ru-RU" sz="1250" dirty="0">
                <a:solidFill>
                  <a:schemeClr val="accent5">
                    <a:lumMod val="50000"/>
                  </a:schemeClr>
                </a:solidFill>
              </a:rPr>
              <a:t>По оценке в 2023 году предполагается увеличение объема розничного товарооборота по крупным и средним предприятиям до 22 209,6 </a:t>
            </a:r>
            <a:r>
              <a:rPr lang="ru-RU" sz="1250" dirty="0" err="1">
                <a:solidFill>
                  <a:schemeClr val="accent5">
                    <a:lumMod val="50000"/>
                  </a:schemeClr>
                </a:solidFill>
              </a:rPr>
              <a:t>млн.рублей</a:t>
            </a:r>
            <a:r>
              <a:rPr lang="ru-RU" sz="1250" dirty="0">
                <a:solidFill>
                  <a:schemeClr val="accent5">
                    <a:lumMod val="50000"/>
                  </a:schemeClr>
                </a:solidFill>
              </a:rPr>
              <a:t>, индекс физического объема 102,2%. За январь-июнь 2023 года объем розничного товарооборота по крупным и средним предприятиям городского округа составил 11 109,8 млн. рублей, темп роста к аналогичному периоду 2022 года составил 106,5</a:t>
            </a:r>
            <a:r>
              <a:rPr lang="ru-RU" sz="1250" dirty="0" smtClean="0">
                <a:solidFill>
                  <a:schemeClr val="accent5">
                    <a:lumMod val="50000"/>
                  </a:schemeClr>
                </a:solidFill>
              </a:rPr>
              <a:t>%.</a:t>
            </a:r>
          </a:p>
          <a:p>
            <a:pPr marL="0" indent="457200">
              <a:lnSpc>
                <a:spcPct val="100000"/>
              </a:lnSpc>
              <a:spcBef>
                <a:spcPts val="600"/>
              </a:spcBef>
              <a:buNone/>
            </a:pPr>
            <a:r>
              <a:rPr lang="ru-RU" sz="1250" dirty="0">
                <a:solidFill>
                  <a:schemeClr val="accent5">
                    <a:lumMod val="50000"/>
                  </a:schemeClr>
                </a:solidFill>
              </a:rPr>
              <a:t>В прогнозном периоде росту оборота розничной торговли будет способствовать прирост торговых площадей, стабилизация ситуации в экономике, проведение рекламных мероприятий, расширение ассортимента предприятий торговли, за счет переформатирования цепочек поставок и </a:t>
            </a:r>
            <a:r>
              <a:rPr lang="ru-RU" sz="1250" dirty="0" err="1">
                <a:solidFill>
                  <a:schemeClr val="accent5">
                    <a:lumMod val="50000"/>
                  </a:schemeClr>
                </a:solidFill>
              </a:rPr>
              <a:t>импортозамещения</a:t>
            </a:r>
            <a:r>
              <a:rPr lang="ru-RU" sz="1250" dirty="0">
                <a:solidFill>
                  <a:schemeClr val="accent5">
                    <a:lumMod val="50000"/>
                  </a:schemeClr>
                </a:solidFill>
              </a:rPr>
              <a:t>, дополнительный рост товарооборота прогнозируется за счет расширения услуги «доставка товаров по интернет-заказу». Прогнозируемая величина оборота розничной торговли по крупным и средним организациям на 2024 год – 23599,1/23805,4 млн. рублей, индекс физического объема – 101,1/101,6%; на 2025 год – 25 032,9/25399,7 млн. рублей, индекс физического объема 101,8/102,3%; на 2026 год – 26 788,2/27313,1; индекс физического объема 102,6/103,1</a:t>
            </a:r>
            <a:r>
              <a:rPr lang="ru-RU" sz="1250" dirty="0" smtClean="0">
                <a:solidFill>
                  <a:schemeClr val="accent5">
                    <a:lumMod val="50000"/>
                  </a:schemeClr>
                </a:solidFill>
              </a:rPr>
              <a:t>%. </a:t>
            </a: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11</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354689035"/>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t>Основные задачи и приоритеты  бюджетной политики </a:t>
            </a:r>
            <a:br>
              <a:rPr lang="ru-RU" sz="2800" dirty="0"/>
            </a:br>
            <a:r>
              <a:rPr lang="ru-RU" sz="2800" dirty="0"/>
              <a:t>на </a:t>
            </a:r>
            <a:r>
              <a:rPr lang="ru-RU" sz="2800" dirty="0" smtClean="0"/>
              <a:t>2024 </a:t>
            </a:r>
            <a:r>
              <a:rPr lang="ru-RU" sz="2800" dirty="0"/>
              <a:t>год и на плановый период </a:t>
            </a:r>
            <a:r>
              <a:rPr lang="ru-RU" sz="2800" dirty="0" smtClean="0"/>
              <a:t>2025 </a:t>
            </a:r>
            <a:r>
              <a:rPr lang="ru-RU" sz="2800" dirty="0"/>
              <a:t>и </a:t>
            </a:r>
            <a:r>
              <a:rPr lang="ru-RU" sz="2800" dirty="0" smtClean="0"/>
              <a:t>2026 </a:t>
            </a:r>
            <a:r>
              <a:rPr lang="ru-RU" sz="2800" dirty="0"/>
              <a:t>годов:</a:t>
            </a:r>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pPr>
            <a:r>
              <a:rPr lang="ru-RU" sz="1250" dirty="0"/>
              <a:t>неукоснительное исполнение основных социальных обязательств, в том числе публичных нормативных обязательств и сохранение показателей оплаты труда работников бюджетной сферы;</a:t>
            </a:r>
          </a:p>
          <a:p>
            <a:pPr>
              <a:lnSpc>
                <a:spcPct val="100000"/>
              </a:lnSpc>
              <a:spcBef>
                <a:spcPts val="600"/>
              </a:spcBef>
            </a:pPr>
            <a:r>
              <a:rPr lang="ru-RU" sz="1250" dirty="0"/>
              <a:t>повышение эффективности распределения бюджетных средств, ответственного подхода к принятию новых расходных обязательств с учетом их социально-экономической значимости и обеспеченности источниками финансирования;</a:t>
            </a:r>
          </a:p>
          <a:p>
            <a:pPr>
              <a:lnSpc>
                <a:spcPct val="100000"/>
              </a:lnSpc>
              <a:spcBef>
                <a:spcPts val="600"/>
              </a:spcBef>
            </a:pPr>
            <a:r>
              <a:rPr lang="ru-RU" sz="1250" dirty="0"/>
              <a:t>формирование мероприятий и показателей муниципальных программ городского округа Долгопрудный, позволяющих участвовать в федеральных проектах, входящих в состав национальных проектов, мероприятий государственных программ, с целью привлечения бюджетных средств других уровней на решение вопросов местного значения;</a:t>
            </a:r>
          </a:p>
          <a:p>
            <a:pPr>
              <a:lnSpc>
                <a:spcPct val="100000"/>
              </a:lnSpc>
              <a:spcBef>
                <a:spcPts val="600"/>
              </a:spcBef>
            </a:pPr>
            <a:r>
              <a:rPr lang="ru-RU" sz="1250" dirty="0"/>
              <a:t>проведение оценки целесообразности и актуальности мероприятий муниципальных программ городского округа Долгопрудный и их финансового обеспечения;</a:t>
            </a:r>
          </a:p>
          <a:p>
            <a:pPr>
              <a:lnSpc>
                <a:spcPct val="100000"/>
              </a:lnSpc>
              <a:spcBef>
                <a:spcPts val="600"/>
              </a:spcBef>
            </a:pPr>
            <a:r>
              <a:rPr lang="ru-RU" sz="1250" dirty="0"/>
              <a:t>осуществление закупок товаров, работ, услуг для обеспечения нужд городского округа Долгопрудный конкурентными способами, обеспечивающими наименьшие затраты при сохранении качественных характеристик приобретаемых товаров, работ, услуг;</a:t>
            </a:r>
          </a:p>
          <a:p>
            <a:pPr>
              <a:lnSpc>
                <a:spcPct val="100000"/>
              </a:lnSpc>
              <a:spcBef>
                <a:spcPts val="600"/>
              </a:spcBef>
            </a:pPr>
            <a:r>
              <a:rPr lang="ru-RU" sz="1250" dirty="0"/>
              <a:t>ведение претензионной работы с подрядными организациями, допустившими нарушения при исполнении муниципальных контрактов, устранение замечаний по объектам в рамках исполнения гарантийных обязательств;</a:t>
            </a:r>
          </a:p>
          <a:p>
            <a:pPr>
              <a:lnSpc>
                <a:spcPct val="100000"/>
              </a:lnSpc>
              <a:spcBef>
                <a:spcPts val="600"/>
              </a:spcBef>
            </a:pPr>
            <a:r>
              <a:rPr lang="ru-RU" sz="1250" dirty="0"/>
              <a:t>недопущение образования просроченной кредиторской задолженности по принятым обязательствам, в том числе по заработной плате и социальным выплатам;</a:t>
            </a:r>
          </a:p>
          <a:p>
            <a:pPr>
              <a:lnSpc>
                <a:spcPct val="100000"/>
              </a:lnSpc>
              <a:spcBef>
                <a:spcPts val="600"/>
              </a:spcBef>
            </a:pPr>
            <a:r>
              <a:rPr lang="ru-RU" sz="1250" dirty="0"/>
              <a:t>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a:t>
            </a:r>
          </a:p>
          <a:p>
            <a:pPr>
              <a:lnSpc>
                <a:spcPct val="100000"/>
              </a:lnSpc>
              <a:spcBef>
                <a:spcPts val="600"/>
              </a:spcBef>
            </a:pPr>
            <a:r>
              <a:rPr lang="ru-RU" sz="1250" dirty="0"/>
              <a:t>совершенствование деятельности муниципальных учреждений городского округа Долгопрудный;</a:t>
            </a:r>
          </a:p>
          <a:p>
            <a:pPr>
              <a:lnSpc>
                <a:spcPct val="100000"/>
              </a:lnSpc>
              <a:spcBef>
                <a:spcPts val="600"/>
              </a:spcBef>
            </a:pPr>
            <a:r>
              <a:rPr lang="ru-RU" sz="1250" dirty="0"/>
              <a:t>обеспечение органами, осуществляющими функции и полномочия учредителя, контроля за достижением показателей объема и качества муниципальных услуг (работ), оказываемых (выполняемых) муниципальными учреждениями городского округа Долгопрудный;</a:t>
            </a:r>
          </a:p>
          <a:p>
            <a:pPr>
              <a:lnSpc>
                <a:spcPct val="100000"/>
              </a:lnSpc>
              <a:spcBef>
                <a:spcPts val="600"/>
              </a:spcBef>
            </a:pPr>
            <a:r>
              <a:rPr lang="ru-RU" sz="1250" dirty="0"/>
              <a:t>повышение качества финансового менеджмента главных администраторов бюджетных средств городского округа Долгопрудный;</a:t>
            </a:r>
          </a:p>
          <a:p>
            <a:pPr>
              <a:lnSpc>
                <a:spcPct val="100000"/>
              </a:lnSpc>
              <a:spcBef>
                <a:spcPts val="600"/>
              </a:spcBef>
            </a:pPr>
            <a:r>
              <a:rPr lang="ru-RU" sz="1250" dirty="0"/>
              <a:t>создание условий для повышения качества предоставления муниципальных услуг и обеспечение их доступности в электронном виде;</a:t>
            </a:r>
          </a:p>
          <a:p>
            <a:pPr>
              <a:lnSpc>
                <a:spcPct val="100000"/>
              </a:lnSpc>
              <a:spcBef>
                <a:spcPts val="600"/>
              </a:spcBef>
            </a:pPr>
            <a:r>
              <a:rPr lang="ru-RU" sz="1250" dirty="0"/>
              <a:t>дальнейшее вовлечение институтов гражданского общества в бюджетный процесс;</a:t>
            </a:r>
          </a:p>
          <a:p>
            <a:pPr>
              <a:lnSpc>
                <a:spcPct val="100000"/>
              </a:lnSpc>
              <a:spcBef>
                <a:spcPts val="600"/>
              </a:spcBef>
            </a:pPr>
            <a:r>
              <a:rPr lang="ru-RU" sz="1250" dirty="0"/>
              <a:t>обеспечение высокого уровня открытости бюджетных данных, характеризующих прозрачность бюджетного процесса городского округа Долгопрудный.</a:t>
            </a: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12</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25356650"/>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869C6-B09A-4555-9DB6-EA48C33B2418}"/>
              </a:ext>
            </a:extLst>
          </p:cNvPr>
          <p:cNvSpPr>
            <a:spLocks noGrp="1"/>
          </p:cNvSpPr>
          <p:nvPr>
            <p:ph type="title"/>
          </p:nvPr>
        </p:nvSpPr>
        <p:spPr>
          <a:xfrm>
            <a:off x="852054" y="116137"/>
            <a:ext cx="10515600" cy="1325562"/>
          </a:xfrm>
        </p:spPr>
        <p:txBody>
          <a:bodyPr>
            <a:noAutofit/>
          </a:bodyPr>
          <a:lstStyle/>
          <a:p>
            <a:pPr algn="ctr"/>
            <a:r>
              <a:rPr lang="ru-RU" sz="3600" dirty="0"/>
              <a:t>Основные направления бюджетной и налоговой политики на </a:t>
            </a:r>
            <a:r>
              <a:rPr lang="ru-RU" sz="3600" dirty="0" smtClean="0"/>
              <a:t>2024 </a:t>
            </a:r>
            <a:r>
              <a:rPr lang="ru-RU" sz="3600" dirty="0"/>
              <a:t>год </a:t>
            </a:r>
            <a:br>
              <a:rPr lang="ru-RU" sz="3600" dirty="0"/>
            </a:br>
            <a:r>
              <a:rPr lang="ru-RU" sz="3600" dirty="0"/>
              <a:t>и на плановый период </a:t>
            </a:r>
            <a:r>
              <a:rPr lang="ru-RU" sz="3600" dirty="0" smtClean="0"/>
              <a:t>2025 </a:t>
            </a:r>
            <a:r>
              <a:rPr lang="ru-RU" sz="3600" dirty="0"/>
              <a:t>и </a:t>
            </a:r>
            <a:r>
              <a:rPr lang="ru-RU" sz="3600" dirty="0" smtClean="0"/>
              <a:t>2026 </a:t>
            </a:r>
            <a:r>
              <a:rPr lang="ru-RU" sz="3600" dirty="0"/>
              <a:t>годов </a:t>
            </a:r>
          </a:p>
        </p:txBody>
      </p:sp>
      <p:sp>
        <p:nvSpPr>
          <p:cNvPr id="6" name="Номер слайда 5">
            <a:extLst>
              <a:ext uri="{FF2B5EF4-FFF2-40B4-BE49-F238E27FC236}">
                <a16:creationId xmlns:a16="http://schemas.microsoft.com/office/drawing/2014/main" id="{6FABAF7D-E536-42A0-B214-2A2A148A0383}"/>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13</a:t>
            </a:fld>
            <a:endParaRPr lang="ru-RU" dirty="0"/>
          </a:p>
        </p:txBody>
      </p:sp>
      <p:sp>
        <p:nvSpPr>
          <p:cNvPr id="4" name="Прямоугольник 3">
            <a:extLst>
              <a:ext uri="{FF2B5EF4-FFF2-40B4-BE49-F238E27FC236}">
                <a16:creationId xmlns:a16="http://schemas.microsoft.com/office/drawing/2014/main" id="{9FD866B0-9F79-4235-AB18-995EEBEFE3DC}"/>
              </a:ext>
            </a:extLst>
          </p:cNvPr>
          <p:cNvSpPr/>
          <p:nvPr/>
        </p:nvSpPr>
        <p:spPr>
          <a:xfrm>
            <a:off x="13854" y="4712677"/>
            <a:ext cx="12192000" cy="464871"/>
          </a:xfrm>
          <a:prstGeom prst="rect">
            <a:avLst/>
          </a:prstGeom>
        </p:spPr>
        <p:txBody>
          <a:bodyPr wrap="square">
            <a:spAutoFit/>
          </a:bodyPr>
          <a:lstStyle/>
          <a:p>
            <a:pPr>
              <a:lnSpc>
                <a:spcPct val="150000"/>
              </a:lnSpc>
              <a:spcAft>
                <a:spcPts val="0"/>
              </a:spcAft>
            </a:pPr>
            <a:r>
              <a:rPr lang="ru-RU" dirty="0">
                <a:ea typeface="Times New Roman" panose="02020603050405020304" pitchFamily="18" charset="0"/>
              </a:rPr>
              <a:t>         </a:t>
            </a:r>
            <a:endParaRPr lang="ru-RU" dirty="0">
              <a:solidFill>
                <a:srgbClr val="FF5050"/>
              </a:solidFill>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255B2AE3-5284-42EC-A6B8-423CCFFA3DB2}"/>
              </a:ext>
            </a:extLst>
          </p:cNvPr>
          <p:cNvSpPr/>
          <p:nvPr/>
        </p:nvSpPr>
        <p:spPr>
          <a:xfrm>
            <a:off x="284480" y="2044690"/>
            <a:ext cx="11623040" cy="4154984"/>
          </a:xfrm>
          <a:prstGeom prst="rect">
            <a:avLst/>
          </a:prstGeom>
          <a:solidFill>
            <a:schemeClr val="accent1">
              <a:lumMod val="20000"/>
              <a:lumOff val="80000"/>
            </a:schemeClr>
          </a:solidFill>
          <a:effectLst>
            <a:outerShdw blurRad="50800" dist="38100" dir="5400000" algn="t" rotWithShape="0">
              <a:prstClr val="black">
                <a:alpha val="40000"/>
              </a:prstClr>
            </a:outerShdw>
          </a:effectLst>
        </p:spPr>
        <p:txBody>
          <a:bodyPr wrap="square">
            <a:spAutoFit/>
          </a:bodyPr>
          <a:lstStyle/>
          <a:p>
            <a:pPr algn="ctr"/>
            <a:r>
              <a:rPr lang="ru-RU" sz="2400" dirty="0"/>
              <a:t>Основные направления бюджетной и налоговой  политики городского округа Долгопрудный  на </a:t>
            </a:r>
            <a:r>
              <a:rPr lang="ru-RU" sz="2400" dirty="0" smtClean="0"/>
              <a:t>2024 </a:t>
            </a:r>
            <a:r>
              <a:rPr lang="ru-RU" sz="2400" dirty="0"/>
              <a:t>год и плановый период </a:t>
            </a:r>
            <a:r>
              <a:rPr lang="ru-RU" sz="2400" dirty="0" smtClean="0"/>
              <a:t>2025 </a:t>
            </a:r>
            <a:r>
              <a:rPr lang="ru-RU" sz="2400" dirty="0"/>
              <a:t>и </a:t>
            </a:r>
            <a:r>
              <a:rPr lang="ru-RU" sz="2400" dirty="0" smtClean="0"/>
              <a:t>2026 </a:t>
            </a:r>
            <a:r>
              <a:rPr lang="ru-RU" sz="2400" dirty="0"/>
              <a:t>годов подготовлены:</a:t>
            </a:r>
          </a:p>
          <a:p>
            <a:pPr marL="342900" indent="-342900">
              <a:buFont typeface="Wingdings" panose="05000000000000000000" pitchFamily="2" charset="2"/>
              <a:buChar char="Ø"/>
            </a:pPr>
            <a:r>
              <a:rPr lang="ru-RU" sz="2400" dirty="0"/>
              <a:t> в соответствии со статьями 172, 184.2 Бюджетного кодекса Российской Федерации;</a:t>
            </a:r>
          </a:p>
          <a:p>
            <a:pPr marL="342900" indent="-342900">
              <a:buFont typeface="Wingdings" panose="05000000000000000000" pitchFamily="2" charset="2"/>
              <a:buChar char="Ø"/>
            </a:pPr>
            <a:r>
              <a:rPr lang="ru-RU" sz="2400" dirty="0"/>
              <a:t> с учетом итогов реализации бюджетной и налоговой политики на период </a:t>
            </a:r>
            <a:r>
              <a:rPr lang="ru-RU" sz="2400" dirty="0" smtClean="0"/>
              <a:t>2023-2025 </a:t>
            </a:r>
            <a:r>
              <a:rPr lang="ru-RU" sz="2400" dirty="0"/>
              <a:t>годов;</a:t>
            </a:r>
          </a:p>
          <a:p>
            <a:pPr marL="342900" indent="-342900">
              <a:buFont typeface="Wingdings" panose="05000000000000000000" pitchFamily="2" charset="2"/>
              <a:buChar char="Ø"/>
            </a:pPr>
            <a:r>
              <a:rPr lang="ru-RU" sz="2400" dirty="0"/>
              <a:t>в соответствии с Положением о бюджетном процессе в городском округе Долгопрудный, утвержденным решением Совета депутатов  городского округа Долгопрудный от 17.09.2021 № </a:t>
            </a:r>
            <a:r>
              <a:rPr lang="ru-RU" sz="2400" dirty="0" smtClean="0"/>
              <a:t>69-нр (с изменениями);</a:t>
            </a:r>
            <a:endParaRPr lang="ru-RU" sz="2400" dirty="0"/>
          </a:p>
          <a:p>
            <a:pPr marL="342900" indent="-342900">
              <a:buFont typeface="Wingdings" panose="05000000000000000000" pitchFamily="2" charset="2"/>
              <a:buChar char="Ø"/>
            </a:pPr>
            <a:r>
              <a:rPr lang="ru-RU" sz="2400" dirty="0"/>
              <a:t>с учетом прогноза социально-экономического развития городского округа Долгопрудный на </a:t>
            </a:r>
            <a:r>
              <a:rPr lang="ru-RU" sz="2400" dirty="0" smtClean="0"/>
              <a:t>2024-2026 </a:t>
            </a:r>
            <a:r>
              <a:rPr lang="ru-RU" sz="2400" dirty="0"/>
              <a:t>годы, утвержденного постановлением администрации городского округа Долгопрудный  от </a:t>
            </a:r>
            <a:r>
              <a:rPr lang="ru-RU" sz="2400" dirty="0" smtClean="0"/>
              <a:t>24.10.2023 </a:t>
            </a:r>
            <a:r>
              <a:rPr lang="ru-RU" sz="2400" dirty="0"/>
              <a:t>№ </a:t>
            </a:r>
            <a:r>
              <a:rPr lang="ru-RU" sz="2400" dirty="0" smtClean="0"/>
              <a:t>646-ПА</a:t>
            </a:r>
            <a:r>
              <a:rPr lang="ru-RU" sz="2400" dirty="0"/>
              <a:t>.</a:t>
            </a:r>
          </a:p>
        </p:txBody>
      </p:sp>
      <p:pic>
        <p:nvPicPr>
          <p:cNvPr id="8" name="Объект 6">
            <a:extLst>
              <a:ext uri="{FF2B5EF4-FFF2-40B4-BE49-F238E27FC236}">
                <a16:creationId xmlns:a16="http://schemas.microsoft.com/office/drawing/2014/main" id="{49810A4C-763E-4D60-B5AA-F65970928C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44603834"/>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2">
            <a:extLst>
              <a:ext uri="{FF2B5EF4-FFF2-40B4-BE49-F238E27FC236}">
                <a16:creationId xmlns:a16="http://schemas.microsoft.com/office/drawing/2014/main" id="{CBFDF32E-C0DB-4E97-8579-255528AD337C}"/>
              </a:ext>
            </a:extLst>
          </p:cNvPr>
          <p:cNvSpPr txBox="1">
            <a:spLocks/>
          </p:cNvSpPr>
          <p:nvPr/>
        </p:nvSpPr>
        <p:spPr>
          <a:xfrm>
            <a:off x="250824" y="877675"/>
            <a:ext cx="11698241" cy="788164"/>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lnSpc>
                <a:spcPct val="120000"/>
              </a:lnSpc>
              <a:spcBef>
                <a:spcPts val="0"/>
              </a:spcBef>
              <a:spcAft>
                <a:spcPts val="0"/>
              </a:spcAft>
              <a:buNone/>
            </a:pPr>
            <a:r>
              <a:rPr lang="ru-RU" dirty="0">
                <a:latin typeface="Century Gothic" panose="020B0502020202020204" pitchFamily="34" charset="0"/>
              </a:rPr>
              <a:t>Проект бюджета на </a:t>
            </a:r>
            <a:r>
              <a:rPr lang="ru-RU" dirty="0" smtClean="0">
                <a:latin typeface="Century Gothic" panose="020B0502020202020204" pitchFamily="34" charset="0"/>
              </a:rPr>
              <a:t>2024 </a:t>
            </a:r>
            <a:r>
              <a:rPr lang="ru-RU" dirty="0">
                <a:latin typeface="Century Gothic" panose="020B0502020202020204" pitchFamily="34" charset="0"/>
              </a:rPr>
              <a:t>год и плановый период </a:t>
            </a:r>
            <a:r>
              <a:rPr lang="ru-RU" dirty="0" smtClean="0">
                <a:latin typeface="Century Gothic" panose="020B0502020202020204" pitchFamily="34" charset="0"/>
              </a:rPr>
              <a:t>2025 </a:t>
            </a:r>
            <a:r>
              <a:rPr lang="ru-RU" dirty="0">
                <a:latin typeface="Century Gothic" panose="020B0502020202020204" pitchFamily="34" charset="0"/>
              </a:rPr>
              <a:t>и </a:t>
            </a:r>
            <a:r>
              <a:rPr lang="ru-RU" dirty="0" smtClean="0">
                <a:latin typeface="Century Gothic" panose="020B0502020202020204" pitchFamily="34" charset="0"/>
              </a:rPr>
              <a:t>2026 </a:t>
            </a:r>
            <a:r>
              <a:rPr lang="ru-RU" dirty="0">
                <a:latin typeface="Century Gothic" panose="020B0502020202020204" pitchFamily="34" charset="0"/>
              </a:rPr>
              <a:t>годов внесен в Совет депутатов городского округа Долгопрудный Московской области </a:t>
            </a:r>
            <a:r>
              <a:rPr lang="ru-RU" dirty="0" smtClean="0">
                <a:latin typeface="Century Gothic" panose="020B0502020202020204" pitchFamily="34" charset="0"/>
              </a:rPr>
              <a:t>01.11.2023</a:t>
            </a:r>
            <a:endParaRPr lang="ru-RU" dirty="0">
              <a:latin typeface="Century Gothic" panose="020B0502020202020204" pitchFamily="34" charset="0"/>
            </a:endParaRPr>
          </a:p>
          <a:p>
            <a:pPr marL="201168" lvl="1" indent="0">
              <a:lnSpc>
                <a:spcPct val="120000"/>
              </a:lnSpc>
              <a:spcBef>
                <a:spcPts val="0"/>
              </a:spcBef>
              <a:spcAft>
                <a:spcPts val="0"/>
              </a:spcAft>
              <a:buNone/>
            </a:pPr>
            <a:endParaRPr lang="ru-RU" dirty="0">
              <a:latin typeface="Century Gothic" panose="020B0502020202020204" pitchFamily="34" charset="0"/>
            </a:endParaRPr>
          </a:p>
        </p:txBody>
      </p:sp>
      <p:sp>
        <p:nvSpPr>
          <p:cNvPr id="4" name="Заголовок 1">
            <a:extLst>
              <a:ext uri="{FF2B5EF4-FFF2-40B4-BE49-F238E27FC236}">
                <a16:creationId xmlns:a16="http://schemas.microsoft.com/office/drawing/2014/main" id="{244DC4D9-D3C8-4F75-BA18-0149785A45C9}"/>
              </a:ext>
            </a:extLst>
          </p:cNvPr>
          <p:cNvSpPr txBox="1">
            <a:spLocks/>
          </p:cNvSpPr>
          <p:nvPr/>
        </p:nvSpPr>
        <p:spPr>
          <a:xfrm>
            <a:off x="873760" y="160760"/>
            <a:ext cx="11075306" cy="461665"/>
          </a:xfrm>
          <a:prstGeom prst="rect">
            <a:avLst/>
          </a:prstGeom>
          <a:noFill/>
          <a:effectLst>
            <a:softEdge rad="12700"/>
          </a:effectLst>
          <a:scene3d>
            <a:camera prst="orthographicFront"/>
            <a:lightRig rig="threePt" dir="t"/>
          </a:scene3d>
          <a:sp3d prstMaterial="plastic">
            <a:bevelT/>
            <a:bevelB/>
          </a:sp3d>
        </p:spPr>
        <p:txBody>
          <a:bodyPr wrap="square">
            <a:spAutoFit/>
          </a:bodyPr>
          <a:lstStyle>
            <a:defPPr>
              <a:defRPr lang="en-US"/>
            </a:defPPr>
            <a:lvl1pPr algn="ctr">
              <a:defRPr sz="2400">
                <a:effectLst>
                  <a:outerShdw blurRad="38100" dist="38100" dir="2700000" algn="tl">
                    <a:srgbClr val="000000">
                      <a:alpha val="43137"/>
                    </a:srgbClr>
                  </a:outerShdw>
                </a:effectLst>
                <a:latin typeface="+mj-lt"/>
                <a:cs typeface="Arial" panose="020B0604020202020204" pitchFamily="34" charset="0"/>
              </a:defRPr>
            </a:lvl1pPr>
          </a:lstStyle>
          <a:p>
            <a:r>
              <a:rPr lang="ru-RU" dirty="0">
                <a:effectLst/>
                <a:latin typeface="Century Gothic" panose="020B0502020202020204" pitchFamily="34" charset="0"/>
              </a:rPr>
              <a:t>Основные характеристики бюджета городского округа Долгопрудный</a:t>
            </a:r>
          </a:p>
        </p:txBody>
      </p:sp>
      <p:graphicFrame>
        <p:nvGraphicFramePr>
          <p:cNvPr id="5" name="Объект 11">
            <a:extLst>
              <a:ext uri="{FF2B5EF4-FFF2-40B4-BE49-F238E27FC236}">
                <a16:creationId xmlns:a16="http://schemas.microsoft.com/office/drawing/2014/main" id="{D40406BB-36E1-4F07-8368-58E61D7448B9}"/>
              </a:ext>
            </a:extLst>
          </p:cNvPr>
          <p:cNvGraphicFramePr>
            <a:graphicFrameLocks/>
          </p:cNvGraphicFramePr>
          <p:nvPr>
            <p:extLst>
              <p:ext uri="{D42A27DB-BD31-4B8C-83A1-F6EECF244321}">
                <p14:modId xmlns:p14="http://schemas.microsoft.com/office/powerpoint/2010/main" val="2866449560"/>
              </p:ext>
            </p:extLst>
          </p:nvPr>
        </p:nvGraphicFramePr>
        <p:xfrm>
          <a:off x="250824" y="2359412"/>
          <a:ext cx="11706132" cy="2679303"/>
        </p:xfrm>
        <a:graphic>
          <a:graphicData uri="http://schemas.openxmlformats.org/drawingml/2006/table">
            <a:tbl>
              <a:tblPr firstRow="1" bandRow="1">
                <a:tableStyleId>{21E4AEA4-8DFA-4A89-87EB-49C32662AFE0}</a:tableStyleId>
              </a:tblPr>
              <a:tblGrid>
                <a:gridCol w="2063387">
                  <a:extLst>
                    <a:ext uri="{9D8B030D-6E8A-4147-A177-3AD203B41FA5}">
                      <a16:colId xmlns:a16="http://schemas.microsoft.com/office/drawing/2014/main" val="3431088041"/>
                    </a:ext>
                  </a:extLst>
                </a:gridCol>
                <a:gridCol w="1117599">
                  <a:extLst>
                    <a:ext uri="{9D8B030D-6E8A-4147-A177-3AD203B41FA5}">
                      <a16:colId xmlns:a16="http://schemas.microsoft.com/office/drawing/2014/main" val="2950022372"/>
                    </a:ext>
                  </a:extLst>
                </a:gridCol>
                <a:gridCol w="1137920">
                  <a:extLst>
                    <a:ext uri="{9D8B030D-6E8A-4147-A177-3AD203B41FA5}">
                      <a16:colId xmlns:a16="http://schemas.microsoft.com/office/drawing/2014/main" val="1973147019"/>
                    </a:ext>
                  </a:extLst>
                </a:gridCol>
                <a:gridCol w="1066800">
                  <a:extLst>
                    <a:ext uri="{9D8B030D-6E8A-4147-A177-3AD203B41FA5}">
                      <a16:colId xmlns:a16="http://schemas.microsoft.com/office/drawing/2014/main" val="2066423679"/>
                    </a:ext>
                  </a:extLst>
                </a:gridCol>
                <a:gridCol w="1066800">
                  <a:extLst>
                    <a:ext uri="{9D8B030D-6E8A-4147-A177-3AD203B41FA5}">
                      <a16:colId xmlns:a16="http://schemas.microsoft.com/office/drawing/2014/main" val="594510457"/>
                    </a:ext>
                  </a:extLst>
                </a:gridCol>
                <a:gridCol w="1076962">
                  <a:extLst>
                    <a:ext uri="{9D8B030D-6E8A-4147-A177-3AD203B41FA5}">
                      <a16:colId xmlns:a16="http://schemas.microsoft.com/office/drawing/2014/main" val="2544822589"/>
                    </a:ext>
                  </a:extLst>
                </a:gridCol>
                <a:gridCol w="1046480">
                  <a:extLst>
                    <a:ext uri="{9D8B030D-6E8A-4147-A177-3AD203B41FA5}">
                      <a16:colId xmlns:a16="http://schemas.microsoft.com/office/drawing/2014/main" val="1883531635"/>
                    </a:ext>
                  </a:extLst>
                </a:gridCol>
                <a:gridCol w="1005840">
                  <a:extLst>
                    <a:ext uri="{9D8B030D-6E8A-4147-A177-3AD203B41FA5}">
                      <a16:colId xmlns:a16="http://schemas.microsoft.com/office/drawing/2014/main" val="2520791032"/>
                    </a:ext>
                  </a:extLst>
                </a:gridCol>
                <a:gridCol w="1158240">
                  <a:extLst>
                    <a:ext uri="{9D8B030D-6E8A-4147-A177-3AD203B41FA5}">
                      <a16:colId xmlns:a16="http://schemas.microsoft.com/office/drawing/2014/main" val="228933895"/>
                    </a:ext>
                  </a:extLst>
                </a:gridCol>
                <a:gridCol w="966104">
                  <a:extLst>
                    <a:ext uri="{9D8B030D-6E8A-4147-A177-3AD203B41FA5}">
                      <a16:colId xmlns:a16="http://schemas.microsoft.com/office/drawing/2014/main" val="2537692044"/>
                    </a:ext>
                  </a:extLst>
                </a:gridCol>
              </a:tblGrid>
              <a:tr h="658108">
                <a:tc rowSpan="2">
                  <a:txBody>
                    <a:bodyPr/>
                    <a:lstStyle/>
                    <a:p>
                      <a:pPr algn="ctr" rtl="0" fontAlgn="ctr"/>
                      <a:r>
                        <a:rPr lang="ru-RU" sz="1400" u="none" strike="noStrike" dirty="0">
                          <a:effectLst>
                            <a:outerShdw blurRad="38100" dist="38100" dir="2700000" algn="tl">
                              <a:srgbClr val="000000">
                                <a:alpha val="43137"/>
                              </a:srgbClr>
                            </a:outerShdw>
                          </a:effectLst>
                        </a:rPr>
                        <a:t>Параметры бюджета</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2021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2022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Уточненный план</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Ожидаемое исполнение</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Отклонения от плана в </a:t>
                      </a:r>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pPr algn="ctr" rtl="0" fontAlgn="ctr"/>
                      <a:endParaRPr lang="ru-RU" sz="1400" b="1" i="0" u="none" strike="noStrike" dirty="0">
                        <a:solidFill>
                          <a:srgbClr val="FF0000"/>
                        </a:solidFill>
                        <a:effectLst/>
                        <a:latin typeface="Calibri" panose="020F0502020204030204" pitchFamily="34" charset="0"/>
                      </a:endParaRPr>
                    </a:p>
                  </a:txBody>
                  <a:tcPr marL="8313" marR="8313" marT="831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gridSpan="3">
                  <a:txBody>
                    <a:bodyPr/>
                    <a:lstStyle/>
                    <a:p>
                      <a:pPr algn="ctr" rtl="0" fontAlgn="ctr"/>
                      <a:r>
                        <a:rPr lang="ru-RU" sz="1400" u="none" strike="noStrike" dirty="0">
                          <a:effectLst>
                            <a:outerShdw blurRad="38100" dist="38100" dir="2700000" algn="tl">
                              <a:srgbClr val="000000">
                                <a:alpha val="43137"/>
                              </a:srgbClr>
                            </a:outerShdw>
                          </a:effectLst>
                        </a:rPr>
                        <a:t>План</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extLst>
                  <a:ext uri="{0D108BD9-81ED-4DB2-BD59-A6C34878D82A}">
                    <a16:rowId xmlns:a16="http://schemas.microsoft.com/office/drawing/2014/main" val="3029156917"/>
                  </a:ext>
                </a:extLst>
              </a:tr>
              <a:tr h="230511">
                <a:tc v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абсолютные значения</a:t>
                      </a: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в %</a:t>
                      </a:r>
                    </a:p>
                  </a:txBody>
                  <a:tcPr marL="8313" marR="8313" marT="8313" marB="0" anchor="ctr"/>
                </a:tc>
                <a:tc>
                  <a:txBody>
                    <a:bodyPr/>
                    <a:lstStyle/>
                    <a:p>
                      <a:pPr marL="0" algn="ctr" defTabSz="914400" rtl="0" eaLnBrk="1" fontAlgn="ctr" latinLnBrk="0" hangingPunct="1"/>
                      <a:r>
                        <a:rPr lang="ru-RU" sz="1400" u="none" strike="noStrike" kern="1200" dirty="0" smtClean="0">
                          <a:effectLst/>
                        </a:rPr>
                        <a:t>2024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2025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2026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extLst>
                  <a:ext uri="{0D108BD9-81ED-4DB2-BD59-A6C34878D82A}">
                    <a16:rowId xmlns:a16="http://schemas.microsoft.com/office/drawing/2014/main" val="2062652111"/>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доходов</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a:solidFill>
                            <a:schemeClr val="tx1"/>
                          </a:solidFill>
                          <a:effectLst/>
                          <a:latin typeface="+mj-lt"/>
                          <a:cs typeface="Arial" panose="020B0604020202020204" pitchFamily="34" charset="0"/>
                        </a:rPr>
                        <a:t>4 525 079,7 </a:t>
                      </a: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6 093 137,2</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6 518 580,8</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7 446 756,1</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6 142 305,6</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091864798"/>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расходов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a:solidFill>
                            <a:schemeClr val="tx1"/>
                          </a:solidFill>
                          <a:effectLst/>
                          <a:latin typeface="+mj-lt"/>
                          <a:cs typeface="Arial" panose="020B0604020202020204" pitchFamily="34" charset="0"/>
                        </a:rPr>
                        <a:t>4 430 397,9 </a:t>
                      </a: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6 105 823,3</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7 334 040,4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7 334 040,4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6 518 580,8</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7 446 756,1</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6 142 305,6</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2846770848"/>
                  </a:ext>
                </a:extLst>
              </a:tr>
              <a:tr h="681408">
                <a:tc>
                  <a:txBody>
                    <a:bodyPr/>
                    <a:lstStyle/>
                    <a:p>
                      <a:pPr algn="l" rtl="0" fontAlgn="ctr"/>
                      <a:r>
                        <a:rPr lang="ru-RU" sz="1400" u="none" strike="noStrike" dirty="0">
                          <a:effectLst>
                            <a:outerShdw blurRad="38100" dist="38100" dir="2700000" algn="tl">
                              <a:srgbClr val="000000">
                                <a:alpha val="43137"/>
                              </a:srgbClr>
                            </a:outerShdw>
                          </a:effectLst>
                        </a:rPr>
                        <a:t>Дефицит «-» / Профицит «+»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a:solidFill>
                            <a:schemeClr val="tx1"/>
                          </a:solidFill>
                          <a:effectLst/>
                          <a:latin typeface="+mj-lt"/>
                          <a:ea typeface="+mn-ea"/>
                          <a:cs typeface="Arial" panose="020B0604020202020204" pitchFamily="34" charset="0"/>
                        </a:rPr>
                        <a:t>94 681,8 </a:t>
                      </a: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- 12 686,1</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468 760,5</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468 760,5</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3023402707"/>
                  </a:ext>
                </a:extLst>
              </a:tr>
            </a:tbl>
          </a:graphicData>
        </a:graphic>
      </p:graphicFrame>
      <p:sp>
        <p:nvSpPr>
          <p:cNvPr id="7" name="Прямоугольник 28">
            <a:extLst>
              <a:ext uri="{FF2B5EF4-FFF2-40B4-BE49-F238E27FC236}">
                <a16:creationId xmlns:a16="http://schemas.microsoft.com/office/drawing/2014/main" id="{6DF0AF8A-B17B-4784-A4B8-39C244D8AA56}"/>
              </a:ext>
            </a:extLst>
          </p:cNvPr>
          <p:cNvSpPr>
            <a:spLocks noChangeArrowheads="1"/>
          </p:cNvSpPr>
          <p:nvPr/>
        </p:nvSpPr>
        <p:spPr bwMode="auto">
          <a:xfrm>
            <a:off x="242933" y="5422711"/>
            <a:ext cx="11706132" cy="830997"/>
          </a:xfrm>
          <a:prstGeom prst="rect">
            <a:avLst/>
          </a:prstGeom>
          <a:solidFill>
            <a:srgbClr val="FFFFCC"/>
          </a:solidFill>
          <a:ln/>
        </p:spPr>
        <p:style>
          <a:lnRef idx="3">
            <a:schemeClr val="lt1"/>
          </a:lnRef>
          <a:fillRef idx="1">
            <a:schemeClr val="accent2"/>
          </a:fillRef>
          <a:effectRef idx="1">
            <a:schemeClr val="accent2"/>
          </a:effectRef>
          <a:fontRef idx="minor">
            <a:schemeClr val="lt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a:r>
              <a:rPr lang="ru-RU" altLang="ru-RU" sz="1600" dirty="0"/>
              <a:t>Муниципальный долг в </a:t>
            </a:r>
            <a:r>
              <a:rPr lang="ru-RU" altLang="ru-RU" sz="1600" dirty="0" smtClean="0"/>
              <a:t>2021-2023 </a:t>
            </a:r>
            <a:r>
              <a:rPr lang="ru-RU" altLang="ru-RU" sz="1600" dirty="0"/>
              <a:t>гг. отсутствует</a:t>
            </a:r>
          </a:p>
          <a:p>
            <a:pPr algn="ctr"/>
            <a:r>
              <a:rPr lang="ru-RU" altLang="ru-RU" sz="1600" dirty="0" smtClean="0"/>
              <a:t>Муниципальные </a:t>
            </a:r>
            <a:r>
              <a:rPr lang="ru-RU" altLang="ru-RU" sz="1600" dirty="0"/>
              <a:t>заимствования </a:t>
            </a:r>
            <a:r>
              <a:rPr lang="ru-RU" altLang="ru-RU" sz="1600" dirty="0" smtClean="0"/>
              <a:t>на 01 января 2024 года составляют 80 000,0 тыс. руб., на плановый период 2025 </a:t>
            </a:r>
            <a:r>
              <a:rPr lang="ru-RU" altLang="ru-RU" sz="1600" dirty="0"/>
              <a:t>и </a:t>
            </a:r>
            <a:r>
              <a:rPr lang="ru-RU" altLang="ru-RU" sz="1600" dirty="0" smtClean="0"/>
              <a:t>2026 </a:t>
            </a:r>
            <a:r>
              <a:rPr lang="ru-RU" altLang="ru-RU" sz="1600" dirty="0"/>
              <a:t>годов не </a:t>
            </a:r>
            <a:r>
              <a:rPr lang="ru-RU" altLang="ru-RU" sz="1600" dirty="0" smtClean="0"/>
              <a:t>планируются</a:t>
            </a:r>
            <a:endParaRPr lang="ru-RU" altLang="ru-RU" sz="1600" dirty="0"/>
          </a:p>
        </p:txBody>
      </p:sp>
      <p:sp>
        <p:nvSpPr>
          <p:cNvPr id="3" name="Прямоугольник 2">
            <a:extLst>
              <a:ext uri="{FF2B5EF4-FFF2-40B4-BE49-F238E27FC236}">
                <a16:creationId xmlns:a16="http://schemas.microsoft.com/office/drawing/2014/main" id="{6E08222F-98E2-4E0E-9265-F6EE77CD0740}"/>
              </a:ext>
            </a:extLst>
          </p:cNvPr>
          <p:cNvSpPr/>
          <p:nvPr/>
        </p:nvSpPr>
        <p:spPr>
          <a:xfrm>
            <a:off x="250824" y="1737353"/>
            <a:ext cx="11706132" cy="367472"/>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p>
            <a:pPr lvl="1" algn="ctr"/>
            <a:r>
              <a:rPr lang="ru-RU" dirty="0">
                <a:solidFill>
                  <a:schemeClr val="tx1">
                    <a:lumMod val="75000"/>
                    <a:lumOff val="25000"/>
                  </a:schemeClr>
                </a:solidFill>
                <a:latin typeface="Century Gothic" panose="020B0502020202020204" pitchFamily="34" charset="0"/>
              </a:rPr>
              <a:t>Основные характеристики </a:t>
            </a:r>
            <a:r>
              <a:rPr lang="ru-RU" dirty="0" smtClean="0">
                <a:solidFill>
                  <a:schemeClr val="tx1">
                    <a:lumMod val="75000"/>
                    <a:lumOff val="25000"/>
                  </a:schemeClr>
                </a:solidFill>
                <a:latin typeface="Century Gothic" panose="020B0502020202020204" pitchFamily="34" charset="0"/>
              </a:rPr>
              <a:t>бюджета</a:t>
            </a:r>
            <a:endParaRPr lang="ru-RU" dirty="0">
              <a:solidFill>
                <a:schemeClr val="tx1">
                  <a:lumMod val="75000"/>
                  <a:lumOff val="25000"/>
                </a:schemeClr>
              </a:solidFill>
              <a:latin typeface="Century Gothic" panose="020B0502020202020204" pitchFamily="34" charset="0"/>
            </a:endParaRPr>
          </a:p>
        </p:txBody>
      </p:sp>
      <p:sp>
        <p:nvSpPr>
          <p:cNvPr id="9" name="Прямоугольник 8">
            <a:extLst>
              <a:ext uri="{FF2B5EF4-FFF2-40B4-BE49-F238E27FC236}">
                <a16:creationId xmlns:a16="http://schemas.microsoft.com/office/drawing/2014/main" id="{9C7A5D47-7D2C-4782-8867-2225B4DBDD46}"/>
              </a:ext>
            </a:extLst>
          </p:cNvPr>
          <p:cNvSpPr/>
          <p:nvPr/>
        </p:nvSpPr>
        <p:spPr>
          <a:xfrm>
            <a:off x="10997783" y="2086689"/>
            <a:ext cx="959173" cy="307777"/>
          </a:xfrm>
          <a:prstGeom prst="rect">
            <a:avLst/>
          </a:prstGeom>
        </p:spPr>
        <p:txBody>
          <a:bodyPr wrap="none">
            <a:spAutoFit/>
          </a:bodyPr>
          <a:lstStyle/>
          <a:p>
            <a:r>
              <a:rPr lang="ru-RU" sz="1400" dirty="0"/>
              <a:t>(тыс. руб.)</a:t>
            </a:r>
          </a:p>
        </p:txBody>
      </p:sp>
      <p:sp>
        <p:nvSpPr>
          <p:cNvPr id="10" name="Номер слайда 9">
            <a:extLst>
              <a:ext uri="{FF2B5EF4-FFF2-40B4-BE49-F238E27FC236}">
                <a16:creationId xmlns:a16="http://schemas.microsoft.com/office/drawing/2014/main" id="{A94F6C35-E26A-45C2-A35F-8D8AF88FF22E}"/>
              </a:ext>
            </a:extLst>
          </p:cNvPr>
          <p:cNvSpPr>
            <a:spLocks noGrp="1"/>
          </p:cNvSpPr>
          <p:nvPr>
            <p:ph type="sldNum" sz="quarter" idx="12"/>
          </p:nvPr>
        </p:nvSpPr>
        <p:spPr/>
        <p:txBody>
          <a:bodyPr/>
          <a:lstStyle/>
          <a:p>
            <a:fld id="{E4EB6E89-BA87-4003-BD23-6BDF40F3EBED}" type="slidenum">
              <a:rPr lang="ru-RU" smtClean="0"/>
              <a:pPr/>
              <a:t>14</a:t>
            </a:fld>
            <a:endParaRPr lang="ru-RU" dirty="0"/>
          </a:p>
        </p:txBody>
      </p:sp>
      <p:pic>
        <p:nvPicPr>
          <p:cNvPr id="11" name="Объект 6">
            <a:extLst>
              <a:ext uri="{FF2B5EF4-FFF2-40B4-BE49-F238E27FC236}">
                <a16:creationId xmlns:a16="http://schemas.microsoft.com/office/drawing/2014/main" id="{29F8EF1A-B159-49C7-B3A0-AC30357252F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487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2A690AA4-EBC1-452D-8A72-C4412AB31F33}"/>
              </a:ext>
            </a:extLst>
          </p:cNvPr>
          <p:cNvSpPr>
            <a:spLocks noGrp="1"/>
          </p:cNvSpPr>
          <p:nvPr>
            <p:ph type="sldNum" sz="quarter" idx="12"/>
          </p:nvPr>
        </p:nvSpPr>
        <p:spPr/>
        <p:txBody>
          <a:bodyPr/>
          <a:lstStyle/>
          <a:p>
            <a:fld id="{E4EB6E89-BA87-4003-BD23-6BDF40F3EBED}" type="slidenum">
              <a:rPr lang="ru-RU" smtClean="0"/>
              <a:pPr/>
              <a:t>15</a:t>
            </a:fld>
            <a:endParaRPr lang="ru-RU"/>
          </a:p>
        </p:txBody>
      </p:sp>
      <p:graphicFrame>
        <p:nvGraphicFramePr>
          <p:cNvPr id="7" name="Таблица 6">
            <a:extLst>
              <a:ext uri="{FF2B5EF4-FFF2-40B4-BE49-F238E27FC236}">
                <a16:creationId xmlns:a16="http://schemas.microsoft.com/office/drawing/2014/main" id="{21D9CF2A-49DE-4BE6-8521-E311DE40FE39}"/>
              </a:ext>
            </a:extLst>
          </p:cNvPr>
          <p:cNvGraphicFramePr>
            <a:graphicFrameLocks noGrp="1"/>
          </p:cNvGraphicFramePr>
          <p:nvPr>
            <p:extLst>
              <p:ext uri="{D42A27DB-BD31-4B8C-83A1-F6EECF244321}">
                <p14:modId xmlns:p14="http://schemas.microsoft.com/office/powerpoint/2010/main" val="725670073"/>
              </p:ext>
            </p:extLst>
          </p:nvPr>
        </p:nvGraphicFramePr>
        <p:xfrm>
          <a:off x="274318" y="1594871"/>
          <a:ext cx="11673841" cy="2175165"/>
        </p:xfrm>
        <a:graphic>
          <a:graphicData uri="http://schemas.openxmlformats.org/drawingml/2006/table">
            <a:tbl>
              <a:tblPr firstRow="1" firstCol="1" bandRow="1">
                <a:tableStyleId>{21E4AEA4-8DFA-4A89-87EB-49C32662AFE0}</a:tableStyleId>
              </a:tblPr>
              <a:tblGrid>
                <a:gridCol w="2009507">
                  <a:extLst>
                    <a:ext uri="{9D8B030D-6E8A-4147-A177-3AD203B41FA5}">
                      <a16:colId xmlns:a16="http://schemas.microsoft.com/office/drawing/2014/main" val="4161677615"/>
                    </a:ext>
                  </a:extLst>
                </a:gridCol>
                <a:gridCol w="1140279">
                  <a:extLst>
                    <a:ext uri="{9D8B030D-6E8A-4147-A177-3AD203B41FA5}">
                      <a16:colId xmlns:a16="http://schemas.microsoft.com/office/drawing/2014/main" val="2787440657"/>
                    </a:ext>
                  </a:extLst>
                </a:gridCol>
                <a:gridCol w="1158972">
                  <a:extLst>
                    <a:ext uri="{9D8B030D-6E8A-4147-A177-3AD203B41FA5}">
                      <a16:colId xmlns:a16="http://schemas.microsoft.com/office/drawing/2014/main" val="2205677832"/>
                    </a:ext>
                  </a:extLst>
                </a:gridCol>
                <a:gridCol w="1196358">
                  <a:extLst>
                    <a:ext uri="{9D8B030D-6E8A-4147-A177-3AD203B41FA5}">
                      <a16:colId xmlns:a16="http://schemas.microsoft.com/office/drawing/2014/main" val="283380301"/>
                    </a:ext>
                  </a:extLst>
                </a:gridCol>
                <a:gridCol w="1079528">
                  <a:extLst>
                    <a:ext uri="{9D8B030D-6E8A-4147-A177-3AD203B41FA5}">
                      <a16:colId xmlns:a16="http://schemas.microsoft.com/office/drawing/2014/main" val="885610543"/>
                    </a:ext>
                  </a:extLst>
                </a:gridCol>
                <a:gridCol w="1136957">
                  <a:extLst>
                    <a:ext uri="{9D8B030D-6E8A-4147-A177-3AD203B41FA5}">
                      <a16:colId xmlns:a16="http://schemas.microsoft.com/office/drawing/2014/main" val="1517910416"/>
                    </a:ext>
                  </a:extLst>
                </a:gridCol>
                <a:gridCol w="568787">
                  <a:extLst>
                    <a:ext uri="{9D8B030D-6E8A-4147-A177-3AD203B41FA5}">
                      <a16:colId xmlns:a16="http://schemas.microsoft.com/office/drawing/2014/main" val="2168018087"/>
                    </a:ext>
                  </a:extLst>
                </a:gridCol>
                <a:gridCol w="1086483">
                  <a:extLst>
                    <a:ext uri="{9D8B030D-6E8A-4147-A177-3AD203B41FA5}">
                      <a16:colId xmlns:a16="http://schemas.microsoft.com/office/drawing/2014/main" val="1742181491"/>
                    </a:ext>
                  </a:extLst>
                </a:gridCol>
                <a:gridCol w="1148485">
                  <a:extLst>
                    <a:ext uri="{9D8B030D-6E8A-4147-A177-3AD203B41FA5}">
                      <a16:colId xmlns:a16="http://schemas.microsoft.com/office/drawing/2014/main" val="745138396"/>
                    </a:ext>
                  </a:extLst>
                </a:gridCol>
                <a:gridCol w="1148485">
                  <a:extLst>
                    <a:ext uri="{9D8B030D-6E8A-4147-A177-3AD203B41FA5}">
                      <a16:colId xmlns:a16="http://schemas.microsoft.com/office/drawing/2014/main" val="3387468951"/>
                    </a:ext>
                  </a:extLst>
                </a:gridCol>
              </a:tblGrid>
              <a:tr h="413700">
                <a:tc rowSpan="2">
                  <a:txBody>
                    <a:bodyPr/>
                    <a:lstStyle/>
                    <a:p>
                      <a:pPr algn="ctr" rtl="0" fontAlgn="ctr"/>
                      <a:r>
                        <a:rPr lang="ru-RU" sz="1400" u="none" strike="noStrike" dirty="0">
                          <a:effectLst>
                            <a:outerShdw blurRad="50800" dist="38100" algn="tr" rotWithShape="0">
                              <a:prstClr val="black">
                                <a:alpha val="40000"/>
                              </a:prstClr>
                            </a:outerShdw>
                          </a:effectLst>
                        </a:rPr>
                        <a:t>Показатели</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2021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2022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Уточненный план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 </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Ожидаемое исполнение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Отклонения от плана в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endParaRPr lang="ru-RU"/>
                    </a:p>
                  </a:txBody>
                  <a:tcPr/>
                </a:tc>
                <a:tc gridSpan="3">
                  <a:txBody>
                    <a:bodyPr/>
                    <a:lstStyle/>
                    <a:p>
                      <a:pPr algn="ctr" rtl="0" fontAlgn="ctr"/>
                      <a:r>
                        <a:rPr lang="ru-RU" sz="1400" u="none" strike="noStrike" dirty="0">
                          <a:effectLst>
                            <a:outerShdw blurRad="50800" dist="38100" algn="tr" rotWithShape="0">
                              <a:prstClr val="black">
                                <a:alpha val="40000"/>
                              </a:prstClr>
                            </a:outerShdw>
                          </a:effectLst>
                        </a:rPr>
                        <a:t>План</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952382078"/>
                  </a:ext>
                </a:extLst>
              </a:tr>
              <a:tr h="413700">
                <a:tc vMerge="1">
                  <a:txBody>
                    <a:bodyPr/>
                    <a:lstStyle/>
                    <a:p>
                      <a:endParaRPr lang="ru-RU"/>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абсолютные значения</a:t>
                      </a:r>
                      <a:endParaRPr lang="ru-RU" dirty="0"/>
                    </a:p>
                  </a:txBody>
                  <a:tcPr marL="8313" marR="8313" marT="8313" marB="0" anchor="ct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в %</a:t>
                      </a:r>
                      <a:endParaRPr lang="ru-RU" dirty="0"/>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2024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2025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2026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2729211327"/>
                  </a:ext>
                </a:extLst>
              </a:tr>
              <a:tr h="373308">
                <a:tc>
                  <a:txBody>
                    <a:bodyPr/>
                    <a:lstStyle/>
                    <a:p>
                      <a:pPr algn="l" rtl="0" fontAlgn="ctr"/>
                      <a:r>
                        <a:rPr lang="ru-RU" sz="1400" b="1" u="none" strike="noStrike" dirty="0">
                          <a:effectLst>
                            <a:outerShdw blurRad="38100" dist="38100" dir="2700000" algn="tl">
                              <a:srgbClr val="000000">
                                <a:alpha val="43137"/>
                              </a:srgbClr>
                            </a:outerShdw>
                          </a:effectLst>
                        </a:rPr>
                        <a:t>Доходы (всего)</a:t>
                      </a:r>
                      <a:endParaRPr lang="ru-RU" sz="1400" b="1" i="1"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525 </a:t>
                      </a: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079,7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6 093 137,2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6 738 849,6</a:t>
                      </a: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6 703 659,1 </a:t>
                      </a: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6 131 692,0 </a:t>
                      </a:r>
                    </a:p>
                  </a:txBody>
                  <a:tcPr marL="8313" marR="8313" marT="8313" marB="0" anchor="ctr"/>
                </a:tc>
                <a:extLst>
                  <a:ext uri="{0D108BD9-81ED-4DB2-BD59-A6C34878D82A}">
                    <a16:rowId xmlns:a16="http://schemas.microsoft.com/office/drawing/2014/main" val="1661959642"/>
                  </a:ext>
                </a:extLst>
              </a:tr>
              <a:tr h="413700">
                <a:tc>
                  <a:txBody>
                    <a:bodyPr/>
                    <a:lstStyle/>
                    <a:p>
                      <a:pPr algn="l" rtl="0" fontAlgn="b"/>
                      <a:r>
                        <a:rPr lang="ru-RU" sz="1400" b="1" u="none" strike="noStrike" dirty="0">
                          <a:effectLst>
                            <a:outerShdw blurRad="38100" dist="38100" dir="2700000" algn="tl">
                              <a:srgbClr val="000000">
                                <a:alpha val="43137"/>
                              </a:srgbClr>
                            </a:outerShdw>
                          </a:effectLst>
                        </a:rPr>
                        <a:t>в том числе налоговые и неналоговые до</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х</a:t>
                      </a:r>
                      <a:r>
                        <a:rPr lang="ru-RU" sz="1400" b="1" u="none" strike="noStrike" dirty="0">
                          <a:effectLst>
                            <a:outerShdw blurRad="38100" dist="38100" dir="2700000" algn="tl">
                              <a:srgbClr val="000000">
                                <a:alpha val="43137"/>
                              </a:srgbClr>
                            </a:outerShdw>
                          </a:effectLst>
                        </a:rPr>
                        <a:t>оды</a:t>
                      </a:r>
                      <a:endParaRPr lang="ru-RU" sz="1400" b="1" i="0" u="none" strike="noStrike" dirty="0">
                        <a:solidFill>
                          <a:srgbClr val="000000"/>
                        </a:solidFill>
                        <a:effectLst>
                          <a:outerShdw blurRad="38100" dist="38100" dir="2700000" algn="tl">
                            <a:srgbClr val="000000">
                              <a:alpha val="43137"/>
                            </a:srgbClr>
                          </a:outerShdw>
                        </a:effectLst>
                        <a:latin typeface="Arial" panose="020B060402020202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347 </a:t>
                      </a: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954,4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2 614 550,4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2 933 287,2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2 933 287,2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2 938 707,0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3 118 025,7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3 252 671,4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extLst>
                  <a:ext uri="{0D108BD9-81ED-4DB2-BD59-A6C34878D82A}">
                    <a16:rowId xmlns:a16="http://schemas.microsoft.com/office/drawing/2014/main" val="1483463138"/>
                  </a:ext>
                </a:extLst>
              </a:tr>
              <a:tr h="414853">
                <a:tc>
                  <a:txBody>
                    <a:bodyPr/>
                    <a:lstStyle/>
                    <a:p>
                      <a:pPr algn="l" rtl="0" fontAlgn="b"/>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Безвозмездные поступления</a:t>
                      </a: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177 125,3</a:t>
                      </a: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3 478 586,8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931 992,7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931 992,7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3 579 873,8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4 328 730,4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2 889 634,2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extLst>
                  <a:ext uri="{0D108BD9-81ED-4DB2-BD59-A6C34878D82A}">
                    <a16:rowId xmlns:a16="http://schemas.microsoft.com/office/drawing/2014/main" val="269821288"/>
                  </a:ext>
                </a:extLst>
              </a:tr>
            </a:tbl>
          </a:graphicData>
        </a:graphic>
      </p:graphicFrame>
      <p:graphicFrame>
        <p:nvGraphicFramePr>
          <p:cNvPr id="8" name="Диаграмма 7">
            <a:extLst>
              <a:ext uri="{FF2B5EF4-FFF2-40B4-BE49-F238E27FC236}">
                <a16:creationId xmlns:a16="http://schemas.microsoft.com/office/drawing/2014/main" id="{7BC95A5B-0887-4ED5-90B1-72FCD29D8989}"/>
              </a:ext>
            </a:extLst>
          </p:cNvPr>
          <p:cNvGraphicFramePr/>
          <p:nvPr>
            <p:extLst>
              <p:ext uri="{D42A27DB-BD31-4B8C-83A1-F6EECF244321}">
                <p14:modId xmlns:p14="http://schemas.microsoft.com/office/powerpoint/2010/main" val="917257672"/>
              </p:ext>
            </p:extLst>
          </p:nvPr>
        </p:nvGraphicFramePr>
        <p:xfrm>
          <a:off x="1173478" y="3937055"/>
          <a:ext cx="9875520" cy="2912709"/>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a:extLst>
              <a:ext uri="{FF2B5EF4-FFF2-40B4-BE49-F238E27FC236}">
                <a16:creationId xmlns:a16="http://schemas.microsoft.com/office/drawing/2014/main" id="{A6F2E1BC-0795-4F76-85B7-D5CFAE15D137}"/>
              </a:ext>
            </a:extLst>
          </p:cNvPr>
          <p:cNvSpPr/>
          <p:nvPr/>
        </p:nvSpPr>
        <p:spPr>
          <a:xfrm>
            <a:off x="11048999" y="1288647"/>
            <a:ext cx="959173" cy="307777"/>
          </a:xfrm>
          <a:prstGeom prst="rect">
            <a:avLst/>
          </a:prstGeom>
        </p:spPr>
        <p:txBody>
          <a:bodyPr wrap="none">
            <a:spAutoFit/>
          </a:bodyPr>
          <a:lstStyle/>
          <a:p>
            <a:r>
              <a:rPr lang="ru-RU" sz="1400" dirty="0"/>
              <a:t>(тыс. руб.)</a:t>
            </a:r>
          </a:p>
        </p:txBody>
      </p:sp>
      <p:sp>
        <p:nvSpPr>
          <p:cNvPr id="3" name="Заголовок 2">
            <a:extLst>
              <a:ext uri="{FF2B5EF4-FFF2-40B4-BE49-F238E27FC236}">
                <a16:creationId xmlns:a16="http://schemas.microsoft.com/office/drawing/2014/main" id="{A1706DF7-1D40-4CF9-ACE7-73EFF93E7744}"/>
              </a:ext>
            </a:extLst>
          </p:cNvPr>
          <p:cNvSpPr>
            <a:spLocks noGrp="1"/>
          </p:cNvSpPr>
          <p:nvPr>
            <p:ph type="title"/>
          </p:nvPr>
        </p:nvSpPr>
        <p:spPr>
          <a:xfrm>
            <a:off x="543208" y="792480"/>
            <a:ext cx="11404951" cy="369332"/>
          </a:xfrm>
        </p:spPr>
        <p:txBody>
          <a:bodyPr>
            <a:noAutofit/>
          </a:bodyPr>
          <a:lstStyle/>
          <a:p>
            <a:pPr algn="ctr"/>
            <a:r>
              <a:rPr lang="ru-RU" sz="3600" dirty="0"/>
              <a:t>Динамика доходной части бюджета городского округа </a:t>
            </a:r>
            <a:r>
              <a:rPr lang="ru-RU" sz="3600" dirty="0" smtClean="0"/>
              <a:t>2021-2026 </a:t>
            </a:r>
            <a:r>
              <a:rPr lang="ru-RU" sz="3600" dirty="0"/>
              <a:t>гг.</a:t>
            </a:r>
            <a:br>
              <a:rPr lang="ru-RU" sz="3600" dirty="0"/>
            </a:br>
            <a:endParaRPr lang="ru-RU" sz="3600" dirty="0"/>
          </a:p>
        </p:txBody>
      </p:sp>
      <p:pic>
        <p:nvPicPr>
          <p:cNvPr id="10" name="Объект 6">
            <a:extLst>
              <a:ext uri="{FF2B5EF4-FFF2-40B4-BE49-F238E27FC236}">
                <a16:creationId xmlns:a16="http://schemas.microsoft.com/office/drawing/2014/main" id="{28FDD45D-6C7D-46A1-AB15-39EEB4276B36}"/>
              </a:ext>
            </a:extLst>
          </p:cNvPr>
          <p:cNvPicPr>
            <a:picLocks noGrp="1" noChangeAspect="1"/>
          </p:cNvPicPr>
          <p:nvPr>
            <p:ph idx="1"/>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391770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866869618"/>
              </p:ext>
            </p:extLst>
          </p:nvPr>
        </p:nvGraphicFramePr>
        <p:xfrm>
          <a:off x="253498" y="1254125"/>
          <a:ext cx="11654197" cy="522124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000 1 00 00000 00 0000 000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Налоговые и неналоговые доходы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2 614 550,4</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2 933 287,2</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a:solidFill>
                            <a:schemeClr val="dk1"/>
                          </a:solidFill>
                          <a:effectLst/>
                          <a:latin typeface="Arial" panose="020B0604020202020204" pitchFamily="34" charset="0"/>
                          <a:ea typeface="+mn-ea"/>
                          <a:cs typeface="+mn-cs"/>
                        </a:rPr>
                        <a:t>2 938 707,0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3 118 025,7</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3 252 671,4</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000 1 01 00000 00 0000 000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прибыль, доходы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827 280,3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859 950,0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970 700,0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1 019 235,0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1 060 029,0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000 1 01 02000 01 0000 110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Налог на доходы физических лиц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827 280,3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859 950,0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970 700,0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1 019 235,0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1 060 029,0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000 1 03 00000 00 0000 000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товары (работы, услуги), реализуемые на территории РФ</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11 282,5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11 051,3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11 609,3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12 297,0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12 982,6</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1072380">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000 1 03 02000 01 0000 110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Доходы от уплаты акцизов на дизельное топливо,  моторные масла для дизельных и (или) карбюраторных (</a:t>
                      </a:r>
                      <a:r>
                        <a:rPr lang="ru-RU" sz="900" b="0" i="0" u="none" strike="noStrike" kern="1200" dirty="0" err="1">
                          <a:solidFill>
                            <a:schemeClr val="dk1"/>
                          </a:solidFill>
                          <a:effectLst/>
                          <a:latin typeface="Arial" panose="020B0604020202020204" pitchFamily="34" charset="0"/>
                          <a:ea typeface="+mn-ea"/>
                          <a:cs typeface="+mn-cs"/>
                        </a:rPr>
                        <a:t>инжекторных</a:t>
                      </a:r>
                      <a:r>
                        <a:rPr lang="ru-RU" sz="900" b="0" i="0" u="none" strike="noStrike" kern="1200" dirty="0">
                          <a:solidFill>
                            <a:schemeClr val="dk1"/>
                          </a:solidFill>
                          <a:effectLst/>
                          <a:latin typeface="Arial" panose="020B0604020202020204" pitchFamily="34" charset="0"/>
                          <a:ea typeface="+mn-ea"/>
                          <a:cs typeface="+mn-cs"/>
                        </a:rPr>
                        <a:t>) двигателей, автомобильный бензин, прямогонный бензин,  подлежащие распределению между бюджетами субъектов Российской Федерации и местными бюджетами с учетом установленных дифференцированных нормативов отчислений в местные бюджеты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11 282,5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11 051,3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11 609,3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12 297,0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12 982,6</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000 1 05 00000 00 0000 000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совокупный доход</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688 883,8</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827 846,0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921 373,9</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1 050 927,0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1 142 793,0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000 1 05 01000 01 0000 110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упрощенной системы налогообложения</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647 313,0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780 200,0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873 322,9</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999 984,0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1 087 340,0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000 1 05 02000 02 0000 110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Единый налог на вмененный доход для отдельных видов деятельности</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150,5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000 1 05 04010 02 0000 110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патентной системы налогообложения, зачисляемый в бюджеты городских округов</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41 420,3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47 646,0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46 351,0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49 163,0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53 593,0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000 1 05 07000 01 0000 110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специального налогового режима "Автоматизированная упрощенная система налогообложения"</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1 780,0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1 860,0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000 1 06 00000 00 0000 000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a:solidFill>
                            <a:schemeClr val="dk1"/>
                          </a:solidFill>
                          <a:effectLst/>
                          <a:latin typeface="Arial" panose="020B0604020202020204" pitchFamily="34" charset="0"/>
                          <a:ea typeface="+mn-ea"/>
                          <a:cs typeface="+mn-cs"/>
                        </a:rPr>
                        <a:t>Налоги на имущество</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391 824,7</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396 111,0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433 658,0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451 892,0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470 880,0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000 1 06 01020 04 0000 110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Налог на имущество физических лиц, взимаемый по ставкам, применяемым к объектам налогообложения, расположенным в границах городских округов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119 141,5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126 147,0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143 658,0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149 692,0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155 980,0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83044579"/>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532466007"/>
              </p:ext>
            </p:extLst>
          </p:nvPr>
        </p:nvGraphicFramePr>
        <p:xfrm>
          <a:off x="153910" y="1254125"/>
          <a:ext cx="11654197" cy="5339105"/>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dirty="0">
                          <a:effectLst/>
                          <a:latin typeface="Arial" panose="020B0604020202020204" pitchFamily="34" charset="0"/>
                        </a:rPr>
                        <a:t>000 1 06 06000 00 0000 110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Земельный налог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272 683,2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269 964,0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290 000,0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302 200,0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314 900,0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000 1 06 06032 04 0000 110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Земельный налог с организаций, обладающих земельным участком, расположенным в границах городских округов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235 818,0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234 864,0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246 500,0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256 900,0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267 700,0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000 1 06 06042 04 0000 110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Земельный налог с физических лиц, обладающих земельным участком, расположенным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36 865,2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35 100,0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45 300,0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47 200,0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1" i="0" u="none" strike="noStrike">
                          <a:effectLst/>
                          <a:latin typeface="Arial" panose="020B0604020202020204" pitchFamily="34" charset="0"/>
                        </a:rPr>
                        <a:t>000 1 08 00000 00 0000 000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Государственная пошлина, сборы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14 698,1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17 591,0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28 200,0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29 604,0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000 1 08 03010 01 0000 110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Государственная пошлина по делам, рассматриваемым в судах общей юрисдикции, мировыми судьями (за исключением Верховного Суда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14 563,1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17 551,0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26 990,0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28 200,0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29 469,0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ctr" fontAlgn="b"/>
                      <a:r>
                        <a:rPr lang="ru-RU" sz="800" b="0" i="0" u="none" strike="noStrike">
                          <a:solidFill>
                            <a:srgbClr val="000000"/>
                          </a:solidFill>
                          <a:effectLst/>
                          <a:latin typeface="Arial" panose="020B0604020202020204" pitchFamily="34" charset="0"/>
                        </a:rPr>
                        <a:t>000 1 08 07150 01 1000 110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Государственная пошлина за выдачу разрешения на установку рекламных конструкций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1" i="0" u="none" strike="noStrike">
                          <a:effectLst/>
                          <a:latin typeface="Arial" panose="020B0604020202020204" pitchFamily="34" charset="0"/>
                        </a:rPr>
                        <a:t>000 1 11 00000 00 0000 000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использования имущества, находящегося в государственной и муниципальной собственности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428 470,0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415 313,6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422 177,8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423 153,1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424 428,8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 000 1 11 05012 04 0000 120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получаемые в виде арендной платы за земельные участки, государственная собственность на которые не разграничена и которые расположены в границах городских округов, а также средства от продажи права на заключение договоров аренды указанных земельных участков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327 533,1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323 095,5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 000 1 11 05024 04 0000 120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получаемые в виде арендной платы, а также средства от продажи права на заключение договоров аренды  за земли, находящиеся в собственности городских округов (за исключением земельных участков муниципальных бюджетных  и автономных учреждений)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7 292,8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000 1 11 05034 04 0000 120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сдачи в аренду имущества, находящегося в оперативном управлении органов управления городских округов и созданных ими учреждений (за исключением имущества муниципальных бюджетных и автономных учреждений)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0" i="0" u="none" strike="noStrike">
                          <a:effectLst/>
                          <a:latin typeface="Arial" panose="020B0604020202020204" pitchFamily="34" charset="0"/>
                        </a:rPr>
                        <a:t>000 1 11 05074 04 0000 120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сдачи в аренду имущества, составляющего казну городских округов (за исключением земельных участков)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33 675,8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20 461,0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23 998,5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24 955,8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24 955,8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algn="l" fontAlgn="b"/>
                      <a:r>
                        <a:rPr lang="ru-RU" sz="800" b="0" i="0" u="none" strike="noStrike">
                          <a:effectLst/>
                          <a:latin typeface="Arial" panose="020B0604020202020204" pitchFamily="34" charset="0"/>
                        </a:rPr>
                        <a:t>000 1 11 05312 04 0000 120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193837491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1462815567"/>
              </p:ext>
            </p:extLst>
          </p:nvPr>
        </p:nvGraphicFramePr>
        <p:xfrm>
          <a:off x="153910" y="1254125"/>
          <a:ext cx="11654197" cy="5430453"/>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000 1 11 07014 04 0000 120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перечисления части прибыли, остающейся после уплаты налогов и иных обязательных платежей муниципальных унитарных предприятий, созданных городскими округами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000 1 11 09044 04 0001 120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социальный  найм жилых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19 268,1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22 500,0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000 1 11 09044 04 0003 120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коммерческий найм жилых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9 376,5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000 1 11 09080 04 0001 120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размещение нестационарных торговых объектов)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25 834,4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21 700,0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000 1 11 09080 04 0002 120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установку и эксплуатацию рекламных конструкций)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5 247,4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8 534,5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5 507,2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5 507,2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6 762,9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000 1 12  00000 00 0000 000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Платежи при пользовании природными ресурсами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598,0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3 652,1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 000 1 12 01010 01 6000 120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выбросы загрязняющих веществ в атмосферный воздух стационарными объектами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1 679,9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 000 1 12 01010 01 2100 120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выбросы загрязняющих веществ в атмосферный воздух стационарными объектами (пени по соответствующему платежу)</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 000 1 12 01030 01 6000 120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сбросы загрязняющих веществ в водные объекты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ctr"/>
                      <a:r>
                        <a:rPr lang="ru-RU" sz="800" b="0" i="0" u="none" strike="noStrike">
                          <a:solidFill>
                            <a:srgbClr val="000000"/>
                          </a:solidFill>
                          <a:effectLst/>
                          <a:latin typeface="Arial" panose="020B0604020202020204" pitchFamily="34" charset="0"/>
                        </a:rPr>
                        <a:t>000 1 12 01041 01 6000 120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Плата за размещение отходов производства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1 972,2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2223616506"/>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4216414416"/>
              </p:ext>
            </p:extLst>
          </p:nvPr>
        </p:nvGraphicFramePr>
        <p:xfrm>
          <a:off x="153910" y="1254125"/>
          <a:ext cx="11654197" cy="5364408"/>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a:effectLst/>
                          <a:latin typeface="Arial" panose="020B0604020202020204" pitchFamily="34" charset="0"/>
                        </a:rPr>
                        <a:t>000 1 13  00000 00 0000 000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оказания  платных услуг и компенсации затрат государства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44 212,7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000 1 13  01994 04 0001 130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доходы от оказания платных услуг (работ) получателями средств бюджетов городских округов (платные услуги МФЦ)</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10 755,5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000 1 13 02994 04 0002 130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Прочие доходы от компенсации затрат бюджетов городских округов  (доходы от компенсации затрат бюджета)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33 457,2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1" i="0" u="none" strike="noStrike">
                          <a:effectLst/>
                          <a:latin typeface="Arial" panose="020B0604020202020204" pitchFamily="34" charset="0"/>
                        </a:rPr>
                        <a:t>000 1 14 00000 00 0000 000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продажи материальных и нематериальных активов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163 798,7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181 798,7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126 048,4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105 682,0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85 314,4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000 1 14 01040 04 0000 410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продажи квартир, находящихся в собственности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78 168,4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120 040,0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100 000,0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 000 1 14 02043 04 0000 410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реализации иного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в части реализации основных средств по указанному имуществу</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35 992,5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16 048,4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15 682,0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15 314,4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000 1 14 06012 04 0000 430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продажи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49 637,8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22 758,7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1" i="0" u="none" strike="noStrike">
                          <a:effectLst/>
                          <a:latin typeface="Arial" panose="020B0604020202020204" pitchFamily="34" charset="0"/>
                        </a:rPr>
                        <a:t>000 1 16 00000 00 0000 140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Штрафы, санкции, возмещение ущерба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36 724,2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25 548,2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13 365,0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13 865,0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13 865,0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ctr"/>
                      <a:r>
                        <a:rPr lang="ru-RU" sz="800" b="0" i="0" u="none" strike="noStrike">
                          <a:effectLst/>
                          <a:latin typeface="Arial" panose="020B0604020202020204" pitchFamily="34" charset="0"/>
                        </a:rPr>
                        <a:t>000 1 16 01 000 01 0000 140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Административные штрафы, установленные Кодексом Российской Федерации об административных правонарушениях</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5 118,0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3 465,0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3 905,0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3 905,0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ctr"/>
                      <a:r>
                        <a:rPr lang="ru-RU" sz="800" b="0" i="0" u="none" strike="noStrike">
                          <a:effectLst/>
                          <a:latin typeface="Arial" panose="020B0604020202020204" pitchFamily="34" charset="0"/>
                        </a:rPr>
                        <a:t>000 1 16 02 020 02 0000 140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 за нарушение муниципальных правовых актов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76,0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ctr"/>
                      <a:r>
                        <a:rPr lang="ru-RU" sz="800" b="0" i="0" u="none" strike="noStrike">
                          <a:effectLst/>
                          <a:latin typeface="Arial" panose="020B0604020202020204" pitchFamily="34" charset="0"/>
                        </a:rPr>
                        <a:t>000 1 16 07 000 00 0000 140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Штрафы, неустойки, пени, уплаченные в соответствии с законом или договором в случае неисполнения или ненадлежащего исполнения обязательств перед государственным (муниципальным) органом, органом управления государственным внебюджетным фондом, казенным учреждением, Центральным банком Российской Федерации, иной организацией, действующей от имени Российской Федерации, в том числе:</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10 371,8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4 963,2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solidFill>
                            <a:srgbClr val="000000"/>
                          </a:solidFill>
                          <a:effectLst/>
                          <a:latin typeface="Arial" panose="020B0604020202020204" pitchFamily="34" charset="0"/>
                        </a:rPr>
                        <a:t>4 500,0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bl>
          </a:graphicData>
        </a:graphic>
      </p:graphicFrame>
    </p:spTree>
    <p:extLst>
      <p:ext uri="{BB962C8B-B14F-4D97-AF65-F5344CB8AC3E}">
        <p14:creationId xmlns:p14="http://schemas.microsoft.com/office/powerpoint/2010/main" val="2717236992"/>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000">
              <a:schemeClr val="accent1">
                <a:lumMod val="5000"/>
                <a:lumOff val="95000"/>
              </a:schemeClr>
            </a:gs>
            <a:gs pos="1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C65700-C419-4AF5-9133-AE37F5BF66E7}"/>
              </a:ext>
            </a:extLst>
          </p:cNvPr>
          <p:cNvSpPr>
            <a:spLocks noGrp="1"/>
          </p:cNvSpPr>
          <p:nvPr>
            <p:ph type="title"/>
          </p:nvPr>
        </p:nvSpPr>
        <p:spPr>
          <a:xfrm>
            <a:off x="1379913" y="365760"/>
            <a:ext cx="9980814" cy="464816"/>
          </a:xfrm>
          <a:solidFill>
            <a:schemeClr val="accent1">
              <a:lumMod val="60000"/>
              <a:lumOff val="40000"/>
            </a:schemeClr>
          </a:solidFill>
          <a:ln>
            <a:solidFill>
              <a:schemeClr val="accent1">
                <a:lumMod val="50000"/>
              </a:schemeClr>
            </a:solidFill>
          </a:ln>
        </p:spPr>
        <p:txBody>
          <a:bodyPr>
            <a:normAutofit/>
          </a:bodyPr>
          <a:lstStyle/>
          <a:p>
            <a:pPr algn="ctr"/>
            <a:r>
              <a:rPr lang="ru-RU" sz="1400" b="1" dirty="0">
                <a:latin typeface="Arial" panose="020B0604020202020204" pitchFamily="34" charset="0"/>
                <a:cs typeface="Arial" panose="020B0604020202020204" pitchFamily="34" charset="0"/>
              </a:rPr>
              <a:t>СОДЕРЖАНИЕ</a:t>
            </a:r>
          </a:p>
        </p:txBody>
      </p:sp>
      <p:sp>
        <p:nvSpPr>
          <p:cNvPr id="3" name="Объект 2">
            <a:extLst>
              <a:ext uri="{FF2B5EF4-FFF2-40B4-BE49-F238E27FC236}">
                <a16:creationId xmlns:a16="http://schemas.microsoft.com/office/drawing/2014/main" id="{6886C43B-5D5B-4261-8C39-B80F0F17CCDD}"/>
              </a:ext>
            </a:extLst>
          </p:cNvPr>
          <p:cNvSpPr>
            <a:spLocks noGrp="1"/>
          </p:cNvSpPr>
          <p:nvPr>
            <p:ph idx="1"/>
          </p:nvPr>
        </p:nvSpPr>
        <p:spPr>
          <a:xfrm>
            <a:off x="1379913" y="1091682"/>
            <a:ext cx="9980814" cy="5264668"/>
          </a:xfrm>
          <a:solidFill>
            <a:schemeClr val="accent1">
              <a:lumMod val="20000"/>
              <a:lumOff val="80000"/>
            </a:schemeClr>
          </a:solidFill>
          <a:ln>
            <a:solidFill>
              <a:schemeClr val="accent1">
                <a:lumMod val="75000"/>
              </a:schemeClr>
            </a:solidFill>
          </a:ln>
        </p:spPr>
        <p:txBody>
          <a:bodyPr>
            <a:normAutofit/>
          </a:bodyPr>
          <a:lstStyle/>
          <a:p>
            <a:pPr>
              <a:buFont typeface="Wingdings" panose="05000000000000000000" pitchFamily="2" charset="2"/>
              <a:buChar char="q"/>
            </a:pPr>
            <a:r>
              <a:rPr lang="ru-RU" sz="800" dirty="0">
                <a:latin typeface="Arial" panose="020B0604020202020204" pitchFamily="34" charset="0"/>
                <a:cs typeface="Arial" panose="020B0604020202020204" pitchFamily="34" charset="0"/>
              </a:rPr>
              <a:t>3</a:t>
            </a:r>
            <a:r>
              <a:rPr lang="ru-RU" sz="800" b="1" dirty="0">
                <a:latin typeface="Arial" panose="020B0604020202020204" pitchFamily="34" charset="0"/>
                <a:cs typeface="Arial" panose="020B0604020202020204" pitchFamily="34" charset="0"/>
              </a:rPr>
              <a:t>.Основные понятия и определения</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4.Описание административно-территориального образования города Долгопрудный</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5. Основные показатели социально-экономического развития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8. </a:t>
            </a:r>
            <a:r>
              <a:rPr lang="ru-RU" sz="800" b="1" dirty="0">
                <a:latin typeface="Arial" panose="020B0604020202020204" pitchFamily="34" charset="0"/>
                <a:cs typeface="Arial" panose="020B0604020202020204" pitchFamily="34" charset="0"/>
              </a:rPr>
              <a:t>Социально-экономическое развитие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12. </a:t>
            </a:r>
            <a:r>
              <a:rPr lang="ru-RU" sz="800" b="1" dirty="0">
                <a:latin typeface="Arial" panose="020B0604020202020204" pitchFamily="34" charset="0"/>
                <a:cs typeface="Arial" panose="020B0604020202020204" pitchFamily="34" charset="0"/>
              </a:rPr>
              <a:t>Основные задачи и приоритеты  бюджетной политики  на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годов</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13. </a:t>
            </a:r>
            <a:r>
              <a:rPr lang="ru-RU" sz="800" b="1" dirty="0">
                <a:latin typeface="Arial" panose="020B0604020202020204" pitchFamily="34" charset="0"/>
                <a:cs typeface="Arial" panose="020B0604020202020204" pitchFamily="34" charset="0"/>
              </a:rPr>
              <a:t>Основные направления бюджетной и налоговой политики на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годов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14. </a:t>
            </a:r>
            <a:r>
              <a:rPr lang="ru-RU" sz="800" b="1" dirty="0">
                <a:latin typeface="Arial" panose="020B0604020202020204" pitchFamily="34" charset="0"/>
                <a:cs typeface="Arial" panose="020B0604020202020204" pitchFamily="34" charset="0"/>
              </a:rPr>
              <a:t>Основные характеристики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15.</a:t>
            </a:r>
            <a:r>
              <a:rPr lang="ru-RU" sz="800" dirty="0" smtClean="0"/>
              <a:t> </a:t>
            </a:r>
            <a:r>
              <a:rPr lang="ru-RU" sz="800" b="1" dirty="0">
                <a:latin typeface="Arial" panose="020B0604020202020204" pitchFamily="34" charset="0"/>
                <a:cs typeface="Arial" panose="020B0604020202020204" pitchFamily="34" charset="0"/>
              </a:rPr>
              <a:t>Динамика доходной части бюджета городского округа </a:t>
            </a:r>
            <a:r>
              <a:rPr lang="ru-RU" sz="800" b="1" dirty="0" smtClean="0">
                <a:latin typeface="Arial" panose="020B0604020202020204" pitchFamily="34" charset="0"/>
                <a:cs typeface="Arial" panose="020B0604020202020204" pitchFamily="34" charset="0"/>
              </a:rPr>
              <a:t>2021-2026 </a:t>
            </a:r>
            <a:r>
              <a:rPr lang="ru-RU" sz="800" b="1" dirty="0">
                <a:latin typeface="Arial" panose="020B0604020202020204" pitchFamily="34" charset="0"/>
                <a:cs typeface="Arial" panose="020B0604020202020204" pitchFamily="34" charset="0"/>
              </a:rPr>
              <a:t>гг.</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16.</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а </a:t>
            </a:r>
            <a:r>
              <a:rPr lang="ru-RU" sz="800" b="1" dirty="0" smtClean="0">
                <a:latin typeface="Arial" panose="020B0604020202020204" pitchFamily="34" charset="0"/>
                <a:cs typeface="Arial" panose="020B0604020202020204" pitchFamily="34" charset="0"/>
              </a:rPr>
              <a:t>также межбюджетных </a:t>
            </a:r>
            <a:r>
              <a:rPr lang="ru-RU" sz="800" b="1" dirty="0">
                <a:latin typeface="Arial" panose="020B0604020202020204" pitchFamily="34" charset="0"/>
                <a:cs typeface="Arial" panose="020B0604020202020204" pitchFamily="34" charset="0"/>
              </a:rPr>
              <a:t>трансфертов, поступающих в бюджет</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30. </a:t>
            </a:r>
            <a:r>
              <a:rPr lang="ru-RU" sz="800" b="1" dirty="0">
                <a:latin typeface="Arial" panose="020B0604020202020204" pitchFamily="34" charset="0"/>
                <a:cs typeface="Arial" panose="020B0604020202020204" pitchFamily="34" charset="0"/>
              </a:rPr>
              <a:t>Доходная часть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31.</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бюджета городского округа Долгопрудный в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году</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32. </a:t>
            </a:r>
            <a:r>
              <a:rPr lang="ru-RU" sz="800" b="1" dirty="0">
                <a:latin typeface="Arial" panose="020B0604020202020204" pitchFamily="34" charset="0"/>
                <a:cs typeface="Arial" panose="020B0604020202020204" pitchFamily="34" charset="0"/>
              </a:rPr>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33. </a:t>
            </a:r>
            <a:r>
              <a:rPr lang="ru-RU" sz="800" b="1" dirty="0">
                <a:latin typeface="Arial" panose="020B0604020202020204" pitchFamily="34" charset="0"/>
                <a:cs typeface="Arial" panose="020B0604020202020204" pitchFamily="34" charset="0"/>
              </a:rPr>
              <a:t>Информация о ставках налогов</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37.</a:t>
            </a:r>
            <a:r>
              <a:rPr lang="ru-RU" sz="800" dirty="0" smtClean="0"/>
              <a:t> </a:t>
            </a:r>
            <a:r>
              <a:rPr lang="ru-RU" sz="800" b="1" dirty="0">
                <a:latin typeface="Arial" panose="020B0604020202020204" pitchFamily="34" charset="0"/>
                <a:cs typeface="Arial" panose="020B0604020202020204" pitchFamily="34" charset="0"/>
              </a:rPr>
              <a:t>Информация об объемах предоставленных льгот, установленных решением Совета депутатов городского округа Долгопрудный Московской области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38. </a:t>
            </a:r>
            <a:r>
              <a:rPr lang="ru-RU" sz="800" b="1" dirty="0">
                <a:latin typeface="Arial" panose="020B0604020202020204" pitchFamily="34" charset="0"/>
                <a:cs typeface="Arial" panose="020B0604020202020204" pitchFamily="34" charset="0"/>
              </a:rPr>
              <a:t>Расходы бюджета городского округа Долгопрудный на 2021-2025 гг. по разделам бюджетной классификации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39. </a:t>
            </a:r>
            <a:r>
              <a:rPr lang="ru-RU" sz="800" b="1" dirty="0">
                <a:latin typeface="Arial" panose="020B0604020202020204" pitchFamily="34" charset="0"/>
                <a:cs typeface="Arial" panose="020B0604020202020204" pitchFamily="34" charset="0"/>
              </a:rPr>
              <a:t>Расходы бюджета городского округа Долгопрудный на</a:t>
            </a:r>
            <a:r>
              <a:rPr lang="en-US" sz="800" b="1" dirty="0">
                <a:latin typeface="Arial" panose="020B0604020202020204" pitchFamily="34" charset="0"/>
                <a:cs typeface="Arial" panose="020B0604020202020204" pitchFamily="34" charset="0"/>
              </a:rPr>
              <a:t> </a:t>
            </a:r>
            <a:r>
              <a:rPr lang="ru-RU" sz="800" b="1" dirty="0">
                <a:latin typeface="Arial" panose="020B0604020202020204" pitchFamily="34" charset="0"/>
                <a:cs typeface="Arial" panose="020B0604020202020204" pitchFamily="34" charset="0"/>
              </a:rPr>
              <a:t>2021 - 2025 гг., сформированные по муниципальным программам и непрограммным направлениям деятельности</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41. </a:t>
            </a:r>
            <a:r>
              <a:rPr lang="ru-RU" sz="800" b="1" dirty="0">
                <a:latin typeface="Arial" panose="020B0604020202020204" pitchFamily="34" charset="0"/>
                <a:cs typeface="Arial" panose="020B0604020202020204" pitchFamily="34" charset="0"/>
              </a:rPr>
              <a:t>Реализация муниципальных программ городского округа Долгопрудный в разрезе целевых показателей в динамике</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71. </a:t>
            </a:r>
            <a:r>
              <a:rPr lang="ru-RU" sz="800" b="1" dirty="0">
                <a:latin typeface="Arial" panose="020B0604020202020204" pitchFamily="34" charset="0"/>
                <a:cs typeface="Arial" panose="020B0604020202020204" pitchFamily="34" charset="0"/>
              </a:rPr>
              <a:t>Информация о расходах бюджета с учетом интересов целевых групп пользователей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74. </a:t>
            </a:r>
            <a:r>
              <a:rPr lang="ru-RU" sz="800" b="1" dirty="0">
                <a:latin typeface="Arial" panose="020B0604020202020204" pitchFamily="34" charset="0"/>
                <a:cs typeface="Arial" panose="020B0604020202020204" pitchFamily="34" charset="0"/>
              </a:rPr>
              <a:t>Информация об общественно значимых проектах, реализуемых на территории городского округа Долгопрудный</a:t>
            </a:r>
          </a:p>
          <a:p>
            <a:pPr>
              <a:buFont typeface="Wingdings" panose="05000000000000000000" pitchFamily="2" charset="2"/>
              <a:buChar char="q"/>
            </a:pPr>
            <a:r>
              <a:rPr lang="ru-RU" sz="800" b="1" smtClean="0">
                <a:latin typeface="Arial" panose="020B0604020202020204" pitchFamily="34" charset="0"/>
                <a:cs typeface="Arial" panose="020B0604020202020204" pitchFamily="34" charset="0"/>
              </a:rPr>
              <a:t>75.Контактная </a:t>
            </a:r>
            <a:r>
              <a:rPr lang="ru-RU" sz="800" b="1" dirty="0">
                <a:latin typeface="Arial" panose="020B0604020202020204" pitchFamily="34" charset="0"/>
                <a:cs typeface="Arial" panose="020B0604020202020204" pitchFamily="34" charset="0"/>
              </a:rPr>
              <a:t>информация</a:t>
            </a:r>
          </a:p>
        </p:txBody>
      </p:sp>
      <p:sp>
        <p:nvSpPr>
          <p:cNvPr id="4" name="Номер слайда 3">
            <a:extLst>
              <a:ext uri="{FF2B5EF4-FFF2-40B4-BE49-F238E27FC236}">
                <a16:creationId xmlns:a16="http://schemas.microsoft.com/office/drawing/2014/main" id="{05BB84A4-7868-463F-B21C-75CF103FA099}"/>
              </a:ext>
            </a:extLst>
          </p:cNvPr>
          <p:cNvSpPr>
            <a:spLocks noGrp="1"/>
          </p:cNvSpPr>
          <p:nvPr>
            <p:ph type="sldNum" sz="quarter" idx="12"/>
          </p:nvPr>
        </p:nvSpPr>
        <p:spPr/>
        <p:txBody>
          <a:bodyPr/>
          <a:lstStyle/>
          <a:p>
            <a:fld id="{5C57661F-B2B1-4F5C-A5BA-3FA02C8F7456}" type="slidenum">
              <a:rPr lang="ru-RU" smtClean="0"/>
              <a:t>2</a:t>
            </a:fld>
            <a:endParaRPr lang="ru-RU"/>
          </a:p>
        </p:txBody>
      </p:sp>
      <p:pic>
        <p:nvPicPr>
          <p:cNvPr id="5" name="Объект 6">
            <a:extLst>
              <a:ext uri="{FF2B5EF4-FFF2-40B4-BE49-F238E27FC236}">
                <a16:creationId xmlns:a16="http://schemas.microsoft.com/office/drawing/2014/main" id="{1487A3D4-87C1-473C-89FA-2FF9C47C2739}"/>
              </a:ext>
            </a:extLst>
          </p:cNvPr>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237115" y="365760"/>
            <a:ext cx="1026420" cy="464817"/>
          </a:xfrm>
        </p:spPr>
      </p:pic>
    </p:spTree>
    <p:extLst>
      <p:ext uri="{BB962C8B-B14F-4D97-AF65-F5344CB8AC3E}">
        <p14:creationId xmlns:p14="http://schemas.microsoft.com/office/powerpoint/2010/main" val="1554943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20</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650293278"/>
              </p:ext>
            </p:extLst>
          </p:nvPr>
        </p:nvGraphicFramePr>
        <p:xfrm>
          <a:off x="153910" y="1254125"/>
          <a:ext cx="11654197" cy="5320009"/>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ctr"/>
                      <a:r>
                        <a:rPr lang="ru-RU" sz="800" b="0" i="0" u="none" strike="noStrike">
                          <a:solidFill>
                            <a:srgbClr val="000000"/>
                          </a:solidFill>
                          <a:effectLst/>
                          <a:latin typeface="Arial" panose="020B0604020202020204" pitchFamily="34" charset="0"/>
                        </a:rPr>
                        <a:t>000 1 16 07 090 04 0001 140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(штрафы,пени, неустойки по контрактам, договорам)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4 765,3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ctr"/>
                      <a:r>
                        <a:rPr lang="ru-RU" sz="800" b="0" i="0" u="none" strike="noStrike">
                          <a:solidFill>
                            <a:srgbClr val="000000"/>
                          </a:solidFill>
                          <a:effectLst/>
                          <a:latin typeface="Arial" panose="020B0604020202020204" pitchFamily="34" charset="0"/>
                        </a:rPr>
                        <a:t>000 1 16 07 090 04 0008 140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земельных участков)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5 606,1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3 960,7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ctr"/>
                      <a:r>
                        <a:rPr lang="ru-RU" sz="800" b="0" i="0" u="none" strike="noStrike">
                          <a:solidFill>
                            <a:srgbClr val="000000"/>
                          </a:solidFill>
                          <a:effectLst/>
                          <a:latin typeface="Arial" panose="020B0604020202020204" pitchFamily="34" charset="0"/>
                        </a:rPr>
                        <a:t>000 1 16 10 000 00 0000 140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Платежи в целях возмещения причиненного ущерба (убытков), в том числе</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21 158,4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17 120,0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000 1 16 10032 04 0000 140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Прочее возмещение ущерба, причиненного муниципальному имуществу городского округа (за исключением имущества, закрепленного за муниципальными бюджетными (автономными) учреждениями, унитарными предприятиями)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21 040,1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17 070,0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1" i="0" u="none" strike="noStrike">
                          <a:effectLst/>
                          <a:latin typeface="Arial" panose="020B0604020202020204" pitchFamily="34" charset="0"/>
                        </a:rPr>
                        <a:t>000 1 17 00000 00 0000 000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Прочие неналоговые доходы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6 773,7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183 477,3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000 1 17 05040 04 0000 180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Прочие неналоговые доходы бюджетов городских округов,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6 773,7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183 477,3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000 1 17 05040 04 0001 180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неналоговые доходы бюджетов городских округов, (плата за вырубку деревьев)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6 424,3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1 300,0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100,00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solidFill>
                            <a:srgbClr val="000000"/>
                          </a:solidFill>
                          <a:effectLst/>
                          <a:latin typeface="Arial" panose="020B0604020202020204" pitchFamily="34" charset="0"/>
                        </a:rPr>
                        <a:t>000 1 17 05 040 04 0005 180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(выдача разрешения на размещение объектов на землях или на земельных участках, находящихся в муниципальной собственности или государственная собственность на которые не разграничена)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1 608,5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effectLst/>
                          <a:latin typeface="Arial" panose="020B0604020202020204" pitchFamily="34" charset="0"/>
                        </a:rPr>
                        <a:t>25,00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solidFill>
                            <a:srgbClr val="000000"/>
                          </a:solidFill>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ctr" fontAlgn="b"/>
                      <a:r>
                        <a:rPr lang="ru-RU" sz="800" b="0" i="0" u="none" strike="noStrike">
                          <a:solidFill>
                            <a:srgbClr val="000000"/>
                          </a:solidFill>
                          <a:effectLst/>
                          <a:latin typeface="Arial" panose="020B0604020202020204" pitchFamily="34" charset="0"/>
                        </a:rPr>
                        <a:t>000 1 17 05 040 04 0006 180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ctr" fontAlgn="b"/>
                      <a:r>
                        <a:rPr lang="ru-RU" sz="800" b="0" i="0" u="none" strike="noStrike">
                          <a:solidFill>
                            <a:srgbClr val="000000"/>
                          </a:solidFill>
                          <a:effectLst/>
                          <a:latin typeface="Arial" panose="020B0604020202020204" pitchFamily="34" charset="0"/>
                        </a:rPr>
                        <a:t>000 1 17 05 040 04 0007 180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право на организацию ярмарок на месте проведения ярмарок)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1" i="0" u="none" strike="noStrike">
                          <a:effectLst/>
                          <a:latin typeface="Arial" panose="020B0604020202020204" pitchFamily="34" charset="0"/>
                        </a:rPr>
                        <a:t>000 2 00 00000 00 0000 000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Безвозмездные поступления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3 478 586,8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3 931 992,7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3 579 873,8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4 328 730,4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2 889 634,2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bl>
          </a:graphicData>
        </a:graphic>
      </p:graphicFrame>
    </p:spTree>
    <p:extLst>
      <p:ext uri="{BB962C8B-B14F-4D97-AF65-F5344CB8AC3E}">
        <p14:creationId xmlns:p14="http://schemas.microsoft.com/office/powerpoint/2010/main" val="245429464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21</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348354155"/>
              </p:ext>
            </p:extLst>
          </p:nvPr>
        </p:nvGraphicFramePr>
        <p:xfrm>
          <a:off x="153910" y="1254125"/>
          <a:ext cx="11654197" cy="522894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a:effectLst/>
                          <a:latin typeface="Arial" panose="020B0604020202020204" pitchFamily="34" charset="0"/>
                        </a:rPr>
                        <a:t>000 2 02 00000 00 0000 000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Безвозмездные поступления от других бюджетов бюджетной системы Российской Федерации, кроме бюджетов государственных внебюджетных фондов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3 486 490,5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3 942 864,8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3 579 873,8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4 328 730,4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2 889 634,2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ctr"/>
                      <a:r>
                        <a:rPr lang="ru-RU" sz="800" b="1" i="0" u="none" strike="noStrike">
                          <a:solidFill>
                            <a:srgbClr val="000000"/>
                          </a:solidFill>
                          <a:effectLst/>
                          <a:latin typeface="Arial" panose="020B0604020202020204" pitchFamily="34" charset="0"/>
                        </a:rPr>
                        <a:t>000 2 02 10 000 00 0000 150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b="1" i="0" u="none" strike="noStrike">
                          <a:solidFill>
                            <a:srgbClr val="000000"/>
                          </a:solidFill>
                          <a:effectLst/>
                          <a:latin typeface="Arial" panose="020B0604020202020204" pitchFamily="34" charset="0"/>
                        </a:rPr>
                        <a:t>Дотации бюджетам бюджетной системы Российской Федерации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74 696,8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solidFill>
                            <a:srgbClr val="000000"/>
                          </a:solidFill>
                          <a:effectLst/>
                          <a:latin typeface="Arial" panose="020B0604020202020204" pitchFamily="34" charset="0"/>
                        </a:rPr>
                        <a:t>901 2 02 19999 04 0001 150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дотации   бюджетам  городских округов  на поощрение муниципальных управленческих команд</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4 783,3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solidFill>
                            <a:srgbClr val="000000"/>
                          </a:solidFill>
                          <a:effectLst/>
                          <a:latin typeface="Arial" panose="020B0604020202020204" pitchFamily="34" charset="0"/>
                        </a:rPr>
                        <a:t>901 2 02 19 999 04 0002 150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дотации   бюджетам  городских округов (Мониторинг и оценка качества управления муниципальными финансами)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9 913,5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ctr" fontAlgn="ctr"/>
                      <a:r>
                        <a:rPr lang="ru-RU" sz="800" b="0" i="0" u="none" strike="noStrike">
                          <a:solidFill>
                            <a:srgbClr val="000000"/>
                          </a:solidFill>
                          <a:effectLst/>
                          <a:latin typeface="Arial" panose="020B0604020202020204" pitchFamily="34" charset="0"/>
                        </a:rPr>
                        <a:t>901 2 02 19 999 04 0003 150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Прочие дотации бюджетам городских округов (Премия Губернатора Московской области «Прорыв года»)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000 2 02 20000 00 0000 150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Субсидии от других бюджетов бюджетной системы,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2 067 494,9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1 664 866,0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1 023 249,7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1 771 746,7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324 942,5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901 2 02 25497 04 0000 150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мероприятий по обеспечению жильем молодых семей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14 250,5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8 792,6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8 665,2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7 898,8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8 664,8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901 2 02 25750 04 0000 150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мероприятий по модернизации школьных систем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282 073,6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901 2 02 29999 04 0002 150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строительство и реконструкцию сетей водоснабжения, водоотведения, теплоснабжения)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2 715,2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2 715,2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901 2 02 29999 04 0004 150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 (благоустройство скверов))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56 353,1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0" i="0" u="none" strike="noStrike">
                          <a:effectLst/>
                          <a:latin typeface="Arial" panose="020B0604020202020204" pitchFamily="34" charset="0"/>
                        </a:rPr>
                        <a:t>901 2 02 29999 04 0008 150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282 073,6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7 174,4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82 350,2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277 667,0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algn="l" fontAlgn="b"/>
                      <a:r>
                        <a:rPr lang="ru-RU" sz="800" b="0" i="0" u="none" strike="noStrike">
                          <a:effectLst/>
                          <a:latin typeface="Arial" panose="020B0604020202020204" pitchFamily="34" charset="0"/>
                        </a:rPr>
                        <a:t>901 2 02 29999 04 0009 150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оснащение отремонтированных зданий общеобразовательных организаций средствами обучения и воспитания)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3 286,3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7 680,4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23 400,0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683013094"/>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22</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914998033"/>
              </p:ext>
            </p:extLst>
          </p:nvPr>
        </p:nvGraphicFramePr>
        <p:xfrm>
          <a:off x="153910" y="1254125"/>
          <a:ext cx="11654197" cy="5342336"/>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901 2 02 29999 04 0010 150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разработку проектно-сметной документации на проведение капитального ремонта зданий муниципальных общеобразовательных организаций)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14 602,7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6 198,9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17 720,2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901 2 02 29999 04 0012 150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реализацию проектов граждан, сформированных в рамках практик инициативного бюджетирования)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3 470,5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901 2 02 29999 04 0014 150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70 686,1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27 914,0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901 2 02 29999 04 0016 150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(на капитальные вложения в общеобразовательные организации в целях обеспечения односменного режима обучения  (пристройка к зданию АОУ гимназия № 13 по адресу: Московская область, г.о. Долгопрудный, ул. Молодежная, д. 10А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186 575,9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1 009 575,2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901 2 02 29999 04 0017 150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г.о. Долгопрудный, ул. Новый бульвар, д, 21, корп. 3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249 234,8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653 173,9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901 2 02 29999 04 0018 150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объекты общего образования (пристройка на 1 500 мест к МБОУ  СОШ № 7 по адресу: Московская область, г.о. Долгопрудный, ул. Лихачевское шоссе, д. 27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320 633,7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320 633,6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901 2 02 29999 04 0021 150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благоустройство территорий муниципальных общеобразовательных организаций, в зданиях которых выполнен капитальный ремонт)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25 102,6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15 341,6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901 2 02 29999 04 0023 150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устройство контейнерных площадок)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768,8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901 2 02 29999 04 0025 150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ремонт подъездов многоквартирных домов)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1 596,1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901 2 02 29999 04 0031 150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 а также их техническая поддержка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331334183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23</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112555548"/>
              </p:ext>
            </p:extLst>
          </p:nvPr>
        </p:nvGraphicFramePr>
        <p:xfrm>
          <a:off x="153910" y="1254125"/>
          <a:ext cx="11654197" cy="519998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solidFill>
                            <a:srgbClr val="000000"/>
                          </a:solidFill>
                          <a:effectLst/>
                          <a:latin typeface="Arial" panose="020B0604020202020204" pitchFamily="34" charset="0"/>
                        </a:rPr>
                        <a:t>902 2 02 29999 04 0032 150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оснащение мультимедийным и компьютерным оборудованием, в том числе средствами видеонаблюдения для проведения дистанционных занятий, общеобразовательных организаций в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2 956,7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901 2 02 29999 04 0040 150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10 179,8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901 2 02 29999 04 0047 150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ремонт дворовых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442,7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13 249,8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901 2 02 29999 04 0059 150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строительство и реконструкцию объектов теплоснабжения)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88 176,3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153 754,3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125 000,0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902 2 02 25208 04 0000 150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a:effectLst/>
                          <a:latin typeface="Arial" panose="020B0604020202020204" pitchFamily="34" charset="0"/>
                        </a:rPr>
                        <a:t>Субсидии бюджетам городских округов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8 467,6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902 2 02 25253 04 0000 150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7 405,0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902 2 02 25304 04 0000 150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59 402,0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73 647,2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73 647,2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81 231,0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87 941,3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902 2 02 29999 04 0006 150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Прочие субсидии  бюджетам городских округов  (на государственную поддержку частных дошкольных образовательных организаций, частных общеобразовательных организаций и индивидуальных предпринимателей, осуществляющих образовательную деятельность по основным общеобразовательным программам дошкольного образования, с целью возмещения расходов на присмотр и уход, содержание имущества и арендную плату за использование помещений)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40 170,9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43 848,0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902 2 02 29999 04 0013 150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мероприятия по организации отдыха детей в каникулярное время)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6 180,0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6 243,0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7 659,0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8 159,0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8 223,0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bl>
          </a:graphicData>
        </a:graphic>
      </p:graphicFrame>
    </p:spTree>
    <p:extLst>
      <p:ext uri="{BB962C8B-B14F-4D97-AF65-F5344CB8AC3E}">
        <p14:creationId xmlns:p14="http://schemas.microsoft.com/office/powerpoint/2010/main" val="400543745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24</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430243992"/>
              </p:ext>
            </p:extLst>
          </p:nvPr>
        </p:nvGraphicFramePr>
        <p:xfrm>
          <a:off x="153910" y="1254125"/>
          <a:ext cx="11654197" cy="5026454"/>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902 2 02 29999 04 0075 150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 на создание и содержание дополнительных мест для детей в возрасте от 1,5 до 7 лет в организациях, осуществляющих присмотр и уход за детьми)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19 429,0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16 620,0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902 2 02 29999 04 0077 150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28 824,4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33 869,0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37 567,0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903 2 02 25466 04 0000 150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1 834,7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3 321,4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1 851,9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903 2 02 25519 04 0000 150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поддержку отрасли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530,3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486,2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903 2 02 29999 04 0001 150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создание доступной среды в муниципальных учреждениях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972,6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903 2 02 29999 04 0003 150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49 014,6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246 413,1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84 209,5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196 488,7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156 454,7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903 2 02 29999 04 0065 150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обустройство и установку детских игровых площадок на территории муниципальных образований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3 880,5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903 2 02 25555 04 0070 150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благоустройства общественных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49 039,7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903 2 02 29999 04 0057 150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a:effectLst/>
                          <a:latin typeface="Arial" panose="020B0604020202020204" pitchFamily="34" charset="0"/>
                        </a:rPr>
                        <a:t>Прочие субсидии  бюджетам городских округов (на приобретение музыкальных инструментов для муниципальных организаций дополнительного образования в сфере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9 340,0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1" i="0" u="none" strike="noStrike">
                          <a:effectLst/>
                          <a:latin typeface="Arial" panose="020B0604020202020204" pitchFamily="34" charset="0"/>
                        </a:rPr>
                        <a:t>000 2 02 30000 00 0000 150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Субвенции от других бюджетов бюджетной системы,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2 067 494,9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2 271 680,8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2 556 624,1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2 556 983,7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2 564 691,7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2740232402"/>
      </p:ext>
    </p:extLst>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25</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605154557"/>
              </p:ext>
            </p:extLst>
          </p:nvPr>
        </p:nvGraphicFramePr>
        <p:xfrm>
          <a:off x="153910" y="1254125"/>
          <a:ext cx="11654197" cy="553942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dirty="0">
                          <a:effectLst/>
                          <a:latin typeface="Arial" panose="020B0604020202020204" pitchFamily="34" charset="0"/>
                        </a:rPr>
                        <a:t>901 2 02 30022 04 0000 150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предоставление гражданам субсидий на оплату жилого помещения и коммунальных услуг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21 115,1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901 2 02 30024 04 0001 150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переданного государственного полномочия Московской области по созданию комиссий по делам несовершеннолетних и защите их прав муниципальных образований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5 689,0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5 807,0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7 966,0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901 2 02 30024 04 0002 150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2 057,0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901 2 02 30024 04 0005 150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901 2 02 30024 04 0006 150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органам местного самоуправления полномочий по региональному государственному жилищному контролю (надзору) за соблюдением гражданами требований правил пользования газом)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581,0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901 2 02 30024 04 0012 150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3 065,0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2 062,0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901 2 02 30024 04 0013 150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 определения соответствия объектов жилищного строительства, присвоения адресов и согласования перепланировки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697,0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901 2 02 30024 04 0019 150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мероприятий при осуществлении деятельности по обращению с собаками без владельцев)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2 213,0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1 633,0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bl>
          </a:graphicData>
        </a:graphic>
      </p:graphicFrame>
    </p:spTree>
    <p:extLst>
      <p:ext uri="{BB962C8B-B14F-4D97-AF65-F5344CB8AC3E}">
        <p14:creationId xmlns:p14="http://schemas.microsoft.com/office/powerpoint/2010/main" val="93962924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519564778"/>
              </p:ext>
            </p:extLst>
          </p:nvPr>
        </p:nvGraphicFramePr>
        <p:xfrm>
          <a:off x="153910" y="1254125"/>
          <a:ext cx="11654197" cy="557310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dirty="0">
                          <a:effectLst/>
                          <a:latin typeface="Arial" panose="020B0604020202020204" pitchFamily="34" charset="0"/>
                        </a:rPr>
                        <a:t>901 2 02 30024 04 0020 150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901 2 02 30024 04 0021 150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345,5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658,0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901 2 02 35082 04 0000 150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Субвенция бюджетам городских округов 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50 570,9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19 842,0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19 842,0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901 2 02 35118 04 0000 150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первичного воинского учета органами местного самоуправления поселений, муниципальных и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8 078,9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8 504,4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8 884,6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9 197,5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9 197,5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901 2 02 35120 04 0000 150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Субвенция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901 2 02 39999 04 0042 150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902 2 02 30024 04 0023 150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1 735 841,9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1 928 868,0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bl>
          </a:graphicData>
        </a:graphic>
      </p:graphicFrame>
    </p:spTree>
    <p:extLst>
      <p:ext uri="{BB962C8B-B14F-4D97-AF65-F5344CB8AC3E}">
        <p14:creationId xmlns:p14="http://schemas.microsoft.com/office/powerpoint/2010/main" val="925777144"/>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895314090"/>
              </p:ext>
            </p:extLst>
          </p:nvPr>
        </p:nvGraphicFramePr>
        <p:xfrm>
          <a:off x="153910" y="1254125"/>
          <a:ext cx="11654197" cy="503269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902 2 02 30024 04 0024 150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получения гражданами дошкольного образования в частных дошкольных образовательных организациях, дошкольного, начального общего, основного общего, среднего общего образования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167 610,4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195 404,0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902 2 02 30029 04 0000 150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29 713,0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48 940,0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902 2 02 35179 04 0000 150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4 673,3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4 606,0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4 606,0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902 2 02 35303 04 0000 150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39 589,1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42 628,0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43 357,0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1" i="0" u="none" strike="noStrike">
                          <a:effectLst/>
                          <a:latin typeface="Arial" panose="020B0604020202020204" pitchFamily="34" charset="0"/>
                        </a:rPr>
                        <a:t>000 2 02 40000 00 0000 150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Иные межбюджетные трансферты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8 204,0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6 318,0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902 2 02 45179 04 0000 150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dirty="0">
                          <a:effectLst/>
                          <a:latin typeface="Arial" panose="020B0604020202020204" pitchFamily="34" charset="0"/>
                        </a:rPr>
                        <a:t>Межбюджетные трансферты, передаваемые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1 477,0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bl>
          </a:graphicData>
        </a:graphic>
      </p:graphicFrame>
    </p:spTree>
    <p:extLst>
      <p:ext uri="{BB962C8B-B14F-4D97-AF65-F5344CB8AC3E}">
        <p14:creationId xmlns:p14="http://schemas.microsoft.com/office/powerpoint/2010/main" val="989810845"/>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290232807"/>
              </p:ext>
            </p:extLst>
          </p:nvPr>
        </p:nvGraphicFramePr>
        <p:xfrm>
          <a:off x="153910" y="1254125"/>
          <a:ext cx="11654197" cy="480818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901 2 02 49999 04 0005 150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организацию деятельности единых дежурно-диспетчерских служб, действующих на территории Московской области, по обеспечению круглосуточного приема вызовов, обработку и передачу  в диспетчерские службы информации (о происшествиях или чрезвычайных ситуациях) для организации реагирования, в том числе экстренного)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1 572,0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901 2 02 49999 04 0007 150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организацию консультирования граждан по вопросам частичной мобилизации кол-центрами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208,0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901 2 02 49999 04 0008 150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организацию работы по преобразованию необходимых сведений о гражданах, которые содержатся в документах воинского учета военных комиссариатов Московской области, в электронно-цифровую форму, работниками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902 2 02 49999 04 0009 150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расходов в связи с освобождением семей отдельных категорий граждан от платы, взимаемой за присмотр и уход за ребенком в муниципальных образовательных организациях в Московской области, реализующих программы дошкольного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863,0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902 2 02 49999 04 0010 150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предоставление детям отдельных категорий граждан права бесплатного посещения занятий по дополнительным образовательным программам, реализуемым на платной основе в муниципальных 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279,0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903 2 02 49999 04 0011 150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работников муниципальных учреждений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5 176,0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244120">
                <a:tc>
                  <a:txBody>
                    <a:bodyPr/>
                    <a:lstStyle/>
                    <a:p>
                      <a:pPr algn="l" fontAlgn="b"/>
                      <a:r>
                        <a:rPr lang="ru-RU" sz="800" b="0" i="0" u="none" strike="noStrike">
                          <a:effectLst/>
                          <a:latin typeface="Arial" panose="020B0604020202020204" pitchFamily="34" charset="0"/>
                        </a:rPr>
                        <a:t>902 2 02 49999 04 0004 150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реализацию отдельных мероприятий муниципальных программ)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2 034,6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2261516"/>
                  </a:ext>
                </a:extLst>
              </a:tr>
              <a:tr h="244120">
                <a:tc>
                  <a:txBody>
                    <a:bodyPr/>
                    <a:lstStyle/>
                    <a:p>
                      <a:pPr algn="l" fontAlgn="b"/>
                      <a:r>
                        <a:rPr lang="ru-RU" sz="800" b="0" i="0" u="none" strike="noStrike">
                          <a:effectLst/>
                          <a:latin typeface="Arial" panose="020B0604020202020204" pitchFamily="34" charset="0"/>
                        </a:rPr>
                        <a:t>903 2 02 49999 04 0004 150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реализацию отдельных мероприятий муниципальных программ)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2 660,3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552880"/>
                  </a:ext>
                </a:extLst>
              </a:tr>
              <a:tr h="244120">
                <a:tc>
                  <a:txBody>
                    <a:bodyPr/>
                    <a:lstStyle/>
                    <a:p>
                      <a:pPr algn="l" fontAlgn="b"/>
                      <a:r>
                        <a:rPr lang="ru-RU" sz="800" b="1" i="0" u="none" strike="noStrike">
                          <a:effectLst/>
                          <a:latin typeface="Arial" panose="020B0604020202020204" pitchFamily="34" charset="0"/>
                        </a:rPr>
                        <a:t>000 2 07 00000 00 0000 150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dirty="0">
                          <a:effectLst/>
                          <a:latin typeface="Arial" panose="020B0604020202020204" pitchFamily="34" charset="0"/>
                        </a:rPr>
                        <a:t>Прочие безвозмездные поступления в бюджеты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782,6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solidFill>
                            <a:srgbClr val="000000"/>
                          </a:solidFill>
                          <a:effectLst/>
                          <a:latin typeface="Arial" panose="020B0604020202020204" pitchFamily="34" charset="0"/>
                        </a:rPr>
                        <a:t>887,5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7220424"/>
                  </a:ext>
                </a:extLst>
              </a:tr>
            </a:tbl>
          </a:graphicData>
        </a:graphic>
      </p:graphicFrame>
    </p:spTree>
    <p:extLst>
      <p:ext uri="{BB962C8B-B14F-4D97-AF65-F5344CB8AC3E}">
        <p14:creationId xmlns:p14="http://schemas.microsoft.com/office/powerpoint/2010/main" val="306111215"/>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744765931"/>
              </p:ext>
            </p:extLst>
          </p:nvPr>
        </p:nvGraphicFramePr>
        <p:xfrm>
          <a:off x="153910" y="1254125"/>
          <a:ext cx="11654197" cy="376335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901 2 07 04050 04 0009 150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(Закупка и установка оборудования на территории АУ «ФСК-Салют» по адресу: Московская область, г. Долгопрудный, проспект Ракетостроителей, д. 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901 2 07 04050 04 0010 150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(Ремонт спортивного зала МАОУ школа № 9 по адресу: г. Долгопрудный, Московское ш., д. 53а)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901 2 07 04050 04 0011 150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(Ремонт спортивного зала МАОУ СОШ № 10 по адресу: г. Долгопрудный, ул. Спортивная, д. 3а)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901 2 07 04050 04 0012 150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(Устройство детской спортивной площадки с резиновым покрытием. МБДОУ детский сад № 11 по адресу: г. Долгопрудный, мкр. Павельцево, ул. Нефтяников, д. 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901 2 07 04050 04 0013 150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безвозмездные поступления в бюджеты городских округов (Поставка сценического оборудования с монтажом для нужд МАУ «ДК «Вперёд»)</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solidFill>
                            <a:srgbClr val="000000"/>
                          </a:solidFill>
                          <a:effectLst/>
                          <a:latin typeface="Arial" panose="020B0604020202020204" pitchFamily="34" charset="0"/>
                        </a:rPr>
                        <a:t>887,5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000 2 18 00000 00 0000 150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Доходы бюджетов городских округов от возврата организациями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3 796,0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1" i="0" u="none" strike="noStrike">
                          <a:solidFill>
                            <a:srgbClr val="000000"/>
                          </a:solidFill>
                          <a:effectLst/>
                          <a:latin typeface="Arial" panose="020B0604020202020204" pitchFamily="34" charset="0"/>
                        </a:rPr>
                        <a:t>6 778,7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244120">
                <a:tc>
                  <a:txBody>
                    <a:bodyPr/>
                    <a:lstStyle/>
                    <a:p>
                      <a:pPr algn="l" fontAlgn="b"/>
                      <a:r>
                        <a:rPr lang="ru-RU" sz="800" b="0" i="0" u="none" strike="noStrike">
                          <a:effectLst/>
                          <a:latin typeface="Arial" panose="020B0604020202020204" pitchFamily="34" charset="0"/>
                        </a:rPr>
                        <a:t>000 2 18 04010 04 0000 150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бюджетов городских округов от возврата бюджетными учреждениями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76,6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1547871"/>
                  </a:ext>
                </a:extLst>
              </a:tr>
              <a:tr h="244120">
                <a:tc>
                  <a:txBody>
                    <a:bodyPr/>
                    <a:lstStyle/>
                    <a:p>
                      <a:pPr algn="l" fontAlgn="b"/>
                      <a:r>
                        <a:rPr lang="ru-RU" sz="800" b="0" i="0" u="none" strike="noStrike">
                          <a:effectLst/>
                          <a:latin typeface="Arial" panose="020B0604020202020204" pitchFamily="34" charset="0"/>
                        </a:rPr>
                        <a:t>000 2 18 04020 04 0000 150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бюджетов городских округов от возврата автономными учреждениями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3 759,9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6 702,1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8579645"/>
                  </a:ext>
                </a:extLst>
              </a:tr>
              <a:tr h="244120">
                <a:tc>
                  <a:txBody>
                    <a:bodyPr/>
                    <a:lstStyle/>
                    <a:p>
                      <a:pPr algn="l" fontAlgn="b"/>
                      <a:r>
                        <a:rPr lang="ru-RU" sz="800" b="1" i="0" u="none" strike="noStrike">
                          <a:effectLst/>
                          <a:latin typeface="Arial" panose="020B0604020202020204" pitchFamily="34" charset="0"/>
                        </a:rPr>
                        <a:t>000 2 19 00000 00 0000 150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Возврат остатков субсидий, субвенций и иных межбюджетных трансфертов , имеющих целевое назначение, прошлых лет из бюджетов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-12 482,3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362023"/>
                  </a:ext>
                </a:extLst>
              </a:tr>
            </a:tbl>
          </a:graphicData>
        </a:graphic>
      </p:graphicFrame>
    </p:spTree>
    <p:extLst>
      <p:ext uri="{BB962C8B-B14F-4D97-AF65-F5344CB8AC3E}">
        <p14:creationId xmlns:p14="http://schemas.microsoft.com/office/powerpoint/2010/main" val="163465260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162560"/>
            <a:ext cx="10058400" cy="579120"/>
          </a:xfrm>
        </p:spPr>
        <p:txBody>
          <a:bodyPr>
            <a:normAutofit/>
          </a:bodyPr>
          <a:lstStyle/>
          <a:p>
            <a:pPr algn="ctr"/>
            <a:r>
              <a:rPr lang="ru-RU" sz="2400" dirty="0">
                <a:latin typeface="Century Gothic" panose="020B0502020202020204" pitchFamily="34" charset="0"/>
              </a:rPr>
              <a:t>Основные понятия, используемые в бюджетном процессе</a:t>
            </a:r>
          </a:p>
        </p:txBody>
      </p:sp>
      <p:sp>
        <p:nvSpPr>
          <p:cNvPr id="3" name="Объект 2">
            <a:extLst>
              <a:ext uri="{FF2B5EF4-FFF2-40B4-BE49-F238E27FC236}">
                <a16:creationId xmlns:a16="http://schemas.microsoft.com/office/drawing/2014/main" id="{D2006B93-810D-4B3E-8BC9-2F1E96517506}"/>
              </a:ext>
            </a:extLst>
          </p:cNvPr>
          <p:cNvSpPr>
            <a:spLocks noGrp="1"/>
          </p:cNvSpPr>
          <p:nvPr>
            <p:ph idx="1"/>
          </p:nvPr>
        </p:nvSpPr>
        <p:spPr>
          <a:xfrm>
            <a:off x="259080" y="822960"/>
            <a:ext cx="11673840" cy="5759032"/>
          </a:xfr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normAutofit fontScale="40000" lnSpcReduction="20000"/>
          </a:bodyPr>
          <a:lstStyle/>
          <a:p>
            <a:pPr>
              <a:lnSpc>
                <a:spcPct val="120000"/>
              </a:lnSpc>
              <a:spcBef>
                <a:spcPts val="600"/>
              </a:spcBef>
            </a:pPr>
            <a:r>
              <a:rPr lang="ru-RU" b="1" dirty="0"/>
              <a:t>Бюджет</a:t>
            </a:r>
            <a:r>
              <a:rPr lang="ru-RU" dirty="0"/>
              <a:t>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a:p>
            <a:pPr>
              <a:lnSpc>
                <a:spcPct val="120000"/>
              </a:lnSpc>
              <a:spcBef>
                <a:spcPts val="600"/>
              </a:spcBef>
            </a:pPr>
            <a:r>
              <a:rPr lang="ru-RU" b="1" dirty="0"/>
              <a:t>Бюджетная система</a:t>
            </a:r>
            <a:r>
              <a:rPr lang="ru-RU" dirty="0"/>
              <a:t> - основанная на экономических отношениях и государственном устройстве Российской Федерации, регулируемая законодательством Российской Федерации совокупность федерального бюджета, бюджетов субъектов Российской Федерации, местных бюджетов и бюджетов государственных внебюджетных фондов</a:t>
            </a:r>
          </a:p>
          <a:p>
            <a:pPr>
              <a:lnSpc>
                <a:spcPct val="120000"/>
              </a:lnSpc>
              <a:spcBef>
                <a:spcPts val="600"/>
              </a:spcBef>
            </a:pPr>
            <a:r>
              <a:rPr lang="ru-RU" b="1" dirty="0"/>
              <a:t>Текущий финансовый год</a:t>
            </a:r>
            <a:r>
              <a:rPr lang="ru-RU" dirty="0"/>
              <a:t> - год, в котором осуществляется исполнение бюджета, составление и рассмотрение проекта бюджета на очередной финансовый год и плановый период</a:t>
            </a:r>
          </a:p>
          <a:p>
            <a:pPr>
              <a:lnSpc>
                <a:spcPct val="120000"/>
              </a:lnSpc>
              <a:spcBef>
                <a:spcPts val="600"/>
              </a:spcBef>
            </a:pPr>
            <a:r>
              <a:rPr lang="ru-RU" b="1" dirty="0"/>
              <a:t>Очередной финансовый год </a:t>
            </a:r>
            <a:r>
              <a:rPr lang="ru-RU" dirty="0"/>
              <a:t>- год, следующий за текущим финансовым годом</a:t>
            </a:r>
          </a:p>
          <a:p>
            <a:pPr>
              <a:lnSpc>
                <a:spcPct val="120000"/>
              </a:lnSpc>
              <a:spcBef>
                <a:spcPts val="600"/>
              </a:spcBef>
            </a:pPr>
            <a:r>
              <a:rPr lang="ru-RU" b="1" dirty="0"/>
              <a:t>Плановый период </a:t>
            </a:r>
            <a:r>
              <a:rPr lang="ru-RU" dirty="0"/>
              <a:t>- два финансовых года, следующие за очередным финансовым годом</a:t>
            </a:r>
          </a:p>
          <a:p>
            <a:pPr>
              <a:lnSpc>
                <a:spcPct val="120000"/>
              </a:lnSpc>
              <a:spcBef>
                <a:spcPts val="600"/>
              </a:spcBef>
            </a:pPr>
            <a:r>
              <a:rPr lang="ru-RU" b="1" dirty="0"/>
              <a:t>Отчетный финансовый год</a:t>
            </a:r>
            <a:r>
              <a:rPr lang="ru-RU" dirty="0"/>
              <a:t> - год, предшествующий текущему финансовому году</a:t>
            </a:r>
          </a:p>
          <a:p>
            <a:pPr>
              <a:lnSpc>
                <a:spcPct val="120000"/>
              </a:lnSpc>
              <a:spcBef>
                <a:spcPts val="600"/>
              </a:spcBef>
            </a:pPr>
            <a:r>
              <a:rPr lang="ru-RU" b="1" dirty="0"/>
              <a:t>Доходы бюджета </a:t>
            </a:r>
            <a:r>
              <a:rPr lang="ru-RU" dirty="0"/>
              <a:t>- поступающие в бюджет денежные средства</a:t>
            </a:r>
          </a:p>
          <a:p>
            <a:pPr>
              <a:lnSpc>
                <a:spcPct val="120000"/>
              </a:lnSpc>
              <a:spcBef>
                <a:spcPts val="600"/>
              </a:spcBef>
            </a:pPr>
            <a:r>
              <a:rPr lang="ru-RU" b="1" dirty="0"/>
              <a:t>Расходы бюджета </a:t>
            </a:r>
            <a:r>
              <a:rPr lang="ru-RU" dirty="0"/>
              <a:t>- выплачиваемые из бюджета денежные средства</a:t>
            </a:r>
          </a:p>
          <a:p>
            <a:pPr>
              <a:lnSpc>
                <a:spcPct val="120000"/>
              </a:lnSpc>
              <a:spcBef>
                <a:spcPts val="600"/>
              </a:spcBef>
            </a:pPr>
            <a:r>
              <a:rPr lang="ru-RU" b="1" dirty="0"/>
              <a:t>Дефицит бюджета </a:t>
            </a:r>
            <a:r>
              <a:rPr lang="ru-RU" dirty="0"/>
              <a:t>- превышение расходов бюджета над его доходами</a:t>
            </a:r>
          </a:p>
          <a:p>
            <a:pPr>
              <a:lnSpc>
                <a:spcPct val="120000"/>
              </a:lnSpc>
              <a:spcBef>
                <a:spcPts val="600"/>
              </a:spcBef>
            </a:pPr>
            <a:r>
              <a:rPr lang="ru-RU" b="1" dirty="0"/>
              <a:t>Профицит бюджета </a:t>
            </a:r>
            <a:r>
              <a:rPr lang="ru-RU" dirty="0"/>
              <a:t>- превышение доходов бюджета над его расходами</a:t>
            </a:r>
          </a:p>
          <a:p>
            <a:pPr>
              <a:lnSpc>
                <a:spcPct val="120000"/>
              </a:lnSpc>
              <a:spcBef>
                <a:spcPts val="600"/>
              </a:spcBef>
            </a:pPr>
            <a:r>
              <a:rPr lang="ru-RU" b="1" dirty="0"/>
              <a:t>Сводная бюджетная роспись </a:t>
            </a:r>
            <a:r>
              <a:rPr lang="ru-RU" dirty="0"/>
              <a:t>- документ,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a:t>
            </a:r>
          </a:p>
          <a:p>
            <a:pPr>
              <a:lnSpc>
                <a:spcPct val="120000"/>
              </a:lnSpc>
              <a:spcBef>
                <a:spcPts val="600"/>
              </a:spcBef>
            </a:pPr>
            <a:r>
              <a:rPr lang="ru-RU" b="1" dirty="0"/>
              <a:t>Бюджетная роспись </a:t>
            </a:r>
            <a:r>
              <a:rPr lang="ru-RU" dirty="0"/>
              <a:t>- документ, который составляется и ведется главным распорядителем бюджетных средств (главным администратором источников финансирования дефицита бюджета) в целях исполнения бюджета по расходам (источникам финансирования дефицита бюджета)</a:t>
            </a:r>
          </a:p>
          <a:p>
            <a:pPr>
              <a:lnSpc>
                <a:spcPct val="120000"/>
              </a:lnSpc>
              <a:spcBef>
                <a:spcPts val="600"/>
              </a:spcBef>
            </a:pPr>
            <a:r>
              <a:rPr lang="ru-RU" b="1" dirty="0"/>
              <a:t>Бюджетные ассигнования </a:t>
            </a:r>
            <a:r>
              <a:rPr lang="ru-RU" dirty="0"/>
              <a:t>- предельные объемы денежных средств, предусмотренные в соответствующем финансовом году для исполнения бюджетных обязательств </a:t>
            </a:r>
          </a:p>
          <a:p>
            <a:pPr>
              <a:lnSpc>
                <a:spcPct val="120000"/>
              </a:lnSpc>
              <a:spcBef>
                <a:spcPts val="600"/>
              </a:spcBef>
            </a:pPr>
            <a:r>
              <a:rPr lang="ru-RU" b="1" dirty="0"/>
              <a:t>Бюджетные обязательства </a:t>
            </a:r>
            <a:r>
              <a:rPr lang="ru-RU" dirty="0"/>
              <a:t>– расходные обязательства, подлежащие исполнению в соответствующем финансовом году</a:t>
            </a:r>
          </a:p>
          <a:p>
            <a:pPr>
              <a:lnSpc>
                <a:spcPct val="120000"/>
              </a:lnSpc>
              <a:spcBef>
                <a:spcPts val="600"/>
              </a:spcBef>
            </a:pPr>
            <a:r>
              <a:rPr lang="ru-RU" b="1" dirty="0"/>
              <a:t>Главный распорядитель бюджетных средств (ГРБС) </a:t>
            </a:r>
            <a:r>
              <a:rPr lang="ru-RU" dirty="0"/>
              <a:t>- орган местного самоуправления, орган местной администрации, указанный в ведомственной структуре расходов бюджета, имеющие право распределять бюджетные ассигнования и лимиты бюджетных обязательств между получателями бюджетных средств</a:t>
            </a:r>
          </a:p>
          <a:p>
            <a:pPr>
              <a:lnSpc>
                <a:spcPct val="120000"/>
              </a:lnSpc>
              <a:spcBef>
                <a:spcPts val="600"/>
              </a:spcBef>
            </a:pPr>
            <a:r>
              <a:rPr lang="ru-RU" b="1" dirty="0"/>
              <a:t>Получатель бюджетных средств - </a:t>
            </a:r>
            <a:r>
              <a:rPr lang="ru-RU" dirty="0"/>
              <a:t>орган местного самоуправления, орган местной администрации, находящееся в ведении главного распорядителя бюджетных средств казенное учреждение, имеющие право на принятие и исполнение бюджетных обязательств от имени публично-правового образования за счет средств соответствующего бюджета</a:t>
            </a:r>
          </a:p>
          <a:p>
            <a:pPr>
              <a:lnSpc>
                <a:spcPct val="120000"/>
              </a:lnSpc>
              <a:spcBef>
                <a:spcPts val="600"/>
              </a:spcBef>
            </a:pPr>
            <a:r>
              <a:rPr lang="ru-RU" b="1" dirty="0"/>
              <a:t>Остатки бюджетных средств на счете </a:t>
            </a:r>
            <a:r>
              <a:rPr lang="ru-RU" dirty="0"/>
              <a:t>- средства, сформированные за счет остатков средств, образовавшихся на начало года после завершения операций по принятым обязательствам прошедшего года и экономии в расходах в текущем году.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a:t>
            </a:r>
          </a:p>
          <a:p>
            <a:endParaRPr lang="ru-RU" dirty="0"/>
          </a:p>
          <a:p>
            <a:endParaRPr lang="ru-RU" dirty="0"/>
          </a:p>
          <a:p>
            <a:endParaRPr lang="ru-RU" dirty="0"/>
          </a:p>
        </p:txBody>
      </p:sp>
      <p:sp>
        <p:nvSpPr>
          <p:cNvPr id="4" name="Номер слайда 3">
            <a:extLst>
              <a:ext uri="{FF2B5EF4-FFF2-40B4-BE49-F238E27FC236}">
                <a16:creationId xmlns:a16="http://schemas.microsoft.com/office/drawing/2014/main" id="{E5CE509D-A09E-4903-AC76-47B64A2A6D51}"/>
              </a:ext>
            </a:extLst>
          </p:cNvPr>
          <p:cNvSpPr>
            <a:spLocks noGrp="1"/>
          </p:cNvSpPr>
          <p:nvPr>
            <p:ph type="sldNum" sz="quarter" idx="12"/>
          </p:nvPr>
        </p:nvSpPr>
        <p:spPr>
          <a:xfrm>
            <a:off x="9448800" y="6492875"/>
            <a:ext cx="2743200" cy="365125"/>
          </a:xfrm>
        </p:spPr>
        <p:txBody>
          <a:bodyPr vert="horz" lIns="91440" tIns="45720" rIns="91440" bIns="45720" rtlCol="0" anchor="b"/>
          <a:lstStyle/>
          <a:p>
            <a:fld id="{5C57661F-B2B1-4F5C-A5BA-3FA02C8F7456}" type="slidenum">
              <a:rPr lang="ru-RU"/>
              <a:pPr/>
              <a:t>3</a:t>
            </a:fld>
            <a:endParaRPr lang="ru-RU" dirty="0"/>
          </a:p>
        </p:txBody>
      </p:sp>
      <p:pic>
        <p:nvPicPr>
          <p:cNvPr id="5" name="Объект 6">
            <a:extLst>
              <a:ext uri="{FF2B5EF4-FFF2-40B4-BE49-F238E27FC236}">
                <a16:creationId xmlns:a16="http://schemas.microsoft.com/office/drawing/2014/main" id="{C11C47F6-C95E-4AE5-9E1C-C23E142585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385381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8ED300D6-4E93-42D5-8838-81EB3D31B728}"/>
              </a:ext>
            </a:extLst>
          </p:cNvPr>
          <p:cNvSpPr/>
          <p:nvPr/>
        </p:nvSpPr>
        <p:spPr>
          <a:xfrm>
            <a:off x="0" y="6210579"/>
            <a:ext cx="12192000" cy="64633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wrap="square">
            <a:spAutoFit/>
          </a:bodyPr>
          <a:lstStyle/>
          <a:p>
            <a:pPr algn="ctr"/>
            <a:r>
              <a:rPr lang="ru-RU" i="1" dirty="0">
                <a:ea typeface="Times New Roman" panose="02020603050405020304" pitchFamily="18" charset="0"/>
              </a:rPr>
              <a:t>Налоговые и неналоговые доходы бюджета городского округа в </a:t>
            </a:r>
            <a:r>
              <a:rPr lang="ru-RU" i="1" dirty="0" smtClean="0">
                <a:ea typeface="Times New Roman" panose="02020603050405020304" pitchFamily="18" charset="0"/>
              </a:rPr>
              <a:t>2024 </a:t>
            </a:r>
            <a:r>
              <a:rPr lang="ru-RU" i="1" dirty="0">
                <a:ea typeface="Times New Roman" panose="02020603050405020304" pitchFamily="18" charset="0"/>
              </a:rPr>
              <a:t>году составят </a:t>
            </a:r>
            <a:r>
              <a:rPr lang="ru-RU" i="1" dirty="0" smtClean="0">
                <a:ea typeface="Times New Roman" panose="02020603050405020304" pitchFamily="18" charset="0"/>
              </a:rPr>
              <a:t>45,1 </a:t>
            </a:r>
            <a:r>
              <a:rPr lang="ru-RU" i="1" dirty="0">
                <a:ea typeface="Times New Roman" panose="02020603050405020304" pitchFamily="18" charset="0"/>
              </a:rPr>
              <a:t>% от общих доходов, </a:t>
            </a:r>
          </a:p>
          <a:p>
            <a:pPr algn="ctr"/>
            <a:r>
              <a:rPr lang="ru-RU" i="1" dirty="0">
                <a:ea typeface="Times New Roman" panose="02020603050405020304" pitchFamily="18" charset="0"/>
              </a:rPr>
              <a:t>в </a:t>
            </a:r>
            <a:r>
              <a:rPr lang="ru-RU" i="1" dirty="0" smtClean="0">
                <a:ea typeface="Times New Roman" panose="02020603050405020304" pitchFamily="18" charset="0"/>
              </a:rPr>
              <a:t>2025 </a:t>
            </a:r>
            <a:r>
              <a:rPr lang="ru-RU" i="1" dirty="0">
                <a:ea typeface="Times New Roman" panose="02020603050405020304" pitchFamily="18" charset="0"/>
              </a:rPr>
              <a:t>году </a:t>
            </a:r>
            <a:r>
              <a:rPr lang="ru-RU" i="1" dirty="0" smtClean="0">
                <a:ea typeface="Times New Roman" panose="02020603050405020304" pitchFamily="18" charset="0"/>
              </a:rPr>
              <a:t>41,9 </a:t>
            </a:r>
            <a:r>
              <a:rPr lang="ru-RU" i="1" dirty="0">
                <a:ea typeface="Times New Roman" panose="02020603050405020304" pitchFamily="18" charset="0"/>
              </a:rPr>
              <a:t>%, в </a:t>
            </a:r>
            <a:r>
              <a:rPr lang="ru-RU" i="1" dirty="0" smtClean="0">
                <a:ea typeface="Times New Roman" panose="02020603050405020304" pitchFamily="18" charset="0"/>
              </a:rPr>
              <a:t>2026 </a:t>
            </a:r>
            <a:r>
              <a:rPr lang="ru-RU" i="1" dirty="0">
                <a:ea typeface="Times New Roman" panose="02020603050405020304" pitchFamily="18" charset="0"/>
              </a:rPr>
              <a:t>году </a:t>
            </a:r>
            <a:r>
              <a:rPr lang="ru-RU" i="1" dirty="0" smtClean="0">
                <a:ea typeface="Times New Roman" panose="02020603050405020304" pitchFamily="18" charset="0"/>
              </a:rPr>
              <a:t>53,0 </a:t>
            </a:r>
            <a:r>
              <a:rPr lang="ru-RU" i="1" dirty="0">
                <a:ea typeface="Times New Roman" panose="02020603050405020304" pitchFamily="18" charset="0"/>
              </a:rPr>
              <a:t>%.</a:t>
            </a:r>
            <a:endParaRPr lang="ru-RU" i="1" dirty="0"/>
          </a:p>
        </p:txBody>
      </p:sp>
      <p:sp>
        <p:nvSpPr>
          <p:cNvPr id="2" name="Заголовок 1">
            <a:extLst>
              <a:ext uri="{FF2B5EF4-FFF2-40B4-BE49-F238E27FC236}">
                <a16:creationId xmlns:a16="http://schemas.microsoft.com/office/drawing/2014/main" id="{24436F0B-EC3F-4428-8D30-E8DE68323277}"/>
              </a:ext>
            </a:extLst>
          </p:cNvPr>
          <p:cNvSpPr>
            <a:spLocks noGrp="1"/>
          </p:cNvSpPr>
          <p:nvPr>
            <p:ph type="title"/>
          </p:nvPr>
        </p:nvSpPr>
        <p:spPr>
          <a:xfrm>
            <a:off x="831850" y="81280"/>
            <a:ext cx="10515600" cy="1158240"/>
          </a:xfrm>
        </p:spPr>
        <p:txBody>
          <a:bodyPr>
            <a:normAutofit fontScale="90000"/>
          </a:bodyPr>
          <a:lstStyle/>
          <a:p>
            <a:pPr algn="ctr"/>
            <a:r>
              <a:rPr lang="ru-RU" dirty="0"/>
              <a:t>Доходная часть бюджета городского округа Долгопрудный</a:t>
            </a:r>
          </a:p>
        </p:txBody>
      </p:sp>
      <p:graphicFrame>
        <p:nvGraphicFramePr>
          <p:cNvPr id="5" name="Объект 4">
            <a:extLst>
              <a:ext uri="{FF2B5EF4-FFF2-40B4-BE49-F238E27FC236}">
                <a16:creationId xmlns:a16="http://schemas.microsoft.com/office/drawing/2014/main" id="{AAAA984F-8BB7-4A45-972C-9E75C320BD0D}"/>
              </a:ext>
            </a:extLst>
          </p:cNvPr>
          <p:cNvGraphicFramePr>
            <a:graphicFrameLocks noGrp="1"/>
          </p:cNvGraphicFramePr>
          <p:nvPr>
            <p:ph idx="1"/>
            <p:extLst>
              <p:ext uri="{D42A27DB-BD31-4B8C-83A1-F6EECF244321}">
                <p14:modId xmlns:p14="http://schemas.microsoft.com/office/powerpoint/2010/main" val="2547456201"/>
              </p:ext>
            </p:extLst>
          </p:nvPr>
        </p:nvGraphicFramePr>
        <p:xfrm>
          <a:off x="844550" y="1239520"/>
          <a:ext cx="10515600" cy="1854200"/>
        </p:xfrm>
        <a:graphic>
          <a:graphicData uri="http://schemas.openxmlformats.org/drawingml/2006/table">
            <a:tbl>
              <a:tblPr firstRow="1" bandRow="1">
                <a:tableStyleId>{21E4AEA4-8DFA-4A89-87EB-49C32662AFE0}</a:tableStyleId>
              </a:tblPr>
              <a:tblGrid>
                <a:gridCol w="2628900">
                  <a:extLst>
                    <a:ext uri="{9D8B030D-6E8A-4147-A177-3AD203B41FA5}">
                      <a16:colId xmlns:a16="http://schemas.microsoft.com/office/drawing/2014/main" val="1509199974"/>
                    </a:ext>
                  </a:extLst>
                </a:gridCol>
                <a:gridCol w="2628900">
                  <a:extLst>
                    <a:ext uri="{9D8B030D-6E8A-4147-A177-3AD203B41FA5}">
                      <a16:colId xmlns:a16="http://schemas.microsoft.com/office/drawing/2014/main" val="2562768725"/>
                    </a:ext>
                  </a:extLst>
                </a:gridCol>
                <a:gridCol w="2628900">
                  <a:extLst>
                    <a:ext uri="{9D8B030D-6E8A-4147-A177-3AD203B41FA5}">
                      <a16:colId xmlns:a16="http://schemas.microsoft.com/office/drawing/2014/main" val="2674852515"/>
                    </a:ext>
                  </a:extLst>
                </a:gridCol>
                <a:gridCol w="2628900">
                  <a:extLst>
                    <a:ext uri="{9D8B030D-6E8A-4147-A177-3AD203B41FA5}">
                      <a16:colId xmlns:a16="http://schemas.microsoft.com/office/drawing/2014/main" val="3383207555"/>
                    </a:ext>
                  </a:extLst>
                </a:gridCol>
              </a:tblGrid>
              <a:tr h="370840">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Наименование дохода</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2024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2025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2026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extLst>
                  <a:ext uri="{0D108BD9-81ED-4DB2-BD59-A6C34878D82A}">
                    <a16:rowId xmlns:a16="http://schemas.microsoft.com/office/drawing/2014/main" val="275466463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2 364 341,2</a:t>
                      </a: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2 562 551,0</a:t>
                      </a: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2 716 288,6</a:t>
                      </a:r>
                    </a:p>
                  </a:txBody>
                  <a:tcPr marL="9525" marR="9525" marT="9525" marB="0" anchor="b">
                    <a:solidFill>
                      <a:schemeClr val="accent6">
                        <a:lumMod val="60000"/>
                        <a:lumOff val="40000"/>
                      </a:schemeClr>
                    </a:solidFill>
                  </a:tcPr>
                </a:tc>
                <a:extLst>
                  <a:ext uri="{0D108BD9-81ED-4DB2-BD59-A6C34878D82A}">
                    <a16:rowId xmlns:a16="http://schemas.microsoft.com/office/drawing/2014/main" val="1069246911"/>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Неналоговые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574 365,8</a:t>
                      </a: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555 474,7</a:t>
                      </a: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536 382,8</a:t>
                      </a:r>
                    </a:p>
                  </a:txBody>
                  <a:tcPr marL="9525" marR="9525" marT="9525" marB="0" anchor="b">
                    <a:solidFill>
                      <a:srgbClr val="0070C0"/>
                    </a:solidFill>
                  </a:tcPr>
                </a:tc>
                <a:extLst>
                  <a:ext uri="{0D108BD9-81ED-4DB2-BD59-A6C34878D82A}">
                    <a16:rowId xmlns:a16="http://schemas.microsoft.com/office/drawing/2014/main" val="414887980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Безвозмездные поступления</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3 579 873,8</a:t>
                      </a: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4 328 730,4</a:t>
                      </a: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2 889 634,2</a:t>
                      </a:r>
                    </a:p>
                  </a:txBody>
                  <a:tcPr marL="9525" marR="9525" marT="9525" marB="0" anchor="b">
                    <a:solidFill>
                      <a:srgbClr val="FFC000"/>
                    </a:solidFill>
                  </a:tcPr>
                </a:tc>
                <a:extLst>
                  <a:ext uri="{0D108BD9-81ED-4DB2-BD59-A6C34878D82A}">
                    <a16:rowId xmlns:a16="http://schemas.microsoft.com/office/drawing/2014/main" val="2686908056"/>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ИТОГО доходов</a:t>
                      </a:r>
                      <a:endParaRPr lang="ru-RU" sz="1600" b="1"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6 518 580,8</a:t>
                      </a: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7 446 756,1</a:t>
                      </a: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6 142 305,6</a:t>
                      </a:r>
                    </a:p>
                  </a:txBody>
                  <a:tcPr marL="9525" marR="9525" marT="9525" marB="0" anchor="b">
                    <a:solidFill>
                      <a:schemeClr val="accent5">
                        <a:lumMod val="20000"/>
                        <a:lumOff val="80000"/>
                      </a:schemeClr>
                    </a:solidFill>
                  </a:tcPr>
                </a:tc>
                <a:extLst>
                  <a:ext uri="{0D108BD9-81ED-4DB2-BD59-A6C34878D82A}">
                    <a16:rowId xmlns:a16="http://schemas.microsoft.com/office/drawing/2014/main" val="470763922"/>
                  </a:ext>
                </a:extLst>
              </a:tr>
            </a:tbl>
          </a:graphicData>
        </a:graphic>
      </p:graphicFrame>
      <p:sp>
        <p:nvSpPr>
          <p:cNvPr id="4" name="Номер слайда 3">
            <a:extLst>
              <a:ext uri="{FF2B5EF4-FFF2-40B4-BE49-F238E27FC236}">
                <a16:creationId xmlns:a16="http://schemas.microsoft.com/office/drawing/2014/main" id="{AA042ABB-4B41-47A9-A49C-47AD3AF9C32C}"/>
              </a:ext>
            </a:extLst>
          </p:cNvPr>
          <p:cNvSpPr>
            <a:spLocks noGrp="1"/>
          </p:cNvSpPr>
          <p:nvPr>
            <p:ph type="sldNum" sz="quarter" idx="12"/>
          </p:nvPr>
        </p:nvSpPr>
        <p:spPr>
          <a:xfrm>
            <a:off x="9448800" y="6491785"/>
            <a:ext cx="2743200" cy="365125"/>
          </a:xfrm>
        </p:spPr>
        <p:txBody>
          <a:bodyPr/>
          <a:lstStyle/>
          <a:p>
            <a:fld id="{E4EB6E89-BA87-4003-BD23-6BDF40F3EBED}" type="slidenum">
              <a:rPr lang="ru-RU" smtClean="0"/>
              <a:pPr/>
              <a:t>30</a:t>
            </a:fld>
            <a:endParaRPr lang="ru-RU"/>
          </a:p>
        </p:txBody>
      </p:sp>
      <p:sp>
        <p:nvSpPr>
          <p:cNvPr id="6" name="Прямоугольник 5">
            <a:extLst>
              <a:ext uri="{FF2B5EF4-FFF2-40B4-BE49-F238E27FC236}">
                <a16:creationId xmlns:a16="http://schemas.microsoft.com/office/drawing/2014/main" id="{9E88DBFE-FDE9-4263-88B4-EFD69876DA62}"/>
              </a:ext>
            </a:extLst>
          </p:cNvPr>
          <p:cNvSpPr/>
          <p:nvPr/>
        </p:nvSpPr>
        <p:spPr>
          <a:xfrm>
            <a:off x="10015482" y="900966"/>
            <a:ext cx="1069652" cy="338554"/>
          </a:xfrm>
          <a:prstGeom prst="rect">
            <a:avLst/>
          </a:prstGeom>
        </p:spPr>
        <p:txBody>
          <a:bodyPr wrap="none">
            <a:spAutoFit/>
          </a:bodyPr>
          <a:lstStyle/>
          <a:p>
            <a:r>
              <a:rPr lang="ru-RU" sz="1600" dirty="0"/>
              <a:t>(тыс. руб.)</a:t>
            </a:r>
          </a:p>
        </p:txBody>
      </p:sp>
      <p:graphicFrame>
        <p:nvGraphicFramePr>
          <p:cNvPr id="11" name="Диаграмма 10"/>
          <p:cNvGraphicFramePr/>
          <p:nvPr>
            <p:extLst>
              <p:ext uri="{D42A27DB-BD31-4B8C-83A1-F6EECF244321}">
                <p14:modId xmlns:p14="http://schemas.microsoft.com/office/powerpoint/2010/main" val="2473975475"/>
              </p:ext>
            </p:extLst>
          </p:nvPr>
        </p:nvGraphicFramePr>
        <p:xfrm>
          <a:off x="3525843" y="3177551"/>
          <a:ext cx="2576507" cy="28066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Диаграмма 24"/>
          <p:cNvGraphicFramePr/>
          <p:nvPr>
            <p:extLst>
              <p:ext uri="{D42A27DB-BD31-4B8C-83A1-F6EECF244321}">
                <p14:modId xmlns:p14="http://schemas.microsoft.com/office/powerpoint/2010/main" val="938062902"/>
              </p:ext>
            </p:extLst>
          </p:nvPr>
        </p:nvGraphicFramePr>
        <p:xfrm>
          <a:off x="6086924" y="3177551"/>
          <a:ext cx="2576507" cy="280665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Диаграмма 25"/>
          <p:cNvGraphicFramePr/>
          <p:nvPr>
            <p:extLst>
              <p:ext uri="{D42A27DB-BD31-4B8C-83A1-F6EECF244321}">
                <p14:modId xmlns:p14="http://schemas.microsoft.com/office/powerpoint/2010/main" val="2385423187"/>
              </p:ext>
            </p:extLst>
          </p:nvPr>
        </p:nvGraphicFramePr>
        <p:xfrm>
          <a:off x="8663431" y="3177551"/>
          <a:ext cx="2576507" cy="280665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04614512"/>
      </p:ext>
    </p:extLst>
  </p:cSld>
  <p:clrMapOvr>
    <a:masterClrMapping/>
  </p:clrMapOvr>
  <p:transition spd="slow">
    <p:wheel spokes="3"/>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DA343-B600-4B02-861D-8ED118BD1D58}"/>
              </a:ext>
            </a:extLst>
          </p:cNvPr>
          <p:cNvSpPr>
            <a:spLocks noGrp="1"/>
          </p:cNvSpPr>
          <p:nvPr>
            <p:ph type="title"/>
          </p:nvPr>
        </p:nvSpPr>
        <p:spPr>
          <a:xfrm>
            <a:off x="914400" y="254379"/>
            <a:ext cx="10765443" cy="721360"/>
          </a:xfrm>
        </p:spPr>
        <p:txBody>
          <a:bodyPr>
            <a:noAutofit/>
          </a:bodyPr>
          <a:lstStyle/>
          <a:p>
            <a:pPr algn="ctr"/>
            <a:r>
              <a:rPr lang="ru-RU" sz="3600" dirty="0"/>
              <a:t>Структура налоговых и неналоговых доходов бюджета городского округа Долгопрудный в </a:t>
            </a:r>
            <a:r>
              <a:rPr lang="ru-RU" sz="3600" dirty="0" smtClean="0"/>
              <a:t>2024 </a:t>
            </a:r>
            <a:r>
              <a:rPr lang="ru-RU" sz="3600" dirty="0"/>
              <a:t>году</a:t>
            </a:r>
          </a:p>
        </p:txBody>
      </p:sp>
      <p:sp>
        <p:nvSpPr>
          <p:cNvPr id="3" name="Объект 2">
            <a:extLst>
              <a:ext uri="{FF2B5EF4-FFF2-40B4-BE49-F238E27FC236}">
                <a16:creationId xmlns:a16="http://schemas.microsoft.com/office/drawing/2014/main" id="{93A38509-4130-49B6-9031-B6CDF5045E4A}"/>
              </a:ext>
            </a:extLst>
          </p:cNvPr>
          <p:cNvSpPr>
            <a:spLocks noGrp="1"/>
          </p:cNvSpPr>
          <p:nvPr>
            <p:ph idx="1"/>
          </p:nvPr>
        </p:nvSpPr>
        <p:spPr>
          <a:xfrm>
            <a:off x="0" y="6024024"/>
            <a:ext cx="12191999" cy="794068"/>
          </a:xfrm>
          <a:blipFill>
            <a:blip r:embed="rId3"/>
            <a:tile tx="0" ty="0" sx="100000" sy="100000" flip="none" algn="tl"/>
          </a:blipFill>
          <a:ln>
            <a:noFill/>
          </a:ln>
          <a:effectLst/>
          <a:scene3d>
            <a:camera prst="orthographicFront"/>
            <a:lightRig rig="glow" dir="t"/>
          </a:scene3d>
          <a:sp3d extrusionH="76200" prstMaterial="metal">
            <a:bevelT/>
            <a:bevelB/>
            <a:extrusionClr>
              <a:srgbClr val="FBD8D5"/>
            </a:extrusionClr>
          </a:sp3d>
        </p:spPr>
        <p:txBody>
          <a:bodyPr>
            <a:normAutofit fontScale="70000" lnSpcReduction="20000"/>
          </a:bodyPr>
          <a:lstStyle/>
          <a:p>
            <a:pPr marL="0" indent="0" algn="ctr">
              <a:buNone/>
            </a:pPr>
            <a:r>
              <a:rPr lang="ru-RU" i="1" dirty="0"/>
              <a:t>Основными доходными источниками бюджета городского округа являются налог на доходы физических лиц, налог, взимаемый в связи с применением упрощенной системы налогообложения, земельный налог, доходы от арендной платы за земельные участки.</a:t>
            </a:r>
          </a:p>
        </p:txBody>
      </p:sp>
      <p:sp>
        <p:nvSpPr>
          <p:cNvPr id="4" name="Номер слайда 3">
            <a:extLst>
              <a:ext uri="{FF2B5EF4-FFF2-40B4-BE49-F238E27FC236}">
                <a16:creationId xmlns:a16="http://schemas.microsoft.com/office/drawing/2014/main" id="{A84A3C70-E7DD-4239-8476-755C1E46F17B}"/>
              </a:ext>
            </a:extLst>
          </p:cNvPr>
          <p:cNvSpPr>
            <a:spLocks noGrp="1"/>
          </p:cNvSpPr>
          <p:nvPr>
            <p:ph type="sldNum" sz="quarter" idx="12"/>
          </p:nvPr>
        </p:nvSpPr>
        <p:spPr>
          <a:xfrm>
            <a:off x="9448800" y="6421058"/>
            <a:ext cx="2743200" cy="365125"/>
          </a:xfrm>
        </p:spPr>
        <p:txBody>
          <a:bodyPr/>
          <a:lstStyle/>
          <a:p>
            <a:fld id="{E4EB6E89-BA87-4003-BD23-6BDF40F3EBED}" type="slidenum">
              <a:rPr lang="ru-RU" smtClean="0"/>
              <a:pPr/>
              <a:t>31</a:t>
            </a:fld>
            <a:endParaRPr lang="ru-RU" dirty="0"/>
          </a:p>
        </p:txBody>
      </p:sp>
      <p:pic>
        <p:nvPicPr>
          <p:cNvPr id="7" name="Объект 6">
            <a:extLst>
              <a:ext uri="{FF2B5EF4-FFF2-40B4-BE49-F238E27FC236}">
                <a16:creationId xmlns:a16="http://schemas.microsoft.com/office/drawing/2014/main" id="{17992DD1-DBDB-44D2-9281-58ACF842DBA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9" name="Диаграмма 8">
            <a:extLst>
              <a:ext uri="{FF2B5EF4-FFF2-40B4-BE49-F238E27FC236}">
                <a16:creationId xmlns:a16="http://schemas.microsoft.com/office/drawing/2014/main" id="{B9C7A337-02B7-41B6-90E5-80666C8560D3}"/>
              </a:ext>
            </a:extLst>
          </p:cNvPr>
          <p:cNvGraphicFramePr>
            <a:graphicFrameLocks/>
          </p:cNvGraphicFramePr>
          <p:nvPr>
            <p:extLst>
              <p:ext uri="{D42A27DB-BD31-4B8C-83A1-F6EECF244321}">
                <p14:modId xmlns:p14="http://schemas.microsoft.com/office/powerpoint/2010/main" val="2981864941"/>
              </p:ext>
            </p:extLst>
          </p:nvPr>
        </p:nvGraphicFramePr>
        <p:xfrm>
          <a:off x="0" y="1091333"/>
          <a:ext cx="12163459" cy="493269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10995799"/>
      </p:ext>
    </p:extLst>
  </p:cSld>
  <p:clrMapOvr>
    <a:masterClrMapping/>
  </p:clrMapOvr>
  <p:transition spd="slow">
    <p:wheel spokes="8"/>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E63860-E0CB-4338-B318-6651646A8FB8}"/>
              </a:ext>
            </a:extLst>
          </p:cNvPr>
          <p:cNvSpPr txBox="1">
            <a:spLocks noChangeArrowheads="1"/>
          </p:cNvSpPr>
          <p:nvPr/>
        </p:nvSpPr>
        <p:spPr bwMode="auto">
          <a:xfrm>
            <a:off x="1200839" y="99589"/>
            <a:ext cx="10721286" cy="1466662"/>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400">
                <a:latin typeface="Century Gothic" panose="020B0502020202020204" pitchFamily="34" charset="0"/>
                <a:ea typeface="+mj-ea"/>
                <a:cs typeface="+mj-cs"/>
              </a:defRPr>
            </a:lvl1pPr>
          </a:lstStyle>
          <a:p>
            <a:r>
              <a:rPr lang="ru-RU" dirty="0"/>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endParaRPr lang="ru-RU" altLang="ru-RU" dirty="0"/>
          </a:p>
        </p:txBody>
      </p:sp>
      <p:sp>
        <p:nvSpPr>
          <p:cNvPr id="2" name="Номер слайда 1">
            <a:extLst>
              <a:ext uri="{FF2B5EF4-FFF2-40B4-BE49-F238E27FC236}">
                <a16:creationId xmlns:a16="http://schemas.microsoft.com/office/drawing/2014/main" id="{6859FC62-C295-4DB5-AD8F-48409AFB40AF}"/>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32</a:t>
            </a:fld>
            <a:endParaRPr lang="ru-RU">
              <a:solidFill>
                <a:schemeClr val="accent6">
                  <a:lumMod val="50000"/>
                </a:schemeClr>
              </a:solidFill>
            </a:endParaRPr>
          </a:p>
        </p:txBody>
      </p:sp>
      <p:pic>
        <p:nvPicPr>
          <p:cNvPr id="9" name="Объект 6">
            <a:extLst>
              <a:ext uri="{FF2B5EF4-FFF2-40B4-BE49-F238E27FC236}">
                <a16:creationId xmlns:a16="http://schemas.microsoft.com/office/drawing/2014/main" id="{4CE1EA3D-EFA5-4559-B462-8E29A4EB25C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4" name="Таблица 3">
            <a:extLst>
              <a:ext uri="{FF2B5EF4-FFF2-40B4-BE49-F238E27FC236}">
                <a16:creationId xmlns:a16="http://schemas.microsoft.com/office/drawing/2014/main" id="{5C679F92-5CD5-4F4F-BCE0-B9DFBFF3C451}"/>
              </a:ext>
            </a:extLst>
          </p:cNvPr>
          <p:cNvGraphicFramePr>
            <a:graphicFrameLocks noGrp="1"/>
          </p:cNvGraphicFramePr>
          <p:nvPr>
            <p:extLst/>
          </p:nvPr>
        </p:nvGraphicFramePr>
        <p:xfrm>
          <a:off x="565265" y="1885794"/>
          <a:ext cx="11463251" cy="3876876"/>
        </p:xfrm>
        <a:graphic>
          <a:graphicData uri="http://schemas.openxmlformats.org/drawingml/2006/table">
            <a:tbl>
              <a:tblPr>
                <a:tableStyleId>{5C22544A-7EE6-4342-B048-85BDC9FD1C3A}</a:tableStyleId>
              </a:tblPr>
              <a:tblGrid>
                <a:gridCol w="2479780">
                  <a:extLst>
                    <a:ext uri="{9D8B030D-6E8A-4147-A177-3AD203B41FA5}">
                      <a16:colId xmlns:a16="http://schemas.microsoft.com/office/drawing/2014/main" val="1023049235"/>
                    </a:ext>
                  </a:extLst>
                </a:gridCol>
                <a:gridCol w="1026497">
                  <a:extLst>
                    <a:ext uri="{9D8B030D-6E8A-4147-A177-3AD203B41FA5}">
                      <a16:colId xmlns:a16="http://schemas.microsoft.com/office/drawing/2014/main" val="3505128499"/>
                    </a:ext>
                  </a:extLst>
                </a:gridCol>
                <a:gridCol w="1121676">
                  <a:extLst>
                    <a:ext uri="{9D8B030D-6E8A-4147-A177-3AD203B41FA5}">
                      <a16:colId xmlns:a16="http://schemas.microsoft.com/office/drawing/2014/main" val="3832011941"/>
                    </a:ext>
                  </a:extLst>
                </a:gridCol>
                <a:gridCol w="1287849">
                  <a:extLst>
                    <a:ext uri="{9D8B030D-6E8A-4147-A177-3AD203B41FA5}">
                      <a16:colId xmlns:a16="http://schemas.microsoft.com/office/drawing/2014/main" val="2108244523"/>
                    </a:ext>
                  </a:extLst>
                </a:gridCol>
                <a:gridCol w="1617428">
                  <a:extLst>
                    <a:ext uri="{9D8B030D-6E8A-4147-A177-3AD203B41FA5}">
                      <a16:colId xmlns:a16="http://schemas.microsoft.com/office/drawing/2014/main" val="2900582088"/>
                    </a:ext>
                  </a:extLst>
                </a:gridCol>
                <a:gridCol w="1175605">
                  <a:extLst>
                    <a:ext uri="{9D8B030D-6E8A-4147-A177-3AD203B41FA5}">
                      <a16:colId xmlns:a16="http://schemas.microsoft.com/office/drawing/2014/main" val="1337739298"/>
                    </a:ext>
                  </a:extLst>
                </a:gridCol>
                <a:gridCol w="1763438">
                  <a:extLst>
                    <a:ext uri="{9D8B030D-6E8A-4147-A177-3AD203B41FA5}">
                      <a16:colId xmlns:a16="http://schemas.microsoft.com/office/drawing/2014/main" val="2714055358"/>
                    </a:ext>
                  </a:extLst>
                </a:gridCol>
                <a:gridCol w="990978">
                  <a:extLst>
                    <a:ext uri="{9D8B030D-6E8A-4147-A177-3AD203B41FA5}">
                      <a16:colId xmlns:a16="http://schemas.microsoft.com/office/drawing/2014/main" val="822423178"/>
                    </a:ext>
                  </a:extLst>
                </a:gridCol>
              </a:tblGrid>
              <a:tr h="932221">
                <a:tc rowSpan="2">
                  <a:txBody>
                    <a:bodyPr/>
                    <a:lstStyle/>
                    <a:p>
                      <a:pPr algn="ctr" fontAlgn="b"/>
                      <a:r>
                        <a:rPr lang="ru-RU" sz="1200" b="1" u="none" strike="noStrike" dirty="0">
                          <a:effectLst/>
                          <a:latin typeface="Arial" panose="020B0604020202020204" pitchFamily="34" charset="0"/>
                          <a:cs typeface="Arial" panose="020B0604020202020204" pitchFamily="34" charset="0"/>
                        </a:rPr>
                        <a:t> Муниципальные образованиями Московской области</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gridSpan="3">
                  <a:txBody>
                    <a:bodyPr/>
                    <a:lstStyle/>
                    <a:p>
                      <a:pPr algn="ctr" fontAlgn="b"/>
                      <a:r>
                        <a:rPr lang="ru-RU" sz="1200" b="1" u="none" strike="noStrike" dirty="0">
                          <a:effectLst/>
                          <a:latin typeface="Arial" panose="020B0604020202020204" pitchFamily="34" charset="0"/>
                          <a:cs typeface="Arial" panose="020B0604020202020204" pitchFamily="34" charset="0"/>
                        </a:rPr>
                        <a:t>Доходы – всего</a:t>
                      </a:r>
                    </a:p>
                    <a:p>
                      <a:pPr algn="ctr" fontAlgn="b"/>
                      <a:r>
                        <a:rPr lang="ru-RU" sz="1200" b="1" u="none" strike="noStrike" dirty="0">
                          <a:effectLst/>
                          <a:latin typeface="Arial" panose="020B0604020202020204" pitchFamily="34" charset="0"/>
                          <a:cs typeface="Arial" panose="020B0604020202020204" pitchFamily="34" charset="0"/>
                        </a:rPr>
                        <a:t>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hMerge="1">
                  <a:txBody>
                    <a:bodyPr/>
                    <a:lstStyle/>
                    <a:p>
                      <a:endParaRPr lang="ru-RU"/>
                    </a:p>
                  </a:txBody>
                  <a:tcPr/>
                </a:tc>
                <a:tc hMerge="1">
                  <a:txBody>
                    <a:bodyPr/>
                    <a:lstStyle/>
                    <a:p>
                      <a:endParaRPr lang="ru-RU"/>
                    </a:p>
                  </a:txBody>
                  <a:tcP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01.09.2023 </a:t>
                      </a:r>
                      <a:r>
                        <a:rPr lang="ru-RU" sz="1200" b="1" u="none" strike="noStrike" dirty="0">
                          <a:effectLst/>
                          <a:latin typeface="Arial" panose="020B0604020202020204" pitchFamily="34" charset="0"/>
                          <a:cs typeface="Arial" panose="020B0604020202020204" pitchFamily="34" charset="0"/>
                        </a:rPr>
                        <a:t>года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Численность населения на </a:t>
                      </a:r>
                      <a:r>
                        <a:rPr lang="ru-RU" sz="1200" b="1" u="none" strike="noStrike" dirty="0" smtClean="0">
                          <a:effectLst/>
                          <a:latin typeface="Arial" panose="020B0604020202020204" pitchFamily="34" charset="0"/>
                          <a:cs typeface="Arial" panose="020B0604020202020204" pitchFamily="34" charset="0"/>
                        </a:rPr>
                        <a:t>01.09.2023 </a:t>
                      </a:r>
                      <a:r>
                        <a:rPr lang="ru-RU" sz="1200" b="1" u="none" strike="noStrike" dirty="0">
                          <a:effectLst/>
                          <a:latin typeface="Arial" panose="020B0604020202020204" pitchFamily="34" charset="0"/>
                          <a:cs typeface="Arial" panose="020B0604020202020204" pitchFamily="34" charset="0"/>
                        </a:rPr>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(человек)</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в расчете на душу населения</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Доходы всего на душу населения</a:t>
                      </a:r>
                    </a:p>
                    <a:p>
                      <a:pPr algn="ctr" fontAlgn="b"/>
                      <a:r>
                        <a:rPr lang="ru-RU" sz="1200" b="1" u="none" strike="noStrike" dirty="0">
                          <a:effectLst/>
                          <a:latin typeface="Arial" panose="020B0604020202020204" pitchFamily="34" charset="0"/>
                          <a:cs typeface="Arial" panose="020B0604020202020204" pitchFamily="34" charset="0"/>
                        </a:rPr>
                        <a:t>(рублей)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extLst>
                  <a:ext uri="{0D108BD9-81ED-4DB2-BD59-A6C34878D82A}">
                    <a16:rowId xmlns:a16="http://schemas.microsoft.com/office/drawing/2014/main" val="3652112894"/>
                  </a:ext>
                </a:extLst>
              </a:tr>
              <a:tr h="823696">
                <a:tc vMerge="1">
                  <a:txBody>
                    <a:bodyPr/>
                    <a:lstStyle/>
                    <a:p>
                      <a:endParaRPr lang="ru-RU"/>
                    </a:p>
                  </a:txBody>
                  <a:tcPr/>
                </a:tc>
                <a:tc>
                  <a:txBody>
                    <a:bodyPr/>
                    <a:lstStyle/>
                    <a:p>
                      <a:pPr algn="ctr" fontAlgn="b"/>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01.09.2022</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01.09.2023</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Динамика</a:t>
                      </a:r>
                      <a:r>
                        <a:rPr lang="ru-RU" sz="1200" b="1" u="none" strike="noStrike" dirty="0" smtClean="0">
                          <a:effectLst/>
                          <a:latin typeface="Arial" panose="020B0604020202020204" pitchFamily="34" charset="0"/>
                          <a:cs typeface="Arial" panose="020B0604020202020204" pitchFamily="34" charset="0"/>
                        </a:rPr>
                        <a:t>, %</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70012405"/>
                  </a:ext>
                </a:extLst>
              </a:tr>
              <a:tr h="365024">
                <a:tc>
                  <a:txBody>
                    <a:bodyPr/>
                    <a:lstStyle/>
                    <a:p>
                      <a:pPr lvl="1" algn="l" rtl="0" fontAlgn="ctr"/>
                      <a:r>
                        <a:rPr lang="ru-RU" sz="1000" b="0" u="none" strike="noStrike" baseline="0" dirty="0">
                          <a:effectLst/>
                          <a:latin typeface="Arial" panose="020B0604020202020204" pitchFamily="34" charset="0"/>
                        </a:rPr>
                        <a:t>Городской округ Долгопрудный </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3 453,47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3 780,79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109,5%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1 830,77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116 038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15 777,33</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32 582,34</a:t>
                      </a:r>
                    </a:p>
                  </a:txBody>
                  <a:tcPr marL="9525" marR="9525" marT="9525" marB="0" anchor="ctr"/>
                </a:tc>
                <a:extLst>
                  <a:ext uri="{0D108BD9-81ED-4DB2-BD59-A6C34878D82A}">
                    <a16:rowId xmlns:a16="http://schemas.microsoft.com/office/drawing/2014/main" val="2868971601"/>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Истра</a:t>
                      </a: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6 262,80</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6 921,32</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110,5%</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3 890,01</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122 724</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31 697,22</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56 397,44</a:t>
                      </a:r>
                    </a:p>
                  </a:txBody>
                  <a:tcPr marL="9525" marR="9525" marT="9525" marB="0" anchor="ctr"/>
                </a:tc>
                <a:extLst>
                  <a:ext uri="{0D108BD9-81ED-4DB2-BD59-A6C34878D82A}">
                    <a16:rowId xmlns:a16="http://schemas.microsoft.com/office/drawing/2014/main" val="1212582961"/>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Балашиха</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13 026,07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14 972,14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114,9%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5 696,84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518 788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10 981,06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28 859,84</a:t>
                      </a:r>
                    </a:p>
                  </a:txBody>
                  <a:tcPr marL="9525" marR="9525" marT="9525" marB="0" anchor="ctr"/>
                </a:tc>
                <a:extLst>
                  <a:ext uri="{0D108BD9-81ED-4DB2-BD59-A6C34878D82A}">
                    <a16:rowId xmlns:a16="http://schemas.microsoft.com/office/drawing/2014/main" val="3479436786"/>
                  </a:ext>
                </a:extLst>
              </a:tr>
              <a:tr h="372123">
                <a:tc>
                  <a:txBody>
                    <a:bodyPr/>
                    <a:lstStyle/>
                    <a:p>
                      <a:pPr lvl="1" algn="l" rtl="0" fontAlgn="ctr"/>
                      <a:r>
                        <a:rPr lang="ru-RU" sz="1000" b="0" u="none" strike="noStrike" baseline="0" dirty="0">
                          <a:effectLst/>
                          <a:latin typeface="Arial" panose="020B0604020202020204" pitchFamily="34" charset="0"/>
                        </a:rPr>
                        <a:t>Городской округ Реутов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2 712,43</a:t>
                      </a:r>
                      <a:endParaRPr lang="ru-RU" sz="1000" u="none" strike="noStrike" dirty="0">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3 294,27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t"/>
                      <a:endParaRPr lang="ru-RU" sz="1000" u="none" strike="noStrike" dirty="0">
                        <a:effectLst/>
                        <a:latin typeface="Arial" panose="020B0604020202020204" pitchFamily="34" charset="0"/>
                        <a:cs typeface="Arial" panose="020B0604020202020204" pitchFamily="34" charset="0"/>
                      </a:endParaRPr>
                    </a:p>
                    <a:p>
                      <a:pPr algn="ctr" fontAlgn="t"/>
                      <a:r>
                        <a:rPr lang="ru-RU" sz="1000" u="none" strike="noStrike" dirty="0" smtClean="0">
                          <a:effectLst/>
                          <a:latin typeface="Arial" panose="020B0604020202020204" pitchFamily="34" charset="0"/>
                          <a:cs typeface="Arial" panose="020B0604020202020204" pitchFamily="34" charset="0"/>
                        </a:rPr>
                        <a:t>121,5%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1 474,23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108 054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13 643,46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30 487,26</a:t>
                      </a:r>
                    </a:p>
                  </a:txBody>
                  <a:tcPr marL="9525" marR="9525" marT="9525" marB="0" anchor="ctr"/>
                </a:tc>
                <a:extLst>
                  <a:ext uri="{0D108BD9-81ED-4DB2-BD59-A6C34878D82A}">
                    <a16:rowId xmlns:a16="http://schemas.microsoft.com/office/drawing/2014/main" val="216861018"/>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Клин</a:t>
                      </a: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4 226,52</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4 710,18</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111,4%</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2 395,53</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128 </a:t>
                      </a:r>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135</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18 695,36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36 759,51</a:t>
                      </a:r>
                    </a:p>
                  </a:txBody>
                  <a:tcPr marL="9525" marR="9525" marT="9525" marB="0" anchor="ctr"/>
                </a:tc>
                <a:extLst>
                  <a:ext uri="{0D108BD9-81ED-4DB2-BD59-A6C34878D82A}">
                    <a16:rowId xmlns:a16="http://schemas.microsoft.com/office/drawing/2014/main" val="2710631145"/>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Королев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5 662,41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7 347,82</a:t>
                      </a:r>
                      <a:endParaRPr lang="ru-RU" sz="1000" u="none" strike="noStrike" dirty="0">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129,8%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3 113,28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225 </a:t>
                      </a:r>
                      <a:r>
                        <a:rPr lang="ru-RU" sz="1000" u="none" strike="noStrike" dirty="0" smtClean="0">
                          <a:effectLst/>
                          <a:latin typeface="Arial" panose="020B0604020202020204" pitchFamily="34" charset="0"/>
                          <a:cs typeface="Arial" panose="020B0604020202020204" pitchFamily="34" charset="0"/>
                        </a:rPr>
                        <a:t>858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13 784,24</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32 532,92</a:t>
                      </a:r>
                    </a:p>
                  </a:txBody>
                  <a:tcPr marL="9525" marR="9525" marT="9525" marB="0" anchor="ctr"/>
                </a:tc>
                <a:extLst>
                  <a:ext uri="{0D108BD9-81ED-4DB2-BD59-A6C34878D82A}">
                    <a16:rowId xmlns:a16="http://schemas.microsoft.com/office/drawing/2014/main" val="126743218"/>
                  </a:ext>
                </a:extLst>
              </a:tr>
            </a:tbl>
          </a:graphicData>
        </a:graphic>
      </p:graphicFrame>
      <p:sp>
        <p:nvSpPr>
          <p:cNvPr id="5" name="Прямоугольник 4">
            <a:extLst>
              <a:ext uri="{FF2B5EF4-FFF2-40B4-BE49-F238E27FC236}">
                <a16:creationId xmlns:a16="http://schemas.microsoft.com/office/drawing/2014/main" id="{8696D4D3-15C9-4591-A08E-61EB96603CA7}"/>
              </a:ext>
            </a:extLst>
          </p:cNvPr>
          <p:cNvSpPr/>
          <p:nvPr/>
        </p:nvSpPr>
        <p:spPr>
          <a:xfrm>
            <a:off x="997528" y="5963308"/>
            <a:ext cx="10924598" cy="400110"/>
          </a:xfrm>
          <a:prstGeom prst="rect">
            <a:avLst/>
          </a:prstGeom>
        </p:spPr>
        <p:txBody>
          <a:bodyPr wrap="square">
            <a:spAutoFit/>
          </a:bodyPr>
          <a:lstStyle/>
          <a:p>
            <a:r>
              <a:rPr lang="ru-RU" sz="1000" dirty="0">
                <a:solidFill>
                  <a:srgbClr val="000000"/>
                </a:solidFill>
              </a:rPr>
              <a:t>Источник информации</a:t>
            </a:r>
            <a:r>
              <a:rPr lang="en-US" sz="1000" dirty="0">
                <a:solidFill>
                  <a:srgbClr val="000000"/>
                </a:solidFill>
              </a:rPr>
              <a:t>:</a:t>
            </a:r>
            <a:r>
              <a:rPr lang="ru-RU" sz="1000" dirty="0">
                <a:solidFill>
                  <a:srgbClr val="000000"/>
                </a:solidFill>
              </a:rPr>
              <a:t> открытый  бюджет Московской области</a:t>
            </a:r>
            <a:r>
              <a:rPr lang="en-US" sz="1000" dirty="0">
                <a:solidFill>
                  <a:srgbClr val="000000"/>
                </a:solidFill>
              </a:rPr>
              <a:t> </a:t>
            </a:r>
            <a:r>
              <a:rPr lang="ru-RU" sz="1000" dirty="0">
                <a:solidFill>
                  <a:srgbClr val="000000"/>
                </a:solidFill>
              </a:rPr>
              <a:t> </a:t>
            </a:r>
            <a:r>
              <a:rPr lang="ru-RU" sz="1000" dirty="0">
                <a:solidFill>
                  <a:srgbClr val="000000"/>
                </a:solidFill>
                <a:hlinkClick r:id="rId4"/>
              </a:rPr>
              <a:t>https://budget.mosreg.ru/analitika/ispolnenie-byudjeta-subekta/otdelnye-parametry-byudzheta-municipalnyx-obrazovanij</a:t>
            </a:r>
            <a:r>
              <a:rPr lang="ru-RU" sz="1000" dirty="0" smtClean="0">
                <a:solidFill>
                  <a:srgbClr val="000000"/>
                </a:solidFill>
                <a:hlinkClick r:id="rId4"/>
              </a:rPr>
              <a:t>/</a:t>
            </a:r>
            <a:endParaRPr lang="ru-RU" sz="1000" dirty="0" smtClean="0">
              <a:solidFill>
                <a:srgbClr val="000000"/>
              </a:solidFill>
            </a:endParaRPr>
          </a:p>
          <a:p>
            <a:r>
              <a:rPr lang="en-US" sz="1000" dirty="0"/>
              <a:t>https://budget.mosreg.ru/pasport-moskovskoj-oblasti/spisok-municipalnyx-obrazovanij/pasport-municipalnih-obrazovaniy/osnovnye-parametry-ispolneniya-byudzheta-municipalnogo-obrazovaniya/</a:t>
            </a:r>
            <a:r>
              <a:rPr lang="ru-RU" sz="1000" dirty="0" smtClean="0"/>
              <a:t> </a:t>
            </a:r>
            <a:endParaRPr lang="ru-RU" sz="1000" dirty="0"/>
          </a:p>
        </p:txBody>
      </p:sp>
    </p:spTree>
    <p:extLst>
      <p:ext uri="{BB962C8B-B14F-4D97-AF65-F5344CB8AC3E}">
        <p14:creationId xmlns:p14="http://schemas.microsoft.com/office/powerpoint/2010/main" val="1018006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48000">
              <a:schemeClr val="accent6">
                <a:lumMod val="40000"/>
                <a:lumOff val="60000"/>
              </a:schemeClr>
            </a:gs>
            <a:gs pos="77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D4E9-D82F-4937-B966-75BB34EFA638}"/>
              </a:ext>
            </a:extLst>
          </p:cNvPr>
          <p:cNvSpPr>
            <a:spLocks noGrp="1"/>
          </p:cNvSpPr>
          <p:nvPr>
            <p:ph type="title"/>
          </p:nvPr>
        </p:nvSpPr>
        <p:spPr>
          <a:xfrm>
            <a:off x="895044" y="188913"/>
            <a:ext cx="11046130" cy="424732"/>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 ставках налогов</a:t>
            </a:r>
          </a:p>
        </p:txBody>
      </p:sp>
      <p:sp>
        <p:nvSpPr>
          <p:cNvPr id="3" name="Объект 2">
            <a:extLst>
              <a:ext uri="{FF2B5EF4-FFF2-40B4-BE49-F238E27FC236}">
                <a16:creationId xmlns:a16="http://schemas.microsoft.com/office/drawing/2014/main" id="{47BFFA3D-41E7-4407-98F1-9FCD13BCA982}"/>
              </a:ext>
            </a:extLst>
          </p:cNvPr>
          <p:cNvSpPr>
            <a:spLocks noGrp="1"/>
          </p:cNvSpPr>
          <p:nvPr>
            <p:ph sz="half" idx="1"/>
          </p:nvPr>
        </p:nvSpPr>
        <p:spPr>
          <a:xfrm>
            <a:off x="108644" y="729355"/>
            <a:ext cx="5872425" cy="6057995"/>
          </a:xfrm>
        </p:spPr>
        <p:txBody>
          <a:bodyPr>
            <a:noAutofit/>
          </a:bodyPr>
          <a:lstStyle/>
          <a:p>
            <a:pPr marL="0" indent="0" algn="ctr">
              <a:buNone/>
            </a:pPr>
            <a:r>
              <a:rPr lang="ru-RU" sz="1400" b="1" dirty="0"/>
              <a:t>Налог на имущество </a:t>
            </a:r>
          </a:p>
          <a:p>
            <a:pPr marL="0" indent="0">
              <a:buNone/>
            </a:pPr>
            <a:r>
              <a:rPr lang="ru-RU" sz="1100" dirty="0"/>
              <a:t>В соответствии с главой 32 Налогового кодекса Российской Федерации, решением Совета депутатов </a:t>
            </a:r>
            <a:r>
              <a:rPr lang="ru-RU" sz="1100" dirty="0" err="1"/>
              <a:t>г.Долгопрудного</a:t>
            </a:r>
            <a:r>
              <a:rPr lang="ru-RU" sz="1100" dirty="0"/>
              <a:t> от 19.11.2014 № 24-нр «О налоге на имущество физических лиц на территории городского округа Долгопрудный» определены </a:t>
            </a:r>
            <a:r>
              <a:rPr lang="ru-RU" sz="1100" b="1" dirty="0"/>
              <a:t>налоговые ставки в процентах от кадастровой стоимости:</a:t>
            </a:r>
          </a:p>
          <a:p>
            <a:r>
              <a:rPr lang="ru-RU" sz="1100" b="1" dirty="0"/>
              <a:t>Объектов налогообложения, кадастровая стоимость каждого из которых не превышает 300 млн. рублей:</a:t>
            </a:r>
          </a:p>
          <a:p>
            <a:pPr>
              <a:spcBef>
                <a:spcPts val="0"/>
              </a:spcBef>
              <a:buFont typeface="Wingdings" panose="05000000000000000000" pitchFamily="2" charset="2"/>
              <a:buChar char="Ø"/>
            </a:pPr>
            <a:r>
              <a:rPr lang="ru-RU" sz="1100" dirty="0"/>
              <a:t>Квартиры, части квартир, комнаты - 0,1 %.</a:t>
            </a:r>
          </a:p>
          <a:p>
            <a:pPr>
              <a:spcBef>
                <a:spcPts val="0"/>
              </a:spcBef>
              <a:buFont typeface="Wingdings" panose="05000000000000000000" pitchFamily="2" charset="2"/>
              <a:buChar char="Ø"/>
            </a:pPr>
            <a:r>
              <a:rPr lang="ru-RU" sz="1100" dirty="0"/>
              <a:t>Жилые дома, части жилых домов - 0,3 %.</a:t>
            </a:r>
          </a:p>
          <a:p>
            <a:pPr>
              <a:spcBef>
                <a:spcPts val="0"/>
              </a:spcBef>
              <a:buFont typeface="Wingdings" panose="05000000000000000000" pitchFamily="2" charset="2"/>
              <a:buChar char="Ø"/>
            </a:pPr>
            <a:r>
              <a:rPr lang="ru-RU" sz="1100" dirty="0"/>
              <a:t>Объекты незавершенного строительства в случае, если проектируемым назначением таких объектов является жилой дом, - 0,3 %.</a:t>
            </a:r>
          </a:p>
          <a:p>
            <a:pPr>
              <a:spcBef>
                <a:spcPts val="0"/>
              </a:spcBef>
              <a:buFont typeface="Wingdings" panose="05000000000000000000" pitchFamily="2" charset="2"/>
              <a:buChar char="Ø"/>
            </a:pPr>
            <a:r>
              <a:rPr lang="ru-RU" sz="1100" dirty="0"/>
              <a:t>Единые недвижимые комплексы, в состав которых входит хотя бы один жилой дом - 0,3 %.</a:t>
            </a:r>
          </a:p>
          <a:p>
            <a:pPr>
              <a:spcBef>
                <a:spcPts val="0"/>
              </a:spcBef>
              <a:buFont typeface="Wingdings" panose="05000000000000000000" pitchFamily="2" charset="2"/>
              <a:buChar char="Ø"/>
            </a:pPr>
            <a:r>
              <a:rPr lang="ru-RU" sz="1100" dirty="0"/>
              <a:t>Гаражи и </a:t>
            </a:r>
            <a:r>
              <a:rPr lang="ru-RU" sz="1100" dirty="0" err="1"/>
              <a:t>машино</a:t>
            </a:r>
            <a:r>
              <a:rPr lang="ru-RU" sz="1100" dirty="0"/>
              <a:t>-места, в том числе расположенные в объектах налогообложения, указанных в подпункте 2 пункта 2 статьи 406 Налогового кодекса Российской Федерации - 0,3 %.</a:t>
            </a:r>
          </a:p>
          <a:p>
            <a:pPr>
              <a:spcBef>
                <a:spcPts val="0"/>
              </a:spcBef>
              <a:buFont typeface="Wingdings" panose="05000000000000000000" pitchFamily="2" charset="2"/>
              <a:buChar char="Ø"/>
            </a:pPr>
            <a:r>
              <a:rPr lang="ru-RU" sz="1100" dirty="0"/>
              <a:t>Хозяйственные строения или сооружения, площадь каждого из которых не превышает 50 квадратных метров и которые расположены на земельных участках для ведения личного подсобного хозяйства, огородничества, садоводства или индивидуального жилищного строительства, - 0,3 %.</a:t>
            </a:r>
          </a:p>
          <a:p>
            <a:r>
              <a:rPr lang="ru-RU" sz="1100" b="1" dirty="0"/>
              <a:t>Объектов налогообложения, включенных в перечень, определяемый в соответствии с пунктом 7 статьи 378.2 Налогового кодекса Российской Федерации, в отношении объектов налогообложения, предусмотренных абзацем вторым пункта 10 статьи 378.2 Налогового кодекса Российской Федерации</a:t>
            </a:r>
            <a:r>
              <a:rPr lang="ru-RU" sz="1100" dirty="0"/>
              <a:t>, - в 2015 году - 1,5 %, в 2016 году - 2 %; в 2017 году - 1,5 %; в 2018 году и последующие годы - 2 %.</a:t>
            </a:r>
          </a:p>
          <a:p>
            <a:r>
              <a:rPr lang="ru-RU" sz="1100" b="1" dirty="0"/>
              <a:t>Объектов налогообложения, кадастровая стоимость каждого из которых превышает 300 млн. рублей, </a:t>
            </a:r>
            <a:r>
              <a:rPr lang="ru-RU" sz="1100" dirty="0"/>
              <a:t>- 2 %.</a:t>
            </a:r>
          </a:p>
          <a:p>
            <a:r>
              <a:rPr lang="ru-RU" sz="1100" b="1" dirty="0"/>
              <a:t>Прочих объектов налогообложения </a:t>
            </a:r>
            <a:r>
              <a:rPr lang="ru-RU" sz="1100" dirty="0"/>
              <a:t>- 0,5 %.</a:t>
            </a:r>
          </a:p>
          <a:p>
            <a:endParaRPr lang="ru-RU" sz="1150" dirty="0"/>
          </a:p>
        </p:txBody>
      </p:sp>
      <p:sp>
        <p:nvSpPr>
          <p:cNvPr id="4" name="Объект 3">
            <a:extLst>
              <a:ext uri="{FF2B5EF4-FFF2-40B4-BE49-F238E27FC236}">
                <a16:creationId xmlns:a16="http://schemas.microsoft.com/office/drawing/2014/main" id="{9666DD3F-5CFA-438A-AB0E-70A181A22CA5}"/>
              </a:ext>
            </a:extLst>
          </p:cNvPr>
          <p:cNvSpPr>
            <a:spLocks noGrp="1"/>
          </p:cNvSpPr>
          <p:nvPr>
            <p:ph sz="half" idx="2"/>
          </p:nvPr>
        </p:nvSpPr>
        <p:spPr>
          <a:xfrm>
            <a:off x="6210932" y="620713"/>
            <a:ext cx="5730242" cy="5872175"/>
          </a:xfrm>
        </p:spPr>
        <p:txBody>
          <a:bodyPr>
            <a:noAutofit/>
          </a:bodyPr>
          <a:lstStyle/>
          <a:p>
            <a:pPr marL="0" indent="0" algn="ctr">
              <a:buNone/>
            </a:pPr>
            <a:r>
              <a:rPr lang="ru-RU" sz="1400" b="1" dirty="0"/>
              <a:t>Земельный налог</a:t>
            </a:r>
          </a:p>
          <a:p>
            <a:pPr marL="0" indent="0">
              <a:buNone/>
            </a:pPr>
            <a:r>
              <a:rPr lang="ru-RU" sz="1050" dirty="0"/>
              <a:t>В соответствии с главой 31 Налогового кодекса Российской Федерации, решением Совета депутатов </a:t>
            </a:r>
            <a:r>
              <a:rPr lang="ru-RU" sz="1050" dirty="0" err="1"/>
              <a:t>г.Долгопрудного</a:t>
            </a:r>
            <a:r>
              <a:rPr lang="ru-RU" sz="1050" dirty="0"/>
              <a:t> от 22.06.2012 № 95-нр «О земельном налоге на территории городского округа Долгопрудный» определены </a:t>
            </a:r>
            <a:r>
              <a:rPr lang="ru-RU" sz="1050" b="1" dirty="0"/>
              <a:t>налоговые ставки в процентах от кадастровой стоимости земельных участков:</a:t>
            </a:r>
          </a:p>
          <a:p>
            <a:r>
              <a:rPr lang="ru-RU" sz="1050" b="1" dirty="0"/>
              <a:t>0,3 % в отношении земельных участков:</a:t>
            </a:r>
          </a:p>
          <a:p>
            <a:pPr>
              <a:buFont typeface="Wingdings" panose="05000000000000000000" pitchFamily="2" charset="2"/>
              <a:buChar char="Ø"/>
            </a:pPr>
            <a:r>
              <a:rPr lang="ru-RU" sz="1050" dirty="0"/>
              <a:t>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a:t>
            </a:r>
          </a:p>
          <a:p>
            <a:pPr>
              <a:buFont typeface="Wingdings" panose="05000000000000000000" pitchFamily="2" charset="2"/>
              <a:buChar char="Ø"/>
            </a:pPr>
            <a:r>
              <a:rPr lang="ru-RU" sz="1050" dirty="0"/>
              <a:t>занятых жилищным фондом (за исключением земельных участков, занятых индивидуальными жилыми домами) и объектами инженерной инфраструктуры жилищно-коммунального комплекса (за исключением доли в праве на земельный участок, приходящейся на объект, не относящийся к жилищному фонду и объектам инженерной инфраструктуры жилищно-коммунального комплекса) или приобретенных (предоставленных) для жилищного строительства (за исключением приобретенных (предоставленных) для индивидуального жилищного строительства);</a:t>
            </a:r>
          </a:p>
          <a:p>
            <a:pPr>
              <a:buFont typeface="Wingdings" panose="05000000000000000000" pitchFamily="2" charset="2"/>
              <a:buChar char="Ø"/>
            </a:pPr>
            <a:r>
              <a:rPr lang="ru-RU" sz="1050" dirty="0"/>
              <a:t>ограниченных в обороте в соответствии с законодательством Российской Федерации, предоставленных для обеспечения обороны, безопасности и таможенных нужд.</a:t>
            </a:r>
          </a:p>
          <a:p>
            <a:r>
              <a:rPr lang="ru-RU" sz="1050" b="1" dirty="0"/>
              <a:t>0,2 % в отношении земельных участков:</a:t>
            </a:r>
          </a:p>
          <a:p>
            <a:pPr>
              <a:buFont typeface="Wingdings" panose="05000000000000000000" pitchFamily="2" charset="2"/>
              <a:buChar char="Ø"/>
            </a:pPr>
            <a:r>
              <a:rPr lang="ru-RU" sz="1050" dirty="0"/>
              <a:t>занятых индивидуальными жилыми домами или приобретенных (предоставленных) для индивидуального жилищного строительства и личного подсобного хозяйства (за исключением земельных участков, приобретенных (предоставленных) для индивидуального жилищного строительства, личного подсобного хозяйства, используемых в предпринимательской деятельности).</a:t>
            </a:r>
          </a:p>
          <a:p>
            <a:r>
              <a:rPr lang="ru-RU" sz="1050" b="1" dirty="0"/>
              <a:t>0,25 % в отношении земельных участков:</a:t>
            </a:r>
          </a:p>
          <a:p>
            <a:pPr>
              <a:buFont typeface="Wingdings" panose="05000000000000000000" pitchFamily="2" charset="2"/>
              <a:buChar char="Ø"/>
            </a:pPr>
            <a:r>
              <a:rPr lang="ru-RU" sz="1050" dirty="0"/>
              <a:t>не используемых в предпринимательской деятельности, приобретенных (предоставленных) для ведения садоводства или огородничества, а также земельных участков общего назначения, предусмотренных Федеральным законом от 29 июля 2017 года № 217-ФЗ «О ведении гражданами садоводства и огородничества для собственных нужд и о внесении изменений в отдельные законодательные акты Российской Федерации».</a:t>
            </a:r>
          </a:p>
          <a:p>
            <a:r>
              <a:rPr lang="ru-RU" sz="1050" b="1" dirty="0"/>
              <a:t>1,5 % в отношении прочих земельных участков.</a:t>
            </a:r>
          </a:p>
        </p:txBody>
      </p:sp>
      <p:sp>
        <p:nvSpPr>
          <p:cNvPr id="5" name="Номер слайда 4">
            <a:extLst>
              <a:ext uri="{FF2B5EF4-FFF2-40B4-BE49-F238E27FC236}">
                <a16:creationId xmlns:a16="http://schemas.microsoft.com/office/drawing/2014/main" id="{CFD87070-E5A5-427B-9BE8-DF26682B2B13}"/>
              </a:ext>
            </a:extLst>
          </p:cNvPr>
          <p:cNvSpPr>
            <a:spLocks noGrp="1"/>
          </p:cNvSpPr>
          <p:nvPr>
            <p:ph type="sldNum" sz="quarter" idx="12"/>
          </p:nvPr>
        </p:nvSpPr>
        <p:spPr/>
        <p:txBody>
          <a:bodyPr/>
          <a:lstStyle/>
          <a:p>
            <a:fld id="{E4EB6E89-BA87-4003-BD23-6BDF40F3EBED}" type="slidenum">
              <a:rPr lang="ru-RU" smtClean="0"/>
              <a:pPr/>
              <a:t>33</a:t>
            </a:fld>
            <a:endParaRPr lang="ru-RU"/>
          </a:p>
        </p:txBody>
      </p:sp>
      <p:pic>
        <p:nvPicPr>
          <p:cNvPr id="7" name="Объект 6">
            <a:extLst>
              <a:ext uri="{FF2B5EF4-FFF2-40B4-BE49-F238E27FC236}">
                <a16:creationId xmlns:a16="http://schemas.microsoft.com/office/drawing/2014/main" id="{65217EBB-E8F3-456D-80D3-533CF342F52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897670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4231497076"/>
              </p:ext>
            </p:extLst>
          </p:nvPr>
        </p:nvGraphicFramePr>
        <p:xfrm>
          <a:off x="153910" y="1249954"/>
          <a:ext cx="11518681" cy="5180880"/>
        </p:xfrm>
        <a:graphic>
          <a:graphicData uri="http://schemas.openxmlformats.org/drawingml/2006/table">
            <a:tbl>
              <a:tblPr firstRow="1" firstCol="1" bandRow="1" bandCol="1">
                <a:tableStyleId>{5C22544A-7EE6-4342-B048-85BDC9FD1C3A}</a:tableStyleId>
              </a:tblPr>
              <a:tblGrid>
                <a:gridCol w="502999">
                  <a:extLst>
                    <a:ext uri="{9D8B030D-6E8A-4147-A177-3AD203B41FA5}">
                      <a16:colId xmlns:a16="http://schemas.microsoft.com/office/drawing/2014/main" val="1321127670"/>
                    </a:ext>
                  </a:extLst>
                </a:gridCol>
                <a:gridCol w="9400460">
                  <a:extLst>
                    <a:ext uri="{9D8B030D-6E8A-4147-A177-3AD203B41FA5}">
                      <a16:colId xmlns:a16="http://schemas.microsoft.com/office/drawing/2014/main" val="2385509948"/>
                    </a:ext>
                  </a:extLst>
                </a:gridCol>
                <a:gridCol w="1615222">
                  <a:extLst>
                    <a:ext uri="{9D8B030D-6E8A-4147-A177-3AD203B41FA5}">
                      <a16:colId xmlns:a16="http://schemas.microsoft.com/office/drawing/2014/main" val="1121755877"/>
                    </a:ext>
                  </a:extLst>
                </a:gridCol>
              </a:tblGrid>
              <a:tr h="894619">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endParaRPr lang="ru-RU" sz="1050" dirty="0">
                        <a:solidFill>
                          <a:schemeClr val="accent3">
                            <a:lumMod val="50000"/>
                          </a:schemeClr>
                        </a:solidFill>
                        <a:effectLst/>
                      </a:endParaRP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ctr">
                        <a:lnSpc>
                          <a:spcPct val="150000"/>
                        </a:lnSpc>
                        <a:spcAft>
                          <a:spcPts val="0"/>
                        </a:spcAft>
                      </a:pPr>
                      <a:r>
                        <a:rPr lang="ru-RU" sz="1100" dirty="0">
                          <a:solidFill>
                            <a:schemeClr val="accent3">
                              <a:lumMod val="50000"/>
                            </a:schemeClr>
                          </a:solidFill>
                          <a:effectLst/>
                        </a:rPr>
                        <a:t>Установленный размер льготы</a:t>
                      </a:r>
                    </a:p>
                    <a:p>
                      <a:pPr marR="176530" algn="ctr">
                        <a:lnSpc>
                          <a:spcPct val="150000"/>
                        </a:lnSpc>
                        <a:spcAft>
                          <a:spcPts val="0"/>
                        </a:spcAft>
                      </a:pPr>
                      <a:r>
                        <a:rPr lang="ru-RU" sz="1100" dirty="0">
                          <a:solidFill>
                            <a:schemeClr val="accent3">
                              <a:lumMod val="50000"/>
                            </a:schemeClr>
                          </a:solidFill>
                          <a:effectLst/>
                        </a:rPr>
                        <a:t>(% освобождения от уплаты)</a:t>
                      </a:r>
                      <a:endParaRPr lang="ru-RU" sz="12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smtClean="0">
                          <a:effectLst/>
                        </a:rPr>
                        <a:t>2023 </a:t>
                      </a:r>
                      <a:r>
                        <a:rPr lang="ru-RU" sz="1050" b="1" dirty="0">
                          <a:effectLst/>
                        </a:rPr>
                        <a:t>г.</a:t>
                      </a: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a:solidFill>
                            <a:schemeClr val="accent3">
                              <a:lumMod val="50000"/>
                            </a:schemeClr>
                          </a:solidFill>
                          <a:effectLst/>
                        </a:rPr>
                        <a:t>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a:solidFill>
                            <a:schemeClr val="accent3">
                              <a:lumMod val="50000"/>
                            </a:schemeClr>
                          </a:solidFill>
                          <a:effectLst/>
                        </a:rPr>
                        <a:t>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a:solidFill>
                            <a:schemeClr val="accent3">
                              <a:lumMod val="50000"/>
                            </a:schemeClr>
                          </a:solidFill>
                          <a:effectLst/>
                        </a:rPr>
                        <a:t>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Инвалиды 1 и 2 групп, инвалиды с детства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a:solidFill>
                            <a:schemeClr val="accent3">
                              <a:lumMod val="50000"/>
                            </a:schemeClr>
                          </a:solidFill>
                          <a:effectLst/>
                        </a:rPr>
                        <a:t>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имеющие на иждивении трех и более несовершеннолетних детей, совокупный доход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a:solidFill>
                            <a:schemeClr val="accent3">
                              <a:lumMod val="50000"/>
                            </a:schemeClr>
                          </a:solidFill>
                          <a:effectLst/>
                        </a:rPr>
                        <a:t>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Одинокие пенсионеры, полученные доходы которых меньше прожиточного минимума</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a:effectLst/>
                        </a:rPr>
                        <a:t>100</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Родители детей-инвалидов,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00" dirty="0">
                          <a:solidFill>
                            <a:schemeClr val="accent3">
                              <a:lumMod val="50000"/>
                            </a:schemeClr>
                          </a:solidFill>
                          <a:effectLst/>
                        </a:rPr>
                        <a:t>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339061674"/>
                  </a:ext>
                </a:extLst>
              </a:tr>
              <a:tr h="583211">
                <a:tc>
                  <a:txBody>
                    <a:bodyPr/>
                    <a:lstStyle/>
                    <a:p>
                      <a:pPr marR="176530">
                        <a:lnSpc>
                          <a:spcPct val="150000"/>
                        </a:lnSpc>
                        <a:spcAft>
                          <a:spcPts val="0"/>
                        </a:spcAft>
                      </a:pPr>
                      <a:r>
                        <a:rPr lang="ru-RU" sz="1000" dirty="0">
                          <a:solidFill>
                            <a:schemeClr val="accent3">
                              <a:lumMod val="50000"/>
                            </a:schemeClr>
                          </a:solidFill>
                          <a:effectLst/>
                        </a:rPr>
                        <a:t>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450268105"/>
                  </a:ext>
                </a:extLst>
              </a:tr>
              <a:tr h="327851">
                <a:tc>
                  <a:txBody>
                    <a:bodyPr/>
                    <a:lstStyle/>
                    <a:p>
                      <a:pPr marR="176530">
                        <a:lnSpc>
                          <a:spcPct val="150000"/>
                        </a:lnSpc>
                        <a:spcAft>
                          <a:spcPts val="0"/>
                        </a:spcAft>
                      </a:pPr>
                      <a:r>
                        <a:rPr lang="ru-RU" sz="1000" dirty="0">
                          <a:solidFill>
                            <a:schemeClr val="accent3">
                              <a:lumMod val="50000"/>
                            </a:schemeClr>
                          </a:solidFill>
                          <a:effectLst/>
                        </a:rPr>
                        <a:t>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Налогоплательщики - собственники жилых и нежилых помещений в отношении земельных участков, занятых многоквартирными жилыми домами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728784310"/>
                  </a:ext>
                </a:extLst>
              </a:tr>
              <a:tr h="144491">
                <a:tc>
                  <a:txBody>
                    <a:bodyPr/>
                    <a:lstStyle/>
                    <a:p>
                      <a:pPr marR="176530">
                        <a:lnSpc>
                          <a:spcPct val="150000"/>
                        </a:lnSpc>
                        <a:spcAft>
                          <a:spcPts val="0"/>
                        </a:spcAft>
                      </a:pPr>
                      <a:r>
                        <a:rPr lang="ru-RU" sz="1000" dirty="0">
                          <a:solidFill>
                            <a:schemeClr val="accent3">
                              <a:lumMod val="50000"/>
                            </a:schemeClr>
                          </a:solidFill>
                          <a:effectLst/>
                        </a:rPr>
                        <a:t>10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общего пользования муниципального образования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193005910"/>
                  </a:ext>
                </a:extLst>
              </a:tr>
              <a:tr h="214497">
                <a:tc>
                  <a:txBody>
                    <a:bodyPr/>
                    <a:lstStyle/>
                    <a:p>
                      <a:pPr marR="176530">
                        <a:lnSpc>
                          <a:spcPct val="150000"/>
                        </a:lnSpc>
                        <a:spcAft>
                          <a:spcPts val="0"/>
                        </a:spcAft>
                      </a:pPr>
                      <a:r>
                        <a:rPr lang="ru-RU" sz="1000" dirty="0">
                          <a:solidFill>
                            <a:schemeClr val="accent3">
                              <a:lumMod val="50000"/>
                            </a:schemeClr>
                          </a:solidFill>
                          <a:effectLst/>
                        </a:rPr>
                        <a:t>11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предоставляемые для обеспечения деятельности органов муниципальной власти и муниципального управления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4190322513"/>
                  </a:ext>
                </a:extLst>
              </a:tr>
              <a:tr h="214497">
                <a:tc>
                  <a:txBody>
                    <a:bodyPr/>
                    <a:lstStyle/>
                    <a:p>
                      <a:pPr marR="176530">
                        <a:lnSpc>
                          <a:spcPct val="150000"/>
                        </a:lnSpc>
                        <a:spcAft>
                          <a:spcPts val="0"/>
                        </a:spcAft>
                      </a:pPr>
                      <a:r>
                        <a:rPr lang="ru-RU" sz="1000" dirty="0">
                          <a:solidFill>
                            <a:schemeClr val="accent3">
                              <a:lumMod val="50000"/>
                            </a:schemeClr>
                          </a:solidFill>
                          <a:effectLst/>
                        </a:rPr>
                        <a:t>12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находящиеся в собственности муниципального образования «Город Долгопрудный Московской области»</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349852037"/>
                  </a:ext>
                </a:extLst>
              </a:tr>
              <a:tr h="101144">
                <a:tc>
                  <a:txBody>
                    <a:bodyPr/>
                    <a:lstStyle/>
                    <a:p>
                      <a:pPr marR="176530">
                        <a:lnSpc>
                          <a:spcPct val="150000"/>
                        </a:lnSpc>
                        <a:spcAft>
                          <a:spcPts val="0"/>
                        </a:spcAft>
                      </a:pPr>
                      <a:r>
                        <a:rPr lang="ru-RU" sz="1000" dirty="0">
                          <a:solidFill>
                            <a:schemeClr val="accent3">
                              <a:lumMod val="50000"/>
                            </a:schemeClr>
                          </a:solidFill>
                          <a:effectLst/>
                        </a:rPr>
                        <a:t>13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занятые муниципальным жилищным фондом</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34</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27575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B7CFA8-32C4-41D9-BF96-468E9587C916}"/>
              </a:ext>
            </a:extLst>
          </p:cNvPr>
          <p:cNvSpPr>
            <a:spLocks noGrp="1"/>
          </p:cNvSpPr>
          <p:nvPr>
            <p:ph type="title"/>
          </p:nvPr>
        </p:nvSpPr>
        <p:spPr>
          <a:xfrm>
            <a:off x="900854" y="188913"/>
            <a:ext cx="11123506"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CA10AA28-AAB4-481E-99F2-7AB1C7BCEB9D}"/>
              </a:ext>
            </a:extLst>
          </p:cNvPr>
          <p:cNvGraphicFramePr>
            <a:graphicFrameLocks noGrp="1"/>
          </p:cNvGraphicFramePr>
          <p:nvPr>
            <p:ph idx="1"/>
            <p:extLst>
              <p:ext uri="{D42A27DB-BD31-4B8C-83A1-F6EECF244321}">
                <p14:modId xmlns:p14="http://schemas.microsoft.com/office/powerpoint/2010/main" val="1678180254"/>
              </p:ext>
            </p:extLst>
          </p:nvPr>
        </p:nvGraphicFramePr>
        <p:xfrm>
          <a:off x="250825" y="1564640"/>
          <a:ext cx="11545840" cy="5146666"/>
        </p:xfrm>
        <a:graphic>
          <a:graphicData uri="http://schemas.openxmlformats.org/drawingml/2006/table">
            <a:tbl>
              <a:tblPr firstRow="1" firstCol="1" bandRow="1" bandCol="1">
                <a:tableStyleId>{5C22544A-7EE6-4342-B048-85BDC9FD1C3A}</a:tableStyleId>
              </a:tblPr>
              <a:tblGrid>
                <a:gridCol w="519322">
                  <a:extLst>
                    <a:ext uri="{9D8B030D-6E8A-4147-A177-3AD203B41FA5}">
                      <a16:colId xmlns:a16="http://schemas.microsoft.com/office/drawing/2014/main" val="1178693567"/>
                    </a:ext>
                  </a:extLst>
                </a:gridCol>
                <a:gridCol w="9407491">
                  <a:extLst>
                    <a:ext uri="{9D8B030D-6E8A-4147-A177-3AD203B41FA5}">
                      <a16:colId xmlns:a16="http://schemas.microsoft.com/office/drawing/2014/main" val="476216144"/>
                    </a:ext>
                  </a:extLst>
                </a:gridCol>
                <a:gridCol w="1619027">
                  <a:extLst>
                    <a:ext uri="{9D8B030D-6E8A-4147-A177-3AD203B41FA5}">
                      <a16:colId xmlns:a16="http://schemas.microsoft.com/office/drawing/2014/main" val="67621715"/>
                    </a:ext>
                  </a:extLst>
                </a:gridCol>
              </a:tblGrid>
              <a:tr h="885589">
                <a:tc rowSpan="2">
                  <a:txBody>
                    <a:bodyPr/>
                    <a:lstStyle/>
                    <a:p>
                      <a:pPr marR="176530">
                        <a:lnSpc>
                          <a:spcPct val="150000"/>
                        </a:lnSpc>
                        <a:spcAft>
                          <a:spcPts val="0"/>
                        </a:spcAft>
                      </a:pPr>
                      <a:r>
                        <a:rPr lang="ru-RU" sz="1000" dirty="0">
                          <a:effectLst/>
                        </a:rPr>
                        <a:t> </a:t>
                      </a:r>
                      <a:endParaRPr lang="ru-RU" sz="1000" dirty="0">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ctr">
                        <a:lnSpc>
                          <a:spcPct val="150000"/>
                        </a:lnSpc>
                        <a:spcAft>
                          <a:spcPts val="0"/>
                        </a:spcAft>
                      </a:pPr>
                      <a:r>
                        <a:rPr lang="ru-RU" sz="1050" dirty="0">
                          <a:solidFill>
                            <a:schemeClr val="accent3">
                              <a:lumMod val="50000"/>
                            </a:schemeClr>
                          </a:solidFill>
                          <a:effectLst/>
                        </a:rPr>
                        <a:t>Установленный размер льготы </a:t>
                      </a:r>
                    </a:p>
                    <a:p>
                      <a:pPr marR="176530" algn="ctr">
                        <a:lnSpc>
                          <a:spcPct val="150000"/>
                        </a:lnSpc>
                        <a:spcAft>
                          <a:spcPts val="0"/>
                        </a:spcAft>
                      </a:pPr>
                      <a:r>
                        <a:rPr lang="ru-RU" sz="1050" dirty="0">
                          <a:solidFill>
                            <a:schemeClr val="accent3">
                              <a:lumMod val="50000"/>
                            </a:schemeClr>
                          </a:solidFill>
                          <a:effectLst/>
                        </a:rPr>
                        <a:t>(% освобождения от уплаты)</a:t>
                      </a:r>
                      <a:endParaRPr lang="ru-RU" sz="105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extLst>
                  <a:ext uri="{0D108BD9-81ED-4DB2-BD59-A6C34878D82A}">
                    <a16:rowId xmlns:a16="http://schemas.microsoft.com/office/drawing/2014/main" val="2438119487"/>
                  </a:ext>
                </a:extLst>
              </a:tr>
              <a:tr h="203055">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smtClean="0">
                          <a:effectLst/>
                        </a:rPr>
                        <a:t>2023 </a:t>
                      </a:r>
                      <a:r>
                        <a:rPr lang="ru-RU" sz="1050" b="1" dirty="0">
                          <a:effectLst/>
                        </a:rPr>
                        <a:t>г.</a:t>
                      </a:r>
                      <a:endParaRPr lang="ru-RU" sz="1050" b="1" dirty="0">
                        <a:effectLst/>
                        <a:latin typeface="Calibri" panose="020F0502020204030204" pitchFamily="34" charset="0"/>
                        <a:ea typeface="+mn-ea"/>
                        <a:cs typeface="Times New Roman" panose="02020603050405020304" pitchFamily="18" charset="0"/>
                      </a:endParaRPr>
                    </a:p>
                  </a:txBody>
                  <a:tcPr marL="16680" marR="16680" marT="0" marB="0"/>
                </a:tc>
                <a:extLst>
                  <a:ext uri="{0D108BD9-81ED-4DB2-BD59-A6C34878D82A}">
                    <a16:rowId xmlns:a16="http://schemas.microsoft.com/office/drawing/2014/main" val="1285983137"/>
                  </a:ext>
                </a:extLst>
              </a:tr>
              <a:tr h="973881">
                <a:tc>
                  <a:txBody>
                    <a:bodyPr/>
                    <a:lstStyle/>
                    <a:p>
                      <a:pPr marR="176530">
                        <a:lnSpc>
                          <a:spcPct val="150000"/>
                        </a:lnSpc>
                        <a:spcAft>
                          <a:spcPts val="0"/>
                        </a:spcAft>
                      </a:pPr>
                      <a:r>
                        <a:rPr lang="ru-RU" sz="1000" dirty="0">
                          <a:solidFill>
                            <a:schemeClr val="accent3">
                              <a:lumMod val="50000"/>
                            </a:schemeClr>
                          </a:solidFill>
                          <a:effectLst/>
                        </a:rPr>
                        <a:t>14</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705238927"/>
                  </a:ext>
                </a:extLst>
              </a:tr>
              <a:tr h="203055">
                <a:tc>
                  <a:txBody>
                    <a:bodyPr/>
                    <a:lstStyle/>
                    <a:p>
                      <a:pPr marR="176530">
                        <a:lnSpc>
                          <a:spcPct val="150000"/>
                        </a:lnSpc>
                        <a:spcAft>
                          <a:spcPts val="0"/>
                        </a:spcAft>
                      </a:pPr>
                      <a:r>
                        <a:rPr lang="ru-RU" sz="1000" dirty="0">
                          <a:solidFill>
                            <a:schemeClr val="accent3">
                              <a:lumMod val="50000"/>
                            </a:schemeClr>
                          </a:solidFill>
                          <a:effectLst/>
                        </a:rPr>
                        <a:t>15</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Жертвы политических репрессий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946140520"/>
                  </a:ext>
                </a:extLst>
              </a:tr>
              <a:tr h="203055">
                <a:tc>
                  <a:txBody>
                    <a:bodyPr/>
                    <a:lstStyle/>
                    <a:p>
                      <a:pPr marR="176530">
                        <a:lnSpc>
                          <a:spcPct val="150000"/>
                        </a:lnSpc>
                        <a:spcAft>
                          <a:spcPts val="0"/>
                        </a:spcAft>
                      </a:pPr>
                      <a:r>
                        <a:rPr lang="ru-RU" sz="1000" dirty="0">
                          <a:solidFill>
                            <a:schemeClr val="accent3">
                              <a:lumMod val="50000"/>
                            </a:schemeClr>
                          </a:solidFill>
                          <a:effectLst/>
                        </a:rPr>
                        <a:t>16</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Пенсионеры, не имеющие никакого иного дохода, кроме пенсии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111334300"/>
                  </a:ext>
                </a:extLst>
              </a:tr>
              <a:tr h="1611441">
                <a:tc>
                  <a:txBody>
                    <a:bodyPr/>
                    <a:lstStyle/>
                    <a:p>
                      <a:pPr marR="176530">
                        <a:lnSpc>
                          <a:spcPct val="150000"/>
                        </a:lnSpc>
                        <a:spcAft>
                          <a:spcPts val="0"/>
                        </a:spcAft>
                      </a:pPr>
                      <a:r>
                        <a:rPr lang="ru-RU" sz="1000" dirty="0">
                          <a:solidFill>
                            <a:schemeClr val="accent3">
                              <a:lumMod val="50000"/>
                            </a:schemeClr>
                          </a:solidFill>
                          <a:effectLst/>
                        </a:rPr>
                        <a:t>17</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just">
                        <a:lnSpc>
                          <a:spcPct val="150000"/>
                        </a:lnSpc>
                        <a:spcAft>
                          <a:spcPts val="0"/>
                        </a:spcAft>
                      </a:pPr>
                      <a:r>
                        <a:rPr lang="ru-RU" sz="1000" dirty="0">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и дачного хозяйства (строительства), садоводства и огородничества.</a:t>
                      </a:r>
                    </a:p>
                    <a:p>
                      <a:pPr marR="176530" algn="just">
                        <a:lnSpc>
                          <a:spcPct val="150000"/>
                        </a:lnSpc>
                        <a:spcAft>
                          <a:spcPts val="0"/>
                        </a:spcAft>
                      </a:pPr>
                      <a:r>
                        <a:rPr lang="ru-RU" sz="1000" dirty="0">
                          <a:effectLst/>
                        </a:rPr>
                        <a:t>Налоговые льготы  предоставляются следующим категориям налогоплательщиков:</a:t>
                      </a:r>
                    </a:p>
                    <a:p>
                      <a:pPr marR="176530" algn="just">
                        <a:lnSpc>
                          <a:spcPct val="150000"/>
                        </a:lnSpc>
                        <a:spcAft>
                          <a:spcPts val="0"/>
                        </a:spcAft>
                      </a:pPr>
                      <a:r>
                        <a:rPr lang="ru-RU" sz="1000" dirty="0">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50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565528734"/>
                  </a:ext>
                </a:extLst>
              </a:tr>
              <a:tr h="476694">
                <a:tc>
                  <a:txBody>
                    <a:bodyPr/>
                    <a:lstStyle/>
                    <a:p>
                      <a:pPr marR="176530">
                        <a:lnSpc>
                          <a:spcPct val="150000"/>
                        </a:lnSpc>
                        <a:spcAft>
                          <a:spcPts val="0"/>
                        </a:spcAft>
                      </a:pPr>
                      <a:r>
                        <a:rPr lang="ru-RU" sz="1000" dirty="0">
                          <a:solidFill>
                            <a:schemeClr val="accent3">
                              <a:lumMod val="50000"/>
                            </a:schemeClr>
                          </a:solidFill>
                          <a:effectLst/>
                        </a:rPr>
                        <a:t>18</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087857390"/>
                  </a:ext>
                </a:extLst>
              </a:tr>
              <a:tr h="262100">
                <a:tc>
                  <a:txBody>
                    <a:bodyPr/>
                    <a:lstStyle/>
                    <a:p>
                      <a:pPr marR="176530">
                        <a:lnSpc>
                          <a:spcPct val="150000"/>
                        </a:lnSpc>
                        <a:spcAft>
                          <a:spcPts val="0"/>
                        </a:spcAft>
                      </a:pPr>
                      <a:r>
                        <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16680" marR="16680" marT="0" marB="0">
                    <a:solidFill>
                      <a:schemeClr val="accent5">
                        <a:lumMod val="40000"/>
                        <a:lumOff val="60000"/>
                      </a:schemeClr>
                    </a:solidFill>
                  </a:tcPr>
                </a:tc>
                <a:tc>
                  <a:txBody>
                    <a:bodyPr/>
                    <a:lstStyle/>
                    <a:p>
                      <a:pPr algn="just">
                        <a:lnSpc>
                          <a:spcPct val="150000"/>
                        </a:lnSpc>
                        <a:spcAft>
                          <a:spcPts val="0"/>
                        </a:spcAft>
                      </a:pPr>
                      <a:r>
                        <a:rPr lang="ru-RU" sz="1000" dirty="0">
                          <a:effectLst/>
                        </a:rPr>
                        <a:t> Земельные участки под закрытыми для эксплуатации полигонами твердых бытовых отходов</a:t>
                      </a:r>
                      <a:r>
                        <a:rPr lang="ru-RU" sz="1000" dirty="0" smtClean="0">
                          <a:effectLst/>
                        </a:rPr>
                        <a:t>.</a:t>
                      </a:r>
                      <a:endParaRPr lang="ru-RU" sz="1000" dirty="0">
                        <a:effectLst/>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270360971"/>
                  </a:ext>
                </a:extLst>
              </a:tr>
              <a:tr h="262100">
                <a:tc>
                  <a:txBody>
                    <a:bodyPr/>
                    <a:lstStyle/>
                    <a:p>
                      <a:pPr marR="176530">
                        <a:lnSpc>
                          <a:spcPct val="150000"/>
                        </a:lnSpc>
                        <a:spcAft>
                          <a:spcPts val="0"/>
                        </a:spcAft>
                      </a:pPr>
                      <a:r>
                        <a:rPr lang="ru-RU" sz="100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20</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L="0" algn="just" defTabSz="914400" rtl="0" eaLnBrk="1" latinLnBrk="0" hangingPunct="1">
                        <a:lnSpc>
                          <a:spcPct val="150000"/>
                        </a:lnSpc>
                        <a:spcAft>
                          <a:spcPts val="0"/>
                        </a:spcAft>
                      </a:pPr>
                      <a:r>
                        <a:rPr lang="ru-RU" sz="1000" kern="1200" dirty="0" smtClean="0">
                          <a:solidFill>
                            <a:schemeClr val="dk1"/>
                          </a:solidFill>
                          <a:effectLst/>
                          <a:latin typeface="+mn-lt"/>
                          <a:ea typeface="+mn-ea"/>
                          <a:cs typeface="+mn-cs"/>
                        </a:rPr>
                        <a:t>Ветераны и инвалиды боевых действий </a:t>
                      </a:r>
                      <a:endParaRPr lang="ru-RU" sz="1000" kern="1200" dirty="0">
                        <a:solidFill>
                          <a:schemeClr val="dk1"/>
                        </a:solidFill>
                        <a:effectLst/>
                        <a:latin typeface="+mn-lt"/>
                        <a:ea typeface="+mn-ea"/>
                        <a:cs typeface="+mn-cs"/>
                      </a:endParaRP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829628016"/>
                  </a:ext>
                </a:extLst>
              </a:tr>
            </a:tbl>
          </a:graphicData>
        </a:graphic>
      </p:graphicFrame>
      <p:sp>
        <p:nvSpPr>
          <p:cNvPr id="3" name="Номер слайда 2">
            <a:extLst>
              <a:ext uri="{FF2B5EF4-FFF2-40B4-BE49-F238E27FC236}">
                <a16:creationId xmlns:a16="http://schemas.microsoft.com/office/drawing/2014/main" id="{1B5B8DCF-B646-4FB5-AF22-02F336315B58}"/>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35</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7F709AEB-B33B-43EA-B695-1BA657D81FB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796942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03BF44-2851-4E9F-8FC6-1B620C0AF2F8}"/>
              </a:ext>
            </a:extLst>
          </p:cNvPr>
          <p:cNvSpPr>
            <a:spLocks noGrp="1"/>
          </p:cNvSpPr>
          <p:nvPr>
            <p:ph type="title"/>
          </p:nvPr>
        </p:nvSpPr>
        <p:spPr>
          <a:xfrm>
            <a:off x="853440" y="188913"/>
            <a:ext cx="11087735" cy="1123839"/>
          </a:xfrm>
        </p:spPr>
        <p:txBody>
          <a:bodyPr vert="horz" lIns="91440" tIns="45720" rIns="91440" bIns="45720" rtlCol="0" anchor="ctr">
            <a:normAutofit fontScale="90000"/>
          </a:bodyPr>
          <a:lstStyle/>
          <a:p>
            <a:pPr algn="ctr">
              <a:lnSpc>
                <a:spcPct val="90000"/>
              </a:lnSpc>
            </a:pPr>
            <a:r>
              <a:rPr lang="ru-RU" sz="2400" dirty="0">
                <a:solidFill>
                  <a:schemeClr val="tx1"/>
                </a:solidFill>
              </a:rPr>
              <a:t> Реестр налоговых льгот по налогу на имущество физических лиц,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19.11.2014  № 24-нр «О налоге на имущество физических лиц на территории городского округа Долгопрудный Московской области»</a:t>
            </a:r>
          </a:p>
        </p:txBody>
      </p:sp>
      <p:graphicFrame>
        <p:nvGraphicFramePr>
          <p:cNvPr id="5" name="Объект 4">
            <a:extLst>
              <a:ext uri="{FF2B5EF4-FFF2-40B4-BE49-F238E27FC236}">
                <a16:creationId xmlns:a16="http://schemas.microsoft.com/office/drawing/2014/main" id="{CFC9D265-B401-488C-BFD4-DF2E874EB8D3}"/>
              </a:ext>
            </a:extLst>
          </p:cNvPr>
          <p:cNvGraphicFramePr>
            <a:graphicFrameLocks noGrp="1"/>
          </p:cNvGraphicFramePr>
          <p:nvPr>
            <p:ph idx="1"/>
            <p:extLst>
              <p:ext uri="{D42A27DB-BD31-4B8C-83A1-F6EECF244321}">
                <p14:modId xmlns:p14="http://schemas.microsoft.com/office/powerpoint/2010/main" val="3348080329"/>
              </p:ext>
            </p:extLst>
          </p:nvPr>
        </p:nvGraphicFramePr>
        <p:xfrm>
          <a:off x="371192" y="1831435"/>
          <a:ext cx="11569984" cy="3421191"/>
        </p:xfrm>
        <a:graphic>
          <a:graphicData uri="http://schemas.openxmlformats.org/drawingml/2006/table">
            <a:tbl>
              <a:tblPr firstRow="1" firstCol="1" bandRow="1" bandCol="1">
                <a:tableStyleId>{5C22544A-7EE6-4342-B048-85BDC9FD1C3A}</a:tableStyleId>
              </a:tblPr>
              <a:tblGrid>
                <a:gridCol w="373158">
                  <a:extLst>
                    <a:ext uri="{9D8B030D-6E8A-4147-A177-3AD203B41FA5}">
                      <a16:colId xmlns:a16="http://schemas.microsoft.com/office/drawing/2014/main" val="1279463112"/>
                    </a:ext>
                  </a:extLst>
                </a:gridCol>
                <a:gridCol w="9181601">
                  <a:extLst>
                    <a:ext uri="{9D8B030D-6E8A-4147-A177-3AD203B41FA5}">
                      <a16:colId xmlns:a16="http://schemas.microsoft.com/office/drawing/2014/main" val="1843131260"/>
                    </a:ext>
                  </a:extLst>
                </a:gridCol>
                <a:gridCol w="2015225">
                  <a:extLst>
                    <a:ext uri="{9D8B030D-6E8A-4147-A177-3AD203B41FA5}">
                      <a16:colId xmlns:a16="http://schemas.microsoft.com/office/drawing/2014/main" val="4121513783"/>
                    </a:ext>
                  </a:extLst>
                </a:gridCol>
              </a:tblGrid>
              <a:tr h="1020730">
                <a:tc rowSpan="2">
                  <a:txBody>
                    <a:bodyPr/>
                    <a:lstStyle/>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rowSpan="2">
                  <a:txBody>
                    <a:bodyPr/>
                    <a:lstStyle/>
                    <a:p>
                      <a:pPr marR="176530">
                        <a:lnSpc>
                          <a:spcPct val="150000"/>
                        </a:lnSpc>
                        <a:spcAft>
                          <a:spcPts val="0"/>
                        </a:spcAft>
                      </a:pPr>
                      <a:r>
                        <a:rPr lang="ru-RU" sz="14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marR="176530" algn="ctr">
                        <a:lnSpc>
                          <a:spcPct val="150000"/>
                        </a:lnSpc>
                        <a:spcAft>
                          <a:spcPts val="0"/>
                        </a:spcAft>
                      </a:pPr>
                      <a:r>
                        <a:rPr lang="ru-RU" sz="1400" dirty="0">
                          <a:solidFill>
                            <a:schemeClr val="accent3">
                              <a:lumMod val="50000"/>
                            </a:schemeClr>
                          </a:solidFill>
                          <a:effectLst/>
                        </a:rPr>
                        <a:t>Установленный размер льготы</a:t>
                      </a:r>
                    </a:p>
                    <a:p>
                      <a:pPr marR="176530" algn="ctr">
                        <a:lnSpc>
                          <a:spcPct val="150000"/>
                        </a:lnSpc>
                        <a:spcAft>
                          <a:spcPts val="0"/>
                        </a:spcAft>
                      </a:pPr>
                      <a:r>
                        <a:rPr lang="ru-RU" sz="1400" dirty="0">
                          <a:solidFill>
                            <a:schemeClr val="accent3">
                              <a:lumMod val="50000"/>
                            </a:schemeClr>
                          </a:solidFill>
                          <a:effectLst/>
                        </a:rPr>
                        <a:t>(% освобождения от уплаты)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526780116"/>
                  </a:ext>
                </a:extLst>
              </a:tr>
              <a:tr h="205574">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400" b="1" dirty="0" smtClean="0">
                          <a:effectLst/>
                        </a:rPr>
                        <a:t>2023 </a:t>
                      </a:r>
                      <a:r>
                        <a:rPr lang="ru-RU" sz="1400" b="1" dirty="0">
                          <a:effectLst/>
                        </a:rPr>
                        <a:t>г.</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5003964"/>
                  </a:ext>
                </a:extLst>
              </a:tr>
              <a:tr h="1168821">
                <a:tc>
                  <a:txBody>
                    <a:bodyPr/>
                    <a:lstStyle/>
                    <a:p>
                      <a:pPr marR="176530">
                        <a:lnSpc>
                          <a:spcPct val="150000"/>
                        </a:lnSpc>
                        <a:spcAft>
                          <a:spcPts val="0"/>
                        </a:spcAft>
                      </a:pPr>
                      <a:r>
                        <a:rPr lang="ru-RU" sz="1400" dirty="0">
                          <a:solidFill>
                            <a:schemeClr val="accent3">
                              <a:lumMod val="50000"/>
                            </a:schemeClr>
                          </a:solidFill>
                          <a:effectLst/>
                        </a:rPr>
                        <a:t>1</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50000"/>
                        </a:lnSpc>
                        <a:spcAft>
                          <a:spcPts val="0"/>
                        </a:spcAft>
                      </a:pPr>
                      <a:r>
                        <a:rPr lang="ru-RU" sz="1400" dirty="0">
                          <a:effectLst/>
                        </a:rPr>
                        <a:t>Освобождается от уплаты налога на имущество физических лиц один из родителей в многодетной малоимущей семье, имеющей трех и более несовершеннолетних детей, среднедушевой доход которых ниже величины прожиточного минимума, установленной в Московской области на душу населения, в отношении одного объекта налогообложения жилого назначения по выбору налогоплательщика: комната, квартира, индивидуальный жилой дом.</a:t>
                      </a:r>
                    </a:p>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6530" algn="ctr">
                        <a:lnSpc>
                          <a:spcPct val="150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0630834"/>
                  </a:ext>
                </a:extLst>
              </a:tr>
            </a:tbl>
          </a:graphicData>
        </a:graphic>
      </p:graphicFrame>
      <p:sp>
        <p:nvSpPr>
          <p:cNvPr id="3" name="Номер слайда 2">
            <a:extLst>
              <a:ext uri="{FF2B5EF4-FFF2-40B4-BE49-F238E27FC236}">
                <a16:creationId xmlns:a16="http://schemas.microsoft.com/office/drawing/2014/main" id="{EEE6F9DC-FD53-4708-8FF7-8249DB38DFC5}"/>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36</a:t>
            </a:fld>
            <a:endParaRPr lang="ru-RU">
              <a:solidFill>
                <a:schemeClr val="accent6">
                  <a:lumMod val="50000"/>
                </a:schemeClr>
              </a:solidFill>
            </a:endParaRPr>
          </a:p>
        </p:txBody>
      </p:sp>
      <p:pic>
        <p:nvPicPr>
          <p:cNvPr id="6" name="Объект 6">
            <a:extLst>
              <a:ext uri="{FF2B5EF4-FFF2-40B4-BE49-F238E27FC236}">
                <a16:creationId xmlns:a16="http://schemas.microsoft.com/office/drawing/2014/main" id="{29337CEB-888F-497E-8B08-EAC60DD2B9A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94396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5D4CF338-8510-4F77-A420-5A1700B93D2D}"/>
              </a:ext>
            </a:extLst>
          </p:cNvPr>
          <p:cNvSpPr txBox="1">
            <a:spLocks/>
          </p:cNvSpPr>
          <p:nvPr/>
        </p:nvSpPr>
        <p:spPr>
          <a:xfrm>
            <a:off x="832917" y="512007"/>
            <a:ext cx="11108256" cy="535531"/>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defRPr sz="1600">
                <a:latin typeface="Century Gothic" panose="020B0502020202020204" pitchFamily="34" charset="0"/>
                <a:ea typeface="+mj-ea"/>
                <a:cs typeface="+mj-cs"/>
              </a:defRPr>
            </a:lvl1pPr>
          </a:lstStyle>
          <a:p>
            <a:r>
              <a:rPr lang="ru-RU" sz="2400" dirty="0"/>
              <a:t>Информация об объемах предоставленных льгот, установленных решением Совета депутатов городского округа Долгопрудный Московской области </a:t>
            </a:r>
          </a:p>
        </p:txBody>
      </p:sp>
      <p:sp>
        <p:nvSpPr>
          <p:cNvPr id="3" name="Номер слайда 2">
            <a:extLst>
              <a:ext uri="{FF2B5EF4-FFF2-40B4-BE49-F238E27FC236}">
                <a16:creationId xmlns:a16="http://schemas.microsoft.com/office/drawing/2014/main" id="{EAC13263-6CCE-4559-8F53-B08FDC5DB016}"/>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37</a:t>
            </a:fld>
            <a:endParaRPr lang="ru-RU" dirty="0"/>
          </a:p>
        </p:txBody>
      </p:sp>
      <p:pic>
        <p:nvPicPr>
          <p:cNvPr id="7" name="Объект 6">
            <a:extLst>
              <a:ext uri="{FF2B5EF4-FFF2-40B4-BE49-F238E27FC236}">
                <a16:creationId xmlns:a16="http://schemas.microsoft.com/office/drawing/2014/main" id="{F767EC5E-E39C-4529-AB94-81AD3A7B979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2" name="Таблица 1">
            <a:extLst>
              <a:ext uri="{FF2B5EF4-FFF2-40B4-BE49-F238E27FC236}">
                <a16:creationId xmlns:a16="http://schemas.microsoft.com/office/drawing/2014/main" id="{D36A79BA-4338-48DD-BE35-10A49D698DB2}"/>
              </a:ext>
            </a:extLst>
          </p:cNvPr>
          <p:cNvGraphicFramePr>
            <a:graphicFrameLocks noGrp="1"/>
          </p:cNvGraphicFramePr>
          <p:nvPr>
            <p:extLst>
              <p:ext uri="{D42A27DB-BD31-4B8C-83A1-F6EECF244321}">
                <p14:modId xmlns:p14="http://schemas.microsoft.com/office/powerpoint/2010/main" val="3576290220"/>
              </p:ext>
            </p:extLst>
          </p:nvPr>
        </p:nvGraphicFramePr>
        <p:xfrm>
          <a:off x="756459" y="1480240"/>
          <a:ext cx="10507287" cy="4045391"/>
        </p:xfrm>
        <a:graphic>
          <a:graphicData uri="http://schemas.openxmlformats.org/drawingml/2006/table">
            <a:tbl>
              <a:tblPr>
                <a:tableStyleId>{5C22544A-7EE6-4342-B048-85BDC9FD1C3A}</a:tableStyleId>
              </a:tblPr>
              <a:tblGrid>
                <a:gridCol w="322274">
                  <a:extLst>
                    <a:ext uri="{9D8B030D-6E8A-4147-A177-3AD203B41FA5}">
                      <a16:colId xmlns:a16="http://schemas.microsoft.com/office/drawing/2014/main" val="4165755529"/>
                    </a:ext>
                  </a:extLst>
                </a:gridCol>
                <a:gridCol w="5408699">
                  <a:extLst>
                    <a:ext uri="{9D8B030D-6E8A-4147-A177-3AD203B41FA5}">
                      <a16:colId xmlns:a16="http://schemas.microsoft.com/office/drawing/2014/main" val="3979137483"/>
                    </a:ext>
                  </a:extLst>
                </a:gridCol>
                <a:gridCol w="957695">
                  <a:extLst>
                    <a:ext uri="{9D8B030D-6E8A-4147-A177-3AD203B41FA5}">
                      <a16:colId xmlns:a16="http://schemas.microsoft.com/office/drawing/2014/main" val="2780616960"/>
                    </a:ext>
                  </a:extLst>
                </a:gridCol>
                <a:gridCol w="988594">
                  <a:extLst>
                    <a:ext uri="{9D8B030D-6E8A-4147-A177-3AD203B41FA5}">
                      <a16:colId xmlns:a16="http://schemas.microsoft.com/office/drawing/2014/main" val="1133663038"/>
                    </a:ext>
                  </a:extLst>
                </a:gridCol>
                <a:gridCol w="960837">
                  <a:extLst>
                    <a:ext uri="{9D8B030D-6E8A-4147-A177-3AD203B41FA5}">
                      <a16:colId xmlns:a16="http://schemas.microsoft.com/office/drawing/2014/main" val="3844114561"/>
                    </a:ext>
                  </a:extLst>
                </a:gridCol>
                <a:gridCol w="998513">
                  <a:extLst>
                    <a:ext uri="{9D8B030D-6E8A-4147-A177-3AD203B41FA5}">
                      <a16:colId xmlns:a16="http://schemas.microsoft.com/office/drawing/2014/main" val="3069616653"/>
                    </a:ext>
                  </a:extLst>
                </a:gridCol>
                <a:gridCol w="870675">
                  <a:extLst>
                    <a:ext uri="{9D8B030D-6E8A-4147-A177-3AD203B41FA5}">
                      <a16:colId xmlns:a16="http://schemas.microsoft.com/office/drawing/2014/main" val="1740638289"/>
                    </a:ext>
                  </a:extLst>
                </a:gridCol>
              </a:tblGrid>
              <a:tr h="326684">
                <a:tc rowSpan="2">
                  <a:txBody>
                    <a:bodyPr/>
                    <a:lstStyle/>
                    <a:p>
                      <a:pPr algn="ctr" fontAlgn="b"/>
                      <a:r>
                        <a:rPr lang="ru-RU" sz="1100" b="1" u="none" strike="noStrike" dirty="0">
                          <a:effectLst/>
                        </a:rPr>
                        <a:t>№</a:t>
                      </a:r>
                    </a:p>
                    <a:p>
                      <a:pPr algn="ctr" fontAlgn="b"/>
                      <a:r>
                        <a:rPr lang="ru-RU" sz="1100" b="1" u="none" strike="noStrike" dirty="0">
                          <a:effectLst/>
                        </a:rPr>
                        <a:t> </a:t>
                      </a:r>
                      <a:r>
                        <a:rPr lang="ru-RU" sz="1100" b="1" u="none" strike="noStrike" dirty="0" err="1">
                          <a:effectLst/>
                        </a:rPr>
                        <a:t>пп</a:t>
                      </a:r>
                      <a:r>
                        <a:rPr lang="ru-RU" sz="1100" b="1" u="none" strike="noStrike" dirty="0">
                          <a:effectLst/>
                        </a:rPr>
                        <a:t> </a:t>
                      </a:r>
                      <a:endParaRPr lang="ru-RU" sz="1100" b="1" i="0" u="none" strike="noStrike" dirty="0">
                        <a:effectLst/>
                        <a:latin typeface="Arial" panose="020B0604020202020204" pitchFamily="34" charset="0"/>
                      </a:endParaRPr>
                    </a:p>
                  </a:txBody>
                  <a:tcPr marL="7425" marR="7425" marT="7425" marB="0" anchor="ctr"/>
                </a:tc>
                <a:tc rowSpan="2">
                  <a:txBody>
                    <a:bodyPr/>
                    <a:lstStyle/>
                    <a:p>
                      <a:pPr algn="ctr" fontAlgn="b"/>
                      <a:r>
                        <a:rPr lang="ru-RU" sz="1100" b="1" u="none" strike="noStrike" dirty="0">
                          <a:effectLst/>
                        </a:rPr>
                        <a:t>Реквизиты Решений Совета депутатов </a:t>
                      </a:r>
                      <a:r>
                        <a:rPr lang="ru-RU" sz="1100" b="1" u="none" strike="noStrike" dirty="0" err="1">
                          <a:effectLst/>
                        </a:rPr>
                        <a:t>г.Долгопрудного</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Отчет           </a:t>
                      </a:r>
                      <a:r>
                        <a:rPr lang="ru-RU" sz="1100" b="1" u="none" strike="noStrike" dirty="0" smtClean="0">
                          <a:effectLst/>
                        </a:rPr>
                        <a:t>2022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Оценка            </a:t>
                      </a:r>
                      <a:r>
                        <a:rPr lang="ru-RU" sz="1100" b="1" u="none" strike="noStrike" dirty="0" smtClean="0">
                          <a:effectLst/>
                        </a:rPr>
                        <a:t>2023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a:t>
                      </a:r>
                      <a:br>
                        <a:rPr lang="ru-RU" sz="1100" b="1" u="none" strike="noStrike" dirty="0">
                          <a:effectLst/>
                        </a:rPr>
                      </a:br>
                      <a:r>
                        <a:rPr lang="ru-RU" sz="1100" b="1" u="none" strike="noStrike" dirty="0">
                          <a:effectLst/>
                        </a:rPr>
                        <a:t>  </a:t>
                      </a:r>
                      <a:r>
                        <a:rPr lang="ru-RU" sz="1100" b="1" u="none" strike="noStrike" dirty="0" smtClean="0">
                          <a:effectLst/>
                        </a:rPr>
                        <a:t>2024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 </a:t>
                      </a:r>
                      <a:br>
                        <a:rPr lang="ru-RU" sz="1100" b="1" u="none" strike="noStrike" dirty="0">
                          <a:effectLst/>
                        </a:rPr>
                      </a:br>
                      <a:r>
                        <a:rPr lang="ru-RU" sz="1100" b="1" u="none" strike="noStrike" dirty="0" smtClean="0">
                          <a:effectLst/>
                        </a:rPr>
                        <a:t>2025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 </a:t>
                      </a:r>
                      <a:br>
                        <a:rPr lang="ru-RU" sz="1100" b="1" u="none" strike="noStrike" dirty="0">
                          <a:effectLst/>
                        </a:rPr>
                      </a:br>
                      <a:r>
                        <a:rPr lang="ru-RU" sz="1100" b="1" u="none" strike="noStrike" dirty="0" smtClean="0">
                          <a:effectLst/>
                        </a:rPr>
                        <a:t>2026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439556922"/>
                  </a:ext>
                </a:extLst>
              </a:tr>
              <a:tr h="304411">
                <a:tc vMerge="1">
                  <a:txBody>
                    <a:bodyPr/>
                    <a:lstStyle/>
                    <a:p>
                      <a:endParaRPr lang="ru-RU"/>
                    </a:p>
                  </a:txBody>
                  <a:tcPr/>
                </a:tc>
                <a:tc vMerge="1">
                  <a:txBody>
                    <a:bodyPr/>
                    <a:lstStyle/>
                    <a:p>
                      <a:endParaRPr lang="ru-RU"/>
                    </a:p>
                  </a:txBody>
                  <a:tcPr/>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277848015"/>
                  </a:ext>
                </a:extLst>
              </a:tr>
              <a:tr h="438054">
                <a:tc>
                  <a:txBody>
                    <a:bodyPr/>
                    <a:lstStyle/>
                    <a:p>
                      <a:pPr algn="l" fontAlgn="b"/>
                      <a:r>
                        <a:rPr lang="ru-RU" sz="1100" u="none" strike="noStrike" dirty="0">
                          <a:effectLst/>
                        </a:rPr>
                        <a:t>1.</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b="1" u="none" strike="noStrike" dirty="0">
                          <a:effectLst/>
                        </a:rPr>
                        <a:t>Решение Совета депутатов </a:t>
                      </a:r>
                      <a:r>
                        <a:rPr lang="ru-RU" sz="1100" b="1" u="none" strike="noStrike" dirty="0" err="1">
                          <a:effectLst/>
                        </a:rPr>
                        <a:t>г.Долгопрудного</a:t>
                      </a:r>
                      <a:r>
                        <a:rPr lang="ru-RU" sz="1100" b="1" u="none" strike="noStrike" dirty="0">
                          <a:effectLst/>
                        </a:rPr>
                        <a:t> от 22.06.2012  № 95-нр «О земельном налоге на территории городского округа Долгопрудный»</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1883840879"/>
                  </a:ext>
                </a:extLst>
              </a:tr>
              <a:tr h="232144">
                <a:tc>
                  <a:txBody>
                    <a:bodyPr/>
                    <a:lstStyle/>
                    <a:p>
                      <a:pPr algn="l" fontAlgn="b"/>
                      <a:r>
                        <a:rPr lang="ru-RU" sz="1100" u="none" strike="noStrike" dirty="0">
                          <a:effectLst/>
                        </a:rPr>
                        <a:t>1.1</a:t>
                      </a:r>
                      <a:endParaRPr lang="ru-RU" sz="1100" b="0" i="0" u="none" strike="noStrike" dirty="0">
                        <a:effectLst/>
                        <a:latin typeface="Arial" panose="020B0604020202020204" pitchFamily="34" charset="0"/>
                      </a:endParaRPr>
                    </a:p>
                  </a:txBody>
                  <a:tcPr marL="7425" marR="7425" marT="7425" marB="0" anchor="ctr"/>
                </a:tc>
                <a:tc>
                  <a:txBody>
                    <a:bodyPr/>
                    <a:lstStyle/>
                    <a:p>
                      <a:pPr algn="ctr" fontAlgn="b"/>
                      <a:r>
                        <a:rPr lang="ru-RU" sz="1100" b="1" u="none" strike="noStrike" dirty="0">
                          <a:effectLst/>
                        </a:rPr>
                        <a:t>Юридические лица</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477230025"/>
                  </a:ext>
                </a:extLst>
              </a:tr>
              <a:tr h="331301">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t"/>
                      <a:r>
                        <a:rPr lang="ru-RU" sz="1100" u="none" strike="noStrike" dirty="0">
                          <a:effectLst/>
                        </a:rPr>
                        <a:t>Земли, предоставляемые для обеспечения деятельности органов муниципальной власти и муниципального управления</a:t>
                      </a:r>
                      <a:endParaRPr lang="ru-RU" sz="1100" b="0" i="0" u="none" strike="noStrike" dirty="0">
                        <a:effectLst/>
                        <a:latin typeface="Arial" panose="020B0604020202020204" pitchFamily="34" charset="0"/>
                      </a:endParaRPr>
                    </a:p>
                  </a:txBody>
                  <a:tcPr marL="7425" marR="7425" marT="7425" marB="0"/>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1177461832"/>
                  </a:ext>
                </a:extLst>
              </a:tr>
              <a:tr h="289594">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u="none" strike="noStrike">
                          <a:effectLst/>
                        </a:rPr>
                        <a:t>Земли общего пользования муниципального образования</a:t>
                      </a:r>
                      <a:endParaRPr lang="ru-RU" sz="1100" b="0" i="0" u="none" strike="noStrike">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223107288"/>
                  </a:ext>
                </a:extLst>
              </a:tr>
              <a:tr h="640080">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ctr"/>
                      <a:r>
                        <a:rPr lang="ru-RU" sz="1100" u="none" strike="noStrike" dirty="0">
                          <a:effectLst/>
                        </a:rPr>
                        <a:t>Земли государственных и муниципальных учреждений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100" b="0" i="0" u="none" strike="noStrike" dirty="0">
                        <a:solidFill>
                          <a:srgbClr val="000000"/>
                        </a:solidFill>
                        <a:effectLst/>
                        <a:latin typeface="Arial" panose="020B0604020202020204" pitchFamily="34" charset="0"/>
                      </a:endParaRPr>
                    </a:p>
                  </a:txBody>
                  <a:tcPr marL="7425" marR="7425" marT="7425" marB="0" anchor="ctr"/>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999516376"/>
                  </a:ext>
                </a:extLst>
              </a:tr>
              <a:tr h="410335">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just" fontAlgn="b"/>
                      <a:r>
                        <a:rPr lang="ru-RU" sz="1100" u="none" strike="noStrike">
                          <a:effectLst/>
                        </a:rPr>
                        <a:t>Земельные участки под закрытыми для эксплуатации полигонами твердых бытовых отходов.</a:t>
                      </a:r>
                      <a:endParaRPr lang="ru-RU" sz="1100" b="0" i="0" u="none" strike="noStrike">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159731118"/>
                  </a:ext>
                </a:extLst>
              </a:tr>
              <a:tr h="232144">
                <a:tc>
                  <a:txBody>
                    <a:bodyPr/>
                    <a:lstStyle/>
                    <a:p>
                      <a:pPr algn="l" fontAlgn="b"/>
                      <a:r>
                        <a:rPr lang="ru-RU" sz="1100" u="none" strike="noStrike" dirty="0">
                          <a:effectLst/>
                        </a:rPr>
                        <a:t>1.2</a:t>
                      </a:r>
                      <a:endParaRPr lang="ru-RU" sz="1100" b="0" i="0" u="none" strike="noStrike" dirty="0">
                        <a:effectLst/>
                        <a:latin typeface="Arial" panose="020B0604020202020204" pitchFamily="34" charset="0"/>
                      </a:endParaRPr>
                    </a:p>
                  </a:txBody>
                  <a:tcPr marL="7425" marR="7425" marT="7425" marB="0" anchor="ctr"/>
                </a:tc>
                <a:tc>
                  <a:txBody>
                    <a:bodyPr/>
                    <a:lstStyle/>
                    <a:p>
                      <a:pPr algn="ctr" fontAlgn="b"/>
                      <a:r>
                        <a:rPr lang="ru-RU" sz="1100" b="1" u="none" strike="noStrike" dirty="0">
                          <a:effectLst/>
                        </a:rPr>
                        <a:t>Физические лица </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882685998"/>
                  </a:ext>
                </a:extLst>
              </a:tr>
              <a:tr h="737020">
                <a:tc>
                  <a:txBody>
                    <a:bodyPr/>
                    <a:lstStyle/>
                    <a:p>
                      <a:pPr algn="l" fontAlgn="b"/>
                      <a:r>
                        <a:rPr lang="ru-RU" sz="1100" u="none" strike="noStrike" dirty="0">
                          <a:effectLst/>
                        </a:rPr>
                        <a:t>2.</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b="1" u="none" strike="noStrike" dirty="0">
                          <a:effectLst/>
                        </a:rPr>
                        <a:t>Решение Совета депутатов </a:t>
                      </a:r>
                      <a:r>
                        <a:rPr lang="ru-RU" sz="1100" b="1" u="none" strike="noStrike" dirty="0" err="1">
                          <a:effectLst/>
                        </a:rPr>
                        <a:t>г.Долгопрудного</a:t>
                      </a:r>
                      <a:r>
                        <a:rPr lang="ru-RU" sz="1100" b="1" u="none" strike="noStrike" dirty="0">
                          <a:effectLst/>
                        </a:rPr>
                        <a:t> от 19.11.2014  № 24-нр «О налоге на имущество физических лиц на территории городского округа Долгопрудный Московской области»</a:t>
                      </a:r>
                      <a:endParaRPr lang="ru-RU" sz="1100" b="1" i="0" u="none" strike="noStrike" dirty="0">
                        <a:effectLst/>
                        <a:latin typeface="Arial" panose="020B0604020202020204" pitchFamily="34" charset="0"/>
                      </a:endParaRPr>
                    </a:p>
                  </a:txBody>
                  <a:tcPr marL="7425" marR="7425" marT="7425" marB="0" anchor="b"/>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extLst>
                  <a:ext uri="{0D108BD9-81ED-4DB2-BD59-A6C34878D82A}">
                    <a16:rowId xmlns:a16="http://schemas.microsoft.com/office/drawing/2014/main" val="2299099468"/>
                  </a:ext>
                </a:extLst>
              </a:tr>
            </a:tbl>
          </a:graphicData>
        </a:graphic>
      </p:graphicFrame>
    </p:spTree>
    <p:extLst>
      <p:ext uri="{BB962C8B-B14F-4D97-AF65-F5344CB8AC3E}">
        <p14:creationId xmlns:p14="http://schemas.microsoft.com/office/powerpoint/2010/main" val="2225724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B28A71-053A-4858-A46A-CD1B8762371C}"/>
              </a:ext>
            </a:extLst>
          </p:cNvPr>
          <p:cNvSpPr>
            <a:spLocks noGrp="1"/>
          </p:cNvSpPr>
          <p:nvPr>
            <p:ph type="title"/>
          </p:nvPr>
        </p:nvSpPr>
        <p:spPr>
          <a:xfrm>
            <a:off x="838200" y="14950"/>
            <a:ext cx="10515600" cy="715224"/>
          </a:xfrm>
        </p:spPr>
        <p:txBody>
          <a:bodyPr>
            <a:noAutofit/>
          </a:bodyPr>
          <a:lstStyle/>
          <a:p>
            <a:pPr algn="ctr"/>
            <a:r>
              <a:rPr lang="ru-RU" sz="2400" dirty="0"/>
              <a:t>Расходы бюджета городского округа Долгопрудный на 2021-2025 гг. </a:t>
            </a:r>
            <a:br>
              <a:rPr lang="ru-RU" sz="2400" dirty="0"/>
            </a:br>
            <a:r>
              <a:rPr lang="ru-RU" sz="2400" dirty="0"/>
              <a:t>по разделам бюджетной классификации </a:t>
            </a:r>
          </a:p>
        </p:txBody>
      </p:sp>
      <p:sp>
        <p:nvSpPr>
          <p:cNvPr id="4" name="Номер слайда 3">
            <a:extLst>
              <a:ext uri="{FF2B5EF4-FFF2-40B4-BE49-F238E27FC236}">
                <a16:creationId xmlns:a16="http://schemas.microsoft.com/office/drawing/2014/main" id="{E6DE0060-9F58-4945-A113-180BBA99467F}"/>
              </a:ext>
            </a:extLst>
          </p:cNvPr>
          <p:cNvSpPr>
            <a:spLocks noGrp="1"/>
          </p:cNvSpPr>
          <p:nvPr>
            <p:ph type="sldNum" sz="quarter" idx="12"/>
          </p:nvPr>
        </p:nvSpPr>
        <p:spPr>
          <a:xfrm>
            <a:off x="9448800" y="6477925"/>
            <a:ext cx="2743200" cy="365125"/>
          </a:xfrm>
        </p:spPr>
        <p:txBody>
          <a:bodyPr/>
          <a:lstStyle/>
          <a:p>
            <a:fld id="{E4EB6E89-BA87-4003-BD23-6BDF40F3EBED}" type="slidenum">
              <a:rPr lang="ru-RU" smtClean="0"/>
              <a:pPr/>
              <a:t>38</a:t>
            </a:fld>
            <a:endParaRPr lang="ru-RU" dirty="0"/>
          </a:p>
        </p:txBody>
      </p:sp>
      <p:sp>
        <p:nvSpPr>
          <p:cNvPr id="6" name="Прямоугольник 5">
            <a:extLst>
              <a:ext uri="{FF2B5EF4-FFF2-40B4-BE49-F238E27FC236}">
                <a16:creationId xmlns:a16="http://schemas.microsoft.com/office/drawing/2014/main" id="{D3DA6461-BF93-41EA-A4BC-9CD9211C82AB}"/>
              </a:ext>
            </a:extLst>
          </p:cNvPr>
          <p:cNvSpPr/>
          <p:nvPr/>
        </p:nvSpPr>
        <p:spPr>
          <a:xfrm>
            <a:off x="10726189" y="596462"/>
            <a:ext cx="1255222" cy="307777"/>
          </a:xfrm>
          <a:prstGeom prst="rect">
            <a:avLst/>
          </a:prstGeom>
        </p:spPr>
        <p:txBody>
          <a:bodyPr wrap="square">
            <a:spAutoFit/>
          </a:bodyPr>
          <a:lstStyle/>
          <a:p>
            <a:r>
              <a:rPr lang="ru-RU" sz="1400" dirty="0"/>
              <a:t>(тыс. рублей)</a:t>
            </a:r>
          </a:p>
        </p:txBody>
      </p:sp>
      <p:graphicFrame>
        <p:nvGraphicFramePr>
          <p:cNvPr id="8" name="Объект 7">
            <a:extLst>
              <a:ext uri="{FF2B5EF4-FFF2-40B4-BE49-F238E27FC236}">
                <a16:creationId xmlns:a16="http://schemas.microsoft.com/office/drawing/2014/main" id="{3DD62234-DC97-4401-AE08-C500BE749E9B}"/>
              </a:ext>
            </a:extLst>
          </p:cNvPr>
          <p:cNvGraphicFramePr>
            <a:graphicFrameLocks noGrp="1"/>
          </p:cNvGraphicFramePr>
          <p:nvPr>
            <p:ph idx="1"/>
            <p:extLst>
              <p:ext uri="{D42A27DB-BD31-4B8C-83A1-F6EECF244321}">
                <p14:modId xmlns:p14="http://schemas.microsoft.com/office/powerpoint/2010/main" val="2847771387"/>
              </p:ext>
            </p:extLst>
          </p:nvPr>
        </p:nvGraphicFramePr>
        <p:xfrm>
          <a:off x="970283" y="1026879"/>
          <a:ext cx="10866118" cy="5705135"/>
        </p:xfrm>
        <a:graphic>
          <a:graphicData uri="http://schemas.openxmlformats.org/drawingml/2006/table">
            <a:tbl>
              <a:tblPr>
                <a:tableStyleId>{5C22544A-7EE6-4342-B048-85BDC9FD1C3A}</a:tableStyleId>
              </a:tblPr>
              <a:tblGrid>
                <a:gridCol w="5464537">
                  <a:extLst>
                    <a:ext uri="{9D8B030D-6E8A-4147-A177-3AD203B41FA5}">
                      <a16:colId xmlns:a16="http://schemas.microsoft.com/office/drawing/2014/main" val="2000536900"/>
                    </a:ext>
                  </a:extLst>
                </a:gridCol>
                <a:gridCol w="1108017">
                  <a:extLst>
                    <a:ext uri="{9D8B030D-6E8A-4147-A177-3AD203B41FA5}">
                      <a16:colId xmlns:a16="http://schemas.microsoft.com/office/drawing/2014/main" val="399698325"/>
                    </a:ext>
                  </a:extLst>
                </a:gridCol>
                <a:gridCol w="1108017">
                  <a:extLst>
                    <a:ext uri="{9D8B030D-6E8A-4147-A177-3AD203B41FA5}">
                      <a16:colId xmlns:a16="http://schemas.microsoft.com/office/drawing/2014/main" val="1552169965"/>
                    </a:ext>
                  </a:extLst>
                </a:gridCol>
                <a:gridCol w="1108017">
                  <a:extLst>
                    <a:ext uri="{9D8B030D-6E8A-4147-A177-3AD203B41FA5}">
                      <a16:colId xmlns:a16="http://schemas.microsoft.com/office/drawing/2014/main" val="2600721301"/>
                    </a:ext>
                  </a:extLst>
                </a:gridCol>
                <a:gridCol w="1032470">
                  <a:extLst>
                    <a:ext uri="{9D8B030D-6E8A-4147-A177-3AD203B41FA5}">
                      <a16:colId xmlns:a16="http://schemas.microsoft.com/office/drawing/2014/main" val="429115478"/>
                    </a:ext>
                  </a:extLst>
                </a:gridCol>
                <a:gridCol w="1045060">
                  <a:extLst>
                    <a:ext uri="{9D8B030D-6E8A-4147-A177-3AD203B41FA5}">
                      <a16:colId xmlns:a16="http://schemas.microsoft.com/office/drawing/2014/main" val="2650936760"/>
                    </a:ext>
                  </a:extLst>
                </a:gridCol>
              </a:tblGrid>
              <a:tr h="774931">
                <a:tc>
                  <a:txBody>
                    <a:bodyPr/>
                    <a:lstStyle/>
                    <a:p>
                      <a:pPr algn="ctr" fontAlgn="ctr"/>
                      <a:r>
                        <a:rPr lang="ru-RU" sz="1200" b="1" i="0" u="none" strike="noStrike" dirty="0">
                          <a:effectLst/>
                          <a:latin typeface="Arial" panose="020B0604020202020204" pitchFamily="34" charset="0"/>
                        </a:rPr>
                        <a:t>Наименование</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Исполнение за 2022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Уточненный план на  2023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Проект бюджета на 2024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Проект бюджета на 2025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Проект бюджета на 2026 год</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1605832"/>
                  </a:ext>
                </a:extLst>
              </a:tr>
              <a:tr h="318888">
                <a:tc>
                  <a:txBody>
                    <a:bodyPr/>
                    <a:lstStyle/>
                    <a:p>
                      <a:pPr algn="l" fontAlgn="t"/>
                      <a:r>
                        <a:rPr lang="ru-RU" sz="1200" b="1" i="0" u="none" strike="noStrike">
                          <a:effectLst/>
                          <a:latin typeface="Arial" panose="020B0604020202020204" pitchFamily="34" charset="0"/>
                        </a:rPr>
                        <a:t>Общегосударственные вопросы</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492 308,7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546 596,3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624 558,6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533 467,3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537 541,3</a:t>
                      </a:r>
                    </a:p>
                  </a:txBody>
                  <a:tcPr marL="9525" marR="9525" marT="9525" marB="0" anchor="b">
                    <a:solidFill>
                      <a:schemeClr val="accent2">
                        <a:lumMod val="20000"/>
                        <a:lumOff val="80000"/>
                      </a:schemeClr>
                    </a:solidFill>
                  </a:tcPr>
                </a:tc>
                <a:extLst>
                  <a:ext uri="{0D108BD9-81ED-4DB2-BD59-A6C34878D82A}">
                    <a16:rowId xmlns:a16="http://schemas.microsoft.com/office/drawing/2014/main" val="2927046960"/>
                  </a:ext>
                </a:extLst>
              </a:tr>
              <a:tr h="296817">
                <a:tc>
                  <a:txBody>
                    <a:bodyPr/>
                    <a:lstStyle/>
                    <a:p>
                      <a:pPr algn="l" fontAlgn="t"/>
                      <a:r>
                        <a:rPr lang="ru-RU" sz="1200" b="1" i="0" u="none" strike="noStrike">
                          <a:effectLst/>
                          <a:latin typeface="Arial" panose="020B0604020202020204" pitchFamily="34" charset="0"/>
                        </a:rPr>
                        <a:t>Национальная оборона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8 140,6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8 604,4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8 959,6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9 272,5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9 272,5</a:t>
                      </a:r>
                    </a:p>
                  </a:txBody>
                  <a:tcPr marL="9525" marR="9525" marT="9525" marB="0" anchor="b">
                    <a:solidFill>
                      <a:schemeClr val="accent2">
                        <a:lumMod val="20000"/>
                        <a:lumOff val="80000"/>
                      </a:schemeClr>
                    </a:solidFill>
                  </a:tcPr>
                </a:tc>
                <a:extLst>
                  <a:ext uri="{0D108BD9-81ED-4DB2-BD59-A6C34878D82A}">
                    <a16:rowId xmlns:a16="http://schemas.microsoft.com/office/drawing/2014/main" val="3701007671"/>
                  </a:ext>
                </a:extLst>
              </a:tr>
              <a:tr h="346286">
                <a:tc>
                  <a:txBody>
                    <a:bodyPr/>
                    <a:lstStyle/>
                    <a:p>
                      <a:pPr algn="l" fontAlgn="t"/>
                      <a:r>
                        <a:rPr lang="ru-RU" sz="1200" b="1" i="0" u="none" strike="noStrike">
                          <a:effectLst/>
                          <a:latin typeface="Arial" panose="020B0604020202020204" pitchFamily="34" charset="0"/>
                        </a:rPr>
                        <a:t>Национальная безопасность и правоохранительная деятельность</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44 141,2</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52 828,8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extLst>
                  <a:ext uri="{0D108BD9-81ED-4DB2-BD59-A6C34878D82A}">
                    <a16:rowId xmlns:a16="http://schemas.microsoft.com/office/drawing/2014/main" val="3505889044"/>
                  </a:ext>
                </a:extLst>
              </a:tr>
              <a:tr h="376729">
                <a:tc>
                  <a:txBody>
                    <a:bodyPr/>
                    <a:lstStyle/>
                    <a:p>
                      <a:pPr algn="l" fontAlgn="t"/>
                      <a:r>
                        <a:rPr lang="ru-RU" sz="1200" b="1" i="0" u="none" strike="noStrike">
                          <a:effectLst/>
                          <a:latin typeface="Arial" panose="020B0604020202020204" pitchFamily="34" charset="0"/>
                        </a:rPr>
                        <a:t>Национальная экономика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335 277,3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464 272,8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427 299,8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414 259,8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428 699,9</a:t>
                      </a:r>
                    </a:p>
                  </a:txBody>
                  <a:tcPr marL="9525" marR="9525" marT="9525" marB="0" anchor="b">
                    <a:solidFill>
                      <a:schemeClr val="accent2">
                        <a:lumMod val="20000"/>
                        <a:lumOff val="80000"/>
                      </a:schemeClr>
                    </a:solidFill>
                  </a:tcPr>
                </a:tc>
                <a:extLst>
                  <a:ext uri="{0D108BD9-81ED-4DB2-BD59-A6C34878D82A}">
                    <a16:rowId xmlns:a16="http://schemas.microsoft.com/office/drawing/2014/main" val="1602466590"/>
                  </a:ext>
                </a:extLst>
              </a:tr>
              <a:tr h="346286">
                <a:tc>
                  <a:txBody>
                    <a:bodyPr/>
                    <a:lstStyle/>
                    <a:p>
                      <a:pPr algn="l" fontAlgn="t"/>
                      <a:r>
                        <a:rPr lang="ru-RU" sz="1200" b="1" i="0" u="none" strike="noStrike">
                          <a:effectLst/>
                          <a:latin typeface="Arial" panose="020B0604020202020204" pitchFamily="34" charset="0"/>
                        </a:rPr>
                        <a:t>Жилищно-коммунальное хозяйство</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665 501,0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1 259 172,6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608 870,0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669 014,7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533 877,2</a:t>
                      </a:r>
                    </a:p>
                  </a:txBody>
                  <a:tcPr marL="9525" marR="9525" marT="9525" marB="0" anchor="b">
                    <a:solidFill>
                      <a:schemeClr val="accent2">
                        <a:lumMod val="20000"/>
                        <a:lumOff val="80000"/>
                      </a:schemeClr>
                    </a:solidFill>
                  </a:tcPr>
                </a:tc>
                <a:extLst>
                  <a:ext uri="{0D108BD9-81ED-4DB2-BD59-A6C34878D82A}">
                    <a16:rowId xmlns:a16="http://schemas.microsoft.com/office/drawing/2014/main" val="2224545687"/>
                  </a:ext>
                </a:extLst>
              </a:tr>
              <a:tr h="376729">
                <a:tc>
                  <a:txBody>
                    <a:bodyPr/>
                    <a:lstStyle/>
                    <a:p>
                      <a:pPr algn="l" fontAlgn="t"/>
                      <a:r>
                        <a:rPr lang="ru-RU" sz="1200" b="1" i="0" u="none" strike="noStrike">
                          <a:effectLst/>
                          <a:latin typeface="Arial" panose="020B0604020202020204" pitchFamily="34" charset="0"/>
                        </a:rPr>
                        <a:t>Охрана окружающей среды</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87,9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9 688,9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extLst>
                  <a:ext uri="{0D108BD9-81ED-4DB2-BD59-A6C34878D82A}">
                    <a16:rowId xmlns:a16="http://schemas.microsoft.com/office/drawing/2014/main" val="1346162108"/>
                  </a:ext>
                </a:extLst>
              </a:tr>
              <a:tr h="410977">
                <a:tc>
                  <a:txBody>
                    <a:bodyPr/>
                    <a:lstStyle/>
                    <a:p>
                      <a:pPr algn="l" fontAlgn="t"/>
                      <a:r>
                        <a:rPr lang="ru-RU" sz="1200" b="1" i="0" u="none" strike="noStrike">
                          <a:effectLst/>
                          <a:latin typeface="Arial" panose="020B0604020202020204" pitchFamily="34" charset="0"/>
                        </a:rPr>
                        <a:t>Образование</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3 992 618,3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4 455 354,8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4 281 924,0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5 189 066,5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3 538 782,2</a:t>
                      </a:r>
                    </a:p>
                  </a:txBody>
                  <a:tcPr marL="9525" marR="9525" marT="9525" marB="0" anchor="b">
                    <a:solidFill>
                      <a:schemeClr val="accent2">
                        <a:lumMod val="20000"/>
                        <a:lumOff val="80000"/>
                      </a:schemeClr>
                    </a:solidFill>
                  </a:tcPr>
                </a:tc>
                <a:extLst>
                  <a:ext uri="{0D108BD9-81ED-4DB2-BD59-A6C34878D82A}">
                    <a16:rowId xmlns:a16="http://schemas.microsoft.com/office/drawing/2014/main" val="3741656999"/>
                  </a:ext>
                </a:extLst>
              </a:tr>
              <a:tr h="410977">
                <a:tc>
                  <a:txBody>
                    <a:bodyPr/>
                    <a:lstStyle/>
                    <a:p>
                      <a:pPr algn="l" fontAlgn="t"/>
                      <a:r>
                        <a:rPr lang="ru-RU" sz="1200" b="1" i="0" u="none" strike="noStrike">
                          <a:effectLst/>
                          <a:latin typeface="Arial" panose="020B0604020202020204" pitchFamily="34" charset="0"/>
                        </a:rPr>
                        <a:t>Культура и кинематография</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232 006,3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238 056,6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208 930,7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197 874,5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208 654,3</a:t>
                      </a:r>
                    </a:p>
                  </a:txBody>
                  <a:tcPr marL="9525" marR="9525" marT="9525" marB="0" anchor="b">
                    <a:solidFill>
                      <a:schemeClr val="accent2">
                        <a:lumMod val="20000"/>
                        <a:lumOff val="80000"/>
                      </a:schemeClr>
                    </a:solidFill>
                  </a:tcPr>
                </a:tc>
                <a:extLst>
                  <a:ext uri="{0D108BD9-81ED-4DB2-BD59-A6C34878D82A}">
                    <a16:rowId xmlns:a16="http://schemas.microsoft.com/office/drawing/2014/main" val="4130118599"/>
                  </a:ext>
                </a:extLst>
              </a:tr>
              <a:tr h="308995">
                <a:tc>
                  <a:txBody>
                    <a:bodyPr/>
                    <a:lstStyle/>
                    <a:p>
                      <a:pPr algn="l" fontAlgn="t"/>
                      <a:r>
                        <a:rPr lang="ru-RU" sz="1200" b="1" i="0" u="none" strike="noStrike">
                          <a:effectLst/>
                          <a:latin typeface="Arial" panose="020B0604020202020204" pitchFamily="34" charset="0"/>
                        </a:rPr>
                        <a:t>Здравоохранение</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5 047,8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6 012,0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extLst>
                  <a:ext uri="{0D108BD9-81ED-4DB2-BD59-A6C34878D82A}">
                    <a16:rowId xmlns:a16="http://schemas.microsoft.com/office/drawing/2014/main" val="3772384093"/>
                  </a:ext>
                </a:extLst>
              </a:tr>
              <a:tr h="318888">
                <a:tc>
                  <a:txBody>
                    <a:bodyPr/>
                    <a:lstStyle/>
                    <a:p>
                      <a:pPr algn="l" fontAlgn="t"/>
                      <a:r>
                        <a:rPr lang="ru-RU" sz="1200" b="1" i="0" u="none" strike="noStrike">
                          <a:effectLst/>
                          <a:latin typeface="Arial" panose="020B0604020202020204" pitchFamily="34" charset="0"/>
                        </a:rPr>
                        <a:t>Социальная политика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150 264,7</a:t>
                      </a:r>
                    </a:p>
                  </a:txBody>
                  <a:tcPr marL="9525" marR="9525" marT="9525" marB="0" anchor="b">
                    <a:solidFill>
                      <a:schemeClr val="accent2">
                        <a:lumMod val="20000"/>
                        <a:lumOff val="80000"/>
                      </a:schemeClr>
                    </a:solidFill>
                  </a:tcPr>
                </a:tc>
                <a:tc>
                  <a:txBody>
                    <a:bodyPr/>
                    <a:lstStyle/>
                    <a:p>
                      <a:pPr algn="ctr" fontAlgn="b"/>
                      <a:r>
                        <a:rPr lang="ru-RU" sz="1200" b="1" i="0" u="none" strike="noStrike">
                          <a:solidFill>
                            <a:srgbClr val="000000"/>
                          </a:solidFill>
                          <a:effectLst/>
                          <a:latin typeface="Arial" panose="020B0604020202020204" pitchFamily="34" charset="0"/>
                        </a:rPr>
                        <a:t>121 717,2</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119 810,6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118 341,3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126 536,2</a:t>
                      </a:r>
                    </a:p>
                  </a:txBody>
                  <a:tcPr marL="9525" marR="9525" marT="9525" marB="0" anchor="b">
                    <a:solidFill>
                      <a:schemeClr val="accent2">
                        <a:lumMod val="20000"/>
                        <a:lumOff val="80000"/>
                      </a:schemeClr>
                    </a:solidFill>
                  </a:tcPr>
                </a:tc>
                <a:extLst>
                  <a:ext uri="{0D108BD9-81ED-4DB2-BD59-A6C34878D82A}">
                    <a16:rowId xmlns:a16="http://schemas.microsoft.com/office/drawing/2014/main" val="4089617215"/>
                  </a:ext>
                </a:extLst>
              </a:tr>
              <a:tr h="346286">
                <a:tc>
                  <a:txBody>
                    <a:bodyPr/>
                    <a:lstStyle/>
                    <a:p>
                      <a:pPr algn="l" fontAlgn="t"/>
                      <a:r>
                        <a:rPr lang="ru-RU" sz="1200" b="1" i="0" u="none" strike="noStrike">
                          <a:effectLst/>
                          <a:latin typeface="Arial" panose="020B0604020202020204" pitchFamily="34" charset="0"/>
                        </a:rPr>
                        <a:t>Физическая культура и спорт</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150 952,6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141 685,7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150 971,6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148 771,6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150 971,6</a:t>
                      </a:r>
                    </a:p>
                  </a:txBody>
                  <a:tcPr marL="9525" marR="9525" marT="9525" marB="0" anchor="b">
                    <a:solidFill>
                      <a:schemeClr val="accent2">
                        <a:lumMod val="20000"/>
                        <a:lumOff val="80000"/>
                      </a:schemeClr>
                    </a:solidFill>
                  </a:tcPr>
                </a:tc>
                <a:extLst>
                  <a:ext uri="{0D108BD9-81ED-4DB2-BD59-A6C34878D82A}">
                    <a16:rowId xmlns:a16="http://schemas.microsoft.com/office/drawing/2014/main" val="2891817773"/>
                  </a:ext>
                </a:extLst>
              </a:tr>
              <a:tr h="376729">
                <a:tc>
                  <a:txBody>
                    <a:bodyPr/>
                    <a:lstStyle/>
                    <a:p>
                      <a:pPr algn="l" fontAlgn="b"/>
                      <a:r>
                        <a:rPr lang="ru-RU" sz="1200" b="1" i="0" u="none" strike="noStrike">
                          <a:effectLst/>
                          <a:latin typeface="Arial" panose="020B0604020202020204" pitchFamily="34" charset="0"/>
                        </a:rPr>
                        <a:t>Средства массовой информации</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29 476,9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26 185,4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extLst>
                  <a:ext uri="{0D108BD9-81ED-4DB2-BD59-A6C34878D82A}">
                    <a16:rowId xmlns:a16="http://schemas.microsoft.com/office/drawing/2014/main" val="2359705586"/>
                  </a:ext>
                </a:extLst>
              </a:tr>
              <a:tr h="376729">
                <a:tc>
                  <a:txBody>
                    <a:bodyPr/>
                    <a:lstStyle/>
                    <a:p>
                      <a:pPr algn="l" fontAlgn="ctr"/>
                      <a:r>
                        <a:rPr lang="ru-RU" sz="1200" b="1" i="0" u="none" strike="noStrike">
                          <a:solidFill>
                            <a:srgbClr val="000000"/>
                          </a:solidFill>
                          <a:effectLst/>
                          <a:latin typeface="Arial" panose="020B0604020202020204" pitchFamily="34" charset="0"/>
                        </a:rPr>
                        <a:t>Обслуживание государственного (муниципального) долга</a:t>
                      </a:r>
                    </a:p>
                  </a:txBody>
                  <a:tcPr marL="9525" marR="9525" marT="9525" marB="0" anchor="ctr">
                    <a:solidFill>
                      <a:schemeClr val="accent2">
                        <a:lumMod val="20000"/>
                        <a:lumOff val="80000"/>
                      </a:schemeClr>
                    </a:solidFill>
                  </a:tcPr>
                </a:tc>
                <a:tc>
                  <a:txBody>
                    <a:bodyPr/>
                    <a:lstStyle/>
                    <a:p>
                      <a:pPr algn="l" fontAlgn="ctr"/>
                      <a:r>
                        <a:rPr lang="ru-RU" sz="1200" b="1" i="0" u="none" strike="noStrike">
                          <a:solidFill>
                            <a:srgbClr val="000000"/>
                          </a:solidFill>
                          <a:effectLst/>
                          <a:latin typeface="Arial" panose="020B0604020202020204" pitchFamily="34" charset="0"/>
                        </a:rPr>
                        <a:t> </a:t>
                      </a:r>
                    </a:p>
                  </a:txBody>
                  <a:tcPr marL="9525" marR="9525" marT="9525" marB="0" anchor="ctr">
                    <a:solidFill>
                      <a:schemeClr val="accent2">
                        <a:lumMod val="20000"/>
                        <a:lumOff val="80000"/>
                      </a:schemeClr>
                    </a:solidFill>
                  </a:tcPr>
                </a:tc>
                <a:tc>
                  <a:txBody>
                    <a:bodyPr/>
                    <a:lstStyle/>
                    <a:p>
                      <a:pPr algn="ctr" fontAlgn="b"/>
                      <a:r>
                        <a:rPr lang="ru-RU" sz="1200" b="1" i="0" u="none" strike="noStrike">
                          <a:solidFill>
                            <a:srgbClr val="000000"/>
                          </a:solidFill>
                          <a:effectLst/>
                          <a:latin typeface="Arial" panose="020B0604020202020204" pitchFamily="34" charset="0"/>
                        </a:rPr>
                        <a:t>3 865,0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1 784,3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 </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 </a:t>
                      </a:r>
                    </a:p>
                  </a:txBody>
                  <a:tcPr marL="9525" marR="9525" marT="9525" marB="0" anchor="b">
                    <a:solidFill>
                      <a:schemeClr val="accent2">
                        <a:lumMod val="20000"/>
                        <a:lumOff val="80000"/>
                      </a:schemeClr>
                    </a:solidFill>
                  </a:tcPr>
                </a:tc>
                <a:extLst>
                  <a:ext uri="{0D108BD9-81ED-4DB2-BD59-A6C34878D82A}">
                    <a16:rowId xmlns:a16="http://schemas.microsoft.com/office/drawing/2014/main" val="3552262103"/>
                  </a:ext>
                </a:extLst>
              </a:tr>
              <a:tr h="318888">
                <a:tc>
                  <a:txBody>
                    <a:bodyPr/>
                    <a:lstStyle/>
                    <a:p>
                      <a:pPr algn="l" fontAlgn="b"/>
                      <a:r>
                        <a:rPr lang="ru-RU" sz="1200" b="1" i="0" u="none" strike="noStrike">
                          <a:effectLst/>
                          <a:latin typeface="Arial" panose="020B0604020202020204" pitchFamily="34" charset="0"/>
                        </a:rPr>
                        <a:t>ВСЕГО РАСХОДОВ</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6 105 823,3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7 334 040,4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6 518 580,8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7 365 539,9</a:t>
                      </a:r>
                    </a:p>
                  </a:txBody>
                  <a:tcPr marL="9525" marR="9525" marT="9525" marB="0" anchor="b">
                    <a:solidFill>
                      <a:schemeClr val="accent2">
                        <a:lumMod val="20000"/>
                        <a:lumOff val="80000"/>
                      </a:schemeClr>
                    </a:solidFill>
                  </a:tcPr>
                </a:tc>
                <a:tc>
                  <a:txBody>
                    <a:bodyPr/>
                    <a:lstStyle/>
                    <a:p>
                      <a:pPr algn="ctr" fontAlgn="b"/>
                      <a:r>
                        <a:rPr lang="ru-RU" sz="1200" b="1" i="0" u="none" strike="noStrike" dirty="0">
                          <a:effectLst/>
                          <a:latin typeface="Arial" panose="020B0604020202020204" pitchFamily="34" charset="0"/>
                        </a:rPr>
                        <a:t>5 619 806,8</a:t>
                      </a:r>
                    </a:p>
                  </a:txBody>
                  <a:tcPr marL="9525" marR="9525" marT="9525" marB="0" anchor="b">
                    <a:solidFill>
                      <a:schemeClr val="accent2">
                        <a:lumMod val="20000"/>
                        <a:lumOff val="80000"/>
                      </a:schemeClr>
                    </a:solidFill>
                  </a:tcPr>
                </a:tc>
                <a:extLst>
                  <a:ext uri="{0D108BD9-81ED-4DB2-BD59-A6C34878D82A}">
                    <a16:rowId xmlns:a16="http://schemas.microsoft.com/office/drawing/2014/main" val="1304733558"/>
                  </a:ext>
                </a:extLst>
              </a:tr>
            </a:tbl>
          </a:graphicData>
        </a:graphic>
      </p:graphicFrame>
      <p:pic>
        <p:nvPicPr>
          <p:cNvPr id="9" name="Объект 6">
            <a:extLst>
              <a:ext uri="{FF2B5EF4-FFF2-40B4-BE49-F238E27FC236}">
                <a16:creationId xmlns:a16="http://schemas.microsoft.com/office/drawing/2014/main" id="{93A7003E-7213-4F61-B4BE-CA8679F8C14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547706674"/>
      </p:ext>
    </p:extLst>
  </p:cSld>
  <p:clrMapOvr>
    <a:masterClrMapping/>
  </p:clrMapOvr>
  <p:transition spd="med">
    <p:spli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2508063212"/>
              </p:ext>
            </p:extLst>
          </p:nvPr>
        </p:nvGraphicFramePr>
        <p:xfrm>
          <a:off x="318655" y="707892"/>
          <a:ext cx="11554689" cy="5338179"/>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2022 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2023 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a:solidFill>
                            <a:schemeClr val="tx1"/>
                          </a:solidFill>
                          <a:effectLst/>
                          <a:latin typeface="Arial" panose="020B0604020202020204" pitchFamily="34" charset="0"/>
                        </a:rPr>
                        <a:t>План на 2024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a:solidFill>
                            <a:schemeClr val="tx1"/>
                          </a:solidFill>
                          <a:effectLst/>
                          <a:latin typeface="Arial" panose="020B0604020202020204" pitchFamily="34" charset="0"/>
                        </a:rPr>
                        <a:t>План на 2025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a:solidFill>
                            <a:schemeClr val="tx1"/>
                          </a:solidFill>
                          <a:effectLst/>
                          <a:latin typeface="Arial" panose="020B0604020202020204" pitchFamily="34" charset="0"/>
                        </a:rPr>
                        <a:t>План на 2026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dirty="0">
                          <a:effectLst/>
                          <a:latin typeface="Arial" panose="020B0604020202020204" pitchFamily="34" charset="0"/>
                        </a:rPr>
                        <a:t>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"Здравоохранение"                   </a:t>
                      </a:r>
                    </a:p>
                  </a:txBody>
                  <a:tcPr marL="9525" marR="9525" marT="9525" marB="0" anchor="b"/>
                </a:tc>
                <a:tc>
                  <a:txBody>
                    <a:bodyPr/>
                    <a:lstStyle/>
                    <a:p>
                      <a:pPr algn="ctr" fontAlgn="b"/>
                      <a:r>
                        <a:rPr lang="ru-RU" sz="1000" b="1" i="0" u="none" strike="noStrike">
                          <a:effectLst/>
                          <a:latin typeface="Arial" panose="020B0604020202020204" pitchFamily="34" charset="0"/>
                        </a:rPr>
                        <a:t>6 678,4</a:t>
                      </a:r>
                    </a:p>
                  </a:txBody>
                  <a:tcPr marL="9525" marR="9525" marT="9525" marB="0" anchor="b"/>
                </a:tc>
                <a:tc>
                  <a:txBody>
                    <a:bodyPr/>
                    <a:lstStyle/>
                    <a:p>
                      <a:pPr algn="ctr" fontAlgn="b"/>
                      <a:r>
                        <a:rPr lang="ru-RU" sz="1000" b="1" i="0" u="none" strike="noStrike">
                          <a:effectLst/>
                          <a:latin typeface="Arial" panose="020B0604020202020204" pitchFamily="34" charset="0"/>
                        </a:rPr>
                        <a:t>6 306,8</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extLst>
                  <a:ext uri="{0D108BD9-81ED-4DB2-BD59-A6C34878D82A}">
                    <a16:rowId xmlns:a16="http://schemas.microsoft.com/office/drawing/2014/main" val="1583245273"/>
                  </a:ext>
                </a:extLst>
              </a:tr>
              <a:tr h="223392">
                <a:tc>
                  <a:txBody>
                    <a:bodyPr/>
                    <a:lstStyle/>
                    <a:p>
                      <a:pPr algn="ctr" fontAlgn="ctr"/>
                      <a:r>
                        <a:rPr lang="ru-RU" sz="1000" b="1" i="0" u="none" strike="noStrike">
                          <a:effectLst/>
                          <a:latin typeface="Arial" panose="020B0604020202020204" pitchFamily="34" charset="0"/>
                        </a:rPr>
                        <a:t>2</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"Культура"</a:t>
                      </a:r>
                    </a:p>
                  </a:txBody>
                  <a:tcPr marL="9525" marR="9525" marT="9525" marB="0" anchor="b"/>
                </a:tc>
                <a:tc>
                  <a:txBody>
                    <a:bodyPr/>
                    <a:lstStyle/>
                    <a:p>
                      <a:pPr algn="ctr" fontAlgn="b"/>
                      <a:r>
                        <a:rPr lang="ru-RU" sz="1000" b="1" i="0" u="none" strike="noStrike">
                          <a:effectLst/>
                          <a:latin typeface="Arial" panose="020B0604020202020204" pitchFamily="34" charset="0"/>
                        </a:rPr>
                        <a:t>298 504,9</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3647000585"/>
                  </a:ext>
                </a:extLst>
              </a:tr>
              <a:tr h="223392">
                <a:tc>
                  <a:txBody>
                    <a:bodyPr/>
                    <a:lstStyle/>
                    <a:p>
                      <a:pPr algn="ctr" fontAlgn="ctr"/>
                      <a:r>
                        <a:rPr lang="ru-RU" sz="1000" b="1" i="0" u="none" strike="noStrike">
                          <a:effectLst/>
                          <a:latin typeface="Arial" panose="020B0604020202020204" pitchFamily="34" charset="0"/>
                        </a:rPr>
                        <a:t>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"Культура и туризм"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280 926,5</a:t>
                      </a:r>
                    </a:p>
                  </a:txBody>
                  <a:tcPr marL="9525" marR="9525" marT="9525" marB="0" anchor="b"/>
                </a:tc>
                <a:tc>
                  <a:txBody>
                    <a:bodyPr/>
                    <a:lstStyle/>
                    <a:p>
                      <a:pPr algn="ctr" fontAlgn="b"/>
                      <a:r>
                        <a:rPr lang="ru-RU" sz="1000" b="1" i="0" u="none" strike="noStrike">
                          <a:effectLst/>
                          <a:latin typeface="Arial" panose="020B0604020202020204" pitchFamily="34" charset="0"/>
                        </a:rPr>
                        <a:t>253 025,9</a:t>
                      </a:r>
                    </a:p>
                  </a:txBody>
                  <a:tcPr marL="9525" marR="9525" marT="9525" marB="0" anchor="b"/>
                </a:tc>
                <a:tc>
                  <a:txBody>
                    <a:bodyPr/>
                    <a:lstStyle/>
                    <a:p>
                      <a:pPr algn="ctr" fontAlgn="b"/>
                      <a:r>
                        <a:rPr lang="ru-RU" sz="1000" b="1" i="0" u="none" strike="noStrike">
                          <a:effectLst/>
                          <a:latin typeface="Arial" panose="020B0604020202020204" pitchFamily="34" charset="0"/>
                        </a:rPr>
                        <a:t>3,9</a:t>
                      </a:r>
                    </a:p>
                  </a:txBody>
                  <a:tcPr marL="9525" marR="9525" marT="9525" marB="0" anchor="b"/>
                </a:tc>
                <a:tc>
                  <a:txBody>
                    <a:bodyPr/>
                    <a:lstStyle/>
                    <a:p>
                      <a:pPr algn="ctr" fontAlgn="b"/>
                      <a:r>
                        <a:rPr lang="ru-RU" sz="1000" b="1" i="0" u="none" strike="noStrike">
                          <a:effectLst/>
                          <a:latin typeface="Arial" panose="020B0604020202020204" pitchFamily="34" charset="0"/>
                        </a:rPr>
                        <a:t>260 649,7</a:t>
                      </a:r>
                    </a:p>
                  </a:txBody>
                  <a:tcPr marL="9525" marR="9525" marT="9525" marB="0" anchor="b"/>
                </a:tc>
                <a:tc>
                  <a:txBody>
                    <a:bodyPr/>
                    <a:lstStyle/>
                    <a:p>
                      <a:pPr algn="ctr" fontAlgn="b"/>
                      <a:r>
                        <a:rPr lang="ru-RU" sz="1000" b="1" i="0" u="none" strike="noStrike">
                          <a:effectLst/>
                          <a:latin typeface="Arial" panose="020B0604020202020204" pitchFamily="34" charset="0"/>
                        </a:rPr>
                        <a:t>252 749,5</a:t>
                      </a:r>
                    </a:p>
                  </a:txBody>
                  <a:tcPr marL="9525" marR="9525" marT="9525" marB="0" anchor="b"/>
                </a:tc>
                <a:extLst>
                  <a:ext uri="{0D108BD9-81ED-4DB2-BD59-A6C34878D82A}">
                    <a16:rowId xmlns:a16="http://schemas.microsoft.com/office/drawing/2014/main" val="1739466871"/>
                  </a:ext>
                </a:extLst>
              </a:tr>
              <a:tr h="223392">
                <a:tc>
                  <a:txBody>
                    <a:bodyPr/>
                    <a:lstStyle/>
                    <a:p>
                      <a:pPr algn="ctr" fontAlgn="ctr"/>
                      <a:r>
                        <a:rPr lang="ru-RU" sz="1000" b="1" i="0" u="none" strike="noStrike">
                          <a:effectLst/>
                          <a:latin typeface="Arial" panose="020B0604020202020204" pitchFamily="34" charset="0"/>
                        </a:rPr>
                        <a:t>3</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"Образование"                    </a:t>
                      </a:r>
                    </a:p>
                  </a:txBody>
                  <a:tcPr marL="9525" marR="9525" marT="9525" marB="0" anchor="b"/>
                </a:tc>
                <a:tc>
                  <a:txBody>
                    <a:bodyPr/>
                    <a:lstStyle/>
                    <a:p>
                      <a:pPr algn="ctr" fontAlgn="b"/>
                      <a:r>
                        <a:rPr lang="ru-RU" sz="1000" b="1" i="0" u="none" strike="noStrike">
                          <a:effectLst/>
                          <a:latin typeface="Arial" panose="020B0604020202020204" pitchFamily="34" charset="0"/>
                        </a:rPr>
                        <a:t>3 627 726,5</a:t>
                      </a:r>
                    </a:p>
                  </a:txBody>
                  <a:tcPr marL="9525" marR="9525" marT="9525" marB="0" anchor="b"/>
                </a:tc>
                <a:tc>
                  <a:txBody>
                    <a:bodyPr/>
                    <a:lstStyle/>
                    <a:p>
                      <a:pPr algn="ctr" fontAlgn="b"/>
                      <a:r>
                        <a:rPr lang="ru-RU" sz="1000" b="1" i="0" u="none" strike="noStrike">
                          <a:effectLst/>
                          <a:latin typeface="Arial" panose="020B0604020202020204" pitchFamily="34" charset="0"/>
                        </a:rPr>
                        <a:t>3 261 778,9</a:t>
                      </a:r>
                    </a:p>
                  </a:txBody>
                  <a:tcPr marL="9525" marR="9525" marT="9525" marB="0" anchor="b"/>
                </a:tc>
                <a:tc>
                  <a:txBody>
                    <a:bodyPr/>
                    <a:lstStyle/>
                    <a:p>
                      <a:pPr algn="ctr" fontAlgn="b"/>
                      <a:r>
                        <a:rPr lang="ru-RU" sz="1000" b="1" i="0" u="none" strike="noStrike">
                          <a:effectLst/>
                          <a:latin typeface="Arial" panose="020B0604020202020204" pitchFamily="34" charset="0"/>
                        </a:rPr>
                        <a:t>3 652 306,3</a:t>
                      </a:r>
                    </a:p>
                  </a:txBody>
                  <a:tcPr marL="9525" marR="9525" marT="9525" marB="0" anchor="b"/>
                </a:tc>
                <a:tc>
                  <a:txBody>
                    <a:bodyPr/>
                    <a:lstStyle/>
                    <a:p>
                      <a:pPr algn="ctr" fontAlgn="b"/>
                      <a:r>
                        <a:rPr lang="ru-RU" sz="1000" b="1" i="0" u="none" strike="noStrike">
                          <a:effectLst/>
                          <a:latin typeface="Arial" panose="020B0604020202020204" pitchFamily="34" charset="0"/>
                        </a:rPr>
                        <a:t>56,0</a:t>
                      </a:r>
                    </a:p>
                  </a:txBody>
                  <a:tcPr marL="9525" marR="9525" marT="9525" marB="0" anchor="b"/>
                </a:tc>
                <a:tc>
                  <a:txBody>
                    <a:bodyPr/>
                    <a:lstStyle/>
                    <a:p>
                      <a:pPr algn="ctr" fontAlgn="b"/>
                      <a:r>
                        <a:rPr lang="ru-RU" sz="1000" b="1" i="0" u="none" strike="noStrike">
                          <a:effectLst/>
                          <a:latin typeface="Arial" panose="020B0604020202020204" pitchFamily="34" charset="0"/>
                        </a:rPr>
                        <a:t>3 835 830,9</a:t>
                      </a:r>
                    </a:p>
                  </a:txBody>
                  <a:tcPr marL="9525" marR="9525" marT="9525" marB="0" anchor="b"/>
                </a:tc>
                <a:tc>
                  <a:txBody>
                    <a:bodyPr/>
                    <a:lstStyle/>
                    <a:p>
                      <a:pPr algn="ctr" fontAlgn="b"/>
                      <a:r>
                        <a:rPr lang="ru-RU" sz="1000" b="1" i="0" u="none" strike="noStrike">
                          <a:effectLst/>
                          <a:latin typeface="Arial" panose="020B0604020202020204" pitchFamily="34" charset="0"/>
                        </a:rPr>
                        <a:t>3 487 081,2</a:t>
                      </a:r>
                    </a:p>
                  </a:txBody>
                  <a:tcPr marL="9525" marR="9525" marT="9525" marB="0" anchor="b"/>
                </a:tc>
                <a:extLst>
                  <a:ext uri="{0D108BD9-81ED-4DB2-BD59-A6C34878D82A}">
                    <a16:rowId xmlns:a16="http://schemas.microsoft.com/office/drawing/2014/main" val="1663227569"/>
                  </a:ext>
                </a:extLst>
              </a:tr>
              <a:tr h="223392">
                <a:tc>
                  <a:txBody>
                    <a:bodyPr/>
                    <a:lstStyle/>
                    <a:p>
                      <a:pPr algn="ctr" fontAlgn="ctr"/>
                      <a:r>
                        <a:rPr lang="ru-RU" sz="1000" b="1" i="0" u="none" strike="noStrike">
                          <a:effectLst/>
                          <a:latin typeface="Arial" panose="020B0604020202020204" pitchFamily="34" charset="0"/>
                        </a:rPr>
                        <a:t>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"Социальная защита населения"                    </a:t>
                      </a:r>
                    </a:p>
                  </a:txBody>
                  <a:tcPr marL="9525" marR="9525" marT="9525" marB="0" anchor="b"/>
                </a:tc>
                <a:tc>
                  <a:txBody>
                    <a:bodyPr/>
                    <a:lstStyle/>
                    <a:p>
                      <a:pPr algn="ctr" fontAlgn="b"/>
                      <a:r>
                        <a:rPr lang="ru-RU" sz="1000" b="1" i="0" u="none" strike="noStrike" dirty="0">
                          <a:effectLst/>
                          <a:latin typeface="Arial" panose="020B0604020202020204" pitchFamily="34" charset="0"/>
                        </a:rPr>
                        <a:t>60 054,8</a:t>
                      </a:r>
                    </a:p>
                  </a:txBody>
                  <a:tcPr marL="9525" marR="9525" marT="9525" marB="0" anchor="b"/>
                </a:tc>
                <a:tc>
                  <a:txBody>
                    <a:bodyPr/>
                    <a:lstStyle/>
                    <a:p>
                      <a:pPr algn="ctr" fontAlgn="b"/>
                      <a:r>
                        <a:rPr lang="ru-RU" sz="1000" b="1" i="0" u="none" strike="noStrike">
                          <a:effectLst/>
                          <a:latin typeface="Arial" panose="020B0604020202020204" pitchFamily="34" charset="0"/>
                        </a:rPr>
                        <a:t>44 241,3</a:t>
                      </a:r>
                    </a:p>
                  </a:txBody>
                  <a:tcPr marL="9525" marR="9525" marT="9525" marB="0" anchor="b"/>
                </a:tc>
                <a:tc>
                  <a:txBody>
                    <a:bodyPr/>
                    <a:lstStyle/>
                    <a:p>
                      <a:pPr algn="ctr" fontAlgn="b"/>
                      <a:r>
                        <a:rPr lang="ru-RU" sz="1000" b="1" i="0" u="none" strike="noStrike">
                          <a:effectLst/>
                          <a:latin typeface="Arial" panose="020B0604020202020204" pitchFamily="34" charset="0"/>
                        </a:rPr>
                        <a:t>61 786,3</a:t>
                      </a:r>
                    </a:p>
                  </a:txBody>
                  <a:tcPr marL="9525" marR="9525" marT="9525" marB="0" anchor="b"/>
                </a:tc>
                <a:tc>
                  <a:txBody>
                    <a:bodyPr/>
                    <a:lstStyle/>
                    <a:p>
                      <a:pPr algn="ctr" fontAlgn="b"/>
                      <a:r>
                        <a:rPr lang="ru-RU" sz="1000" b="1" i="0" u="none" strike="noStrike">
                          <a:effectLst/>
                          <a:latin typeface="Arial" panose="020B0604020202020204" pitchFamily="34" charset="0"/>
                        </a:rPr>
                        <a:t>0,9</a:t>
                      </a:r>
                    </a:p>
                  </a:txBody>
                  <a:tcPr marL="9525" marR="9525" marT="9525" marB="0" anchor="b"/>
                </a:tc>
                <a:tc>
                  <a:txBody>
                    <a:bodyPr/>
                    <a:lstStyle/>
                    <a:p>
                      <a:pPr algn="ctr" fontAlgn="b"/>
                      <a:r>
                        <a:rPr lang="ru-RU" sz="1000" b="1" i="0" u="none" strike="noStrike">
                          <a:effectLst/>
                          <a:latin typeface="Arial" panose="020B0604020202020204" pitchFamily="34" charset="0"/>
                        </a:rPr>
                        <a:t>54 963,0</a:t>
                      </a:r>
                    </a:p>
                  </a:txBody>
                  <a:tcPr marL="9525" marR="9525" marT="9525" marB="0" anchor="b"/>
                </a:tc>
                <a:tc>
                  <a:txBody>
                    <a:bodyPr/>
                    <a:lstStyle/>
                    <a:p>
                      <a:pPr algn="ctr" fontAlgn="b"/>
                      <a:r>
                        <a:rPr lang="ru-RU" sz="1000" b="1" i="0" u="none" strike="noStrike">
                          <a:effectLst/>
                          <a:latin typeface="Arial" panose="020B0604020202020204" pitchFamily="34" charset="0"/>
                        </a:rPr>
                        <a:t>58 816,3</a:t>
                      </a:r>
                    </a:p>
                  </a:txBody>
                  <a:tcPr marL="9525" marR="9525" marT="9525" marB="0" anchor="b"/>
                </a:tc>
                <a:extLst>
                  <a:ext uri="{0D108BD9-81ED-4DB2-BD59-A6C34878D82A}">
                    <a16:rowId xmlns:a16="http://schemas.microsoft.com/office/drawing/2014/main" val="3046819714"/>
                  </a:ext>
                </a:extLst>
              </a:tr>
              <a:tr h="223392">
                <a:tc>
                  <a:txBody>
                    <a:bodyPr/>
                    <a:lstStyle/>
                    <a:p>
                      <a:pPr algn="ctr" fontAlgn="ctr"/>
                      <a:r>
                        <a:rPr lang="ru-RU" sz="1000" b="1" i="0" u="none" strike="noStrike">
                          <a:effectLst/>
                          <a:latin typeface="Arial" panose="020B0604020202020204" pitchFamily="34" charset="0"/>
                        </a:rPr>
                        <a:t>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"Спорт"                    </a:t>
                      </a:r>
                    </a:p>
                  </a:txBody>
                  <a:tcPr marL="9525" marR="9525" marT="9525" marB="0" anchor="b"/>
                </a:tc>
                <a:tc>
                  <a:txBody>
                    <a:bodyPr/>
                    <a:lstStyle/>
                    <a:p>
                      <a:pPr algn="ctr" fontAlgn="b"/>
                      <a:r>
                        <a:rPr lang="ru-RU" sz="1000" b="1" i="0" u="none" strike="noStrike" dirty="0">
                          <a:effectLst/>
                          <a:latin typeface="Arial" panose="020B0604020202020204" pitchFamily="34" charset="0"/>
                        </a:rPr>
                        <a:t>120 725,8</a:t>
                      </a:r>
                    </a:p>
                  </a:txBody>
                  <a:tcPr marL="9525" marR="9525" marT="9525" marB="0" anchor="b"/>
                </a:tc>
                <a:tc>
                  <a:txBody>
                    <a:bodyPr/>
                    <a:lstStyle/>
                    <a:p>
                      <a:pPr algn="ctr" fontAlgn="b"/>
                      <a:r>
                        <a:rPr lang="ru-RU" sz="1000" b="1" i="0" u="none" strike="noStrike">
                          <a:effectLst/>
                          <a:latin typeface="Arial" panose="020B0604020202020204" pitchFamily="34" charset="0"/>
                        </a:rPr>
                        <a:t>114 320,7</a:t>
                      </a:r>
                    </a:p>
                  </a:txBody>
                  <a:tcPr marL="9525" marR="9525" marT="9525" marB="0" anchor="b"/>
                </a:tc>
                <a:tc>
                  <a:txBody>
                    <a:bodyPr/>
                    <a:lstStyle/>
                    <a:p>
                      <a:pPr algn="ctr" fontAlgn="b"/>
                      <a:r>
                        <a:rPr lang="ru-RU" sz="1000" b="1" i="0" u="none" strike="noStrike">
                          <a:effectLst/>
                          <a:latin typeface="Arial" panose="020B0604020202020204" pitchFamily="34" charset="0"/>
                        </a:rPr>
                        <a:t>120 971,6</a:t>
                      </a:r>
                    </a:p>
                  </a:txBody>
                  <a:tcPr marL="9525" marR="9525" marT="9525" marB="0" anchor="b"/>
                </a:tc>
                <a:tc>
                  <a:txBody>
                    <a:bodyPr/>
                    <a:lstStyle/>
                    <a:p>
                      <a:pPr algn="ctr" fontAlgn="b"/>
                      <a:r>
                        <a:rPr lang="ru-RU" sz="1000" b="1" i="0" u="none" strike="noStrike">
                          <a:effectLst/>
                          <a:latin typeface="Arial" panose="020B0604020202020204" pitchFamily="34" charset="0"/>
                        </a:rPr>
                        <a:t>1,9</a:t>
                      </a:r>
                    </a:p>
                  </a:txBody>
                  <a:tcPr marL="9525" marR="9525" marT="9525" marB="0" anchor="b"/>
                </a:tc>
                <a:tc>
                  <a:txBody>
                    <a:bodyPr/>
                    <a:lstStyle/>
                    <a:p>
                      <a:pPr algn="ctr" fontAlgn="b"/>
                      <a:r>
                        <a:rPr lang="ru-RU" sz="1000" b="1" i="0" u="none" strike="noStrike">
                          <a:effectLst/>
                          <a:latin typeface="Arial" panose="020B0604020202020204" pitchFamily="34" charset="0"/>
                        </a:rPr>
                        <a:t>118 771,6</a:t>
                      </a:r>
                    </a:p>
                  </a:txBody>
                  <a:tcPr marL="9525" marR="9525" marT="9525" marB="0" anchor="b"/>
                </a:tc>
                <a:tc>
                  <a:txBody>
                    <a:bodyPr/>
                    <a:lstStyle/>
                    <a:p>
                      <a:pPr algn="ctr" fontAlgn="b"/>
                      <a:r>
                        <a:rPr lang="ru-RU" sz="1000" b="1" i="0" u="none" strike="noStrike">
                          <a:effectLst/>
                          <a:latin typeface="Arial" panose="020B0604020202020204" pitchFamily="34" charset="0"/>
                        </a:rPr>
                        <a:t>120 971,6</a:t>
                      </a:r>
                    </a:p>
                  </a:txBody>
                  <a:tcPr marL="9525" marR="9525" marT="9525" marB="0" anchor="b"/>
                </a:tc>
                <a:extLst>
                  <a:ext uri="{0D108BD9-81ED-4DB2-BD59-A6C34878D82A}">
                    <a16:rowId xmlns:a16="http://schemas.microsoft.com/office/drawing/2014/main" val="3890759443"/>
                  </a:ext>
                </a:extLst>
              </a:tr>
              <a:tr h="223392">
                <a:tc>
                  <a:txBody>
                    <a:bodyPr/>
                    <a:lstStyle/>
                    <a:p>
                      <a:pPr algn="ctr" fontAlgn="ctr"/>
                      <a:r>
                        <a:rPr lang="ru-RU" sz="1000" b="1" i="0" u="none" strike="noStrike">
                          <a:effectLst/>
                          <a:latin typeface="Arial" panose="020B0604020202020204" pitchFamily="34" charset="0"/>
                        </a:rPr>
                        <a:t>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сельского хозяйства"                    </a:t>
                      </a:r>
                    </a:p>
                  </a:txBody>
                  <a:tcPr marL="9525" marR="9525" marT="9525" marB="0" anchor="b"/>
                </a:tc>
                <a:tc>
                  <a:txBody>
                    <a:bodyPr/>
                    <a:lstStyle/>
                    <a:p>
                      <a:pPr algn="ctr" fontAlgn="b"/>
                      <a:r>
                        <a:rPr lang="ru-RU" sz="1000" b="1" i="0" u="none" strike="noStrike">
                          <a:effectLst/>
                          <a:latin typeface="Arial" panose="020B0604020202020204" pitchFamily="34" charset="0"/>
                        </a:rPr>
                        <a:t>2 212,8</a:t>
                      </a:r>
                    </a:p>
                  </a:txBody>
                  <a:tcPr marL="9525" marR="9525" marT="9525" marB="0" anchor="b"/>
                </a:tc>
                <a:tc>
                  <a:txBody>
                    <a:bodyPr/>
                    <a:lstStyle/>
                    <a:p>
                      <a:pPr algn="ctr" fontAlgn="b"/>
                      <a:r>
                        <a:rPr lang="ru-RU" sz="1000" b="1" i="0" u="none" strike="noStrike" dirty="0">
                          <a:effectLst/>
                          <a:latin typeface="Arial" panose="020B0604020202020204" pitchFamily="34" charset="0"/>
                        </a:rPr>
                        <a:t>1 633,0</a:t>
                      </a:r>
                    </a:p>
                  </a:txBody>
                  <a:tcPr marL="9525" marR="9525" marT="9525" marB="0" anchor="b"/>
                </a:tc>
                <a:tc>
                  <a:txBody>
                    <a:bodyPr/>
                    <a:lstStyle/>
                    <a:p>
                      <a:pPr algn="ctr" fontAlgn="b"/>
                      <a:r>
                        <a:rPr lang="ru-RU" sz="1000" b="1" i="0" u="none" strike="noStrike" dirty="0">
                          <a:effectLst/>
                          <a:latin typeface="Arial" panose="020B0604020202020204" pitchFamily="34" charset="0"/>
                        </a:rPr>
                        <a:t>3 834,0</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3 834,0</a:t>
                      </a:r>
                    </a:p>
                  </a:txBody>
                  <a:tcPr marL="9525" marR="9525" marT="9525" marB="0" anchor="b"/>
                </a:tc>
                <a:tc>
                  <a:txBody>
                    <a:bodyPr/>
                    <a:lstStyle/>
                    <a:p>
                      <a:pPr algn="ctr" fontAlgn="b"/>
                      <a:r>
                        <a:rPr lang="ru-RU" sz="1000" b="1" i="0" u="none" strike="noStrike">
                          <a:effectLst/>
                          <a:latin typeface="Arial" panose="020B0604020202020204" pitchFamily="34" charset="0"/>
                        </a:rPr>
                        <a:t>3 834,0</a:t>
                      </a:r>
                    </a:p>
                  </a:txBody>
                  <a:tcPr marL="9525" marR="9525" marT="9525" marB="0" anchor="b"/>
                </a:tc>
                <a:extLst>
                  <a:ext uri="{0D108BD9-81ED-4DB2-BD59-A6C34878D82A}">
                    <a16:rowId xmlns:a16="http://schemas.microsoft.com/office/drawing/2014/main" val="2011320947"/>
                  </a:ext>
                </a:extLst>
              </a:tr>
              <a:tr h="223392">
                <a:tc>
                  <a:txBody>
                    <a:bodyPr/>
                    <a:lstStyle/>
                    <a:p>
                      <a:pPr algn="ctr" fontAlgn="ctr"/>
                      <a:r>
                        <a:rPr lang="ru-RU" sz="1000" b="1" i="0" u="none" strike="noStrike">
                          <a:effectLst/>
                          <a:latin typeface="Arial" panose="020B0604020202020204" pitchFamily="34" charset="0"/>
                        </a:rPr>
                        <a:t>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"Экология и окружающая среда"</a:t>
                      </a:r>
                    </a:p>
                  </a:txBody>
                  <a:tcPr marL="9525" marR="9525" marT="9525" marB="0" anchor="b"/>
                </a:tc>
                <a:tc>
                  <a:txBody>
                    <a:bodyPr/>
                    <a:lstStyle/>
                    <a:p>
                      <a:pPr algn="ctr" fontAlgn="b"/>
                      <a:r>
                        <a:rPr lang="ru-RU" sz="1000" b="1" i="0" u="none" strike="noStrike">
                          <a:effectLst/>
                          <a:latin typeface="Arial" panose="020B0604020202020204" pitchFamily="34" charset="0"/>
                        </a:rPr>
                        <a:t>87,9</a:t>
                      </a:r>
                    </a:p>
                  </a:txBody>
                  <a:tcPr marL="9525" marR="9525" marT="9525" marB="0" anchor="b"/>
                </a:tc>
                <a:tc>
                  <a:txBody>
                    <a:bodyPr/>
                    <a:lstStyle/>
                    <a:p>
                      <a:pPr algn="ctr" fontAlgn="b"/>
                      <a:r>
                        <a:rPr lang="ru-RU" sz="1000" b="1" i="0" u="none" strike="noStrike">
                          <a:effectLst/>
                          <a:latin typeface="Arial" panose="020B0604020202020204" pitchFamily="34" charset="0"/>
                        </a:rPr>
                        <a:t>9 688,9</a:t>
                      </a:r>
                    </a:p>
                  </a:txBody>
                  <a:tcPr marL="9525" marR="9525" marT="9525" marB="0" anchor="b"/>
                </a:tc>
                <a:tc>
                  <a:txBody>
                    <a:bodyPr/>
                    <a:lstStyle/>
                    <a:p>
                      <a:pPr algn="ctr" fontAlgn="b"/>
                      <a:r>
                        <a:rPr lang="ru-RU" sz="1000" b="1" i="0" u="none" strike="noStrike" dirty="0">
                          <a:effectLst/>
                          <a:latin typeface="Arial" panose="020B0604020202020204" pitchFamily="34" charset="0"/>
                        </a:rPr>
                        <a:t>14 820,5</a:t>
                      </a:r>
                    </a:p>
                  </a:txBody>
                  <a:tcPr marL="9525" marR="9525" marT="9525" marB="0" anchor="b"/>
                </a:tc>
                <a:tc>
                  <a:txBody>
                    <a:bodyPr/>
                    <a:lstStyle/>
                    <a:p>
                      <a:pPr algn="ctr" fontAlgn="b"/>
                      <a:r>
                        <a:rPr lang="ru-RU" sz="1000" b="1" i="0" u="none" strike="noStrike" dirty="0">
                          <a:effectLst/>
                          <a:latin typeface="Arial" panose="020B0604020202020204" pitchFamily="34" charset="0"/>
                        </a:rPr>
                        <a:t>0,2</a:t>
                      </a:r>
                    </a:p>
                  </a:txBody>
                  <a:tcPr marL="9525" marR="9525" marT="9525" marB="0" anchor="b"/>
                </a:tc>
                <a:tc>
                  <a:txBody>
                    <a:bodyPr/>
                    <a:lstStyle/>
                    <a:p>
                      <a:pPr algn="ctr" fontAlgn="b"/>
                      <a:r>
                        <a:rPr lang="ru-RU" sz="1000" b="1" i="0" u="none" strike="noStrike">
                          <a:effectLst/>
                          <a:latin typeface="Arial" panose="020B0604020202020204" pitchFamily="34" charset="0"/>
                        </a:rPr>
                        <a:t>14 820,5</a:t>
                      </a:r>
                    </a:p>
                  </a:txBody>
                  <a:tcPr marL="9525" marR="9525" marT="9525" marB="0" anchor="b"/>
                </a:tc>
                <a:tc>
                  <a:txBody>
                    <a:bodyPr/>
                    <a:lstStyle/>
                    <a:p>
                      <a:pPr algn="ctr" fontAlgn="b"/>
                      <a:r>
                        <a:rPr lang="ru-RU" sz="1000" b="1" i="0" u="none" strike="noStrike">
                          <a:effectLst/>
                          <a:latin typeface="Arial" panose="020B0604020202020204" pitchFamily="34" charset="0"/>
                        </a:rPr>
                        <a:t>14 820,5</a:t>
                      </a:r>
                    </a:p>
                  </a:txBody>
                  <a:tcPr marL="9525" marR="9525" marT="9525" marB="0" anchor="b"/>
                </a:tc>
                <a:extLst>
                  <a:ext uri="{0D108BD9-81ED-4DB2-BD59-A6C34878D82A}">
                    <a16:rowId xmlns:a16="http://schemas.microsoft.com/office/drawing/2014/main" val="3574185209"/>
                  </a:ext>
                </a:extLst>
              </a:tr>
              <a:tr h="196520">
                <a:tc>
                  <a:txBody>
                    <a:bodyPr/>
                    <a:lstStyle/>
                    <a:p>
                      <a:pPr algn="ctr" fontAlgn="ctr"/>
                      <a:r>
                        <a:rPr lang="ru-RU" sz="1000" b="1" i="0" u="none" strike="noStrike">
                          <a:effectLst/>
                          <a:latin typeface="Arial" panose="020B0604020202020204" pitchFamily="34" charset="0"/>
                        </a:rPr>
                        <a:t>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"Безопасность и обеспечение безопасности жизнедеятельности населения"                    </a:t>
                      </a:r>
                    </a:p>
                  </a:txBody>
                  <a:tcPr marL="9525" marR="9525" marT="9525" marB="0" anchor="b"/>
                </a:tc>
                <a:tc>
                  <a:txBody>
                    <a:bodyPr/>
                    <a:lstStyle/>
                    <a:p>
                      <a:pPr algn="ctr" fontAlgn="b"/>
                      <a:r>
                        <a:rPr lang="ru-RU" sz="1000" b="1" i="0" u="none" strike="noStrike">
                          <a:effectLst/>
                          <a:latin typeface="Arial" panose="020B0604020202020204" pitchFamily="34" charset="0"/>
                        </a:rPr>
                        <a:t>54 885,1</a:t>
                      </a:r>
                    </a:p>
                  </a:txBody>
                  <a:tcPr marL="9525" marR="9525" marT="9525" marB="0" anchor="b"/>
                </a:tc>
                <a:tc>
                  <a:txBody>
                    <a:bodyPr/>
                    <a:lstStyle/>
                    <a:p>
                      <a:pPr algn="ctr" fontAlgn="b"/>
                      <a:r>
                        <a:rPr lang="ru-RU" sz="1000" b="1" i="0" u="none" strike="noStrike">
                          <a:effectLst/>
                          <a:latin typeface="Arial" panose="020B0604020202020204" pitchFamily="34" charset="0"/>
                        </a:rPr>
                        <a:t>63 945,4</a:t>
                      </a:r>
                    </a:p>
                  </a:txBody>
                  <a:tcPr marL="9525" marR="9525" marT="9525" marB="0" anchor="b"/>
                </a:tc>
                <a:tc>
                  <a:txBody>
                    <a:bodyPr/>
                    <a:lstStyle/>
                    <a:p>
                      <a:pPr algn="ctr" fontAlgn="b"/>
                      <a:r>
                        <a:rPr lang="ru-RU" sz="1000" b="1" i="0" u="none" strike="noStrike">
                          <a:effectLst/>
                          <a:latin typeface="Arial" panose="020B0604020202020204" pitchFamily="34" charset="0"/>
                        </a:rPr>
                        <a:t>50 713,2</a:t>
                      </a:r>
                    </a:p>
                  </a:txBody>
                  <a:tcPr marL="9525" marR="9525" marT="9525" marB="0" anchor="b"/>
                </a:tc>
                <a:tc>
                  <a:txBody>
                    <a:bodyPr/>
                    <a:lstStyle/>
                    <a:p>
                      <a:pPr algn="ctr" fontAlgn="b"/>
                      <a:r>
                        <a:rPr lang="ru-RU" sz="1000" b="1" i="0" u="none" strike="noStrike" dirty="0">
                          <a:effectLst/>
                          <a:latin typeface="Arial" panose="020B0604020202020204" pitchFamily="34" charset="0"/>
                        </a:rPr>
                        <a:t>0,8</a:t>
                      </a:r>
                    </a:p>
                  </a:txBody>
                  <a:tcPr marL="9525" marR="9525" marT="9525" marB="0" anchor="b"/>
                </a:tc>
                <a:tc>
                  <a:txBody>
                    <a:bodyPr/>
                    <a:lstStyle/>
                    <a:p>
                      <a:pPr algn="ctr" fontAlgn="b"/>
                      <a:r>
                        <a:rPr lang="ru-RU" sz="1000" b="1" i="0" u="none" strike="noStrike" dirty="0">
                          <a:effectLst/>
                          <a:latin typeface="Arial" panose="020B0604020202020204" pitchFamily="34" charset="0"/>
                        </a:rPr>
                        <a:t>50 713,2</a:t>
                      </a:r>
                    </a:p>
                  </a:txBody>
                  <a:tcPr marL="9525" marR="9525" marT="9525" marB="0" anchor="b"/>
                </a:tc>
                <a:tc>
                  <a:txBody>
                    <a:bodyPr/>
                    <a:lstStyle/>
                    <a:p>
                      <a:pPr algn="ctr" fontAlgn="b"/>
                      <a:r>
                        <a:rPr lang="ru-RU" sz="1000" b="1" i="0" u="none" strike="noStrike" dirty="0">
                          <a:effectLst/>
                          <a:latin typeface="Arial" panose="020B0604020202020204" pitchFamily="34" charset="0"/>
                        </a:rPr>
                        <a:t>50 713,2</a:t>
                      </a:r>
                    </a:p>
                  </a:txBody>
                  <a:tcPr marL="9525" marR="9525" marT="9525" marB="0" anchor="b"/>
                </a:tc>
                <a:extLst>
                  <a:ext uri="{0D108BD9-81ED-4DB2-BD59-A6C34878D82A}">
                    <a16:rowId xmlns:a16="http://schemas.microsoft.com/office/drawing/2014/main" val="979859962"/>
                  </a:ext>
                </a:extLst>
              </a:tr>
              <a:tr h="223392">
                <a:tc>
                  <a:txBody>
                    <a:bodyPr/>
                    <a:lstStyle/>
                    <a:p>
                      <a:pPr algn="ctr" fontAlgn="ctr"/>
                      <a:r>
                        <a:rPr lang="ru-RU" sz="1000" b="1" i="0" u="none" strike="noStrike">
                          <a:effectLst/>
                          <a:latin typeface="Arial" panose="020B0604020202020204" pitchFamily="34" charset="0"/>
                        </a:rPr>
                        <a:t>9</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"Жилище"                    </a:t>
                      </a:r>
                    </a:p>
                  </a:txBody>
                  <a:tcPr marL="9525" marR="9525" marT="9525" marB="0" anchor="b"/>
                </a:tc>
                <a:tc>
                  <a:txBody>
                    <a:bodyPr/>
                    <a:lstStyle/>
                    <a:p>
                      <a:pPr algn="ctr" fontAlgn="b"/>
                      <a:r>
                        <a:rPr lang="ru-RU" sz="1000" b="1" i="0" u="none" strike="noStrike">
                          <a:effectLst/>
                          <a:latin typeface="Arial" panose="020B0604020202020204" pitchFamily="34" charset="0"/>
                        </a:rPr>
                        <a:t>77 392,8</a:t>
                      </a:r>
                    </a:p>
                  </a:txBody>
                  <a:tcPr marL="9525" marR="9525" marT="9525" marB="0" anchor="b"/>
                </a:tc>
                <a:tc>
                  <a:txBody>
                    <a:bodyPr/>
                    <a:lstStyle/>
                    <a:p>
                      <a:pPr algn="ctr" fontAlgn="b"/>
                      <a:r>
                        <a:rPr lang="ru-RU" sz="1000" b="1" i="0" u="none" strike="noStrike">
                          <a:effectLst/>
                          <a:latin typeface="Arial" panose="020B0604020202020204" pitchFamily="34" charset="0"/>
                        </a:rPr>
                        <a:t>45 056,6</a:t>
                      </a:r>
                    </a:p>
                  </a:txBody>
                  <a:tcPr marL="9525" marR="9525" marT="9525" marB="0" anchor="b"/>
                </a:tc>
                <a:tc>
                  <a:txBody>
                    <a:bodyPr/>
                    <a:lstStyle/>
                    <a:p>
                      <a:pPr algn="ctr" fontAlgn="b"/>
                      <a:r>
                        <a:rPr lang="ru-RU" sz="1000" b="1" i="0" u="none" strike="noStrike">
                          <a:effectLst/>
                          <a:latin typeface="Arial" panose="020B0604020202020204" pitchFamily="34" charset="0"/>
                        </a:rPr>
                        <a:t>35 626,0</a:t>
                      </a:r>
                    </a:p>
                  </a:txBody>
                  <a:tcPr marL="9525" marR="9525" marT="9525" marB="0" anchor="b"/>
                </a:tc>
                <a:tc>
                  <a:txBody>
                    <a:bodyPr/>
                    <a:lstStyle/>
                    <a:p>
                      <a:pPr algn="ctr" fontAlgn="b"/>
                      <a:r>
                        <a:rPr lang="ru-RU" sz="1000" b="1" i="0" u="none" strike="noStrike">
                          <a:effectLst/>
                          <a:latin typeface="Arial" panose="020B0604020202020204" pitchFamily="34" charset="0"/>
                        </a:rPr>
                        <a:t>0,5</a:t>
                      </a:r>
                    </a:p>
                  </a:txBody>
                  <a:tcPr marL="9525" marR="9525" marT="9525" marB="0" anchor="b"/>
                </a:tc>
                <a:tc>
                  <a:txBody>
                    <a:bodyPr/>
                    <a:lstStyle/>
                    <a:p>
                      <a:pPr algn="ctr" fontAlgn="b"/>
                      <a:r>
                        <a:rPr lang="ru-RU" sz="1000" b="1" i="0" u="none" strike="noStrike">
                          <a:effectLst/>
                          <a:latin typeface="Arial" panose="020B0604020202020204" pitchFamily="34" charset="0"/>
                        </a:rPr>
                        <a:t>34 137,1</a:t>
                      </a:r>
                    </a:p>
                  </a:txBody>
                  <a:tcPr marL="9525" marR="9525" marT="9525" marB="0" anchor="b"/>
                </a:tc>
                <a:tc>
                  <a:txBody>
                    <a:bodyPr/>
                    <a:lstStyle/>
                    <a:p>
                      <a:pPr algn="ctr" fontAlgn="b"/>
                      <a:r>
                        <a:rPr lang="ru-RU" sz="1000" b="1" i="0" u="none" strike="noStrike" dirty="0">
                          <a:effectLst/>
                          <a:latin typeface="Arial" panose="020B0604020202020204" pitchFamily="34" charset="0"/>
                        </a:rPr>
                        <a:t>42 240,0</a:t>
                      </a:r>
                    </a:p>
                  </a:txBody>
                  <a:tcPr marL="9525" marR="9525" marT="9525" marB="0" anchor="b"/>
                </a:tc>
                <a:extLst>
                  <a:ext uri="{0D108BD9-81ED-4DB2-BD59-A6C34878D82A}">
                    <a16:rowId xmlns:a16="http://schemas.microsoft.com/office/drawing/2014/main" val="2120353475"/>
                  </a:ext>
                </a:extLst>
              </a:tr>
              <a:tr h="223392">
                <a:tc>
                  <a:txBody>
                    <a:bodyPr/>
                    <a:lstStyle/>
                    <a:p>
                      <a:pPr algn="ctr" fontAlgn="ctr"/>
                      <a:r>
                        <a:rPr lang="ru-RU" sz="1000" b="1" i="0" u="none" strike="noStrike">
                          <a:effectLst/>
                          <a:latin typeface="Arial" panose="020B0604020202020204" pitchFamily="34" charset="0"/>
                        </a:rPr>
                        <a:t>11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"Предпринимательство"                    </a:t>
                      </a:r>
                    </a:p>
                  </a:txBody>
                  <a:tcPr marL="9525" marR="9525" marT="9525" marB="0" anchor="b"/>
                </a:tc>
                <a:tc>
                  <a:txBody>
                    <a:bodyPr/>
                    <a:lstStyle/>
                    <a:p>
                      <a:pPr algn="ctr" fontAlgn="b"/>
                      <a:r>
                        <a:rPr lang="ru-RU" sz="1000" b="1" i="0" u="none" strike="noStrike">
                          <a:effectLst/>
                          <a:latin typeface="Arial" panose="020B0604020202020204" pitchFamily="34" charset="0"/>
                        </a:rPr>
                        <a:t>6 972,7</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extLst>
                  <a:ext uri="{0D108BD9-81ED-4DB2-BD59-A6C34878D82A}">
                    <a16:rowId xmlns:a16="http://schemas.microsoft.com/office/drawing/2014/main" val="721500424"/>
                  </a:ext>
                </a:extLst>
              </a:tr>
              <a:tr h="223392">
                <a:tc>
                  <a:txBody>
                    <a:bodyPr/>
                    <a:lstStyle/>
                    <a:p>
                      <a:pPr algn="ctr" fontAlgn="ctr"/>
                      <a:r>
                        <a:rPr lang="ru-RU" sz="1000" b="1" i="0" u="none" strike="noStrike">
                          <a:effectLst/>
                          <a:latin typeface="Arial" panose="020B0604020202020204" pitchFamily="34" charset="0"/>
                        </a:rPr>
                        <a:t>12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"Управление имуществом и муниципальными финансами"   </a:t>
                      </a:r>
                    </a:p>
                  </a:txBody>
                  <a:tcPr marL="9525" marR="9525" marT="9525" marB="0" anchor="b"/>
                </a:tc>
                <a:tc>
                  <a:txBody>
                    <a:bodyPr/>
                    <a:lstStyle/>
                    <a:p>
                      <a:pPr algn="ctr" fontAlgn="b"/>
                      <a:r>
                        <a:rPr lang="ru-RU" sz="1000" b="1" i="0" u="none" strike="noStrike">
                          <a:effectLst/>
                          <a:latin typeface="Arial" panose="020B0604020202020204" pitchFamily="34" charset="0"/>
                        </a:rPr>
                        <a:t>522 730,4</a:t>
                      </a:r>
                    </a:p>
                  </a:txBody>
                  <a:tcPr marL="9525" marR="9525" marT="9525" marB="0" anchor="b"/>
                </a:tc>
                <a:tc>
                  <a:txBody>
                    <a:bodyPr/>
                    <a:lstStyle/>
                    <a:p>
                      <a:pPr algn="ctr" fontAlgn="b"/>
                      <a:r>
                        <a:rPr lang="ru-RU" sz="1000" b="1" i="0" u="none" strike="noStrike">
                          <a:effectLst/>
                          <a:latin typeface="Arial" panose="020B0604020202020204" pitchFamily="34" charset="0"/>
                        </a:rPr>
                        <a:t>649 913,8</a:t>
                      </a:r>
                    </a:p>
                  </a:txBody>
                  <a:tcPr marL="9525" marR="9525" marT="9525" marB="0" anchor="b"/>
                </a:tc>
                <a:tc>
                  <a:txBody>
                    <a:bodyPr/>
                    <a:lstStyle/>
                    <a:p>
                      <a:pPr algn="ctr" fontAlgn="b"/>
                      <a:r>
                        <a:rPr lang="ru-RU" sz="1000" b="1" i="0" u="none" strike="noStrike">
                          <a:effectLst/>
                          <a:latin typeface="Arial" panose="020B0604020202020204" pitchFamily="34" charset="0"/>
                        </a:rPr>
                        <a:t>576 005,1</a:t>
                      </a:r>
                    </a:p>
                  </a:txBody>
                  <a:tcPr marL="9525" marR="9525" marT="9525" marB="0" anchor="b"/>
                </a:tc>
                <a:tc>
                  <a:txBody>
                    <a:bodyPr/>
                    <a:lstStyle/>
                    <a:p>
                      <a:pPr algn="ctr" fontAlgn="b"/>
                      <a:r>
                        <a:rPr lang="ru-RU" sz="1000" b="1" i="0" u="none" strike="noStrike" dirty="0">
                          <a:effectLst/>
                          <a:latin typeface="Arial" panose="020B0604020202020204" pitchFamily="34" charset="0"/>
                        </a:rPr>
                        <a:t>8,8</a:t>
                      </a:r>
                    </a:p>
                  </a:txBody>
                  <a:tcPr marL="9525" marR="9525" marT="9525" marB="0" anchor="b"/>
                </a:tc>
                <a:tc>
                  <a:txBody>
                    <a:bodyPr/>
                    <a:lstStyle/>
                    <a:p>
                      <a:pPr algn="ctr" fontAlgn="b"/>
                      <a:r>
                        <a:rPr lang="ru-RU" sz="1000" b="1" i="0" u="none" strike="noStrike">
                          <a:effectLst/>
                          <a:latin typeface="Arial" panose="020B0604020202020204" pitchFamily="34" charset="0"/>
                        </a:rPr>
                        <a:t>574 120,8</a:t>
                      </a:r>
                    </a:p>
                  </a:txBody>
                  <a:tcPr marL="9525" marR="9525" marT="9525" marB="0" anchor="b"/>
                </a:tc>
                <a:tc>
                  <a:txBody>
                    <a:bodyPr/>
                    <a:lstStyle/>
                    <a:p>
                      <a:pPr algn="ctr" fontAlgn="b"/>
                      <a:r>
                        <a:rPr lang="ru-RU" sz="1000" b="1" i="0" u="none" strike="noStrike">
                          <a:effectLst/>
                          <a:latin typeface="Arial" panose="020B0604020202020204" pitchFamily="34" charset="0"/>
                        </a:rPr>
                        <a:t>574 120,8</a:t>
                      </a:r>
                    </a:p>
                  </a:txBody>
                  <a:tcPr marL="9525" marR="9525" marT="9525" marB="0" anchor="b"/>
                </a:tc>
                <a:extLst>
                  <a:ext uri="{0D108BD9-81ED-4DB2-BD59-A6C34878D82A}">
                    <a16:rowId xmlns:a16="http://schemas.microsoft.com/office/drawing/2014/main" val="2230133394"/>
                  </a:ext>
                </a:extLst>
              </a:tr>
              <a:tr h="338690">
                <a:tc>
                  <a:txBody>
                    <a:bodyPr/>
                    <a:lstStyle/>
                    <a:p>
                      <a:pPr algn="ctr" fontAlgn="ctr"/>
                      <a:r>
                        <a:rPr lang="ru-RU" sz="1000" b="1" i="0" u="none" strike="noStrike">
                          <a:effectLst/>
                          <a:latin typeface="Arial" panose="020B0604020202020204" pitchFamily="34" charset="0"/>
                        </a:rPr>
                        <a:t>13</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институтов гражданского общества, повышение эффективности местного самоуправления и реализации молодежной политики"</a:t>
                      </a:r>
                    </a:p>
                  </a:txBody>
                  <a:tcPr marL="9525" marR="9525" marT="9525" marB="0" anchor="b"/>
                </a:tc>
                <a:tc>
                  <a:txBody>
                    <a:bodyPr/>
                    <a:lstStyle/>
                    <a:p>
                      <a:pPr algn="ctr" fontAlgn="b"/>
                      <a:r>
                        <a:rPr lang="ru-RU" sz="1000" b="1" i="0" u="none" strike="noStrike">
                          <a:effectLst/>
                          <a:latin typeface="Arial" panose="020B0604020202020204" pitchFamily="34" charset="0"/>
                        </a:rPr>
                        <a:t>87 532,5</a:t>
                      </a:r>
                    </a:p>
                  </a:txBody>
                  <a:tcPr marL="9525" marR="9525" marT="9525" marB="0" anchor="b"/>
                </a:tc>
                <a:tc>
                  <a:txBody>
                    <a:bodyPr/>
                    <a:lstStyle/>
                    <a:p>
                      <a:pPr algn="ctr" fontAlgn="b"/>
                      <a:r>
                        <a:rPr lang="ru-RU" sz="1000" b="1" i="0" u="none" strike="noStrike">
                          <a:effectLst/>
                          <a:latin typeface="Arial" panose="020B0604020202020204" pitchFamily="34" charset="0"/>
                        </a:rPr>
                        <a:t>77 316,4</a:t>
                      </a:r>
                    </a:p>
                  </a:txBody>
                  <a:tcPr marL="9525" marR="9525" marT="9525" marB="0" anchor="b"/>
                </a:tc>
                <a:tc>
                  <a:txBody>
                    <a:bodyPr/>
                    <a:lstStyle/>
                    <a:p>
                      <a:pPr algn="ctr" fontAlgn="b"/>
                      <a:r>
                        <a:rPr lang="ru-RU" sz="1000" b="1" i="0" u="none" strike="noStrike">
                          <a:effectLst/>
                          <a:latin typeface="Arial" panose="020B0604020202020204" pitchFamily="34" charset="0"/>
                        </a:rPr>
                        <a:t>66 985,4</a:t>
                      </a:r>
                    </a:p>
                  </a:txBody>
                  <a:tcPr marL="9525" marR="9525" marT="9525" marB="0" anchor="b"/>
                </a:tc>
                <a:tc>
                  <a:txBody>
                    <a:bodyPr/>
                    <a:lstStyle/>
                    <a:p>
                      <a:pPr algn="ctr" fontAlgn="b"/>
                      <a:r>
                        <a:rPr lang="ru-RU" sz="1000" b="1" i="0" u="none" strike="noStrike">
                          <a:effectLst/>
                          <a:latin typeface="Arial" panose="020B0604020202020204" pitchFamily="34" charset="0"/>
                        </a:rPr>
                        <a:t>1,0</a:t>
                      </a:r>
                    </a:p>
                  </a:txBody>
                  <a:tcPr marL="9525" marR="9525" marT="9525" marB="0" anchor="b"/>
                </a:tc>
                <a:tc>
                  <a:txBody>
                    <a:bodyPr/>
                    <a:lstStyle/>
                    <a:p>
                      <a:pPr algn="ctr" fontAlgn="b"/>
                      <a:r>
                        <a:rPr lang="ru-RU" sz="1000" b="1" i="0" u="none" strike="noStrike">
                          <a:effectLst/>
                          <a:latin typeface="Arial" panose="020B0604020202020204" pitchFamily="34" charset="0"/>
                        </a:rPr>
                        <a:t>61 700,9</a:t>
                      </a:r>
                    </a:p>
                  </a:txBody>
                  <a:tcPr marL="9525" marR="9525" marT="9525" marB="0" anchor="b"/>
                </a:tc>
                <a:tc>
                  <a:txBody>
                    <a:bodyPr/>
                    <a:lstStyle/>
                    <a:p>
                      <a:pPr algn="ctr" fontAlgn="b"/>
                      <a:r>
                        <a:rPr lang="ru-RU" sz="1000" b="1" i="0" u="none" strike="noStrike">
                          <a:effectLst/>
                          <a:latin typeface="Arial" panose="020B0604020202020204" pitchFamily="34" charset="0"/>
                        </a:rPr>
                        <a:t>67 298,0</a:t>
                      </a:r>
                    </a:p>
                  </a:txBody>
                  <a:tcPr marL="9525" marR="9525" marT="9525" marB="0" anchor="b"/>
                </a:tc>
                <a:extLst>
                  <a:ext uri="{0D108BD9-81ED-4DB2-BD59-A6C34878D82A}">
                    <a16:rowId xmlns:a16="http://schemas.microsoft.com/office/drawing/2014/main" val="4208573128"/>
                  </a:ext>
                </a:extLst>
              </a:tr>
              <a:tr h="223392">
                <a:tc>
                  <a:txBody>
                    <a:bodyPr/>
                    <a:lstStyle/>
                    <a:p>
                      <a:pPr algn="ctr" fontAlgn="ctr"/>
                      <a:r>
                        <a:rPr lang="ru-RU" sz="1000" b="1" i="0" u="none" strike="noStrike">
                          <a:effectLst/>
                          <a:latin typeface="Arial" panose="020B0604020202020204" pitchFamily="34" charset="0"/>
                        </a:rPr>
                        <a:t>14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 функционирование дорожно-транспортного комплекса"                </a:t>
                      </a:r>
                    </a:p>
                  </a:txBody>
                  <a:tcPr marL="9525" marR="9525" marT="9525" marB="0" anchor="b"/>
                </a:tc>
                <a:tc>
                  <a:txBody>
                    <a:bodyPr/>
                    <a:lstStyle/>
                    <a:p>
                      <a:pPr algn="ctr" fontAlgn="b"/>
                      <a:r>
                        <a:rPr lang="ru-RU" sz="1000" b="1" i="0" u="none" strike="noStrike">
                          <a:effectLst/>
                          <a:latin typeface="Arial" panose="020B0604020202020204" pitchFamily="34" charset="0"/>
                        </a:rPr>
                        <a:t>199 314,3</a:t>
                      </a:r>
                    </a:p>
                  </a:txBody>
                  <a:tcPr marL="9525" marR="9525" marT="9525" marB="0" anchor="b"/>
                </a:tc>
                <a:tc>
                  <a:txBody>
                    <a:bodyPr/>
                    <a:lstStyle/>
                    <a:p>
                      <a:pPr algn="ctr" fontAlgn="b"/>
                      <a:r>
                        <a:rPr lang="ru-RU" sz="1000" b="1" i="0" u="none" strike="noStrike">
                          <a:effectLst/>
                          <a:latin typeface="Arial" panose="020B0604020202020204" pitchFamily="34" charset="0"/>
                        </a:rPr>
                        <a:t>266 757,9</a:t>
                      </a:r>
                    </a:p>
                  </a:txBody>
                  <a:tcPr marL="9525" marR="9525" marT="9525" marB="0" anchor="b"/>
                </a:tc>
                <a:tc>
                  <a:txBody>
                    <a:bodyPr/>
                    <a:lstStyle/>
                    <a:p>
                      <a:pPr algn="ctr" fontAlgn="b"/>
                      <a:r>
                        <a:rPr lang="ru-RU" sz="1000" b="1" i="0" u="none" strike="noStrike">
                          <a:effectLst/>
                          <a:latin typeface="Arial" panose="020B0604020202020204" pitchFamily="34" charset="0"/>
                        </a:rPr>
                        <a:t>262 281,9</a:t>
                      </a:r>
                    </a:p>
                  </a:txBody>
                  <a:tcPr marL="9525" marR="9525" marT="9525" marB="0" anchor="b"/>
                </a:tc>
                <a:tc>
                  <a:txBody>
                    <a:bodyPr/>
                    <a:lstStyle/>
                    <a:p>
                      <a:pPr algn="ctr" fontAlgn="b"/>
                      <a:r>
                        <a:rPr lang="ru-RU" sz="1000" b="1" i="0" u="none" strike="noStrike">
                          <a:effectLst/>
                          <a:latin typeface="Arial" panose="020B0604020202020204" pitchFamily="34" charset="0"/>
                        </a:rPr>
                        <a:t>4,0</a:t>
                      </a:r>
                    </a:p>
                  </a:txBody>
                  <a:tcPr marL="9525" marR="9525" marT="9525" marB="0" anchor="b"/>
                </a:tc>
                <a:tc>
                  <a:txBody>
                    <a:bodyPr/>
                    <a:lstStyle/>
                    <a:p>
                      <a:pPr algn="ctr" fontAlgn="b"/>
                      <a:r>
                        <a:rPr lang="ru-RU" sz="1000" b="1" i="0" u="none" strike="noStrike">
                          <a:effectLst/>
                          <a:latin typeface="Arial" panose="020B0604020202020204" pitchFamily="34" charset="0"/>
                        </a:rPr>
                        <a:t>268 316,6</a:t>
                      </a:r>
                    </a:p>
                  </a:txBody>
                  <a:tcPr marL="9525" marR="9525" marT="9525" marB="0" anchor="b"/>
                </a:tc>
                <a:tc>
                  <a:txBody>
                    <a:bodyPr/>
                    <a:lstStyle/>
                    <a:p>
                      <a:pPr algn="ctr" fontAlgn="b"/>
                      <a:r>
                        <a:rPr lang="ru-RU" sz="1000" b="1" i="0" u="none" strike="noStrike">
                          <a:effectLst/>
                          <a:latin typeface="Arial" panose="020B0604020202020204" pitchFamily="34" charset="0"/>
                        </a:rPr>
                        <a:t>271 696,2</a:t>
                      </a:r>
                    </a:p>
                  </a:txBody>
                  <a:tcPr marL="9525" marR="9525" marT="9525" marB="0" anchor="b"/>
                </a:tc>
                <a:extLst>
                  <a:ext uri="{0D108BD9-81ED-4DB2-BD59-A6C34878D82A}">
                    <a16:rowId xmlns:a16="http://schemas.microsoft.com/office/drawing/2014/main" val="654357720"/>
                  </a:ext>
                </a:extLst>
              </a:tr>
              <a:tr h="223392">
                <a:tc>
                  <a:txBody>
                    <a:bodyPr/>
                    <a:lstStyle/>
                    <a:p>
                      <a:pPr algn="ctr" fontAlgn="ctr"/>
                      <a:r>
                        <a:rPr lang="ru-RU" sz="1000" b="1" i="0" u="none" strike="noStrike">
                          <a:effectLst/>
                          <a:latin typeface="Arial" panose="020B0604020202020204" pitchFamily="34" charset="0"/>
                        </a:rPr>
                        <a:t>15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"Цифровое муниципальное образование"                                </a:t>
                      </a:r>
                    </a:p>
                  </a:txBody>
                  <a:tcPr marL="9525" marR="9525" marT="9525" marB="0" anchor="b"/>
                </a:tc>
                <a:tc>
                  <a:txBody>
                    <a:bodyPr/>
                    <a:lstStyle/>
                    <a:p>
                      <a:pPr algn="ctr" fontAlgn="b"/>
                      <a:r>
                        <a:rPr lang="ru-RU" sz="1000" b="1" i="0" u="none" strike="noStrike">
                          <a:effectLst/>
                          <a:latin typeface="Arial" panose="020B0604020202020204" pitchFamily="34" charset="0"/>
                        </a:rPr>
                        <a:t>131 197,2</a:t>
                      </a:r>
                    </a:p>
                  </a:txBody>
                  <a:tcPr marL="9525" marR="9525" marT="9525" marB="0" anchor="b"/>
                </a:tc>
                <a:tc>
                  <a:txBody>
                    <a:bodyPr/>
                    <a:lstStyle/>
                    <a:p>
                      <a:pPr algn="ctr" fontAlgn="b"/>
                      <a:r>
                        <a:rPr lang="ru-RU" sz="1000" b="1" i="0" u="none" strike="noStrike">
                          <a:effectLst/>
                          <a:latin typeface="Arial" panose="020B0604020202020204" pitchFamily="34" charset="0"/>
                        </a:rPr>
                        <a:t>121 903,0</a:t>
                      </a:r>
                    </a:p>
                  </a:txBody>
                  <a:tcPr marL="9525" marR="9525" marT="9525" marB="0" anchor="b"/>
                </a:tc>
                <a:tc>
                  <a:txBody>
                    <a:bodyPr/>
                    <a:lstStyle/>
                    <a:p>
                      <a:pPr algn="ctr" fontAlgn="b"/>
                      <a:r>
                        <a:rPr lang="ru-RU" sz="1000" b="1" i="0" u="none" strike="noStrike">
                          <a:effectLst/>
                          <a:latin typeface="Arial" panose="020B0604020202020204" pitchFamily="34" charset="0"/>
                        </a:rPr>
                        <a:t>154 886,1</a:t>
                      </a:r>
                    </a:p>
                  </a:txBody>
                  <a:tcPr marL="9525" marR="9525" marT="9525" marB="0" anchor="b"/>
                </a:tc>
                <a:tc>
                  <a:txBody>
                    <a:bodyPr/>
                    <a:lstStyle/>
                    <a:p>
                      <a:pPr algn="ctr" fontAlgn="b"/>
                      <a:r>
                        <a:rPr lang="ru-RU" sz="1000" b="1" i="0" u="none" strike="noStrike">
                          <a:effectLst/>
                          <a:latin typeface="Arial" panose="020B0604020202020204" pitchFamily="34" charset="0"/>
                        </a:rPr>
                        <a:t>2,4</a:t>
                      </a:r>
                    </a:p>
                  </a:txBody>
                  <a:tcPr marL="9525" marR="9525" marT="9525" marB="0" anchor="b"/>
                </a:tc>
                <a:tc>
                  <a:txBody>
                    <a:bodyPr/>
                    <a:lstStyle/>
                    <a:p>
                      <a:pPr algn="ctr" fontAlgn="b"/>
                      <a:r>
                        <a:rPr lang="ru-RU" sz="1000" b="1" i="0" u="none" strike="noStrike">
                          <a:effectLst/>
                          <a:latin typeface="Arial" panose="020B0604020202020204" pitchFamily="34" charset="0"/>
                        </a:rPr>
                        <a:t>156 225,1</a:t>
                      </a:r>
                    </a:p>
                  </a:txBody>
                  <a:tcPr marL="9525" marR="9525" marT="9525" marB="0" anchor="b"/>
                </a:tc>
                <a:tc>
                  <a:txBody>
                    <a:bodyPr/>
                    <a:lstStyle/>
                    <a:p>
                      <a:pPr algn="ctr" fontAlgn="b"/>
                      <a:r>
                        <a:rPr lang="ru-RU" sz="1000" b="1" i="0" u="none" strike="noStrike">
                          <a:effectLst/>
                          <a:latin typeface="Arial" panose="020B0604020202020204" pitchFamily="34" charset="0"/>
                        </a:rPr>
                        <a:t>154 855,1</a:t>
                      </a:r>
                    </a:p>
                  </a:txBody>
                  <a:tcPr marL="9525" marR="9525" marT="9525" marB="0" anchor="b"/>
                </a:tc>
                <a:extLst>
                  <a:ext uri="{0D108BD9-81ED-4DB2-BD59-A6C34878D82A}">
                    <a16:rowId xmlns:a16="http://schemas.microsoft.com/office/drawing/2014/main" val="2496684557"/>
                  </a:ext>
                </a:extLst>
              </a:tr>
              <a:tr h="223392">
                <a:tc>
                  <a:txBody>
                    <a:bodyPr/>
                    <a:lstStyle/>
                    <a:p>
                      <a:pPr algn="ctr" fontAlgn="ctr"/>
                      <a:r>
                        <a:rPr lang="ru-RU" sz="1000" b="1" i="0" u="none" strike="noStrike">
                          <a:effectLst/>
                          <a:latin typeface="Arial" panose="020B0604020202020204" pitchFamily="34" charset="0"/>
                        </a:rPr>
                        <a:t>16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"Архитектура и градостроительство"</a:t>
                      </a:r>
                    </a:p>
                  </a:txBody>
                  <a:tcPr marL="9525" marR="9525" marT="9525" marB="0" anchor="b"/>
                </a:tc>
                <a:tc>
                  <a:txBody>
                    <a:bodyPr/>
                    <a:lstStyle/>
                    <a:p>
                      <a:pPr algn="ctr" fontAlgn="b"/>
                      <a:r>
                        <a:rPr lang="ru-RU" sz="1000" b="1" i="0" u="none" strike="noStrike">
                          <a:effectLst/>
                          <a:latin typeface="Arial" panose="020B0604020202020204" pitchFamily="34" charset="0"/>
                        </a:rPr>
                        <a:t>712,3</a:t>
                      </a:r>
                    </a:p>
                  </a:txBody>
                  <a:tcPr marL="9525" marR="9525" marT="9525" marB="0" anchor="b"/>
                </a:tc>
                <a:tc>
                  <a:txBody>
                    <a:bodyPr/>
                    <a:lstStyle/>
                    <a:p>
                      <a:pPr algn="ctr" fontAlgn="b"/>
                      <a:r>
                        <a:rPr lang="ru-RU" sz="1000" b="1" i="0" u="none" strike="noStrike">
                          <a:effectLst/>
                          <a:latin typeface="Arial" panose="020B0604020202020204" pitchFamily="34" charset="0"/>
                        </a:rPr>
                        <a:t>1 697,0</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425030935"/>
                  </a:ext>
                </a:extLst>
              </a:tr>
              <a:tr h="223392">
                <a:tc>
                  <a:txBody>
                    <a:bodyPr/>
                    <a:lstStyle/>
                    <a:p>
                      <a:pPr algn="ctr" fontAlgn="ctr"/>
                      <a:r>
                        <a:rPr lang="ru-RU" sz="1000" b="1" i="0" u="none" strike="noStrike">
                          <a:effectLst/>
                          <a:latin typeface="Arial" panose="020B0604020202020204" pitchFamily="34" charset="0"/>
                        </a:rPr>
                        <a:t>17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"Формирование современной комфортной городской среды"   </a:t>
                      </a:r>
                    </a:p>
                  </a:txBody>
                  <a:tcPr marL="9525" marR="9525" marT="9525" marB="0" anchor="b"/>
                </a:tc>
                <a:tc>
                  <a:txBody>
                    <a:bodyPr/>
                    <a:lstStyle/>
                    <a:p>
                      <a:pPr algn="ctr" fontAlgn="b"/>
                      <a:r>
                        <a:rPr lang="ru-RU" sz="1000" b="1" i="0" u="none" strike="noStrike">
                          <a:effectLst/>
                          <a:latin typeface="Arial" panose="020B0604020202020204" pitchFamily="34" charset="0"/>
                        </a:rPr>
                        <a:t>482 623,1</a:t>
                      </a:r>
                    </a:p>
                  </a:txBody>
                  <a:tcPr marL="9525" marR="9525" marT="9525" marB="0" anchor="b"/>
                </a:tc>
                <a:tc>
                  <a:txBody>
                    <a:bodyPr/>
                    <a:lstStyle/>
                    <a:p>
                      <a:pPr algn="ctr" fontAlgn="b"/>
                      <a:r>
                        <a:rPr lang="ru-RU" sz="1000" b="1" i="0" u="none" strike="noStrike">
                          <a:effectLst/>
                          <a:latin typeface="Arial" panose="020B0604020202020204" pitchFamily="34" charset="0"/>
                        </a:rPr>
                        <a:t>856 523,1</a:t>
                      </a:r>
                    </a:p>
                  </a:txBody>
                  <a:tcPr marL="9525" marR="9525" marT="9525" marB="0" anchor="b"/>
                </a:tc>
                <a:tc>
                  <a:txBody>
                    <a:bodyPr/>
                    <a:lstStyle/>
                    <a:p>
                      <a:pPr algn="ctr" fontAlgn="b"/>
                      <a:r>
                        <a:rPr lang="ru-RU" sz="1000" b="1" i="0" u="none" strike="noStrike">
                          <a:effectLst/>
                          <a:latin typeface="Arial" panose="020B0604020202020204" pitchFamily="34" charset="0"/>
                        </a:rPr>
                        <a:t>393 923,7</a:t>
                      </a:r>
                    </a:p>
                  </a:txBody>
                  <a:tcPr marL="9525" marR="9525" marT="9525" marB="0" anchor="b"/>
                </a:tc>
                <a:tc>
                  <a:txBody>
                    <a:bodyPr/>
                    <a:lstStyle/>
                    <a:p>
                      <a:pPr algn="ctr" fontAlgn="b"/>
                      <a:r>
                        <a:rPr lang="ru-RU" sz="1000" b="1" i="0" u="none" strike="noStrike">
                          <a:effectLst/>
                          <a:latin typeface="Arial" panose="020B0604020202020204" pitchFamily="34" charset="0"/>
                        </a:rPr>
                        <a:t>6,0</a:t>
                      </a:r>
                    </a:p>
                  </a:txBody>
                  <a:tcPr marL="9525" marR="9525" marT="9525" marB="0" anchor="b"/>
                </a:tc>
                <a:tc>
                  <a:txBody>
                    <a:bodyPr/>
                    <a:lstStyle/>
                    <a:p>
                      <a:pPr algn="ctr" fontAlgn="b"/>
                      <a:r>
                        <a:rPr lang="ru-RU" sz="1000" b="1" i="0" u="none" strike="noStrike">
                          <a:effectLst/>
                          <a:latin typeface="Arial" panose="020B0604020202020204" pitchFamily="34" charset="0"/>
                        </a:rPr>
                        <a:t>596 237,1</a:t>
                      </a:r>
                    </a:p>
                  </a:txBody>
                  <a:tcPr marL="9525" marR="9525" marT="9525" marB="0" anchor="b"/>
                </a:tc>
                <a:tc>
                  <a:txBody>
                    <a:bodyPr/>
                    <a:lstStyle/>
                    <a:p>
                      <a:pPr algn="ctr" fontAlgn="b"/>
                      <a:r>
                        <a:rPr lang="ru-RU" sz="1000" b="1" i="0" u="none" strike="noStrike" dirty="0">
                          <a:effectLst/>
                          <a:latin typeface="Arial" panose="020B0604020202020204" pitchFamily="34" charset="0"/>
                        </a:rPr>
                        <a:t>469 160,0</a:t>
                      </a:r>
                    </a:p>
                  </a:txBody>
                  <a:tcPr marL="9525" marR="9525" marT="9525" marB="0" anchor="b"/>
                </a:tc>
                <a:extLst>
                  <a:ext uri="{0D108BD9-81ED-4DB2-BD59-A6C34878D82A}">
                    <a16:rowId xmlns:a16="http://schemas.microsoft.com/office/drawing/2014/main" val="2450989228"/>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39</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a:t>
            </a:r>
            <a:r>
              <a:rPr lang="ru-RU" sz="1800" dirty="0" smtClean="0">
                <a:latin typeface="Century Gothic" panose="020B0502020202020204" pitchFamily="34" charset="0"/>
              </a:rPr>
              <a:t>2022- 2026 </a:t>
            </a:r>
            <a:r>
              <a:rPr lang="ru-RU" sz="1800" dirty="0">
                <a:latin typeface="Century Gothic" panose="020B0502020202020204" pitchFamily="34" charset="0"/>
              </a:rPr>
              <a:t>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3146055341"/>
      </p:ext>
    </p:extLst>
  </p:cSld>
  <p:clrMapOvr>
    <a:masterClrMapping/>
  </p:clrMapOvr>
  <p:transition spd="med">
    <p:spli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9000">
              <a:schemeClr val="accent1">
                <a:lumMod val="5000"/>
                <a:lumOff val="95000"/>
              </a:schemeClr>
            </a:gs>
            <a:gs pos="4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00511-6621-40FA-9ACF-AD2898F42479}"/>
              </a:ext>
            </a:extLst>
          </p:cNvPr>
          <p:cNvSpPr>
            <a:spLocks noGrp="1"/>
          </p:cNvSpPr>
          <p:nvPr>
            <p:ph type="title"/>
          </p:nvPr>
        </p:nvSpPr>
        <p:spPr>
          <a:xfrm>
            <a:off x="1062181" y="136525"/>
            <a:ext cx="10298545" cy="731693"/>
          </a:xfrm>
        </p:spPr>
        <p:txBody>
          <a:bodyPr>
            <a:normAutofit fontScale="90000"/>
          </a:bodyPr>
          <a:lstStyle/>
          <a:p>
            <a:pPr algn="ctr"/>
            <a:r>
              <a:rPr lang="ru-RU" sz="2000" b="1" dirty="0"/>
              <a:t/>
            </a:r>
            <a:br>
              <a:rPr lang="ru-RU" sz="2000" b="1" dirty="0"/>
            </a:br>
            <a:r>
              <a:rPr lang="ru-RU" sz="2000" b="1" dirty="0"/>
              <a:t/>
            </a:r>
            <a:br>
              <a:rPr lang="ru-RU" sz="2000" b="1" dirty="0"/>
            </a:br>
            <a:r>
              <a:rPr lang="ru-RU" sz="2000" b="1" dirty="0"/>
              <a:t/>
            </a:r>
            <a:br>
              <a:rPr lang="ru-RU" sz="2000" b="1" dirty="0"/>
            </a:br>
            <a:r>
              <a:rPr lang="ru-RU" sz="2000" b="1" dirty="0"/>
              <a:t>              </a:t>
            </a:r>
            <a:r>
              <a:rPr lang="ru-RU" sz="2700" dirty="0"/>
              <a:t>Описание административно-территориального образования города       Долгопрудный</a:t>
            </a:r>
            <a:r>
              <a:rPr lang="ru-RU" b="1" dirty="0"/>
              <a:t/>
            </a:r>
            <a:br>
              <a:rPr lang="ru-RU" b="1" dirty="0"/>
            </a:br>
            <a:endParaRPr lang="ru-RU" b="1" dirty="0"/>
          </a:p>
        </p:txBody>
      </p:sp>
      <p:sp>
        <p:nvSpPr>
          <p:cNvPr id="3" name="Объект 2">
            <a:extLst>
              <a:ext uri="{FF2B5EF4-FFF2-40B4-BE49-F238E27FC236}">
                <a16:creationId xmlns:a16="http://schemas.microsoft.com/office/drawing/2014/main" id="{2AF8B959-9FE1-4011-8147-30E57DAB1228}"/>
              </a:ext>
            </a:extLst>
          </p:cNvPr>
          <p:cNvSpPr>
            <a:spLocks noGrp="1"/>
          </p:cNvSpPr>
          <p:nvPr>
            <p:ph idx="1"/>
          </p:nvPr>
        </p:nvSpPr>
        <p:spPr>
          <a:xfrm>
            <a:off x="411494" y="1043901"/>
            <a:ext cx="10515600" cy="5321876"/>
          </a:xfrm>
        </p:spPr>
        <p:txBody>
          <a:bodyPr>
            <a:noAutofit/>
          </a:bodyPr>
          <a:lstStyle/>
          <a:p>
            <a:pPr marL="0" indent="0">
              <a:lnSpc>
                <a:spcPct val="170000"/>
              </a:lnSpc>
              <a:buNone/>
            </a:pPr>
            <a:r>
              <a:rPr lang="ru-RU" sz="1200" dirty="0">
                <a:effectLst>
                  <a:outerShdw blurRad="38100" dist="38100" dir="2700000" algn="tl">
                    <a:srgbClr val="000000">
                      <a:alpha val="43137"/>
                    </a:srgbClr>
                  </a:outerShdw>
                </a:effectLst>
              </a:rPr>
              <a:t>Город Долгопрудный — муниципальное образование областного значения. Статус города Долгопрудный обрел в 1957 году. Площадь города — 3052 гектар. Своими южными границами он примыкает по Дмитровскому шоссе к МКАД и расположен в 8 километрах от аэропорта Шереметьево. С запада город граничит с каналом имени Москвы, на севере с городским округом Мытищи, с ним же город граничит и на востоке, здесь же проходит граница с Москвой.</a:t>
            </a:r>
          </a:p>
          <a:p>
            <a:pPr marL="0" indent="0">
              <a:buNone/>
            </a:pPr>
            <a:r>
              <a:rPr lang="ru-RU" sz="1200" dirty="0">
                <a:effectLst>
                  <a:outerShdw blurRad="38100" dist="38100" dir="2700000" algn="tl">
                    <a:srgbClr val="000000">
                      <a:alpha val="43137"/>
                    </a:srgbClr>
                  </a:outerShdw>
                </a:effectLst>
              </a:rPr>
              <a:t>В состав города были в разное время включены:</a:t>
            </a:r>
          </a:p>
          <a:p>
            <a:r>
              <a:rPr lang="ru-RU" sz="1200" dirty="0">
                <a:effectLst>
                  <a:outerShdw blurRad="38100" dist="38100" dir="2700000" algn="tl">
                    <a:srgbClr val="000000">
                      <a:alpha val="43137"/>
                    </a:srgbClr>
                  </a:outerShdw>
                </a:effectLst>
              </a:rPr>
              <a:t>посёлок </a:t>
            </a:r>
            <a:r>
              <a:rPr lang="ru-RU" sz="1200" dirty="0">
                <a:effectLst>
                  <a:outerShdw blurRad="38100" dist="38100" dir="2700000" algn="tl">
                    <a:srgbClr val="000000">
                      <a:alpha val="43137"/>
                    </a:srgbClr>
                  </a:outerShdw>
                </a:effectLst>
                <a:hlinkClick r:id="rId2" tooltip="Хлебниково (микрорайон Долгопрудного)">
                  <a:extLst>
                    <a:ext uri="{A12FA001-AC4F-418D-AE19-62706E023703}">
                      <ahyp:hlinkClr xmlns="" xmlns:ahyp="http://schemas.microsoft.com/office/drawing/2018/hyperlinkcolor" val="tx"/>
                    </a:ext>
                  </a:extLst>
                </a:hlinkClick>
              </a:rPr>
              <a:t>Хлебниково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село </a:t>
            </a:r>
            <a:r>
              <a:rPr lang="ru-RU" sz="1200" dirty="0" err="1">
                <a:effectLst>
                  <a:outerShdw blurRad="38100" dist="38100" dir="2700000" algn="tl">
                    <a:srgbClr val="000000">
                      <a:alpha val="43137"/>
                    </a:srgbClr>
                  </a:outerShdw>
                </a:effectLst>
                <a:hlinkClick r:id="rId3" tooltip="Павельцево (микрорайон Долгопрудного)">
                  <a:extLst>
                    <a:ext uri="{A12FA001-AC4F-418D-AE19-62706E023703}">
                      <ahyp:hlinkClr xmlns="" xmlns:ahyp="http://schemas.microsoft.com/office/drawing/2018/hyperlinkcolor" val="tx"/>
                    </a:ext>
                  </a:extLst>
                </a:hlinkClick>
              </a:rPr>
              <a:t>Павельцево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рабочий посёлок </a:t>
            </a:r>
            <a:r>
              <a:rPr lang="ru-RU" sz="1200" dirty="0">
                <a:effectLst>
                  <a:outerShdw blurRad="38100" dist="38100" dir="2700000" algn="tl">
                    <a:srgbClr val="000000">
                      <a:alpha val="43137"/>
                    </a:srgbClr>
                  </a:outerShdw>
                </a:effectLst>
                <a:hlinkClick r:id="rId4" tooltip="Шереметьевский (микрорайон Долгопрудного)">
                  <a:extLst>
                    <a:ext uri="{A12FA001-AC4F-418D-AE19-62706E023703}">
                      <ahyp:hlinkClr xmlns="" xmlns:ahyp="http://schemas.microsoft.com/office/drawing/2018/hyperlinkcolor" val="tx"/>
                    </a:ext>
                  </a:extLst>
                </a:hlinkClick>
              </a:rPr>
              <a:t>Шереметьевский</a:t>
            </a:r>
            <a:r>
              <a:rPr lang="ru-RU" sz="1200" dirty="0">
                <a:effectLst>
                  <a:outerShdw blurRad="38100" dist="38100" dir="2700000" algn="tl">
                    <a:srgbClr val="000000">
                      <a:alpha val="43137"/>
                    </a:srgbClr>
                  </a:outerShdw>
                </a:effectLst>
              </a:rPr>
              <a:t>, находящиеся на севере за каналом</a:t>
            </a:r>
          </a:p>
          <a:p>
            <a:pPr marL="0" indent="0">
              <a:buNone/>
            </a:pPr>
            <a:r>
              <a:rPr lang="ru-RU" sz="1200" dirty="0">
                <a:effectLst>
                  <a:outerShdw blurRad="38100" dist="38100" dir="2700000" algn="tl">
                    <a:srgbClr val="000000">
                      <a:alpha val="43137"/>
                    </a:srgbClr>
                  </a:outerShdw>
                </a:effectLst>
              </a:rPr>
              <a:t> имени Москвы.</a:t>
            </a:r>
          </a:p>
          <a:p>
            <a:pPr marL="0" indent="0">
              <a:lnSpc>
                <a:spcPct val="120000"/>
              </a:lnSpc>
              <a:buNone/>
            </a:pPr>
            <a:r>
              <a:rPr lang="ru-RU" sz="1200" dirty="0">
                <a:effectLst>
                  <a:outerShdw blurRad="38100" dist="38100" dir="2700000" algn="tl">
                    <a:srgbClr val="000000">
                      <a:alpha val="43137"/>
                    </a:srgbClr>
                  </a:outerShdw>
                </a:effectLst>
              </a:rPr>
              <a:t>Основная отличительная черта современного Долгопрудного — огромный </a:t>
            </a:r>
          </a:p>
          <a:p>
            <a:pPr marL="0" indent="0">
              <a:lnSpc>
                <a:spcPct val="120000"/>
              </a:lnSpc>
              <a:buNone/>
            </a:pPr>
            <a:r>
              <a:rPr lang="ru-RU" sz="1200" dirty="0">
                <a:effectLst>
                  <a:outerShdw blurRad="38100" dist="38100" dir="2700000" algn="tl">
                    <a:srgbClr val="000000">
                      <a:alpha val="43137"/>
                    </a:srgbClr>
                  </a:outerShdw>
                </a:effectLst>
              </a:rPr>
              <a:t>научный и производственный потенциал, в настоящее время в </a:t>
            </a:r>
          </a:p>
          <a:p>
            <a:pPr marL="0" indent="0">
              <a:lnSpc>
                <a:spcPct val="120000"/>
              </a:lnSpc>
              <a:buNone/>
            </a:pPr>
            <a:r>
              <a:rPr lang="ru-RU" sz="1200" dirty="0">
                <a:effectLst>
                  <a:outerShdw blurRad="38100" dist="38100" dir="2700000" algn="tl">
                    <a:srgbClr val="000000">
                      <a:alpha val="43137"/>
                    </a:srgbClr>
                  </a:outerShdw>
                </a:effectLst>
              </a:rPr>
              <a:t>городе широко развита образовательная,  научно-исследовательская сфера. </a:t>
            </a:r>
          </a:p>
          <a:p>
            <a:pPr marL="0" indent="0">
              <a:lnSpc>
                <a:spcPct val="120000"/>
              </a:lnSpc>
              <a:buNone/>
            </a:pPr>
            <a:r>
              <a:rPr lang="ru-RU" sz="1200" dirty="0">
                <a:effectLst>
                  <a:outerShdw blurRad="38100" dist="38100" dir="2700000" algn="tl">
                    <a:srgbClr val="000000">
                      <a:alpha val="43137"/>
                    </a:srgbClr>
                  </a:outerShdw>
                </a:effectLst>
              </a:rPr>
              <a:t>Власти города весьма озабочены благоустройством улиц, парков и домов </a:t>
            </a:r>
          </a:p>
          <a:p>
            <a:pPr marL="0" indent="0">
              <a:lnSpc>
                <a:spcPct val="120000"/>
              </a:lnSpc>
              <a:buNone/>
            </a:pPr>
            <a:r>
              <a:rPr lang="ru-RU" sz="1200" dirty="0">
                <a:effectLst>
                  <a:outerShdw blurRad="38100" dist="38100" dir="2700000" algn="tl">
                    <a:srgbClr val="000000">
                      <a:alpha val="43137"/>
                    </a:srgbClr>
                  </a:outerShdw>
                </a:effectLst>
              </a:rPr>
              <a:t>(постоянно идет реорганизация Долгопрудного: снос ветхого жилищного </a:t>
            </a:r>
          </a:p>
          <a:p>
            <a:pPr marL="0" indent="0">
              <a:lnSpc>
                <a:spcPct val="120000"/>
              </a:lnSpc>
              <a:buNone/>
            </a:pPr>
            <a:r>
              <a:rPr lang="ru-RU" sz="1200" dirty="0">
                <a:effectLst>
                  <a:outerShdw blurRad="38100" dist="38100" dir="2700000" algn="tl">
                    <a:srgbClr val="000000">
                      <a:alpha val="43137"/>
                    </a:srgbClr>
                  </a:outerShdw>
                </a:effectLst>
              </a:rPr>
              <a:t>фонда, строительство современных зданий и объектов культуры)</a:t>
            </a:r>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r>
              <a:rPr lang="ru-RU" sz="1200" dirty="0"/>
              <a:t>). </a:t>
            </a:r>
          </a:p>
        </p:txBody>
      </p:sp>
      <p:sp>
        <p:nvSpPr>
          <p:cNvPr id="4" name="Номер слайда 3">
            <a:extLst>
              <a:ext uri="{FF2B5EF4-FFF2-40B4-BE49-F238E27FC236}">
                <a16:creationId xmlns:a16="http://schemas.microsoft.com/office/drawing/2014/main" id="{C5890A83-8278-4AF4-86F0-6E8977872DB7}"/>
              </a:ext>
            </a:extLst>
          </p:cNvPr>
          <p:cNvSpPr>
            <a:spLocks noGrp="1"/>
          </p:cNvSpPr>
          <p:nvPr>
            <p:ph type="sldNum" sz="quarter" idx="12"/>
          </p:nvPr>
        </p:nvSpPr>
        <p:spPr>
          <a:xfrm>
            <a:off x="11444748" y="6532439"/>
            <a:ext cx="387926" cy="198869"/>
          </a:xfrm>
        </p:spPr>
        <p:txBody>
          <a:bodyPr/>
          <a:lstStyle/>
          <a:p>
            <a:fld id="{5C57661F-B2B1-4F5C-A5BA-3FA02C8F7456}" type="slidenum">
              <a:rPr lang="ru-RU" smtClean="0"/>
              <a:t>4</a:t>
            </a:fld>
            <a:endParaRPr lang="ru-RU" dirty="0"/>
          </a:p>
        </p:txBody>
      </p:sp>
      <p:pic>
        <p:nvPicPr>
          <p:cNvPr id="5" name="Объект 6">
            <a:extLst>
              <a:ext uri="{FF2B5EF4-FFF2-40B4-BE49-F238E27FC236}">
                <a16:creationId xmlns:a16="http://schemas.microsoft.com/office/drawing/2014/main" id="{7DA1789F-2D6D-4709-9EA4-589F6773ACE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pic>
        <p:nvPicPr>
          <p:cNvPr id="12" name="Рисунок 11">
            <a:extLst>
              <a:ext uri="{FF2B5EF4-FFF2-40B4-BE49-F238E27FC236}">
                <a16:creationId xmlns:a16="http://schemas.microsoft.com/office/drawing/2014/main" id="{D7FD6AB4-06C1-4B8A-9485-01CB7C392A45}"/>
              </a:ext>
            </a:extLst>
          </p:cNvPr>
          <p:cNvPicPr>
            <a:picLocks noChangeAspect="1"/>
          </p:cNvPicPr>
          <p:nvPr/>
        </p:nvPicPr>
        <p:blipFill rotWithShape="1">
          <a:blip r:embed="rId6">
            <a:extLst>
              <a:ext uri="{28A0092B-C50C-407E-A947-70E740481C1C}">
                <a14:useLocalDpi xmlns:a14="http://schemas.microsoft.com/office/drawing/2010/main" val="0"/>
              </a:ext>
            </a:extLst>
          </a:blip>
          <a:srcRect t="1381"/>
          <a:stretch/>
        </p:blipFill>
        <p:spPr>
          <a:xfrm>
            <a:off x="6701493" y="2138771"/>
            <a:ext cx="5131181" cy="4309036"/>
          </a:xfrm>
          <a:prstGeom prst="rect">
            <a:avLst/>
          </a:prstGeom>
        </p:spPr>
      </p:pic>
    </p:spTree>
    <p:extLst>
      <p:ext uri="{BB962C8B-B14F-4D97-AF65-F5344CB8AC3E}">
        <p14:creationId xmlns:p14="http://schemas.microsoft.com/office/powerpoint/2010/main" val="1319093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3171348661"/>
              </p:ext>
            </p:extLst>
          </p:nvPr>
        </p:nvGraphicFramePr>
        <p:xfrm>
          <a:off x="318655" y="707892"/>
          <a:ext cx="11554689" cy="2008884"/>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2022 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2023 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a:solidFill>
                            <a:schemeClr val="tx1"/>
                          </a:solidFill>
                          <a:effectLst/>
                          <a:latin typeface="Arial" panose="020B0604020202020204" pitchFamily="34" charset="0"/>
                        </a:rPr>
                        <a:t>План на 2024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a:solidFill>
                            <a:schemeClr val="tx1"/>
                          </a:solidFill>
                          <a:effectLst/>
                          <a:latin typeface="Arial" panose="020B0604020202020204" pitchFamily="34" charset="0"/>
                        </a:rPr>
                        <a:t>План на 2025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a:solidFill>
                            <a:schemeClr val="tx1"/>
                          </a:solidFill>
                          <a:effectLst/>
                          <a:latin typeface="Arial" panose="020B0604020202020204" pitchFamily="34" charset="0"/>
                        </a:rPr>
                        <a:t>План на 2026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a:effectLst/>
                          <a:latin typeface="Arial" panose="020B0604020202020204" pitchFamily="34" charset="0"/>
                        </a:rPr>
                        <a:t>18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"Строительство объектов социальной инфраструктуры"</a:t>
                      </a:r>
                    </a:p>
                  </a:txBody>
                  <a:tcPr marL="9525" marR="9525" marT="9525" marB="0" anchor="b"/>
                </a:tc>
                <a:tc>
                  <a:txBody>
                    <a:bodyPr/>
                    <a:lstStyle/>
                    <a:p>
                      <a:pPr algn="ctr" fontAlgn="b"/>
                      <a:r>
                        <a:rPr lang="ru-RU" sz="1000" b="1" i="0" u="none" strike="noStrike">
                          <a:effectLst/>
                          <a:latin typeface="Arial" panose="020B0604020202020204" pitchFamily="34" charset="0"/>
                        </a:rPr>
                        <a:t>276 931,8</a:t>
                      </a:r>
                    </a:p>
                  </a:txBody>
                  <a:tcPr marL="9525" marR="9525" marT="9525" marB="0" anchor="b"/>
                </a:tc>
                <a:tc>
                  <a:txBody>
                    <a:bodyPr/>
                    <a:lstStyle/>
                    <a:p>
                      <a:pPr algn="ctr" fontAlgn="b"/>
                      <a:r>
                        <a:rPr lang="ru-RU" sz="1000" b="1" i="0" u="none" strike="noStrike">
                          <a:effectLst/>
                          <a:latin typeface="Arial" panose="020B0604020202020204" pitchFamily="34" charset="0"/>
                        </a:rPr>
                        <a:t>1 141 450,5</a:t>
                      </a:r>
                    </a:p>
                  </a:txBody>
                  <a:tcPr marL="9525" marR="9525" marT="9525" marB="0" anchor="b"/>
                </a:tc>
                <a:tc>
                  <a:txBody>
                    <a:bodyPr/>
                    <a:lstStyle/>
                    <a:p>
                      <a:pPr algn="ctr" fontAlgn="b"/>
                      <a:r>
                        <a:rPr lang="ru-RU" sz="1000" b="1" i="0" u="none" strike="noStrike">
                          <a:effectLst/>
                          <a:latin typeface="Arial" panose="020B0604020202020204" pitchFamily="34" charset="0"/>
                        </a:rPr>
                        <a:t>574 815,7</a:t>
                      </a:r>
                    </a:p>
                  </a:txBody>
                  <a:tcPr marL="9525" marR="9525" marT="9525" marB="0" anchor="b"/>
                </a:tc>
                <a:tc>
                  <a:txBody>
                    <a:bodyPr/>
                    <a:lstStyle/>
                    <a:p>
                      <a:pPr algn="ctr" fontAlgn="b"/>
                      <a:r>
                        <a:rPr lang="ru-RU" sz="1000" b="1" i="0" u="none" strike="noStrike">
                          <a:effectLst/>
                          <a:latin typeface="Arial" panose="020B0604020202020204" pitchFamily="34" charset="0"/>
                        </a:rPr>
                        <a:t>8,8</a:t>
                      </a:r>
                    </a:p>
                  </a:txBody>
                  <a:tcPr marL="9525" marR="9525" marT="9525" marB="0" anchor="b"/>
                </a:tc>
                <a:tc>
                  <a:txBody>
                    <a:bodyPr/>
                    <a:lstStyle/>
                    <a:p>
                      <a:pPr algn="ctr" fontAlgn="b"/>
                      <a:r>
                        <a:rPr lang="ru-RU" sz="1000" b="1" i="0" u="none" strike="noStrike">
                          <a:effectLst/>
                          <a:latin typeface="Arial" panose="020B0604020202020204" pitchFamily="34" charset="0"/>
                        </a:rPr>
                        <a:t>1 286 861,1</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835646753"/>
                  </a:ext>
                </a:extLst>
              </a:tr>
              <a:tr h="223392">
                <a:tc>
                  <a:txBody>
                    <a:bodyPr/>
                    <a:lstStyle/>
                    <a:p>
                      <a:pPr algn="l" fontAlgn="b"/>
                      <a:r>
                        <a:rPr lang="ru-RU" sz="1000" b="0" i="0"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Итого по муниципальным программам</a:t>
                      </a:r>
                    </a:p>
                  </a:txBody>
                  <a:tcPr marL="9525" marR="9525" marT="9525" marB="0" anchor="b"/>
                </a:tc>
                <a:tc>
                  <a:txBody>
                    <a:bodyPr/>
                    <a:lstStyle/>
                    <a:p>
                      <a:pPr algn="ctr" fontAlgn="b"/>
                      <a:r>
                        <a:rPr lang="ru-RU" sz="1000" b="1" i="0" u="none" strike="noStrike">
                          <a:effectLst/>
                          <a:latin typeface="Arial" panose="020B0604020202020204" pitchFamily="34" charset="0"/>
                        </a:rPr>
                        <a:t>6 082 351,3</a:t>
                      </a:r>
                    </a:p>
                  </a:txBody>
                  <a:tcPr marL="9525" marR="9525" marT="9525" marB="0" anchor="b"/>
                </a:tc>
                <a:tc>
                  <a:txBody>
                    <a:bodyPr/>
                    <a:lstStyle/>
                    <a:p>
                      <a:pPr algn="ctr" fontAlgn="b"/>
                      <a:r>
                        <a:rPr lang="ru-RU" sz="1000" b="1" i="0" u="none" strike="noStrike">
                          <a:effectLst/>
                          <a:latin typeface="Arial" panose="020B0604020202020204" pitchFamily="34" charset="0"/>
                        </a:rPr>
                        <a:t>7 296 194,9</a:t>
                      </a:r>
                    </a:p>
                  </a:txBody>
                  <a:tcPr marL="9525" marR="9525" marT="9525" marB="0" anchor="b"/>
                </a:tc>
                <a:tc>
                  <a:txBody>
                    <a:bodyPr/>
                    <a:lstStyle/>
                    <a:p>
                      <a:pPr algn="ctr" fontAlgn="b"/>
                      <a:r>
                        <a:rPr lang="ru-RU" sz="1000" b="1" i="0" u="none" strike="noStrike">
                          <a:effectLst/>
                          <a:latin typeface="Arial" panose="020B0604020202020204" pitchFamily="34" charset="0"/>
                        </a:rPr>
                        <a:t>6 402 000,9</a:t>
                      </a:r>
                    </a:p>
                  </a:txBody>
                  <a:tcPr marL="9525" marR="9525" marT="9525" marB="0" anchor="b"/>
                </a:tc>
                <a:tc>
                  <a:txBody>
                    <a:bodyPr/>
                    <a:lstStyle/>
                    <a:p>
                      <a:pPr algn="ctr" fontAlgn="b"/>
                      <a:r>
                        <a:rPr lang="ru-RU" sz="1000" b="1" i="0" u="none" strike="noStrike">
                          <a:effectLst/>
                          <a:latin typeface="Arial" panose="020B0604020202020204" pitchFamily="34" charset="0"/>
                        </a:rPr>
                        <a:t>98,2</a:t>
                      </a:r>
                    </a:p>
                  </a:txBody>
                  <a:tcPr marL="9525" marR="9525" marT="9525" marB="0" anchor="b"/>
                </a:tc>
                <a:tc>
                  <a:txBody>
                    <a:bodyPr/>
                    <a:lstStyle/>
                    <a:p>
                      <a:pPr algn="ctr" fontAlgn="b"/>
                      <a:r>
                        <a:rPr lang="ru-RU" sz="1000" b="1" i="0" u="none" strike="noStrike">
                          <a:effectLst/>
                          <a:latin typeface="Arial" panose="020B0604020202020204" pitchFamily="34" charset="0"/>
                        </a:rPr>
                        <a:t>7 336 057,4</a:t>
                      </a:r>
                    </a:p>
                  </a:txBody>
                  <a:tcPr marL="9525" marR="9525" marT="9525" marB="0" anchor="b"/>
                </a:tc>
                <a:tc>
                  <a:txBody>
                    <a:bodyPr/>
                    <a:lstStyle/>
                    <a:p>
                      <a:pPr algn="ctr" fontAlgn="b"/>
                      <a:r>
                        <a:rPr lang="ru-RU" sz="1000" b="1" i="0" u="none" strike="noStrike">
                          <a:effectLst/>
                          <a:latin typeface="Arial" panose="020B0604020202020204" pitchFamily="34" charset="0"/>
                        </a:rPr>
                        <a:t>5 590 232,3</a:t>
                      </a:r>
                    </a:p>
                  </a:txBody>
                  <a:tcPr marL="9525" marR="9525" marT="9525" marB="0" anchor="b"/>
                </a:tc>
                <a:extLst>
                  <a:ext uri="{0D108BD9-81ED-4DB2-BD59-A6C34878D82A}">
                    <a16:rowId xmlns:a16="http://schemas.microsoft.com/office/drawing/2014/main" val="2196485775"/>
                  </a:ext>
                </a:extLst>
              </a:tr>
              <a:tr h="223392">
                <a:tc>
                  <a:txBody>
                    <a:bodyPr/>
                    <a:lstStyle/>
                    <a:p>
                      <a:pPr algn="l" fontAlgn="b"/>
                      <a:r>
                        <a:rPr lang="ru-RU" sz="1000" b="0" i="1"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Непрограммные расходы</a:t>
                      </a:r>
                    </a:p>
                  </a:txBody>
                  <a:tcPr marL="9525" marR="9525" marT="9525" marB="0" anchor="b"/>
                </a:tc>
                <a:tc>
                  <a:txBody>
                    <a:bodyPr/>
                    <a:lstStyle/>
                    <a:p>
                      <a:pPr algn="ctr" fontAlgn="b"/>
                      <a:r>
                        <a:rPr lang="ru-RU" sz="1000" b="1" i="0" u="none" strike="noStrike">
                          <a:effectLst/>
                          <a:latin typeface="Arial" panose="020B0604020202020204" pitchFamily="34" charset="0"/>
                        </a:rPr>
                        <a:t>23 471,9</a:t>
                      </a:r>
                    </a:p>
                  </a:txBody>
                  <a:tcPr marL="9525" marR="9525" marT="9525" marB="0" anchor="b"/>
                </a:tc>
                <a:tc>
                  <a:txBody>
                    <a:bodyPr/>
                    <a:lstStyle/>
                    <a:p>
                      <a:pPr algn="ctr" fontAlgn="b"/>
                      <a:r>
                        <a:rPr lang="ru-RU" sz="1000" b="1" i="0" u="none" strike="noStrike">
                          <a:effectLst/>
                          <a:latin typeface="Arial" panose="020B0604020202020204" pitchFamily="34" charset="0"/>
                        </a:rPr>
                        <a:t>37 845,5</a:t>
                      </a:r>
                    </a:p>
                  </a:txBody>
                  <a:tcPr marL="9525" marR="9525" marT="9525" marB="0" anchor="b"/>
                </a:tc>
                <a:tc>
                  <a:txBody>
                    <a:bodyPr/>
                    <a:lstStyle/>
                    <a:p>
                      <a:pPr algn="ctr" fontAlgn="b"/>
                      <a:r>
                        <a:rPr lang="ru-RU" sz="1000" b="1" i="0" u="none" strike="noStrike">
                          <a:effectLst/>
                          <a:latin typeface="Arial" panose="020B0604020202020204" pitchFamily="34" charset="0"/>
                        </a:rPr>
                        <a:t>116 579,9</a:t>
                      </a:r>
                    </a:p>
                  </a:txBody>
                  <a:tcPr marL="9525" marR="9525" marT="9525" marB="0" anchor="b"/>
                </a:tc>
                <a:tc>
                  <a:txBody>
                    <a:bodyPr/>
                    <a:lstStyle/>
                    <a:p>
                      <a:pPr algn="ctr" fontAlgn="b"/>
                      <a:r>
                        <a:rPr lang="ru-RU" sz="1000" b="1" i="0" u="none" strike="noStrike">
                          <a:effectLst/>
                          <a:latin typeface="Arial" panose="020B0604020202020204" pitchFamily="34" charset="0"/>
                        </a:rPr>
                        <a:t>1,8</a:t>
                      </a:r>
                    </a:p>
                  </a:txBody>
                  <a:tcPr marL="9525" marR="9525" marT="9525" marB="0" anchor="b"/>
                </a:tc>
                <a:tc>
                  <a:txBody>
                    <a:bodyPr/>
                    <a:lstStyle/>
                    <a:p>
                      <a:pPr algn="ctr" fontAlgn="b"/>
                      <a:r>
                        <a:rPr lang="ru-RU" sz="1000" b="1" i="0" u="none" strike="noStrike">
                          <a:effectLst/>
                          <a:latin typeface="Arial" panose="020B0604020202020204" pitchFamily="34" charset="0"/>
                        </a:rPr>
                        <a:t>29 482,5</a:t>
                      </a:r>
                    </a:p>
                  </a:txBody>
                  <a:tcPr marL="9525" marR="9525" marT="9525" marB="0" anchor="b"/>
                </a:tc>
                <a:tc>
                  <a:txBody>
                    <a:bodyPr/>
                    <a:lstStyle/>
                    <a:p>
                      <a:pPr algn="ctr" fontAlgn="b"/>
                      <a:r>
                        <a:rPr lang="ru-RU" sz="1000" b="1" i="0" u="none" strike="noStrike">
                          <a:effectLst/>
                          <a:latin typeface="Arial" panose="020B0604020202020204" pitchFamily="34" charset="0"/>
                        </a:rPr>
                        <a:t>29 574,5</a:t>
                      </a:r>
                    </a:p>
                  </a:txBody>
                  <a:tcPr marL="9525" marR="9525" marT="9525" marB="0" anchor="b"/>
                </a:tc>
                <a:extLst>
                  <a:ext uri="{0D108BD9-81ED-4DB2-BD59-A6C34878D82A}">
                    <a16:rowId xmlns:a16="http://schemas.microsoft.com/office/drawing/2014/main" val="3159131539"/>
                  </a:ext>
                </a:extLst>
              </a:tr>
              <a:tr h="223392">
                <a:tc>
                  <a:txBody>
                    <a:bodyPr/>
                    <a:lstStyle/>
                    <a:p>
                      <a:pPr algn="ctr" fontAlgn="ctr"/>
                      <a:r>
                        <a:rPr lang="ru-RU" sz="1000" b="1" i="0" u="none" strike="noStrike">
                          <a:effectLst/>
                          <a:latin typeface="Arial" panose="020B0604020202020204" pitchFamily="34" charset="0"/>
                        </a:rPr>
                        <a:t>18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"Строительство объектов социальной инфраструктуры"</a:t>
                      </a:r>
                    </a:p>
                  </a:txBody>
                  <a:tcPr marL="9525" marR="9525" marT="9525" marB="0" anchor="b"/>
                </a:tc>
                <a:tc>
                  <a:txBody>
                    <a:bodyPr/>
                    <a:lstStyle/>
                    <a:p>
                      <a:pPr algn="ctr" fontAlgn="b"/>
                      <a:r>
                        <a:rPr lang="ru-RU" sz="1000" b="1" i="0" u="none" strike="noStrike">
                          <a:effectLst/>
                          <a:latin typeface="Arial" panose="020B0604020202020204" pitchFamily="34" charset="0"/>
                        </a:rPr>
                        <a:t>276 931,8</a:t>
                      </a:r>
                    </a:p>
                  </a:txBody>
                  <a:tcPr marL="9525" marR="9525" marT="9525" marB="0" anchor="b"/>
                </a:tc>
                <a:tc>
                  <a:txBody>
                    <a:bodyPr/>
                    <a:lstStyle/>
                    <a:p>
                      <a:pPr algn="ctr" fontAlgn="b"/>
                      <a:r>
                        <a:rPr lang="ru-RU" sz="1000" b="1" i="0" u="none" strike="noStrike">
                          <a:effectLst/>
                          <a:latin typeface="Arial" panose="020B0604020202020204" pitchFamily="34" charset="0"/>
                        </a:rPr>
                        <a:t>1 141 450,5</a:t>
                      </a:r>
                    </a:p>
                  </a:txBody>
                  <a:tcPr marL="9525" marR="9525" marT="9525" marB="0" anchor="b"/>
                </a:tc>
                <a:tc>
                  <a:txBody>
                    <a:bodyPr/>
                    <a:lstStyle/>
                    <a:p>
                      <a:pPr algn="ctr" fontAlgn="b"/>
                      <a:r>
                        <a:rPr lang="ru-RU" sz="1000" b="1" i="0" u="none" strike="noStrike">
                          <a:effectLst/>
                          <a:latin typeface="Arial" panose="020B0604020202020204" pitchFamily="34" charset="0"/>
                        </a:rPr>
                        <a:t>574 815,7</a:t>
                      </a:r>
                    </a:p>
                  </a:txBody>
                  <a:tcPr marL="9525" marR="9525" marT="9525" marB="0" anchor="b"/>
                </a:tc>
                <a:tc>
                  <a:txBody>
                    <a:bodyPr/>
                    <a:lstStyle/>
                    <a:p>
                      <a:pPr algn="ctr" fontAlgn="b"/>
                      <a:r>
                        <a:rPr lang="ru-RU" sz="1000" b="1" i="0" u="none" strike="noStrike">
                          <a:effectLst/>
                          <a:latin typeface="Arial" panose="020B0604020202020204" pitchFamily="34" charset="0"/>
                        </a:rPr>
                        <a:t>8,8</a:t>
                      </a:r>
                    </a:p>
                  </a:txBody>
                  <a:tcPr marL="9525" marR="9525" marT="9525" marB="0" anchor="b"/>
                </a:tc>
                <a:tc>
                  <a:txBody>
                    <a:bodyPr/>
                    <a:lstStyle/>
                    <a:p>
                      <a:pPr algn="ctr" fontAlgn="b"/>
                      <a:r>
                        <a:rPr lang="ru-RU" sz="1000" b="1" i="0" u="none" strike="noStrike">
                          <a:effectLst/>
                          <a:latin typeface="Arial" panose="020B0604020202020204" pitchFamily="34" charset="0"/>
                        </a:rPr>
                        <a:t>1 286 861,1</a:t>
                      </a:r>
                    </a:p>
                  </a:txBody>
                  <a:tcPr marL="9525" marR="9525" marT="9525" marB="0" anchor="b"/>
                </a:tc>
                <a:tc>
                  <a:txBody>
                    <a:bodyPr/>
                    <a:lstStyle/>
                    <a:p>
                      <a:pPr algn="ctr" fontAlgn="b"/>
                      <a:r>
                        <a:rPr lang="ru-RU" sz="1000" b="1" i="0" u="none" strike="noStrike" dirty="0">
                          <a:effectLst/>
                          <a:latin typeface="Arial" panose="020B0604020202020204" pitchFamily="34" charset="0"/>
                        </a:rPr>
                        <a:t> </a:t>
                      </a:r>
                    </a:p>
                  </a:txBody>
                  <a:tcPr marL="9525" marR="9525" marT="9525" marB="0" anchor="b"/>
                </a:tc>
                <a:extLst>
                  <a:ext uri="{0D108BD9-81ED-4DB2-BD59-A6C34878D82A}">
                    <a16:rowId xmlns:a16="http://schemas.microsoft.com/office/drawing/2014/main" val="484236024"/>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40</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2021- 2025 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1513246862"/>
      </p:ext>
    </p:extLst>
  </p:cSld>
  <p:clrMapOvr>
    <a:masterClrMapping/>
  </p:clrMapOvr>
  <p:transition spd="med">
    <p:spli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7A39514-859A-4584-8DC3-8A4E1BE49FF6}"/>
              </a:ext>
            </a:extLst>
          </p:cNvPr>
          <p:cNvGraphicFramePr>
            <a:graphicFrameLocks noGrp="1"/>
          </p:cNvGraphicFramePr>
          <p:nvPr>
            <p:ph idx="1"/>
            <p:extLst/>
          </p:nvPr>
        </p:nvGraphicFramePr>
        <p:xfrm>
          <a:off x="398352" y="1358019"/>
          <a:ext cx="11389262" cy="4798231"/>
        </p:xfrm>
        <a:graphic>
          <a:graphicData uri="http://schemas.openxmlformats.org/drawingml/2006/table">
            <a:tbl>
              <a:tblPr>
                <a:tableStyleId>{5C22544A-7EE6-4342-B048-85BDC9FD1C3A}</a:tableStyleId>
              </a:tblPr>
              <a:tblGrid>
                <a:gridCol w="542863">
                  <a:extLst>
                    <a:ext uri="{9D8B030D-6E8A-4147-A177-3AD203B41FA5}">
                      <a16:colId xmlns:a16="http://schemas.microsoft.com/office/drawing/2014/main" val="2029847890"/>
                    </a:ext>
                  </a:extLst>
                </a:gridCol>
                <a:gridCol w="2942315">
                  <a:extLst>
                    <a:ext uri="{9D8B030D-6E8A-4147-A177-3AD203B41FA5}">
                      <a16:colId xmlns:a16="http://schemas.microsoft.com/office/drawing/2014/main" val="3673370445"/>
                    </a:ext>
                  </a:extLst>
                </a:gridCol>
                <a:gridCol w="1107440">
                  <a:extLst>
                    <a:ext uri="{9D8B030D-6E8A-4147-A177-3AD203B41FA5}">
                      <a16:colId xmlns:a16="http://schemas.microsoft.com/office/drawing/2014/main" val="2861645146"/>
                    </a:ext>
                  </a:extLst>
                </a:gridCol>
                <a:gridCol w="933725">
                  <a:extLst>
                    <a:ext uri="{9D8B030D-6E8A-4147-A177-3AD203B41FA5}">
                      <a16:colId xmlns:a16="http://schemas.microsoft.com/office/drawing/2014/main" val="827910984"/>
                    </a:ext>
                  </a:extLst>
                </a:gridCol>
                <a:gridCol w="933725">
                  <a:extLst>
                    <a:ext uri="{9D8B030D-6E8A-4147-A177-3AD203B41FA5}">
                      <a16:colId xmlns:a16="http://schemas.microsoft.com/office/drawing/2014/main" val="3097213644"/>
                    </a:ext>
                  </a:extLst>
                </a:gridCol>
                <a:gridCol w="977153">
                  <a:extLst>
                    <a:ext uri="{9D8B030D-6E8A-4147-A177-3AD203B41FA5}">
                      <a16:colId xmlns:a16="http://schemas.microsoft.com/office/drawing/2014/main" val="2045494911"/>
                    </a:ext>
                  </a:extLst>
                </a:gridCol>
                <a:gridCol w="955439">
                  <a:extLst>
                    <a:ext uri="{9D8B030D-6E8A-4147-A177-3AD203B41FA5}">
                      <a16:colId xmlns:a16="http://schemas.microsoft.com/office/drawing/2014/main" val="3260959741"/>
                    </a:ext>
                  </a:extLst>
                </a:gridCol>
                <a:gridCol w="1053153">
                  <a:extLst>
                    <a:ext uri="{9D8B030D-6E8A-4147-A177-3AD203B41FA5}">
                      <a16:colId xmlns:a16="http://schemas.microsoft.com/office/drawing/2014/main" val="848911087"/>
                    </a:ext>
                  </a:extLst>
                </a:gridCol>
                <a:gridCol w="955439">
                  <a:extLst>
                    <a:ext uri="{9D8B030D-6E8A-4147-A177-3AD203B41FA5}">
                      <a16:colId xmlns:a16="http://schemas.microsoft.com/office/drawing/2014/main" val="445752205"/>
                    </a:ext>
                  </a:extLst>
                </a:gridCol>
                <a:gridCol w="988010">
                  <a:extLst>
                    <a:ext uri="{9D8B030D-6E8A-4147-A177-3AD203B41FA5}">
                      <a16:colId xmlns:a16="http://schemas.microsoft.com/office/drawing/2014/main" val="136295969"/>
                    </a:ext>
                  </a:extLst>
                </a:gridCol>
              </a:tblGrid>
              <a:tr h="547125">
                <a:tc>
                  <a:txBody>
                    <a:bodyPr/>
                    <a:lstStyle/>
                    <a:p>
                      <a:pPr algn="ctr" fontAlgn="ctr"/>
                      <a:r>
                        <a:rPr lang="ru-RU" sz="1200" u="none" strike="noStrike" dirty="0">
                          <a:solidFill>
                            <a:schemeClr val="tx1"/>
                          </a:solidFill>
                          <a:effectLst/>
                        </a:rPr>
                        <a:t>№ п/п</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Наименование муниципальной программы/подпрограммы/показателя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Тип показателя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Единица измерения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Базовое значение</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Достигнутое </a:t>
                      </a:r>
                      <a:r>
                        <a:rPr lang="ru-RU" sz="1200" u="none" strike="noStrike" dirty="0" smtClean="0">
                          <a:solidFill>
                            <a:schemeClr val="tx1"/>
                          </a:solidFill>
                          <a:effectLst/>
                        </a:rPr>
                        <a:t>2023 </a:t>
                      </a:r>
                      <a:r>
                        <a:rPr lang="ru-RU" sz="1200" u="none" strike="noStrike" dirty="0">
                          <a:solidFill>
                            <a:schemeClr val="tx1"/>
                          </a:solidFill>
                          <a:effectLst/>
                        </a:rPr>
                        <a:t>года</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2024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2025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2026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2027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342674555"/>
                  </a:ext>
                </a:extLst>
              </a:tr>
              <a:tr h="285910">
                <a:tc>
                  <a:txBody>
                    <a:bodyPr/>
                    <a:lstStyle/>
                    <a:p>
                      <a:pPr algn="ctr" fontAlgn="ctr"/>
                      <a:r>
                        <a:rPr lang="ru-RU" sz="1200" u="none" strike="noStrike">
                          <a:solidFill>
                            <a:schemeClr val="tx1"/>
                          </a:solidFill>
                          <a:effectLst/>
                        </a:rPr>
                        <a:t>1</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2</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3</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4</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5</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6</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7</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8</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9</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10</a:t>
                      </a:r>
                      <a:endParaRPr lang="ru-RU" sz="1200" b="0" i="0" u="none" strike="noStrike">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21066480"/>
                  </a:ext>
                </a:extLst>
              </a:tr>
              <a:tr h="547125">
                <a:tc>
                  <a:txBody>
                    <a:bodyPr/>
                    <a:lstStyle/>
                    <a:p>
                      <a:pPr algn="ctr" fontAlgn="ctr"/>
                      <a:r>
                        <a:rPr lang="ru-RU" sz="1200" u="none" strike="noStrike" dirty="0">
                          <a:solidFill>
                            <a:schemeClr val="tx1"/>
                          </a:solidFill>
                          <a:effectLst/>
                        </a:rPr>
                        <a:t>1</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Муниципальная программа «Здравоохранение»</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743262393"/>
                  </a:ext>
                </a:extLst>
              </a:tr>
              <a:tr h="1094249">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Подпрограмма I «Профилактика заболеваний и формирование здорового образа жизни. Развитие первичной медико-санитарной помощи»</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52584614"/>
                  </a:ext>
                </a:extLst>
              </a:tr>
              <a:tr h="820686">
                <a:tc>
                  <a:txBody>
                    <a:bodyPr/>
                    <a:lstStyle/>
                    <a:p>
                      <a:pPr algn="ctr" fontAlgn="ctr"/>
                      <a:r>
                        <a:rPr lang="ru-RU" sz="1200" u="none" strike="noStrike" dirty="0" smtClean="0">
                          <a:solidFill>
                            <a:schemeClr val="tx1"/>
                          </a:solidFill>
                          <a:effectLst/>
                        </a:rPr>
                        <a:t>1.1.</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b"/>
                      <a:r>
                        <a:rPr lang="ru-RU" sz="1200" u="none" strike="noStrike" dirty="0" smtClean="0">
                          <a:solidFill>
                            <a:schemeClr val="tx1"/>
                          </a:solidFill>
                          <a:effectLst/>
                        </a:rPr>
                        <a:t>Диспансеризация определенных групп взрослого населения</a:t>
                      </a:r>
                      <a:endParaRPr lang="ru-RU" sz="1200" b="0" i="0" u="none" strike="noStrike" dirty="0">
                        <a:solidFill>
                          <a:schemeClr val="tx1"/>
                        </a:solidFill>
                        <a:effectLst/>
                        <a:latin typeface="Arial" panose="020B0604020202020204" pitchFamily="34" charset="0"/>
                      </a:endParaRPr>
                    </a:p>
                  </a:txBody>
                  <a:tcPr marL="6562" marR="6562" marT="6562" marB="0"/>
                </a:tc>
                <a:tc>
                  <a:txBody>
                    <a:bodyPr/>
                    <a:lstStyle/>
                    <a:p>
                      <a:pPr algn="ctr" fontAlgn="ctr"/>
                      <a:r>
                        <a:rPr lang="ru-RU" sz="1200" u="none" strike="noStrike">
                          <a:solidFill>
                            <a:schemeClr val="tx1"/>
                          </a:solidFill>
                          <a:effectLst/>
                        </a:rPr>
                        <a:t>отраслевой приоритетный показатель</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62,74</a:t>
                      </a:r>
                      <a:endParaRPr lang="ru-RU" sz="1200" u="none" strike="noStrike" kern="1200" dirty="0">
                        <a:solidFill>
                          <a:schemeClr val="tx1"/>
                        </a:solidFill>
                        <a:effectLst/>
                        <a:latin typeface="+mn-lt"/>
                        <a:ea typeface="+mn-ea"/>
                        <a:cs typeface="+mn-cs"/>
                      </a:endParaRPr>
                    </a:p>
                  </a:txBody>
                  <a:tcPr marL="8535" marR="8535" marT="8535"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3364762"/>
                  </a:ext>
                </a:extLst>
              </a:tr>
              <a:tr h="670102">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Подпрограмма V «Финансовое обеспечение системы организации медицинской помощи»</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034119759"/>
                  </a:ext>
                </a:extLst>
              </a:tr>
              <a:tr h="833034">
                <a:tc>
                  <a:txBody>
                    <a:bodyPr/>
                    <a:lstStyle/>
                    <a:p>
                      <a:pPr algn="ctr" fontAlgn="ctr"/>
                      <a:r>
                        <a:rPr lang="ru-RU" sz="1200" u="none" strike="noStrike" dirty="0" smtClean="0">
                          <a:solidFill>
                            <a:schemeClr val="tx1"/>
                          </a:solidFill>
                          <a:effectLst/>
                        </a:rPr>
                        <a:t>1.2.</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b"/>
                      <a:r>
                        <a:rPr lang="ru-RU" sz="1200" u="none" strike="noStrike" dirty="0" smtClean="0">
                          <a:solidFill>
                            <a:schemeClr val="tx1"/>
                          </a:solidFill>
                          <a:effectLst/>
                        </a:rPr>
                        <a:t>Жилье </a:t>
                      </a:r>
                      <a:r>
                        <a:rPr lang="ru-RU" sz="1200" u="none" strike="noStrike" dirty="0">
                          <a:solidFill>
                            <a:schemeClr val="tx1"/>
                          </a:solidFill>
                          <a:effectLst/>
                        </a:rPr>
                        <a:t>– </a:t>
                      </a:r>
                      <a:r>
                        <a:rPr lang="ru-RU" sz="1200" u="none" strike="noStrike" dirty="0" smtClean="0">
                          <a:solidFill>
                            <a:schemeClr val="tx1"/>
                          </a:solidFill>
                          <a:effectLst/>
                        </a:rPr>
                        <a:t>медикам</a:t>
                      </a:r>
                      <a:r>
                        <a:rPr lang="ru-RU" sz="1200" u="none" strike="noStrike" baseline="0" dirty="0" smtClean="0">
                          <a:solidFill>
                            <a:schemeClr val="tx1"/>
                          </a:solidFill>
                          <a:effectLst/>
                        </a:rPr>
                        <a:t>. </a:t>
                      </a:r>
                      <a:r>
                        <a:rPr lang="ru-RU" sz="1200" u="none" strike="noStrike" dirty="0" smtClean="0">
                          <a:solidFill>
                            <a:schemeClr val="tx1"/>
                          </a:solidFill>
                          <a:effectLst/>
                        </a:rPr>
                        <a:t>Нуждающихся в обеспечении жильем</a:t>
                      </a:r>
                      <a:endParaRPr lang="ru-RU" sz="1200" b="0" i="0" u="none" strike="noStrike" dirty="0">
                        <a:solidFill>
                          <a:schemeClr val="tx1"/>
                        </a:solidFill>
                        <a:effectLst/>
                        <a:latin typeface="Arial" panose="020B0604020202020204" pitchFamily="34" charset="0"/>
                      </a:endParaRPr>
                    </a:p>
                  </a:txBody>
                  <a:tcPr marL="6562" marR="6562" marT="6562" marB="0"/>
                </a:tc>
                <a:tc>
                  <a:txBody>
                    <a:bodyPr/>
                    <a:lstStyle/>
                    <a:p>
                      <a:pPr algn="ctr" fontAlgn="ctr"/>
                      <a:r>
                        <a:rPr lang="ru-RU" sz="1200" u="none" strike="noStrike" dirty="0">
                          <a:solidFill>
                            <a:schemeClr val="tx1"/>
                          </a:solidFill>
                          <a:effectLst/>
                        </a:rPr>
                        <a:t>отраслевой приоритетный показатель</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389832410"/>
                  </a:ext>
                </a:extLst>
              </a:tr>
            </a:tbl>
          </a:graphicData>
        </a:graphic>
      </p:graphicFrame>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4A903D62-4006-43D4-A0B5-AA6DD19ED797}"/>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Tree>
    <p:extLst>
      <p:ext uri="{BB962C8B-B14F-4D97-AF65-F5344CB8AC3E}">
        <p14:creationId xmlns:p14="http://schemas.microsoft.com/office/powerpoint/2010/main" val="40362288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EDA2745-30AD-4345-AC75-29A27DA0E81E}"/>
              </a:ext>
            </a:extLst>
          </p:cNvPr>
          <p:cNvGraphicFramePr>
            <a:graphicFrameLocks noGrp="1"/>
          </p:cNvGraphicFramePr>
          <p:nvPr>
            <p:ph idx="1"/>
            <p:extLst/>
          </p:nvPr>
        </p:nvGraphicFramePr>
        <p:xfrm>
          <a:off x="153910" y="789259"/>
          <a:ext cx="11597488" cy="5449615"/>
        </p:xfrm>
        <a:graphic>
          <a:graphicData uri="http://schemas.openxmlformats.org/drawingml/2006/table">
            <a:tbl>
              <a:tblPr>
                <a:tableStyleId>{5C22544A-7EE6-4342-B048-85BDC9FD1C3A}</a:tableStyleId>
              </a:tblPr>
              <a:tblGrid>
                <a:gridCol w="552787">
                  <a:extLst>
                    <a:ext uri="{9D8B030D-6E8A-4147-A177-3AD203B41FA5}">
                      <a16:colId xmlns:a16="http://schemas.microsoft.com/office/drawing/2014/main" val="2783201292"/>
                    </a:ext>
                  </a:extLst>
                </a:gridCol>
                <a:gridCol w="2996110">
                  <a:extLst>
                    <a:ext uri="{9D8B030D-6E8A-4147-A177-3AD203B41FA5}">
                      <a16:colId xmlns:a16="http://schemas.microsoft.com/office/drawing/2014/main" val="673784653"/>
                    </a:ext>
                  </a:extLst>
                </a:gridCol>
                <a:gridCol w="1127687">
                  <a:extLst>
                    <a:ext uri="{9D8B030D-6E8A-4147-A177-3AD203B41FA5}">
                      <a16:colId xmlns:a16="http://schemas.microsoft.com/office/drawing/2014/main" val="3798488760"/>
                    </a:ext>
                  </a:extLst>
                </a:gridCol>
                <a:gridCol w="950794">
                  <a:extLst>
                    <a:ext uri="{9D8B030D-6E8A-4147-A177-3AD203B41FA5}">
                      <a16:colId xmlns:a16="http://schemas.microsoft.com/office/drawing/2014/main" val="358548729"/>
                    </a:ext>
                  </a:extLst>
                </a:gridCol>
                <a:gridCol w="950794">
                  <a:extLst>
                    <a:ext uri="{9D8B030D-6E8A-4147-A177-3AD203B41FA5}">
                      <a16:colId xmlns:a16="http://schemas.microsoft.com/office/drawing/2014/main" val="1455788900"/>
                    </a:ext>
                  </a:extLst>
                </a:gridCol>
                <a:gridCol w="995019">
                  <a:extLst>
                    <a:ext uri="{9D8B030D-6E8A-4147-A177-3AD203B41FA5}">
                      <a16:colId xmlns:a16="http://schemas.microsoft.com/office/drawing/2014/main" val="960422714"/>
                    </a:ext>
                  </a:extLst>
                </a:gridCol>
                <a:gridCol w="972908">
                  <a:extLst>
                    <a:ext uri="{9D8B030D-6E8A-4147-A177-3AD203B41FA5}">
                      <a16:colId xmlns:a16="http://schemas.microsoft.com/office/drawing/2014/main" val="429204864"/>
                    </a:ext>
                  </a:extLst>
                </a:gridCol>
                <a:gridCol w="1072408">
                  <a:extLst>
                    <a:ext uri="{9D8B030D-6E8A-4147-A177-3AD203B41FA5}">
                      <a16:colId xmlns:a16="http://schemas.microsoft.com/office/drawing/2014/main" val="3540511441"/>
                    </a:ext>
                  </a:extLst>
                </a:gridCol>
                <a:gridCol w="972908">
                  <a:extLst>
                    <a:ext uri="{9D8B030D-6E8A-4147-A177-3AD203B41FA5}">
                      <a16:colId xmlns:a16="http://schemas.microsoft.com/office/drawing/2014/main" val="726787547"/>
                    </a:ext>
                  </a:extLst>
                </a:gridCol>
                <a:gridCol w="1006073">
                  <a:extLst>
                    <a:ext uri="{9D8B030D-6E8A-4147-A177-3AD203B41FA5}">
                      <a16:colId xmlns:a16="http://schemas.microsoft.com/office/drawing/2014/main" val="1364049948"/>
                    </a:ext>
                  </a:extLst>
                </a:gridCol>
              </a:tblGrid>
              <a:tr h="365469">
                <a:tc>
                  <a:txBody>
                    <a:bodyPr/>
                    <a:lstStyle/>
                    <a:p>
                      <a:pPr algn="ctr" fontAlgn="ctr"/>
                      <a:r>
                        <a:rPr lang="ru-RU" sz="850" u="none" strike="noStrike" dirty="0">
                          <a:solidFill>
                            <a:schemeClr val="tx1"/>
                          </a:solidFill>
                          <a:effectLst/>
                        </a:rPr>
                        <a:t>№ п/п</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Наименование муниципальной программы/подпрограммы/показателя</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Тип показателя</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Единица измерения</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Базовое значение</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Достигнутое </a:t>
                      </a:r>
                    </a:p>
                    <a:p>
                      <a:pPr algn="ctr" fontAlgn="ctr"/>
                      <a:r>
                        <a:rPr lang="ru-RU" sz="850" u="none" strike="noStrike" dirty="0" smtClean="0">
                          <a:solidFill>
                            <a:schemeClr val="tx1"/>
                          </a:solidFill>
                          <a:effectLst/>
                        </a:rPr>
                        <a:t>2023 </a:t>
                      </a:r>
                      <a:r>
                        <a:rPr lang="ru-RU" sz="850" u="none" strike="noStrike" dirty="0">
                          <a:solidFill>
                            <a:schemeClr val="tx1"/>
                          </a:solidFill>
                          <a:effectLst/>
                        </a:rPr>
                        <a:t>года</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2024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2025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2026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2027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extLst>
                  <a:ext uri="{0D108BD9-81ED-4DB2-BD59-A6C34878D82A}">
                    <a16:rowId xmlns:a16="http://schemas.microsoft.com/office/drawing/2014/main" val="774196496"/>
                  </a:ext>
                </a:extLst>
              </a:tr>
              <a:tr h="185327">
                <a:tc>
                  <a:txBody>
                    <a:bodyPr/>
                    <a:lstStyle/>
                    <a:p>
                      <a:pPr algn="ctr" fontAlgn="ctr"/>
                      <a:r>
                        <a:rPr lang="ru-RU" sz="850" u="none" strike="noStrike">
                          <a:solidFill>
                            <a:schemeClr val="tx1"/>
                          </a:solidFill>
                          <a:effectLst/>
                        </a:rPr>
                        <a:t>2</a:t>
                      </a:r>
                      <a:endParaRPr lang="ru-RU" sz="850" b="1"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Муниципальная программа «Культура»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Calibri" panose="020F050202020403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579942817"/>
                  </a:ext>
                </a:extLst>
              </a:tr>
              <a:tr h="725752">
                <a:tc>
                  <a:txBody>
                    <a:bodyPr/>
                    <a:lstStyle/>
                    <a:p>
                      <a:pPr algn="ctr" fontAlgn="ctr"/>
                      <a:r>
                        <a:rPr lang="ru-RU" sz="850" u="none" strike="noStrike">
                          <a:solidFill>
                            <a:schemeClr val="tx1"/>
                          </a:solidFill>
                          <a:effectLst/>
                        </a:rPr>
                        <a:t> </a:t>
                      </a:r>
                      <a:endParaRPr lang="ru-RU" sz="850" b="1"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 «Сохранение, использование, популяризация и государственная охрана объектов культурного наследия (памятников истории и культуры) народов Российской Федерации»</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538392760"/>
                  </a:ext>
                </a:extLst>
              </a:tr>
              <a:tr h="725752">
                <a:tc>
                  <a:txBody>
                    <a:bodyPr/>
                    <a:lstStyle/>
                    <a:p>
                      <a:pPr algn="ctr" fontAlgn="ctr"/>
                      <a:r>
                        <a:rPr lang="ru-RU" sz="850" u="none" strike="noStrike">
                          <a:solidFill>
                            <a:schemeClr val="tx1"/>
                          </a:solidFill>
                          <a:effectLst/>
                        </a:rPr>
                        <a:t>2.1.</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Количество объектов культурного наследия, находящихся в собственности муниципальных образований, находящихся на территории Московской области, по которым в текущем году разработана проектная документация</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t"/>
                      <a:r>
                        <a:rPr lang="ru-RU" sz="1000" u="none" strike="noStrike" baseline="0" dirty="0" smtClean="0">
                          <a:solidFill>
                            <a:schemeClr val="tx1"/>
                          </a:solidFill>
                          <a:effectLst/>
                          <a:latin typeface="+mn-lt"/>
                        </a:rPr>
                        <a:t>1</a:t>
                      </a:r>
                      <a:endParaRPr lang="ru-RU" sz="1000" b="0" i="0" u="none" strike="noStrike" baseline="0" dirty="0">
                        <a:solidFill>
                          <a:schemeClr val="tx1"/>
                        </a:solidFill>
                        <a:effectLst/>
                        <a:latin typeface="+mn-lt"/>
                      </a:endParaRPr>
                    </a:p>
                  </a:txBody>
                  <a:tcPr marL="5985" marR="5985" marT="5985" marB="0" anchor="ctr"/>
                </a:tc>
                <a:tc>
                  <a:txBody>
                    <a:bodyPr/>
                    <a:lstStyle/>
                    <a:p>
                      <a:pPr algn="ctr" fontAlgn="ctr"/>
                      <a:r>
                        <a:rPr lang="en-US"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750207443"/>
                  </a:ext>
                </a:extLst>
              </a:tr>
              <a:tr h="1086035">
                <a:tc>
                  <a:txBody>
                    <a:bodyPr/>
                    <a:lstStyle/>
                    <a:p>
                      <a:pPr algn="ctr" fontAlgn="ctr"/>
                      <a:r>
                        <a:rPr lang="ru-RU" sz="850" u="none" strike="noStrike">
                          <a:solidFill>
                            <a:schemeClr val="tx1"/>
                          </a:solidFill>
                          <a:effectLst/>
                        </a:rPr>
                        <a:t>2.2.</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Увеличение доли объектов культурного наследия, находящихся в собственности муниципального образования, по которым проведены работы по сохранению, в общем количестве объектов культурного наследия, находящихся в собственности муниципальных образований, нуждающихся в указанных работах</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100</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a:solidFill>
                            <a:schemeClr val="tx1"/>
                          </a:solidFill>
                          <a:effectLst/>
                          <a:latin typeface="+mn-lt"/>
                          <a:ea typeface="+mn-ea"/>
                          <a:cs typeface="+mn-cs"/>
                        </a:rPr>
                        <a:t>100</a:t>
                      </a:r>
                    </a:p>
                  </a:txBody>
                  <a:tcPr marL="5985" marR="5985" marT="5985"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301106947"/>
                  </a:ext>
                </a:extLst>
              </a:tr>
              <a:tr h="330906">
                <a:tc>
                  <a:txBody>
                    <a:bodyPr/>
                    <a:lstStyle/>
                    <a:p>
                      <a:pPr algn="ctr" fontAlgn="ctr"/>
                      <a:r>
                        <a:rPr lang="ru-RU" sz="850" u="none" strike="noStrike" dirty="0">
                          <a:solidFill>
                            <a:schemeClr val="tx1"/>
                          </a:solidFill>
                          <a:effectLst/>
                        </a:rPr>
                        <a:t> </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II «Развитие музейного </a:t>
                      </a:r>
                      <a:r>
                        <a:rPr lang="ru-RU" sz="900" u="none" strike="noStrike" dirty="0" smtClean="0">
                          <a:solidFill>
                            <a:schemeClr val="tx1"/>
                          </a:solidFill>
                          <a:effectLst/>
                        </a:rPr>
                        <a:t>дела»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a:solidFill>
                            <a:schemeClr val="tx1"/>
                          </a:solidFill>
                          <a:effectLst/>
                          <a:latin typeface="+mn-lt"/>
                          <a:ea typeface="+mn-ea"/>
                          <a:cs typeface="+mn-cs"/>
                        </a:rPr>
                        <a:t> </a:t>
                      </a: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3004378346"/>
                  </a:ext>
                </a:extLst>
              </a:tr>
              <a:tr h="608248">
                <a:tc>
                  <a:txBody>
                    <a:bodyPr/>
                    <a:lstStyle/>
                    <a:p>
                      <a:pPr algn="ctr" fontAlgn="ctr"/>
                      <a:r>
                        <a:rPr lang="ru-RU" sz="850" u="none" strike="noStrike">
                          <a:solidFill>
                            <a:schemeClr val="tx1"/>
                          </a:solidFill>
                          <a:effectLst/>
                        </a:rPr>
                        <a:t>2.1.</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smtClean="0">
                          <a:solidFill>
                            <a:schemeClr val="tx1"/>
                          </a:solidFill>
                          <a:effectLst/>
                        </a:rPr>
                        <a:t>Цифровизация музейных фондов</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smtClean="0">
                          <a:solidFill>
                            <a:schemeClr val="tx1"/>
                          </a:solidFill>
                          <a:effectLst/>
                          <a:latin typeface="+mn-lt"/>
                          <a:ea typeface="+mn-ea"/>
                          <a:cs typeface="+mn-cs"/>
                        </a:rPr>
                        <a:t>486</a:t>
                      </a:r>
                      <a:endParaRPr lang="ru-RU" sz="90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886269309"/>
                  </a:ext>
                </a:extLst>
              </a:tr>
              <a:tr h="330906">
                <a:tc>
                  <a:txBody>
                    <a:bodyPr/>
                    <a:lstStyle/>
                    <a:p>
                      <a:pPr algn="ctr" fontAlgn="ctr"/>
                      <a:r>
                        <a:rPr lang="ru-RU" sz="850" u="none" strike="noStrike" dirty="0">
                          <a:solidFill>
                            <a:schemeClr val="tx1"/>
                          </a:solidFill>
                          <a:effectLst/>
                        </a:rPr>
                        <a:t> </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III «Развитие библиотечного </a:t>
                      </a:r>
                      <a:r>
                        <a:rPr lang="ru-RU" sz="900" u="none" strike="noStrike" dirty="0" smtClean="0">
                          <a:solidFill>
                            <a:schemeClr val="tx1"/>
                          </a:solidFill>
                          <a:effectLst/>
                        </a:rPr>
                        <a:t>дела»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666252646"/>
                  </a:ext>
                </a:extLst>
              </a:tr>
              <a:tr h="545610">
                <a:tc>
                  <a:txBody>
                    <a:bodyPr/>
                    <a:lstStyle/>
                    <a:p>
                      <a:pPr algn="ctr" fontAlgn="ctr"/>
                      <a:r>
                        <a:rPr lang="ru-RU" sz="850" u="none" strike="noStrike" dirty="0" smtClean="0">
                          <a:solidFill>
                            <a:schemeClr val="tx1"/>
                          </a:solidFill>
                          <a:effectLst/>
                        </a:rPr>
                        <a:t>2.1.</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t"/>
                      <a:r>
                        <a:rPr lang="ru-RU" sz="900" u="none" strike="noStrike" dirty="0">
                          <a:solidFill>
                            <a:schemeClr val="tx1"/>
                          </a:solidFill>
                          <a:effectLst/>
                        </a:rPr>
                        <a:t>Количество </a:t>
                      </a:r>
                      <a:r>
                        <a:rPr lang="ru-RU" sz="900" u="none" strike="noStrike" dirty="0" smtClean="0">
                          <a:solidFill>
                            <a:schemeClr val="tx1"/>
                          </a:solidFill>
                          <a:effectLst/>
                        </a:rPr>
                        <a:t>посещений организаций культуры по отношению</a:t>
                      </a:r>
                      <a:r>
                        <a:rPr lang="ru-RU" sz="900" u="none" strike="noStrike" baseline="0" dirty="0" smtClean="0">
                          <a:solidFill>
                            <a:schemeClr val="tx1"/>
                          </a:solidFill>
                          <a:effectLst/>
                        </a:rPr>
                        <a:t> к уровню 2017 года (в части посещений библиотек)</a:t>
                      </a:r>
                      <a:endParaRPr lang="ru-RU" sz="900" b="0" i="0" u="none" strike="noStrike" dirty="0">
                        <a:solidFill>
                          <a:schemeClr val="tx1"/>
                        </a:solidFill>
                        <a:effectLst/>
                        <a:latin typeface="Arial" panose="020B0604020202020204" pitchFamily="34" charset="0"/>
                      </a:endParaRPr>
                    </a:p>
                  </a:txBody>
                  <a:tcPr marL="3729" marR="3729" marT="3729" marB="0"/>
                </a:tc>
                <a:tc>
                  <a:txBody>
                    <a:bodyPr/>
                    <a:lstStyle/>
                    <a:p>
                      <a:pPr algn="ctr" fontAlgn="ctr"/>
                      <a:r>
                        <a:rPr lang="ru-RU" sz="900" u="none" strike="noStrike">
                          <a:solidFill>
                            <a:schemeClr val="tx1"/>
                          </a:solidFill>
                          <a:effectLst/>
                        </a:rPr>
                        <a:t>Показатель муниципальной программы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900" b="0" i="0" u="none" strike="noStrike" dirty="0" smtClean="0">
                          <a:solidFill>
                            <a:schemeClr val="tx1"/>
                          </a:solidFill>
                          <a:effectLst/>
                          <a:latin typeface="+mn-lt"/>
                        </a:rPr>
                        <a:t>110</a:t>
                      </a:r>
                      <a:endParaRPr lang="ru-RU" sz="900" b="0" i="0" u="none" strike="noStrike" dirty="0">
                        <a:solidFill>
                          <a:schemeClr val="tx1"/>
                        </a:solidFill>
                        <a:effectLst/>
                        <a:latin typeface="+mn-lt"/>
                      </a:endParaRPr>
                    </a:p>
                  </a:txBody>
                  <a:tcPr marL="3729" marR="3729" marT="3729" marB="0" anchor="ctr"/>
                </a:tc>
                <a:tc>
                  <a:txBody>
                    <a:bodyPr/>
                    <a:lstStyle/>
                    <a:p>
                      <a:pPr algn="ctr" fontAlgn="ctr"/>
                      <a:r>
                        <a:rPr lang="ru-RU" sz="900" u="none" strike="noStrike" dirty="0" smtClean="0">
                          <a:solidFill>
                            <a:schemeClr val="tx1"/>
                          </a:solidFill>
                          <a:effectLst/>
                        </a:rPr>
                        <a:t>110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232,25</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046992035"/>
                  </a:ext>
                </a:extLst>
              </a:tr>
              <a:tr h="545610">
                <a:tc>
                  <a:txBody>
                    <a:bodyPr/>
                    <a:lstStyle/>
                    <a:p>
                      <a:pPr algn="ctr" fontAlgn="ctr"/>
                      <a:r>
                        <a:rPr lang="ru-RU" sz="850" u="none" strike="noStrike" dirty="0" smtClean="0">
                          <a:solidFill>
                            <a:schemeClr val="tx1"/>
                          </a:solidFill>
                          <a:effectLst/>
                        </a:rPr>
                        <a:t>2.2.</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Обеспечение роста числа пользователей муниципальных библиотек Московской области</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900" b="0" i="0" u="none" strike="noStrike" dirty="0" smtClean="0">
                          <a:solidFill>
                            <a:schemeClr val="tx1"/>
                          </a:solidFill>
                          <a:effectLst/>
                          <a:latin typeface="+mn-lt"/>
                        </a:rPr>
                        <a:t>172376</a:t>
                      </a:r>
                      <a:endParaRPr lang="ru-RU" sz="900" b="0" i="0" u="none" strike="noStrike" dirty="0">
                        <a:solidFill>
                          <a:schemeClr val="tx1"/>
                        </a:solidFill>
                        <a:effectLst/>
                        <a:latin typeface="+mn-lt"/>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extLst>
                  <a:ext uri="{0D108BD9-81ED-4DB2-BD59-A6C34878D82A}">
                    <a16:rowId xmlns:a16="http://schemas.microsoft.com/office/drawing/2014/main" val="1224637823"/>
                  </a:ext>
                </a:extLst>
              </a:tr>
            </a:tbl>
          </a:graphicData>
        </a:graphic>
      </p:graphicFrame>
    </p:spTree>
    <p:extLst>
      <p:ext uri="{BB962C8B-B14F-4D97-AF65-F5344CB8AC3E}">
        <p14:creationId xmlns:p14="http://schemas.microsoft.com/office/powerpoint/2010/main" val="13200106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5B435072-3B7C-49F3-A504-398443A1B92D}"/>
              </a:ext>
            </a:extLst>
          </p:cNvPr>
          <p:cNvGraphicFramePr>
            <a:graphicFrameLocks noGrp="1"/>
          </p:cNvGraphicFramePr>
          <p:nvPr>
            <p:ph idx="1"/>
          </p:nvPr>
        </p:nvGraphicFramePr>
        <p:xfrm>
          <a:off x="235391" y="754662"/>
          <a:ext cx="11380206" cy="5207987"/>
        </p:xfrm>
        <a:graphic>
          <a:graphicData uri="http://schemas.openxmlformats.org/drawingml/2006/table">
            <a:tbl>
              <a:tblPr>
                <a:tableStyleId>{5C22544A-7EE6-4342-B048-85BDC9FD1C3A}</a:tableStyleId>
              </a:tblPr>
              <a:tblGrid>
                <a:gridCol w="542432">
                  <a:extLst>
                    <a:ext uri="{9D8B030D-6E8A-4147-A177-3AD203B41FA5}">
                      <a16:colId xmlns:a16="http://schemas.microsoft.com/office/drawing/2014/main" val="4256694128"/>
                    </a:ext>
                  </a:extLst>
                </a:gridCol>
                <a:gridCol w="2939977">
                  <a:extLst>
                    <a:ext uri="{9D8B030D-6E8A-4147-A177-3AD203B41FA5}">
                      <a16:colId xmlns:a16="http://schemas.microsoft.com/office/drawing/2014/main" val="160006849"/>
                    </a:ext>
                  </a:extLst>
                </a:gridCol>
                <a:gridCol w="1109381">
                  <a:extLst>
                    <a:ext uri="{9D8B030D-6E8A-4147-A177-3AD203B41FA5}">
                      <a16:colId xmlns:a16="http://schemas.microsoft.com/office/drawing/2014/main" val="135675150"/>
                    </a:ext>
                  </a:extLst>
                </a:gridCol>
                <a:gridCol w="930161">
                  <a:extLst>
                    <a:ext uri="{9D8B030D-6E8A-4147-A177-3AD203B41FA5}">
                      <a16:colId xmlns:a16="http://schemas.microsoft.com/office/drawing/2014/main" val="215036061"/>
                    </a:ext>
                  </a:extLst>
                </a:gridCol>
                <a:gridCol w="932982">
                  <a:extLst>
                    <a:ext uri="{9D8B030D-6E8A-4147-A177-3AD203B41FA5}">
                      <a16:colId xmlns:a16="http://schemas.microsoft.com/office/drawing/2014/main" val="328170893"/>
                    </a:ext>
                  </a:extLst>
                </a:gridCol>
                <a:gridCol w="976376">
                  <a:extLst>
                    <a:ext uri="{9D8B030D-6E8A-4147-A177-3AD203B41FA5}">
                      <a16:colId xmlns:a16="http://schemas.microsoft.com/office/drawing/2014/main" val="2378755062"/>
                    </a:ext>
                  </a:extLst>
                </a:gridCol>
                <a:gridCol w="954678">
                  <a:extLst>
                    <a:ext uri="{9D8B030D-6E8A-4147-A177-3AD203B41FA5}">
                      <a16:colId xmlns:a16="http://schemas.microsoft.com/office/drawing/2014/main" val="2530060691"/>
                    </a:ext>
                  </a:extLst>
                </a:gridCol>
                <a:gridCol w="1052317">
                  <a:extLst>
                    <a:ext uri="{9D8B030D-6E8A-4147-A177-3AD203B41FA5}">
                      <a16:colId xmlns:a16="http://schemas.microsoft.com/office/drawing/2014/main" val="3185530909"/>
                    </a:ext>
                  </a:extLst>
                </a:gridCol>
                <a:gridCol w="954678">
                  <a:extLst>
                    <a:ext uri="{9D8B030D-6E8A-4147-A177-3AD203B41FA5}">
                      <a16:colId xmlns:a16="http://schemas.microsoft.com/office/drawing/2014/main" val="1876393451"/>
                    </a:ext>
                  </a:extLst>
                </a:gridCol>
                <a:gridCol w="987224">
                  <a:extLst>
                    <a:ext uri="{9D8B030D-6E8A-4147-A177-3AD203B41FA5}">
                      <a16:colId xmlns:a16="http://schemas.microsoft.com/office/drawing/2014/main" val="2035044492"/>
                    </a:ext>
                  </a:extLst>
                </a:gridCol>
              </a:tblGrid>
              <a:tr h="523127">
                <a:tc>
                  <a:txBody>
                    <a:bodyPr/>
                    <a:lstStyle/>
                    <a:p>
                      <a:pPr algn="ctr" fontAlgn="ctr"/>
                      <a:r>
                        <a:rPr lang="ru-RU" sz="950" u="none" strike="noStrike" dirty="0">
                          <a:solidFill>
                            <a:schemeClr val="tx1"/>
                          </a:solidFill>
                          <a:effectLst/>
                          <a:latin typeface="+mn-lt"/>
                        </a:rPr>
                        <a:t>№ п/п</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Наименование муниципальной программы/подпрограммы/показателя</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Тип показателя</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Единица измерения</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Базовое значение</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Достигнутое </a:t>
                      </a:r>
                    </a:p>
                    <a:p>
                      <a:pPr algn="ctr" fontAlgn="ctr"/>
                      <a:r>
                        <a:rPr lang="ru-RU" sz="950" u="none" strike="noStrike" dirty="0" smtClean="0">
                          <a:solidFill>
                            <a:schemeClr val="tx1"/>
                          </a:solidFill>
                          <a:effectLst/>
                          <a:latin typeface="+mn-lt"/>
                        </a:rPr>
                        <a:t>2023 </a:t>
                      </a:r>
                      <a:r>
                        <a:rPr lang="ru-RU" sz="950" u="none" strike="noStrike" dirty="0">
                          <a:solidFill>
                            <a:schemeClr val="tx1"/>
                          </a:solidFill>
                          <a:effectLst/>
                          <a:latin typeface="+mn-lt"/>
                        </a:rPr>
                        <a:t>года</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2024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2025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2026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2027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4127147877"/>
                  </a:ext>
                </a:extLst>
              </a:tr>
              <a:tr h="265443">
                <a:tc>
                  <a:txBody>
                    <a:bodyPr/>
                    <a:lstStyle/>
                    <a:p>
                      <a:pPr algn="ctr" fontAlgn="ctr"/>
                      <a:r>
                        <a:rPr lang="ru-RU" sz="950" u="none" strike="noStrike">
                          <a:solidFill>
                            <a:schemeClr val="tx1"/>
                          </a:solidFill>
                          <a:effectLst/>
                          <a:latin typeface="+mn-lt"/>
                        </a:rPr>
                        <a:t>2</a:t>
                      </a:r>
                      <a:endParaRPr lang="ru-RU" sz="950" b="1" i="0" u="none" strike="noStrike">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Муниципальная программа «Культура»</a:t>
                      </a:r>
                      <a:endParaRPr lang="ru-RU" sz="1050" b="1"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extLst>
                  <a:ext uri="{0D108BD9-81ED-4DB2-BD59-A6C34878D82A}">
                    <a16:rowId xmlns:a16="http://schemas.microsoft.com/office/drawing/2014/main" val="3161791815"/>
                  </a:ext>
                </a:extLst>
              </a:tr>
              <a:tr h="780810">
                <a:tc>
                  <a:txBody>
                    <a:bodyPr/>
                    <a:lstStyle/>
                    <a:p>
                      <a:pPr algn="ctr" fontAlgn="ctr"/>
                      <a:r>
                        <a:rPr lang="ru-RU" sz="950" u="none" strike="noStrike">
                          <a:solidFill>
                            <a:schemeClr val="tx1"/>
                          </a:solidFill>
                          <a:effectLst/>
                          <a:latin typeface="+mn-lt"/>
                        </a:rPr>
                        <a:t> </a:t>
                      </a:r>
                      <a:endParaRPr lang="ru-RU" sz="950" b="0" i="0" u="none" strike="noStrike">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Подпрограмма IV «Развитие профессионального искусства, гастрольно-концертной и </a:t>
                      </a:r>
                      <a:r>
                        <a:rPr lang="ru-RU" sz="1050" u="none" strike="noStrike" dirty="0" err="1">
                          <a:solidFill>
                            <a:schemeClr val="tx1"/>
                          </a:solidFill>
                          <a:effectLst/>
                          <a:latin typeface="+mn-lt"/>
                        </a:rPr>
                        <a:t>культурно-досуговой</a:t>
                      </a:r>
                      <a:r>
                        <a:rPr lang="ru-RU" sz="1050" u="none" strike="noStrike" dirty="0">
                          <a:solidFill>
                            <a:schemeClr val="tx1"/>
                          </a:solidFill>
                          <a:effectLst/>
                          <a:latin typeface="+mn-lt"/>
                        </a:rPr>
                        <a:t> деятельности, </a:t>
                      </a:r>
                      <a:r>
                        <a:rPr lang="ru-RU" sz="1050" u="none" strike="noStrike" dirty="0" smtClean="0">
                          <a:solidFill>
                            <a:schemeClr val="tx1"/>
                          </a:solidFill>
                          <a:effectLst/>
                          <a:latin typeface="+mn-lt"/>
                        </a:rPr>
                        <a:t>кинематографии»</a:t>
                      </a:r>
                      <a:endParaRPr lang="ru-RU" sz="1050" b="1"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 </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extLst>
                  <a:ext uri="{0D108BD9-81ED-4DB2-BD59-A6C34878D82A}">
                    <a16:rowId xmlns:a16="http://schemas.microsoft.com/office/drawing/2014/main" val="223492803"/>
                  </a:ext>
                </a:extLst>
              </a:tr>
              <a:tr h="523127">
                <a:tc>
                  <a:txBody>
                    <a:bodyPr/>
                    <a:lstStyle/>
                    <a:p>
                      <a:pPr algn="ctr" fontAlgn="ctr"/>
                      <a:r>
                        <a:rPr lang="ru-RU" sz="950" u="none" strike="noStrike" dirty="0" smtClean="0">
                          <a:solidFill>
                            <a:schemeClr val="tx1"/>
                          </a:solidFill>
                          <a:effectLst/>
                          <a:latin typeface="+mn-lt"/>
                        </a:rPr>
                        <a:t>2.1.</a:t>
                      </a: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u="none" strike="noStrike" dirty="0" smtClean="0">
                          <a:solidFill>
                            <a:schemeClr val="tx1"/>
                          </a:solidFill>
                          <a:effectLst/>
                          <a:latin typeface="+mn-lt"/>
                        </a:rPr>
                        <a:t>Число посещений </a:t>
                      </a:r>
                      <a:r>
                        <a:rPr lang="ru-RU" sz="1050" u="none" strike="noStrike" dirty="0">
                          <a:solidFill>
                            <a:schemeClr val="tx1"/>
                          </a:solidFill>
                          <a:effectLst/>
                          <a:latin typeface="+mn-lt"/>
                        </a:rPr>
                        <a:t>культурных мероприятий</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Отраслевой показатель</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тысяч единиц</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494,34</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10445042"/>
                  </a:ext>
                </a:extLst>
              </a:tr>
              <a:tr h="780810">
                <a:tc>
                  <a:txBody>
                    <a:bodyPr/>
                    <a:lstStyle/>
                    <a:p>
                      <a:pPr algn="ctr" fontAlgn="ctr"/>
                      <a:r>
                        <a:rPr lang="ru-RU" sz="950" u="none" strike="noStrike" dirty="0" smtClean="0">
                          <a:solidFill>
                            <a:schemeClr val="tx1"/>
                          </a:solidFill>
                          <a:effectLst/>
                          <a:latin typeface="+mn-lt"/>
                        </a:rPr>
                        <a:t>2.2.</a:t>
                      </a: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Количество граждан, принимающих участие в добровольческой </a:t>
                      </a:r>
                      <a:r>
                        <a:rPr lang="ru-RU" sz="1050" u="none" strike="noStrike" dirty="0" smtClean="0">
                          <a:solidFill>
                            <a:schemeClr val="tx1"/>
                          </a:solidFill>
                          <a:effectLst/>
                          <a:latin typeface="+mn-lt"/>
                        </a:rPr>
                        <a:t>деятельности</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Показатель муниципальной программы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единиц</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16</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3018126256"/>
                  </a:ext>
                </a:extLst>
              </a:tr>
              <a:tr h="780810">
                <a:tc>
                  <a:txBody>
                    <a:bodyPr/>
                    <a:lstStyle/>
                    <a:p>
                      <a:pPr algn="ctr" fontAlgn="ct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b="0" i="0" u="none" strike="noStrike" dirty="0">
                          <a:solidFill>
                            <a:schemeClr val="tx1"/>
                          </a:solidFill>
                          <a:effectLst/>
                          <a:latin typeface="+mn-lt"/>
                        </a:rPr>
                        <a:t>Подпрограмма</a:t>
                      </a:r>
                      <a:r>
                        <a:rPr lang="ru-RU" sz="1050" b="0" i="0" u="none" strike="noStrike" baseline="0" dirty="0">
                          <a:solidFill>
                            <a:schemeClr val="tx1"/>
                          </a:solidFill>
                          <a:effectLst/>
                          <a:latin typeface="+mn-lt"/>
                        </a:rPr>
                        <a:t> </a:t>
                      </a:r>
                      <a:r>
                        <a:rPr lang="en-US" sz="1050" b="0" i="0" u="none" strike="noStrike" baseline="0" dirty="0">
                          <a:solidFill>
                            <a:schemeClr val="tx1"/>
                          </a:solidFill>
                          <a:effectLst/>
                          <a:latin typeface="+mn-lt"/>
                        </a:rPr>
                        <a:t>V</a:t>
                      </a:r>
                      <a:r>
                        <a:rPr lang="ru-RU" sz="1050" b="0" i="0" u="none" strike="noStrike" baseline="0" dirty="0">
                          <a:solidFill>
                            <a:schemeClr val="tx1"/>
                          </a:solidFill>
                          <a:effectLst/>
                          <a:latin typeface="+mn-lt"/>
                        </a:rPr>
                        <a:t> «Укрепление материально-технической базы </a:t>
                      </a:r>
                      <a:r>
                        <a:rPr lang="ru-RU" sz="1050" b="0" i="0" u="none" strike="noStrike" baseline="0" dirty="0" smtClean="0">
                          <a:solidFill>
                            <a:schemeClr val="tx1"/>
                          </a:solidFill>
                          <a:effectLst/>
                          <a:latin typeface="+mn-lt"/>
                        </a:rPr>
                        <a:t>муниципальных </a:t>
                      </a:r>
                      <a:r>
                        <a:rPr lang="ru-RU" sz="1050" b="0" i="0" u="none" strike="noStrike" baseline="0" dirty="0">
                          <a:solidFill>
                            <a:schemeClr val="tx1"/>
                          </a:solidFill>
                          <a:effectLst/>
                          <a:latin typeface="+mn-lt"/>
                        </a:rPr>
                        <a:t>учреждений </a:t>
                      </a:r>
                      <a:r>
                        <a:rPr lang="ru-RU" sz="1050" b="0" i="0" u="none" strike="noStrike" baseline="0" dirty="0" smtClean="0">
                          <a:solidFill>
                            <a:schemeClr val="tx1"/>
                          </a:solidFill>
                          <a:effectLst/>
                          <a:latin typeface="+mn-lt"/>
                        </a:rPr>
                        <a:t>культуры»</a:t>
                      </a: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011"/>
                  </a:ext>
                </a:extLst>
              </a:tr>
              <a:tr h="1553860">
                <a:tc>
                  <a:txBody>
                    <a:bodyPr/>
                    <a:lstStyle/>
                    <a:p>
                      <a:pPr algn="ctr" fontAlgn="ctr"/>
                      <a:r>
                        <a:rPr lang="ru-RU" sz="950" b="0" i="0" u="none" strike="noStrike" dirty="0">
                          <a:solidFill>
                            <a:schemeClr val="tx1"/>
                          </a:solidFill>
                          <a:effectLst/>
                          <a:latin typeface="+mn-lt"/>
                        </a:rPr>
                        <a:t>2.1.</a:t>
                      </a:r>
                    </a:p>
                  </a:txBody>
                  <a:tcPr marL="4360" marR="4360" marT="4360" marB="0" anchor="ctr"/>
                </a:tc>
                <a:tc>
                  <a:txBody>
                    <a:bodyPr/>
                    <a:lstStyle/>
                    <a:p>
                      <a:pPr algn="l" fontAlgn="ctr"/>
                      <a:r>
                        <a:rPr lang="ru-RU" sz="1050" b="0" i="0" u="none" strike="noStrike" dirty="0" smtClean="0">
                          <a:solidFill>
                            <a:schemeClr val="tx1"/>
                          </a:solidFill>
                          <a:effectLst/>
                          <a:latin typeface="+mn-lt"/>
                        </a:rPr>
                        <a:t>Доля приоритетных объектов,</a:t>
                      </a:r>
                      <a:r>
                        <a:rPr lang="ru-RU" sz="1050" b="0" i="0" u="none" strike="noStrike" baseline="0" dirty="0" smtClean="0">
                          <a:solidFill>
                            <a:schemeClr val="tx1"/>
                          </a:solidFill>
                          <a:effectLst/>
                          <a:latin typeface="+mn-lt"/>
                        </a:rPr>
                        <a:t> доступных для инвалидов и других маломобильных групп населения в сфере культуры и дополнительного образования сферы культуры, в общем количестве приоритетных объектов в сфере культуры и дополнительного образования сферы культуры в Московской области</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Отраслевой показатель</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процент</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7549876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04771F8-2D68-42F0-9FDC-9E424BF80124}"/>
              </a:ext>
            </a:extLst>
          </p:cNvPr>
          <p:cNvGraphicFramePr>
            <a:graphicFrameLocks noGrp="1"/>
          </p:cNvGraphicFramePr>
          <p:nvPr>
            <p:ph idx="1"/>
            <p:extLst/>
          </p:nvPr>
        </p:nvGraphicFramePr>
        <p:xfrm>
          <a:off x="292728" y="972799"/>
          <a:ext cx="11606543" cy="5583812"/>
        </p:xfrm>
        <a:graphic>
          <a:graphicData uri="http://schemas.openxmlformats.org/drawingml/2006/table">
            <a:tbl>
              <a:tblPr>
                <a:tableStyleId>{5C22544A-7EE6-4342-B048-85BDC9FD1C3A}</a:tableStyleId>
              </a:tblPr>
              <a:tblGrid>
                <a:gridCol w="568509">
                  <a:extLst>
                    <a:ext uri="{9D8B030D-6E8A-4147-A177-3AD203B41FA5}">
                      <a16:colId xmlns:a16="http://schemas.microsoft.com/office/drawing/2014/main" val="1985876018"/>
                    </a:ext>
                  </a:extLst>
                </a:gridCol>
                <a:gridCol w="3768100">
                  <a:extLst>
                    <a:ext uri="{9D8B030D-6E8A-4147-A177-3AD203B41FA5}">
                      <a16:colId xmlns:a16="http://schemas.microsoft.com/office/drawing/2014/main" val="1812124220"/>
                    </a:ext>
                  </a:extLst>
                </a:gridCol>
                <a:gridCol w="823865">
                  <a:extLst>
                    <a:ext uri="{9D8B030D-6E8A-4147-A177-3AD203B41FA5}">
                      <a16:colId xmlns:a16="http://schemas.microsoft.com/office/drawing/2014/main" val="443484845"/>
                    </a:ext>
                  </a:extLst>
                </a:gridCol>
                <a:gridCol w="706170">
                  <a:extLst>
                    <a:ext uri="{9D8B030D-6E8A-4147-A177-3AD203B41FA5}">
                      <a16:colId xmlns:a16="http://schemas.microsoft.com/office/drawing/2014/main" val="1488576908"/>
                    </a:ext>
                  </a:extLst>
                </a:gridCol>
                <a:gridCol w="716664">
                  <a:extLst>
                    <a:ext uri="{9D8B030D-6E8A-4147-A177-3AD203B41FA5}">
                      <a16:colId xmlns:a16="http://schemas.microsoft.com/office/drawing/2014/main" val="2260897369"/>
                    </a:ext>
                  </a:extLst>
                </a:gridCol>
                <a:gridCol w="995795">
                  <a:extLst>
                    <a:ext uri="{9D8B030D-6E8A-4147-A177-3AD203B41FA5}">
                      <a16:colId xmlns:a16="http://schemas.microsoft.com/office/drawing/2014/main" val="1376090562"/>
                    </a:ext>
                  </a:extLst>
                </a:gridCol>
                <a:gridCol w="973667">
                  <a:extLst>
                    <a:ext uri="{9D8B030D-6E8A-4147-A177-3AD203B41FA5}">
                      <a16:colId xmlns:a16="http://schemas.microsoft.com/office/drawing/2014/main" val="887271664"/>
                    </a:ext>
                  </a:extLst>
                </a:gridCol>
                <a:gridCol w="1073247">
                  <a:extLst>
                    <a:ext uri="{9D8B030D-6E8A-4147-A177-3AD203B41FA5}">
                      <a16:colId xmlns:a16="http://schemas.microsoft.com/office/drawing/2014/main" val="2528348998"/>
                    </a:ext>
                  </a:extLst>
                </a:gridCol>
                <a:gridCol w="973667">
                  <a:extLst>
                    <a:ext uri="{9D8B030D-6E8A-4147-A177-3AD203B41FA5}">
                      <a16:colId xmlns:a16="http://schemas.microsoft.com/office/drawing/2014/main" val="2854267737"/>
                    </a:ext>
                  </a:extLst>
                </a:gridCol>
                <a:gridCol w="1006859">
                  <a:extLst>
                    <a:ext uri="{9D8B030D-6E8A-4147-A177-3AD203B41FA5}">
                      <a16:colId xmlns:a16="http://schemas.microsoft.com/office/drawing/2014/main" val="4239973062"/>
                    </a:ext>
                  </a:extLst>
                </a:gridCol>
              </a:tblGrid>
              <a:tr h="444395">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a:solidFill>
                            <a:schemeClr val="tx1"/>
                          </a:solidFill>
                          <a:effectLst/>
                        </a:rPr>
                        <a:t>Тип показателя</a:t>
                      </a:r>
                      <a:endParaRPr lang="ru-RU" sz="9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Единица измерения</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a:solidFill>
                            <a:schemeClr val="tx1"/>
                          </a:solidFill>
                          <a:effectLst/>
                        </a:rPr>
                        <a:t>Базовое значение</a:t>
                      </a:r>
                      <a:endParaRPr lang="ru-RU" sz="9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Достигнутое </a:t>
                      </a:r>
                    </a:p>
                    <a:p>
                      <a:pPr algn="ctr" fontAlgn="ctr"/>
                      <a:r>
                        <a:rPr lang="ru-RU" sz="900" u="none" strike="noStrike" dirty="0" smtClean="0">
                          <a:solidFill>
                            <a:schemeClr val="tx1"/>
                          </a:solidFill>
                          <a:effectLst/>
                        </a:rPr>
                        <a:t>2023 </a:t>
                      </a:r>
                      <a:r>
                        <a:rPr lang="ru-RU" sz="900" u="none" strike="noStrike" dirty="0">
                          <a:solidFill>
                            <a:schemeClr val="tx1"/>
                          </a:solidFill>
                          <a:effectLst/>
                        </a:rPr>
                        <a:t>года</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2024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2025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2026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2027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extLst>
                  <a:ext uri="{0D108BD9-81ED-4DB2-BD59-A6C34878D82A}">
                    <a16:rowId xmlns:a16="http://schemas.microsoft.com/office/drawing/2014/main" val="2303145389"/>
                  </a:ext>
                </a:extLst>
              </a:tr>
              <a:tr h="224459">
                <a:tc>
                  <a:txBody>
                    <a:bodyPr/>
                    <a:lstStyle/>
                    <a:p>
                      <a:pPr algn="ctr" fontAlgn="ctr"/>
                      <a:r>
                        <a:rPr lang="ru-RU" sz="1200" u="none" strike="noStrike" dirty="0">
                          <a:solidFill>
                            <a:schemeClr val="tx1"/>
                          </a:solidFill>
                          <a:effectLst/>
                        </a:rPr>
                        <a:t>2</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Муниципальная программа «Культура»</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4257660241"/>
                  </a:ext>
                </a:extLst>
              </a:tr>
              <a:tr h="224459">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Подпрограмма VI «Развитие образования в сфере культуры </a:t>
                      </a:r>
                      <a:r>
                        <a:rPr lang="ru-RU" sz="1200" u="none" strike="noStrike" dirty="0" smtClean="0">
                          <a:solidFill>
                            <a:schemeClr val="tx1"/>
                          </a:solidFill>
                          <a:effectLst/>
                        </a:rPr>
                        <a:t>»</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65399727"/>
                  </a:ext>
                </a:extLst>
              </a:tr>
              <a:tr h="444395">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Доля детей в возрасте от 5 до 18 лет, охваченных дополнительным образованием сферы культуры</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7,23</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9</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330615211"/>
                  </a:ext>
                </a:extLst>
              </a:tr>
              <a:tr h="884266">
                <a:tc>
                  <a:txBody>
                    <a:bodyPr/>
                    <a:lstStyle/>
                    <a:p>
                      <a:pPr algn="ctr" fontAlgn="ctr"/>
                      <a:r>
                        <a:rPr lang="ru-RU" sz="1200" u="none" strike="noStrike">
                          <a:solidFill>
                            <a:schemeClr val="tx1"/>
                          </a:solidFill>
                          <a:effectLst/>
                        </a:rPr>
                        <a:t>2.2.</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Доля </a:t>
                      </a:r>
                      <a:r>
                        <a:rPr lang="ru-RU" sz="1200" u="none" strike="noStrike" dirty="0" smtClean="0">
                          <a:solidFill>
                            <a:schemeClr val="tx1"/>
                          </a:solidFill>
                          <a:effectLst/>
                        </a:rPr>
                        <a:t>детей,</a:t>
                      </a:r>
                      <a:r>
                        <a:rPr lang="ru-RU" sz="1200" u="none" strike="noStrike" baseline="0" dirty="0" smtClean="0">
                          <a:solidFill>
                            <a:schemeClr val="tx1"/>
                          </a:solidFill>
                          <a:effectLst/>
                        </a:rPr>
                        <a:t> ос</a:t>
                      </a:r>
                      <a:r>
                        <a:rPr lang="ru-RU" sz="1200" u="none" strike="noStrike" dirty="0" smtClean="0">
                          <a:solidFill>
                            <a:schemeClr val="tx1"/>
                          </a:solidFill>
                          <a:effectLst/>
                        </a:rPr>
                        <a:t>ваивающих</a:t>
                      </a:r>
                      <a:r>
                        <a:rPr lang="ru-RU" sz="1200" u="none" strike="noStrike" baseline="0" dirty="0" smtClean="0">
                          <a:solidFill>
                            <a:schemeClr val="tx1"/>
                          </a:solidFill>
                          <a:effectLst/>
                        </a:rPr>
                        <a:t> дополнительные предпрофессиональные программы в области искусств за счет бюджетных средств от общего количества обучающихся в детских школах искусств за счет бюджетных средств</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38,75</a:t>
                      </a:r>
                      <a:endParaRPr lang="ru-RU" sz="12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200" b="0" i="0" u="none" strike="noStrike" dirty="0" smtClean="0">
                          <a:solidFill>
                            <a:schemeClr val="tx1"/>
                          </a:solidFill>
                          <a:effectLst/>
                          <a:latin typeface="Arial" panose="020B0604020202020204" pitchFamily="34" charset="0"/>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6</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2742277172"/>
                  </a:ext>
                </a:extLst>
              </a:tr>
              <a:tr h="762823">
                <a:tc>
                  <a:txBody>
                    <a:bodyPr/>
                    <a:lstStyle/>
                    <a:p>
                      <a:pPr algn="ctr" fontAlgn="ctr"/>
                      <a:r>
                        <a:rPr lang="ru-RU" sz="1200" u="none" strike="noStrike">
                          <a:solidFill>
                            <a:schemeClr val="tx1"/>
                          </a:solidFill>
                          <a:effectLst/>
                        </a:rPr>
                        <a:t>2.3.</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Количество оснащенных образовательных организаций</a:t>
                      </a:r>
                      <a:r>
                        <a:rPr lang="ru-RU" sz="1200" u="none" strike="noStrike" baseline="0" dirty="0" smtClean="0">
                          <a:solidFill>
                            <a:schemeClr val="tx1"/>
                          </a:solidFill>
                          <a:effectLst/>
                        </a:rPr>
                        <a:t> в сфере культуры (детские школы искусств по видам искусств и училищ) музыкальными инструментами</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единица</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797299428"/>
                  </a:ext>
                </a:extLst>
              </a:tr>
              <a:tr h="224459">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Подпрограмма VII «Развитие </a:t>
                      </a:r>
                      <a:r>
                        <a:rPr lang="ru-RU" sz="1200" u="none" strike="noStrike" dirty="0" smtClean="0">
                          <a:solidFill>
                            <a:schemeClr val="tx1"/>
                          </a:solidFill>
                          <a:effectLst/>
                        </a:rPr>
                        <a:t>туризма»</a:t>
                      </a:r>
                      <a:endParaRPr lang="ru-RU" sz="1200" b="1"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516205759"/>
                  </a:ext>
                </a:extLst>
              </a:tr>
              <a:tr h="447374">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Увеличение туристического и экскурсионного потока в Московскую</a:t>
                      </a:r>
                      <a:r>
                        <a:rPr lang="ru-RU" sz="1200" u="none" strike="noStrike" baseline="0" dirty="0" smtClean="0">
                          <a:solidFill>
                            <a:schemeClr val="tx1"/>
                          </a:solidFill>
                          <a:effectLst/>
                        </a:rPr>
                        <a:t> область</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Млн. чел.</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100</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488789135"/>
                  </a:ext>
                </a:extLst>
              </a:tr>
              <a:tr h="762823">
                <a:tc>
                  <a:txBody>
                    <a:bodyPr/>
                    <a:lstStyle/>
                    <a:p>
                      <a:pPr algn="ctr" fontAlgn="ctr"/>
                      <a:r>
                        <a:rPr lang="ru-RU" sz="1200" u="none" strike="noStrike">
                          <a:solidFill>
                            <a:schemeClr val="tx1"/>
                          </a:solidFill>
                          <a:effectLst/>
                        </a:rPr>
                        <a:t>2.2.</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Численность лиц, размещенных в коллективных средствах размещения </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smtClean="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Тыс. чел.</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3,01</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extLst>
                  <a:ext uri="{0D108BD9-81ED-4DB2-BD59-A6C34878D82A}">
                    <a16:rowId xmlns:a16="http://schemas.microsoft.com/office/drawing/2014/main" val="3170727529"/>
                  </a:ext>
                </a:extLst>
              </a:tr>
              <a:tr h="224459">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Подпрограмма </a:t>
                      </a:r>
                      <a:r>
                        <a:rPr lang="en-US" sz="1200" u="none" strike="noStrike" dirty="0">
                          <a:solidFill>
                            <a:schemeClr val="tx1"/>
                          </a:solidFill>
                          <a:effectLst/>
                        </a:rPr>
                        <a:t>VIII «</a:t>
                      </a:r>
                      <a:r>
                        <a:rPr lang="ru-RU" sz="1200" u="none" strike="noStrike" dirty="0">
                          <a:solidFill>
                            <a:schemeClr val="tx1"/>
                          </a:solidFill>
                          <a:effectLst/>
                        </a:rPr>
                        <a:t>Обеспечивающая подпрограмма»</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94082341"/>
                  </a:ext>
                </a:extLst>
              </a:tr>
              <a:tr h="762823">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Уровень численности участников культурно-досуговых мероприятий</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100</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2</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3</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5</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105</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008654005"/>
                  </a:ext>
                </a:extLst>
              </a:tr>
            </a:tbl>
          </a:graphicData>
        </a:graphic>
      </p:graphicFrame>
    </p:spTree>
    <p:extLst>
      <p:ext uri="{BB962C8B-B14F-4D97-AF65-F5344CB8AC3E}">
        <p14:creationId xmlns:p14="http://schemas.microsoft.com/office/powerpoint/2010/main" val="32878884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4625694-2B9F-40A2-A015-80984BE42517}"/>
              </a:ext>
            </a:extLst>
          </p:cNvPr>
          <p:cNvGraphicFramePr>
            <a:graphicFrameLocks noGrp="1"/>
          </p:cNvGraphicFramePr>
          <p:nvPr>
            <p:ph idx="1"/>
            <p:extLst/>
          </p:nvPr>
        </p:nvGraphicFramePr>
        <p:xfrm>
          <a:off x="244444" y="961434"/>
          <a:ext cx="11543167" cy="5362403"/>
        </p:xfrm>
        <a:graphic>
          <a:graphicData uri="http://schemas.openxmlformats.org/drawingml/2006/table">
            <a:tbl>
              <a:tblPr>
                <a:tableStyleId>{5C22544A-7EE6-4342-B048-85BDC9FD1C3A}</a:tableStyleId>
              </a:tblPr>
              <a:tblGrid>
                <a:gridCol w="550198">
                  <a:extLst>
                    <a:ext uri="{9D8B030D-6E8A-4147-A177-3AD203B41FA5}">
                      <a16:colId xmlns:a16="http://schemas.microsoft.com/office/drawing/2014/main" val="524993507"/>
                    </a:ext>
                  </a:extLst>
                </a:gridCol>
                <a:gridCol w="2982076">
                  <a:extLst>
                    <a:ext uri="{9D8B030D-6E8A-4147-A177-3AD203B41FA5}">
                      <a16:colId xmlns:a16="http://schemas.microsoft.com/office/drawing/2014/main" val="240409636"/>
                    </a:ext>
                  </a:extLst>
                </a:gridCol>
                <a:gridCol w="1122405">
                  <a:extLst>
                    <a:ext uri="{9D8B030D-6E8A-4147-A177-3AD203B41FA5}">
                      <a16:colId xmlns:a16="http://schemas.microsoft.com/office/drawing/2014/main" val="1002150722"/>
                    </a:ext>
                  </a:extLst>
                </a:gridCol>
                <a:gridCol w="946342">
                  <a:extLst>
                    <a:ext uri="{9D8B030D-6E8A-4147-A177-3AD203B41FA5}">
                      <a16:colId xmlns:a16="http://schemas.microsoft.com/office/drawing/2014/main" val="1558123203"/>
                    </a:ext>
                  </a:extLst>
                </a:gridCol>
                <a:gridCol w="946342">
                  <a:extLst>
                    <a:ext uri="{9D8B030D-6E8A-4147-A177-3AD203B41FA5}">
                      <a16:colId xmlns:a16="http://schemas.microsoft.com/office/drawing/2014/main" val="1330058079"/>
                    </a:ext>
                  </a:extLst>
                </a:gridCol>
                <a:gridCol w="990358">
                  <a:extLst>
                    <a:ext uri="{9D8B030D-6E8A-4147-A177-3AD203B41FA5}">
                      <a16:colId xmlns:a16="http://schemas.microsoft.com/office/drawing/2014/main" val="1050313964"/>
                    </a:ext>
                  </a:extLst>
                </a:gridCol>
                <a:gridCol w="968350">
                  <a:extLst>
                    <a:ext uri="{9D8B030D-6E8A-4147-A177-3AD203B41FA5}">
                      <a16:colId xmlns:a16="http://schemas.microsoft.com/office/drawing/2014/main" val="2525889287"/>
                    </a:ext>
                  </a:extLst>
                </a:gridCol>
                <a:gridCol w="1067385">
                  <a:extLst>
                    <a:ext uri="{9D8B030D-6E8A-4147-A177-3AD203B41FA5}">
                      <a16:colId xmlns:a16="http://schemas.microsoft.com/office/drawing/2014/main" val="1257574033"/>
                    </a:ext>
                  </a:extLst>
                </a:gridCol>
                <a:gridCol w="968350">
                  <a:extLst>
                    <a:ext uri="{9D8B030D-6E8A-4147-A177-3AD203B41FA5}">
                      <a16:colId xmlns:a16="http://schemas.microsoft.com/office/drawing/2014/main" val="3895982599"/>
                    </a:ext>
                  </a:extLst>
                </a:gridCol>
                <a:gridCol w="1001361">
                  <a:extLst>
                    <a:ext uri="{9D8B030D-6E8A-4147-A177-3AD203B41FA5}">
                      <a16:colId xmlns:a16="http://schemas.microsoft.com/office/drawing/2014/main" val="647516340"/>
                    </a:ext>
                  </a:extLst>
                </a:gridCol>
              </a:tblGrid>
              <a:tr h="252997">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Тип показателя</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Достигнутое </a:t>
                      </a:r>
                    </a:p>
                    <a:p>
                      <a:pPr algn="ctr" fontAlgn="ct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extLst>
                  <a:ext uri="{0D108BD9-81ED-4DB2-BD59-A6C34878D82A}">
                    <a16:rowId xmlns:a16="http://schemas.microsoft.com/office/drawing/2014/main" val="922562420"/>
                  </a:ext>
                </a:extLst>
              </a:tr>
              <a:tr h="128514">
                <a:tc>
                  <a:txBody>
                    <a:bodyPr/>
                    <a:lstStyle/>
                    <a:p>
                      <a:pPr algn="ctr" fontAlgn="ctr"/>
                      <a:r>
                        <a:rPr lang="ru-RU" sz="1000" u="none" strike="noStrike" dirty="0">
                          <a:solidFill>
                            <a:schemeClr val="tx1"/>
                          </a:solidFill>
                          <a:effectLst/>
                        </a:rPr>
                        <a:t>3</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Муниципальная программа «Образование»</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701561519"/>
                  </a:ext>
                </a:extLst>
              </a:tr>
              <a:tr h="12851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 </a:t>
                      </a:r>
                      <a:r>
                        <a:rPr lang="en-US" sz="1000" u="none" strike="noStrike" dirty="0" smtClean="0">
                          <a:solidFill>
                            <a:schemeClr val="tx1"/>
                          </a:solidFill>
                          <a:effectLst/>
                        </a:rPr>
                        <a:t>«</a:t>
                      </a:r>
                      <a:r>
                        <a:rPr lang="ru-RU" sz="1000" u="none" strike="noStrike" dirty="0" smtClean="0">
                          <a:solidFill>
                            <a:schemeClr val="tx1"/>
                          </a:solidFill>
                          <a:effectLst/>
                        </a:rPr>
                        <a:t>Общее </a:t>
                      </a:r>
                      <a:r>
                        <a:rPr lang="ru-RU" sz="1000" u="none" strike="noStrike" dirty="0">
                          <a:solidFill>
                            <a:schemeClr val="tx1"/>
                          </a:solidFill>
                          <a:effectLst/>
                        </a:rPr>
                        <a:t>образование»</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960742429"/>
                  </a:ext>
                </a:extLst>
              </a:tr>
              <a:tr h="750931">
                <a:tc>
                  <a:txBody>
                    <a:bodyPr/>
                    <a:lstStyle/>
                    <a:p>
                      <a:pPr algn="ctr" fontAlgn="ctr"/>
                      <a:r>
                        <a:rPr lang="ru-RU" sz="1000" u="none" strike="noStrike">
                          <a:solidFill>
                            <a:schemeClr val="tx1"/>
                          </a:solidFill>
                          <a:effectLst/>
                        </a:rPr>
                        <a:t>3.1.</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Количество отремонтированных дошкольных образовательных организаций</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ежегодному обращению Губернатора Московской области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Штук</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949064741"/>
                  </a:ext>
                </a:extLst>
              </a:tr>
              <a:tr h="626448">
                <a:tc>
                  <a:txBody>
                    <a:bodyPr/>
                    <a:lstStyle/>
                    <a:p>
                      <a:pPr algn="ctr" fontAlgn="ctr"/>
                      <a:r>
                        <a:rPr lang="ru-RU" sz="1000" u="none" strike="noStrike">
                          <a:solidFill>
                            <a:schemeClr val="tx1"/>
                          </a:solidFill>
                          <a:effectLst/>
                        </a:rPr>
                        <a:t>3.2.</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Показатель к Указу Президента РФ</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128,8</a:t>
                      </a:r>
                      <a:endParaRPr lang="ru-RU" sz="1000" b="0" i="0" u="none" strike="noStrike" dirty="0">
                        <a:solidFill>
                          <a:schemeClr val="tx1"/>
                        </a:solidFill>
                        <a:effectLst/>
                        <a:latin typeface="+mn-lt"/>
                      </a:endParaRPr>
                    </a:p>
                  </a:txBody>
                  <a:tcPr marL="4934" marR="4934" marT="4934" marB="0" anchor="ctr"/>
                </a:tc>
                <a:tc>
                  <a:txBody>
                    <a:bodyPr/>
                    <a:lstStyle/>
                    <a:p>
                      <a:pPr algn="ctr" fontAlgn="ctr"/>
                      <a:r>
                        <a:rPr lang="en-US" sz="1000" u="none" strike="noStrike" dirty="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040761823"/>
                  </a:ext>
                </a:extLst>
              </a:tr>
              <a:tr h="252997">
                <a:tc>
                  <a:txBody>
                    <a:bodyPr/>
                    <a:lstStyle/>
                    <a:p>
                      <a:pPr algn="ctr" fontAlgn="ctr"/>
                      <a:r>
                        <a:rPr lang="ru-RU" sz="1000" u="none" strike="noStrike">
                          <a:solidFill>
                            <a:schemeClr val="tx1"/>
                          </a:solidFill>
                          <a:effectLst/>
                        </a:rPr>
                        <a:t>3.3.</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smtClean="0">
                          <a:solidFill>
                            <a:schemeClr val="tx1"/>
                          </a:solidFill>
                          <a:effectLst/>
                        </a:rPr>
                        <a:t>Доступность </a:t>
                      </a:r>
                      <a:r>
                        <a:rPr lang="ru-RU" sz="1000" u="none" strike="noStrike" dirty="0">
                          <a:solidFill>
                            <a:schemeClr val="tx1"/>
                          </a:solidFill>
                          <a:effectLst/>
                        </a:rPr>
                        <a:t>дошкольного образования для детей в возрасте от трех до семи лет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Указу Президента РФ</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851182658"/>
                  </a:ext>
                </a:extLst>
              </a:tr>
              <a:tr h="750931">
                <a:tc>
                  <a:txBody>
                    <a:bodyPr/>
                    <a:lstStyle/>
                    <a:p>
                      <a:pPr algn="ctr" fontAlgn="ctr"/>
                      <a:r>
                        <a:rPr lang="ru-RU" sz="1000" u="none" strike="noStrike">
                          <a:solidFill>
                            <a:schemeClr val="tx1"/>
                          </a:solidFill>
                          <a:effectLst/>
                        </a:rPr>
                        <a:t>3.4.</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smtClean="0">
                          <a:solidFill>
                            <a:schemeClr val="tx1"/>
                          </a:solidFill>
                          <a:effectLst/>
                        </a:rPr>
                        <a:t>Количество объектов,</a:t>
                      </a:r>
                      <a:r>
                        <a:rPr lang="ru-RU" sz="1000" u="none" strike="noStrike" baseline="0" dirty="0" smtClean="0">
                          <a:solidFill>
                            <a:schemeClr val="tx1"/>
                          </a:solidFill>
                          <a:effectLst/>
                        </a:rPr>
                        <a:t> в которых в полном объеме выполнены мероприятия по капитальному ремонту общеобразовательных организаций </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Показатель к соглашению с ФОИВ</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Единица</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Calibri" panose="020F0502020204030204" pitchFamily="34" charset="0"/>
                        </a:rPr>
                        <a:t>3</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Calibri" panose="020F0502020204030204" pitchFamily="34" charset="0"/>
                        </a:rPr>
                        <a:t>3</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303670247"/>
                  </a:ext>
                </a:extLst>
              </a:tr>
              <a:tr h="252997">
                <a:tc>
                  <a:txBody>
                    <a:bodyPr/>
                    <a:lstStyle/>
                    <a:p>
                      <a:pPr algn="ctr" fontAlgn="ctr"/>
                      <a:r>
                        <a:rPr lang="ru-RU" sz="1000" u="none" strike="noStrike">
                          <a:solidFill>
                            <a:schemeClr val="tx1"/>
                          </a:solidFill>
                          <a:effectLst/>
                        </a:rPr>
                        <a:t>3.5.</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Доступность дошкольного образования для детей в возрасте от полутора до трех лет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соглашению с ФОИВ</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78,7</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624508769"/>
                  </a:ext>
                </a:extLst>
              </a:tr>
              <a:tr h="1373349">
                <a:tc>
                  <a:txBody>
                    <a:bodyPr/>
                    <a:lstStyle/>
                    <a:p>
                      <a:pPr algn="ctr" fontAlgn="ctr"/>
                      <a:r>
                        <a:rPr lang="ru-RU" sz="1000" u="none" strike="noStrike">
                          <a:solidFill>
                            <a:schemeClr val="tx1"/>
                          </a:solidFill>
                          <a:effectLst/>
                        </a:rPr>
                        <a:t>3.6.</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Созданы дополнительные места в субъектах Российской Федерации для детей в возрасте от 1,5 до 3 лет любой направленности в организациях, осуществляющих образовательную деятельность (за исключением государственных и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Показатель к соглашению с ФОИВ по федеральному проекту «Содействие занятости женщин – создание условий дошкольного образования для детей в возрасте до трех лет»</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Мест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038876432"/>
                  </a:ext>
                </a:extLst>
              </a:tr>
            </a:tbl>
          </a:graphicData>
        </a:graphic>
      </p:graphicFrame>
    </p:spTree>
    <p:extLst>
      <p:ext uri="{BB962C8B-B14F-4D97-AF65-F5344CB8AC3E}">
        <p14:creationId xmlns:p14="http://schemas.microsoft.com/office/powerpoint/2010/main" val="26949722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1BCD7C4-4818-4B92-BB99-D4ED19211E9E}"/>
              </a:ext>
            </a:extLst>
          </p:cNvPr>
          <p:cNvGraphicFramePr>
            <a:graphicFrameLocks noGrp="1"/>
          </p:cNvGraphicFramePr>
          <p:nvPr>
            <p:ph idx="1"/>
          </p:nvPr>
        </p:nvGraphicFramePr>
        <p:xfrm>
          <a:off x="271605" y="1032095"/>
          <a:ext cx="11525062" cy="5143464"/>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2238853873"/>
                    </a:ext>
                  </a:extLst>
                </a:gridCol>
                <a:gridCol w="2977400">
                  <a:extLst>
                    <a:ext uri="{9D8B030D-6E8A-4147-A177-3AD203B41FA5}">
                      <a16:colId xmlns:a16="http://schemas.microsoft.com/office/drawing/2014/main" val="219209169"/>
                    </a:ext>
                  </a:extLst>
                </a:gridCol>
                <a:gridCol w="1120644">
                  <a:extLst>
                    <a:ext uri="{9D8B030D-6E8A-4147-A177-3AD203B41FA5}">
                      <a16:colId xmlns:a16="http://schemas.microsoft.com/office/drawing/2014/main" val="1131063295"/>
                    </a:ext>
                  </a:extLst>
                </a:gridCol>
                <a:gridCol w="944858">
                  <a:extLst>
                    <a:ext uri="{9D8B030D-6E8A-4147-A177-3AD203B41FA5}">
                      <a16:colId xmlns:a16="http://schemas.microsoft.com/office/drawing/2014/main" val="2240582356"/>
                    </a:ext>
                  </a:extLst>
                </a:gridCol>
                <a:gridCol w="944858">
                  <a:extLst>
                    <a:ext uri="{9D8B030D-6E8A-4147-A177-3AD203B41FA5}">
                      <a16:colId xmlns:a16="http://schemas.microsoft.com/office/drawing/2014/main" val="2030058307"/>
                    </a:ext>
                  </a:extLst>
                </a:gridCol>
                <a:gridCol w="988803">
                  <a:extLst>
                    <a:ext uri="{9D8B030D-6E8A-4147-A177-3AD203B41FA5}">
                      <a16:colId xmlns:a16="http://schemas.microsoft.com/office/drawing/2014/main" val="3353148372"/>
                    </a:ext>
                  </a:extLst>
                </a:gridCol>
                <a:gridCol w="966831">
                  <a:extLst>
                    <a:ext uri="{9D8B030D-6E8A-4147-A177-3AD203B41FA5}">
                      <a16:colId xmlns:a16="http://schemas.microsoft.com/office/drawing/2014/main" val="1304292358"/>
                    </a:ext>
                  </a:extLst>
                </a:gridCol>
                <a:gridCol w="1065710">
                  <a:extLst>
                    <a:ext uri="{9D8B030D-6E8A-4147-A177-3AD203B41FA5}">
                      <a16:colId xmlns:a16="http://schemas.microsoft.com/office/drawing/2014/main" val="1294850126"/>
                    </a:ext>
                  </a:extLst>
                </a:gridCol>
                <a:gridCol w="966831">
                  <a:extLst>
                    <a:ext uri="{9D8B030D-6E8A-4147-A177-3AD203B41FA5}">
                      <a16:colId xmlns:a16="http://schemas.microsoft.com/office/drawing/2014/main" val="2134572207"/>
                    </a:ext>
                  </a:extLst>
                </a:gridCol>
                <a:gridCol w="999791">
                  <a:extLst>
                    <a:ext uri="{9D8B030D-6E8A-4147-A177-3AD203B41FA5}">
                      <a16:colId xmlns:a16="http://schemas.microsoft.com/office/drawing/2014/main" val="1640466939"/>
                    </a:ext>
                  </a:extLst>
                </a:gridCol>
              </a:tblGrid>
              <a:tr h="46567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Наименование муниципальной программы/подпрограммы/показателя</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Тип показателя</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Единица измерения</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Базовое значение</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Достигнутое </a:t>
                      </a:r>
                      <a:r>
                        <a:rPr lang="ru-RU" sz="1100" u="none" strike="noStrike" dirty="0" smtClean="0">
                          <a:solidFill>
                            <a:schemeClr val="tx1"/>
                          </a:solidFill>
                          <a:effectLst/>
                        </a:rPr>
                        <a:t>2023 </a:t>
                      </a:r>
                      <a:r>
                        <a:rPr lang="ru-RU" sz="1100" u="none" strike="noStrike" dirty="0">
                          <a:solidFill>
                            <a:schemeClr val="tx1"/>
                          </a:solidFill>
                          <a:effectLst/>
                        </a:rPr>
                        <a:t>года</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2024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2025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2026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2027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65503113"/>
                  </a:ext>
                </a:extLst>
              </a:tr>
              <a:tr h="243348">
                <a:tc>
                  <a:txBody>
                    <a:bodyPr/>
                    <a:lstStyle/>
                    <a:p>
                      <a:pPr algn="ctr" fontAlgn="ctr"/>
                      <a:r>
                        <a:rPr lang="ru-RU" sz="1100" u="none" strike="noStrike" dirty="0">
                          <a:solidFill>
                            <a:schemeClr val="tx1"/>
                          </a:solidFill>
                          <a:effectLst/>
                        </a:rPr>
                        <a:t>3</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Муниципальная программа «Образование»</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08334559"/>
                  </a:ext>
                </a:extLst>
              </a:tr>
              <a:tr h="1164192">
                <a:tc>
                  <a:txBody>
                    <a:bodyPr/>
                    <a:lstStyle/>
                    <a:p>
                      <a:pPr algn="ctr" fontAlgn="ctr"/>
                      <a:r>
                        <a:rPr lang="ru-RU" sz="1100" u="none" strike="noStrike" dirty="0">
                          <a:solidFill>
                            <a:schemeClr val="tx1"/>
                          </a:solidFill>
                          <a:effectLst/>
                        </a:rPr>
                        <a:t>3.1.</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Показатель к Указу Президента РФ</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128,8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171531124"/>
                  </a:ext>
                </a:extLst>
              </a:tr>
              <a:tr h="931353">
                <a:tc>
                  <a:txBody>
                    <a:bodyPr/>
                    <a:lstStyle/>
                    <a:p>
                      <a:pPr algn="ctr" fontAlgn="ctr"/>
                      <a:r>
                        <a:rPr lang="ru-RU" sz="1100" u="none" strike="noStrike">
                          <a:solidFill>
                            <a:schemeClr val="tx1"/>
                          </a:solidFill>
                          <a:effectLst/>
                        </a:rPr>
                        <a:t>3.2.</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Доля выпускников текущего года, набравших </a:t>
                      </a:r>
                      <a:r>
                        <a:rPr lang="ru-RU" sz="1100" u="none" strike="noStrike" dirty="0" smtClean="0">
                          <a:solidFill>
                            <a:schemeClr val="tx1"/>
                          </a:solidFill>
                          <a:effectLst/>
                        </a:rPr>
                        <a:t>250 </a:t>
                      </a:r>
                      <a:r>
                        <a:rPr lang="ru-RU" sz="1100" u="none" strike="noStrike" dirty="0">
                          <a:solidFill>
                            <a:schemeClr val="tx1"/>
                          </a:solidFill>
                          <a:effectLst/>
                        </a:rPr>
                        <a:t>баллов и более по 3 предметам, к общему количеству выпускников текущего года, сдавших ЕГЭ по 3 и более предмета</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Отраслевой показатель</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b="0" i="0" u="none" strike="noStrike" dirty="0" smtClean="0">
                          <a:solidFill>
                            <a:schemeClr val="tx1"/>
                          </a:solidFill>
                          <a:effectLst/>
                          <a:latin typeface="Arial" panose="020B0604020202020204" pitchFamily="34" charset="0"/>
                        </a:rPr>
                        <a:t>36,16</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26897467"/>
                  </a:ext>
                </a:extLst>
              </a:tr>
              <a:tr h="698515">
                <a:tc>
                  <a:txBody>
                    <a:bodyPr/>
                    <a:lstStyle/>
                    <a:p>
                      <a:pPr algn="ctr" fontAlgn="ctr"/>
                      <a:r>
                        <a:rPr lang="ru-RU" sz="1100" u="none" strike="noStrike">
                          <a:solidFill>
                            <a:schemeClr val="tx1"/>
                          </a:solidFill>
                          <a:effectLst/>
                        </a:rPr>
                        <a:t>3.3.</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Количество отремонтированных общеобразовательных </a:t>
                      </a:r>
                      <a:r>
                        <a:rPr lang="ru-RU" sz="1100" u="none" strike="noStrike" dirty="0" smtClean="0">
                          <a:solidFill>
                            <a:schemeClr val="tx1"/>
                          </a:solidFill>
                          <a:effectLst/>
                        </a:rPr>
                        <a:t>организаций</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отраслевой приоритетный показатель</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Штука</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210855948"/>
                  </a:ext>
                </a:extLst>
              </a:tr>
              <a:tr h="1640379">
                <a:tc>
                  <a:txBody>
                    <a:bodyPr/>
                    <a:lstStyle/>
                    <a:p>
                      <a:pPr algn="ctr" fontAlgn="ctr"/>
                      <a:r>
                        <a:rPr lang="ru-RU" sz="1100" u="none" strike="noStrike">
                          <a:solidFill>
                            <a:schemeClr val="tx1"/>
                          </a:solidFill>
                          <a:effectLst/>
                        </a:rPr>
                        <a:t>3.4.</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b"/>
                      <a:r>
                        <a:rPr lang="ru-RU" sz="1100" u="none" strike="noStrike" dirty="0" smtClean="0">
                          <a:solidFill>
                            <a:schemeClr val="tx1"/>
                          </a:solidFill>
                          <a:effectLst/>
                        </a:rPr>
                        <a:t>Доля </a:t>
                      </a:r>
                      <a:r>
                        <a:rPr lang="ru-RU" sz="1100" u="none" strike="noStrike" dirty="0">
                          <a:solidFill>
                            <a:schemeClr val="tx1"/>
                          </a:solidFill>
                          <a:effectLst/>
                        </a:rPr>
                        <a:t>обучающихся, получающих начальное общее образование в государственных и муниципальных образовательных организациях, получающих бесплатное горячее питание, к общему количеству обучающихся, получающих начальное общее образование в государственных и муниципальных образовательных организациях</a:t>
                      </a:r>
                      <a:endParaRPr lang="ru-RU" sz="1100" b="0" i="0" u="none" strike="noStrike" dirty="0">
                        <a:solidFill>
                          <a:schemeClr val="tx1"/>
                        </a:solidFill>
                        <a:effectLst/>
                        <a:latin typeface="Arial" panose="020B0604020202020204" pitchFamily="34" charset="0"/>
                      </a:endParaRPr>
                    </a:p>
                  </a:txBody>
                  <a:tcPr marL="6562" marR="6562" marT="6562" marB="0" anchor="b"/>
                </a:tc>
                <a:tc>
                  <a:txBody>
                    <a:bodyPr/>
                    <a:lstStyle/>
                    <a:p>
                      <a:pPr algn="ctr" fontAlgn="ctr"/>
                      <a:r>
                        <a:rPr lang="ru-RU" sz="1100" u="none" strike="noStrike" dirty="0">
                          <a:solidFill>
                            <a:schemeClr val="tx1"/>
                          </a:solidFill>
                          <a:effectLst/>
                        </a:rPr>
                        <a:t>отраслевой приоритетный показатель</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процент</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100</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9093746"/>
                  </a:ext>
                </a:extLst>
              </a:tr>
            </a:tbl>
          </a:graphicData>
        </a:graphic>
      </p:graphicFrame>
    </p:spTree>
    <p:extLst>
      <p:ext uri="{BB962C8B-B14F-4D97-AF65-F5344CB8AC3E}">
        <p14:creationId xmlns:p14="http://schemas.microsoft.com/office/powerpoint/2010/main" val="4542562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51FA17A-2D70-479D-B186-941694F692A5}"/>
              </a:ext>
            </a:extLst>
          </p:cNvPr>
          <p:cNvGraphicFramePr>
            <a:graphicFrameLocks noGrp="1"/>
          </p:cNvGraphicFramePr>
          <p:nvPr>
            <p:ph idx="1"/>
          </p:nvPr>
        </p:nvGraphicFramePr>
        <p:xfrm>
          <a:off x="244444" y="803154"/>
          <a:ext cx="11434527" cy="5805773"/>
        </p:xfrm>
        <a:graphic>
          <a:graphicData uri="http://schemas.openxmlformats.org/drawingml/2006/table">
            <a:tbl>
              <a:tblPr>
                <a:tableStyleId>{5C22544A-7EE6-4342-B048-85BDC9FD1C3A}</a:tableStyleId>
              </a:tblPr>
              <a:tblGrid>
                <a:gridCol w="545021">
                  <a:extLst>
                    <a:ext uri="{9D8B030D-6E8A-4147-A177-3AD203B41FA5}">
                      <a16:colId xmlns:a16="http://schemas.microsoft.com/office/drawing/2014/main" val="1000889821"/>
                    </a:ext>
                  </a:extLst>
                </a:gridCol>
                <a:gridCol w="2954011">
                  <a:extLst>
                    <a:ext uri="{9D8B030D-6E8A-4147-A177-3AD203B41FA5}">
                      <a16:colId xmlns:a16="http://schemas.microsoft.com/office/drawing/2014/main" val="1865736965"/>
                    </a:ext>
                  </a:extLst>
                </a:gridCol>
                <a:gridCol w="1111841">
                  <a:extLst>
                    <a:ext uri="{9D8B030D-6E8A-4147-A177-3AD203B41FA5}">
                      <a16:colId xmlns:a16="http://schemas.microsoft.com/office/drawing/2014/main" val="48981501"/>
                    </a:ext>
                  </a:extLst>
                </a:gridCol>
                <a:gridCol w="937435">
                  <a:extLst>
                    <a:ext uri="{9D8B030D-6E8A-4147-A177-3AD203B41FA5}">
                      <a16:colId xmlns:a16="http://schemas.microsoft.com/office/drawing/2014/main" val="2623748501"/>
                    </a:ext>
                  </a:extLst>
                </a:gridCol>
                <a:gridCol w="937435">
                  <a:extLst>
                    <a:ext uri="{9D8B030D-6E8A-4147-A177-3AD203B41FA5}">
                      <a16:colId xmlns:a16="http://schemas.microsoft.com/office/drawing/2014/main" val="281652419"/>
                    </a:ext>
                  </a:extLst>
                </a:gridCol>
                <a:gridCol w="981036">
                  <a:extLst>
                    <a:ext uri="{9D8B030D-6E8A-4147-A177-3AD203B41FA5}">
                      <a16:colId xmlns:a16="http://schemas.microsoft.com/office/drawing/2014/main" val="2403465422"/>
                    </a:ext>
                  </a:extLst>
                </a:gridCol>
                <a:gridCol w="959236">
                  <a:extLst>
                    <a:ext uri="{9D8B030D-6E8A-4147-A177-3AD203B41FA5}">
                      <a16:colId xmlns:a16="http://schemas.microsoft.com/office/drawing/2014/main" val="1033624979"/>
                    </a:ext>
                  </a:extLst>
                </a:gridCol>
                <a:gridCol w="1057339">
                  <a:extLst>
                    <a:ext uri="{9D8B030D-6E8A-4147-A177-3AD203B41FA5}">
                      <a16:colId xmlns:a16="http://schemas.microsoft.com/office/drawing/2014/main" val="559160563"/>
                    </a:ext>
                  </a:extLst>
                </a:gridCol>
                <a:gridCol w="959236">
                  <a:extLst>
                    <a:ext uri="{9D8B030D-6E8A-4147-A177-3AD203B41FA5}">
                      <a16:colId xmlns:a16="http://schemas.microsoft.com/office/drawing/2014/main" val="2554811815"/>
                    </a:ext>
                  </a:extLst>
                </a:gridCol>
                <a:gridCol w="991937">
                  <a:extLst>
                    <a:ext uri="{9D8B030D-6E8A-4147-A177-3AD203B41FA5}">
                      <a16:colId xmlns:a16="http://schemas.microsoft.com/office/drawing/2014/main" val="2434732974"/>
                    </a:ext>
                  </a:extLst>
                </a:gridCol>
              </a:tblGrid>
              <a:tr h="313176">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Наименование муниципальной программы/подпрограммы/показателя</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Тип показателя</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Единица измерения</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Базовое значение</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Достигнутое </a:t>
                      </a:r>
                      <a:r>
                        <a:rPr lang="ru-RU" sz="1050" u="none" strike="noStrike" dirty="0" smtClean="0">
                          <a:solidFill>
                            <a:schemeClr val="tx1"/>
                          </a:solidFill>
                          <a:effectLst/>
                        </a:rPr>
                        <a:t>2023 </a:t>
                      </a:r>
                      <a:r>
                        <a:rPr lang="ru-RU" sz="1050" u="none" strike="noStrike" dirty="0">
                          <a:solidFill>
                            <a:schemeClr val="tx1"/>
                          </a:solidFill>
                          <a:effectLst/>
                        </a:rPr>
                        <a:t>года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2024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2025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2026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2027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extLst>
                  <a:ext uri="{0D108BD9-81ED-4DB2-BD59-A6C34878D82A}">
                    <a16:rowId xmlns:a16="http://schemas.microsoft.com/office/drawing/2014/main" val="2676471092"/>
                  </a:ext>
                </a:extLst>
              </a:tr>
              <a:tr h="159091">
                <a:tc>
                  <a:txBody>
                    <a:bodyPr/>
                    <a:lstStyle/>
                    <a:p>
                      <a:pPr algn="ctr" fontAlgn="ctr"/>
                      <a:r>
                        <a:rPr lang="ru-RU" sz="1050" u="none" strike="noStrike" dirty="0">
                          <a:solidFill>
                            <a:schemeClr val="tx1"/>
                          </a:solidFill>
                          <a:effectLst/>
                        </a:rPr>
                        <a:t>3</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Муниципальная программа «Образование»</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94622665"/>
                  </a:ext>
                </a:extLst>
              </a:tr>
              <a:tr h="621345">
                <a:tc>
                  <a:txBody>
                    <a:bodyPr/>
                    <a:lstStyle/>
                    <a:p>
                      <a:pPr algn="ctr" fontAlgn="ctr"/>
                      <a:r>
                        <a:rPr lang="ru-RU" sz="1050" u="none" strike="noStrike" dirty="0">
                          <a:solidFill>
                            <a:schemeClr val="tx1"/>
                          </a:solidFill>
                          <a:effectLst/>
                        </a:rPr>
                        <a:t>3.1.</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Доля детей-инвалидов в возрасте от 1,5 года до 7 лет, охваченных дошкольным образованием,</a:t>
                      </a:r>
                      <a:r>
                        <a:rPr lang="ru-RU" sz="1050" u="none" strike="noStrike" baseline="0" dirty="0" smtClean="0">
                          <a:solidFill>
                            <a:schemeClr val="tx1"/>
                          </a:solidFill>
                          <a:effectLst/>
                        </a:rPr>
                        <a:t> в общей численности детей-инвалидов такого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438205141"/>
                  </a:ext>
                </a:extLst>
              </a:tr>
              <a:tr h="828154">
                <a:tc>
                  <a:txBody>
                    <a:bodyPr/>
                    <a:lstStyle/>
                    <a:p>
                      <a:pPr algn="ctr" fontAlgn="ctr"/>
                      <a:r>
                        <a:rPr lang="ru-RU" sz="1050" u="none" strike="noStrike">
                          <a:solidFill>
                            <a:schemeClr val="tx1"/>
                          </a:solidFill>
                          <a:effectLst/>
                        </a:rPr>
                        <a:t>3.2.</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Доля детей в возрасте от 5 до 18 лет</a:t>
                      </a:r>
                      <a:r>
                        <a:rPr lang="ru-RU" sz="1050" u="none" strike="noStrike" dirty="0" smtClean="0">
                          <a:solidFill>
                            <a:schemeClr val="tx1"/>
                          </a:solidFill>
                          <a:effectLst/>
                        </a:rPr>
                        <a:t>, получающих дополнительное</a:t>
                      </a:r>
                      <a:r>
                        <a:rPr lang="ru-RU" sz="1050" u="none" strike="noStrike" baseline="0" dirty="0" smtClean="0">
                          <a:solidFill>
                            <a:schemeClr val="tx1"/>
                          </a:solidFill>
                          <a:effectLst/>
                        </a:rPr>
                        <a:t> образование, в общей численности детей-инвалидов такого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72,09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5</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2905546770"/>
                  </a:ext>
                </a:extLst>
              </a:tr>
              <a:tr h="1063676">
                <a:tc>
                  <a:txBody>
                    <a:bodyPr/>
                    <a:lstStyle/>
                    <a:p>
                      <a:pPr algn="ctr" fontAlgn="ctr"/>
                      <a:r>
                        <a:rPr lang="ru-RU" sz="1050" u="none" strike="noStrike">
                          <a:solidFill>
                            <a:schemeClr val="tx1"/>
                          </a:solidFill>
                          <a:effectLst/>
                        </a:rPr>
                        <a:t>3.3.</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Доля детей-инвалидов, которым созданы условия для</a:t>
                      </a:r>
                      <a:r>
                        <a:rPr lang="ru-RU" sz="1050" u="none" strike="noStrike" baseline="0" dirty="0" smtClean="0">
                          <a:solidFill>
                            <a:schemeClr val="tx1"/>
                          </a:solidFill>
                          <a:effectLst/>
                        </a:rPr>
                        <a:t> получения качественного начального общего, основного общего, среднего общего образования, в общей численности детей-инвалидов школьного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46917414"/>
                  </a:ext>
                </a:extLst>
              </a:tr>
              <a:tr h="621345">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Подпрограмма </a:t>
                      </a:r>
                      <a:r>
                        <a:rPr lang="en-US" sz="1050" u="none" strike="noStrike" dirty="0" smtClean="0">
                          <a:solidFill>
                            <a:schemeClr val="tx1"/>
                          </a:solidFill>
                          <a:effectLst/>
                        </a:rPr>
                        <a:t>II «</a:t>
                      </a:r>
                      <a:r>
                        <a:rPr lang="ru-RU" sz="1050" u="none" strike="noStrike" dirty="0" smtClean="0">
                          <a:solidFill>
                            <a:schemeClr val="tx1"/>
                          </a:solidFill>
                          <a:effectLst/>
                        </a:rPr>
                        <a:t>Дополнительное</a:t>
                      </a:r>
                      <a:r>
                        <a:rPr lang="ru-RU" sz="1050" u="none" strike="noStrike" baseline="0" dirty="0" smtClean="0">
                          <a:solidFill>
                            <a:schemeClr val="tx1"/>
                          </a:solidFill>
                          <a:effectLst/>
                        </a:rPr>
                        <a:t> образование, воспитание и психолого-социальное сопровождение детей</a:t>
                      </a:r>
                      <a:r>
                        <a:rPr lang="ru-RU" sz="1050" u="none" strike="noStrike" dirty="0" smtClean="0">
                          <a:solidFill>
                            <a:schemeClr val="tx1"/>
                          </a:solidFill>
                          <a:effectLst/>
                        </a:rPr>
                        <a:t>»</a:t>
                      </a:r>
                      <a:endParaRPr lang="ru-RU" sz="1050" b="1" i="0" u="none" strike="noStrike" dirty="0" smtClean="0">
                        <a:solidFill>
                          <a:schemeClr val="tx1"/>
                        </a:solidFill>
                        <a:effectLst/>
                        <a:latin typeface="Arial" panose="020B0604020202020204" pitchFamily="34" charset="0"/>
                      </a:endParaRPr>
                    </a:p>
                    <a:p>
                      <a:pPr algn="l"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0005"/>
                  </a:ext>
                </a:extLst>
              </a:tr>
              <a:tr h="775430">
                <a:tc>
                  <a:txBody>
                    <a:bodyPr/>
                    <a:lstStyle/>
                    <a:p>
                      <a:pPr algn="ctr" fontAlgn="ctr"/>
                      <a:r>
                        <a:rPr lang="ru-RU" sz="1050" u="none" strike="noStrike" dirty="0">
                          <a:solidFill>
                            <a:schemeClr val="tx1"/>
                          </a:solidFill>
                          <a:effectLst/>
                        </a:rPr>
                        <a:t>3.1.</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Отношение средней заработной платы педагогических работников</a:t>
                      </a:r>
                      <a:r>
                        <a:rPr lang="ru-RU" sz="1050" u="none" strike="noStrike" baseline="0" dirty="0" smtClean="0">
                          <a:solidFill>
                            <a:schemeClr val="tx1"/>
                          </a:solidFill>
                          <a:effectLst/>
                        </a:rPr>
                        <a:t> организаций дополнительного образования детей к средней заработной плате учителей в Московской области</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показатель к </a:t>
                      </a:r>
                      <a:r>
                        <a:rPr lang="ru-RU" sz="1050" u="none" strike="noStrike" dirty="0" smtClean="0">
                          <a:solidFill>
                            <a:schemeClr val="tx1"/>
                          </a:solidFill>
                          <a:effectLst/>
                        </a:rPr>
                        <a:t>Указу Президента Российской Федерации Приоритетный</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104,19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935182274"/>
                  </a:ext>
                </a:extLst>
              </a:tr>
              <a:tr h="621345">
                <a:tc>
                  <a:txBody>
                    <a:bodyPr/>
                    <a:lstStyle/>
                    <a:p>
                      <a:pPr algn="ctr" fontAlgn="ctr"/>
                      <a:r>
                        <a:rPr lang="ru-RU" sz="1050" b="0" i="0" u="none" strike="noStrike" dirty="0" smtClean="0">
                          <a:solidFill>
                            <a:schemeClr val="tx1"/>
                          </a:solidFill>
                          <a:effectLst/>
                          <a:latin typeface="+mn-lt"/>
                        </a:rPr>
                        <a:t>3.2.</a:t>
                      </a:r>
                      <a:endParaRPr lang="ru-RU" sz="1050" b="0" i="0" u="none" strike="noStrike" dirty="0">
                        <a:solidFill>
                          <a:schemeClr val="tx1"/>
                        </a:solidFill>
                        <a:effectLst/>
                        <a:latin typeface="+mn-lt"/>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Показатель к соглашению с ФОИВ</a:t>
                      </a:r>
                      <a:endParaRPr lang="ru-RU" sz="1050" b="0" i="0" u="none" strike="noStrike" dirty="0" smtClean="0">
                        <a:solidFill>
                          <a:schemeClr val="tx1"/>
                        </a:solidFill>
                        <a:effectLst/>
                        <a:latin typeface="Arial" panose="020B0604020202020204" pitchFamily="34" charset="0"/>
                      </a:endParaRPr>
                    </a:p>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Процент</a:t>
                      </a:r>
                      <a:endParaRPr lang="ru-RU" sz="1050" b="0" i="0" u="none" strike="noStrike" dirty="0" smtClean="0">
                        <a:solidFill>
                          <a:schemeClr val="tx1"/>
                        </a:solidFill>
                        <a:effectLst/>
                        <a:latin typeface="Arial" panose="020B0604020202020204" pitchFamily="34" charset="0"/>
                      </a:endParaRPr>
                    </a:p>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72,09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75</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0007"/>
                  </a:ext>
                </a:extLst>
              </a:tr>
              <a:tr h="313176">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Подпрограмма </a:t>
                      </a:r>
                      <a:r>
                        <a:rPr lang="en-US" sz="1050" u="none" strike="noStrike" dirty="0" smtClean="0">
                          <a:solidFill>
                            <a:schemeClr val="tx1"/>
                          </a:solidFill>
                          <a:effectLst/>
                        </a:rPr>
                        <a:t>IV </a:t>
                      </a:r>
                      <a:r>
                        <a:rPr lang="en-US" sz="1050" u="none" strike="noStrike" dirty="0">
                          <a:solidFill>
                            <a:schemeClr val="tx1"/>
                          </a:solidFill>
                          <a:effectLst/>
                        </a:rPr>
                        <a:t>«</a:t>
                      </a:r>
                      <a:r>
                        <a:rPr lang="ru-RU" sz="1050" u="none" strike="noStrike" dirty="0">
                          <a:solidFill>
                            <a:schemeClr val="tx1"/>
                          </a:solidFill>
                          <a:effectLst/>
                        </a:rPr>
                        <a:t>Обеспечивающая подпрограмма»</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4241833681"/>
                  </a:ext>
                </a:extLst>
              </a:tr>
              <a:tr h="357110">
                <a:tc>
                  <a:txBody>
                    <a:bodyPr/>
                    <a:lstStyle/>
                    <a:p>
                      <a:pPr algn="ctr" fontAlgn="ctr"/>
                      <a:r>
                        <a:rPr lang="ru-RU" sz="1050" u="none" strike="noStrike">
                          <a:solidFill>
                            <a:schemeClr val="tx1"/>
                          </a:solidFill>
                          <a:effectLst/>
                        </a:rPr>
                        <a:t>3.1.</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Независимая оценка качества условий осуществления образовательной деятельности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Процент</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91,17</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a:solidFill>
                            <a:schemeClr val="tx1"/>
                          </a:solidFill>
                          <a:effectLst/>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36900416"/>
                  </a:ext>
                </a:extLst>
              </a:tr>
            </a:tbl>
          </a:graphicData>
        </a:graphic>
      </p:graphicFrame>
    </p:spTree>
    <p:extLst>
      <p:ext uri="{BB962C8B-B14F-4D97-AF65-F5344CB8AC3E}">
        <p14:creationId xmlns:p14="http://schemas.microsoft.com/office/powerpoint/2010/main" val="13384932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7D9A0F3-2C76-4FAE-B17A-41FE97BE793E}"/>
              </a:ext>
            </a:extLst>
          </p:cNvPr>
          <p:cNvGraphicFramePr>
            <a:graphicFrameLocks noGrp="1"/>
          </p:cNvGraphicFramePr>
          <p:nvPr>
            <p:ph idx="1"/>
            <p:extLst/>
          </p:nvPr>
        </p:nvGraphicFramePr>
        <p:xfrm>
          <a:off x="226336" y="918025"/>
          <a:ext cx="11561275" cy="5227491"/>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3842377929"/>
                    </a:ext>
                  </a:extLst>
                </a:gridCol>
                <a:gridCol w="3025058">
                  <a:extLst>
                    <a:ext uri="{9D8B030D-6E8A-4147-A177-3AD203B41FA5}">
                      <a16:colId xmlns:a16="http://schemas.microsoft.com/office/drawing/2014/main" val="786461358"/>
                    </a:ext>
                  </a:extLst>
                </a:gridCol>
                <a:gridCol w="1403287">
                  <a:extLst>
                    <a:ext uri="{9D8B030D-6E8A-4147-A177-3AD203B41FA5}">
                      <a16:colId xmlns:a16="http://schemas.microsoft.com/office/drawing/2014/main" val="2745952881"/>
                    </a:ext>
                  </a:extLst>
                </a:gridCol>
                <a:gridCol w="742385">
                  <a:extLst>
                    <a:ext uri="{9D8B030D-6E8A-4147-A177-3AD203B41FA5}">
                      <a16:colId xmlns:a16="http://schemas.microsoft.com/office/drawing/2014/main" val="560446790"/>
                    </a:ext>
                  </a:extLst>
                </a:gridCol>
                <a:gridCol w="835845">
                  <a:extLst>
                    <a:ext uri="{9D8B030D-6E8A-4147-A177-3AD203B41FA5}">
                      <a16:colId xmlns:a16="http://schemas.microsoft.com/office/drawing/2014/main" val="2364671680"/>
                    </a:ext>
                  </a:extLst>
                </a:gridCol>
                <a:gridCol w="991912">
                  <a:extLst>
                    <a:ext uri="{9D8B030D-6E8A-4147-A177-3AD203B41FA5}">
                      <a16:colId xmlns:a16="http://schemas.microsoft.com/office/drawing/2014/main" val="3582335224"/>
                    </a:ext>
                  </a:extLst>
                </a:gridCol>
                <a:gridCol w="969867">
                  <a:extLst>
                    <a:ext uri="{9D8B030D-6E8A-4147-A177-3AD203B41FA5}">
                      <a16:colId xmlns:a16="http://schemas.microsoft.com/office/drawing/2014/main" val="934348030"/>
                    </a:ext>
                  </a:extLst>
                </a:gridCol>
                <a:gridCol w="1069060">
                  <a:extLst>
                    <a:ext uri="{9D8B030D-6E8A-4147-A177-3AD203B41FA5}">
                      <a16:colId xmlns:a16="http://schemas.microsoft.com/office/drawing/2014/main" val="2435124235"/>
                    </a:ext>
                  </a:extLst>
                </a:gridCol>
                <a:gridCol w="969867">
                  <a:extLst>
                    <a:ext uri="{9D8B030D-6E8A-4147-A177-3AD203B41FA5}">
                      <a16:colId xmlns:a16="http://schemas.microsoft.com/office/drawing/2014/main" val="3003711492"/>
                    </a:ext>
                  </a:extLst>
                </a:gridCol>
                <a:gridCol w="1002933">
                  <a:extLst>
                    <a:ext uri="{9D8B030D-6E8A-4147-A177-3AD203B41FA5}">
                      <a16:colId xmlns:a16="http://schemas.microsoft.com/office/drawing/2014/main" val="2769860134"/>
                    </a:ext>
                  </a:extLst>
                </a:gridCol>
              </a:tblGrid>
              <a:tr h="35372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Тип показателя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Единица измерения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Базовое значение</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Достигнутое</a:t>
                      </a:r>
                    </a:p>
                    <a:p>
                      <a:pPr algn="ctr" fontAlgn="ctr"/>
                      <a:r>
                        <a:rPr lang="ru-RU" sz="900" u="none" strike="noStrike" dirty="0" smtClean="0">
                          <a:solidFill>
                            <a:schemeClr val="tx1"/>
                          </a:solidFill>
                          <a:effectLst/>
                        </a:rPr>
                        <a:t>2023 </a:t>
                      </a:r>
                      <a:r>
                        <a:rPr lang="ru-RU" sz="900" u="none" strike="noStrike" dirty="0">
                          <a:solidFill>
                            <a:schemeClr val="tx1"/>
                          </a:solidFill>
                          <a:effectLst/>
                        </a:rPr>
                        <a:t>года</a:t>
                      </a: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2024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2025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2026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2027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extLst>
                  <a:ext uri="{0D108BD9-81ED-4DB2-BD59-A6C34878D82A}">
                    <a16:rowId xmlns:a16="http://schemas.microsoft.com/office/drawing/2014/main" val="1598058422"/>
                  </a:ext>
                </a:extLst>
              </a:tr>
              <a:tr h="300853">
                <a:tc>
                  <a:txBody>
                    <a:bodyPr/>
                    <a:lstStyle/>
                    <a:p>
                      <a:pPr algn="ctr" fontAlgn="ctr"/>
                      <a:r>
                        <a:rPr lang="ru-RU" sz="1000" u="none" strike="noStrike" dirty="0">
                          <a:solidFill>
                            <a:schemeClr val="tx1"/>
                          </a:solidFill>
                          <a:effectLst/>
                        </a:rPr>
                        <a:t>4</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Муниципальная программа «Социальная защита населения»</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998083978"/>
                  </a:ext>
                </a:extLst>
              </a:tr>
              <a:tr h="195677">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Подпрограмма I «Социальная поддержка граждан»</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23290474"/>
                  </a:ext>
                </a:extLst>
              </a:tr>
              <a:tr h="503882">
                <a:tc>
                  <a:txBody>
                    <a:bodyPr/>
                    <a:lstStyle/>
                    <a:p>
                      <a:pPr algn="ctr" fontAlgn="ctr"/>
                      <a:r>
                        <a:rPr lang="ru-RU" sz="1000" u="none" strike="noStrike" dirty="0" smtClean="0">
                          <a:solidFill>
                            <a:schemeClr val="tx1"/>
                          </a:solidFill>
                          <a:effectLst/>
                        </a:rPr>
                        <a:t>4.1.</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Количество </a:t>
                      </a:r>
                      <a:r>
                        <a:rPr lang="ru-RU" sz="1000" u="none" strike="noStrike" dirty="0" smtClean="0">
                          <a:solidFill>
                            <a:schemeClr val="tx1"/>
                          </a:solidFill>
                          <a:effectLst/>
                        </a:rPr>
                        <a:t>граждан, </a:t>
                      </a:r>
                      <a:r>
                        <a:rPr lang="ru-RU" sz="1000" u="none" strike="noStrike" dirty="0">
                          <a:solidFill>
                            <a:schemeClr val="tx1"/>
                          </a:solidFill>
                          <a:effectLst/>
                        </a:rPr>
                        <a:t>получающих социальную помощь в рамках проведения городских социально-значимых мероприятий</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человек</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3000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2263</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a:solidFill>
                            <a:schemeClr val="tx1"/>
                          </a:solidFill>
                          <a:effectLst/>
                        </a:rPr>
                        <a:t>3000</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3000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3000</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3000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195029689"/>
                  </a:ext>
                </a:extLst>
              </a:tr>
              <a:tr h="670335">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Количество </a:t>
                      </a:r>
                      <a:r>
                        <a:rPr lang="ru-RU" sz="1000" u="none" strike="noStrike" dirty="0" smtClean="0">
                          <a:solidFill>
                            <a:schemeClr val="tx1"/>
                          </a:solidFill>
                          <a:effectLst/>
                        </a:rPr>
                        <a:t>граждан, вовлеченных в реализацию социально значимых проектов в рамках проведения</a:t>
                      </a:r>
                      <a:r>
                        <a:rPr lang="ru-RU" sz="1000" u="none" strike="noStrike" baseline="0" dirty="0" smtClean="0">
                          <a:solidFill>
                            <a:schemeClr val="tx1"/>
                          </a:solidFill>
                          <a:effectLst/>
                        </a:rPr>
                        <a:t> конкурса на соискание ежегодных премий главы городского округа Долгопрудный</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Человек</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33167506"/>
                  </a:ext>
                </a:extLst>
              </a:tr>
              <a:tr h="449463">
                <a:tc>
                  <a:txBody>
                    <a:bodyPr/>
                    <a:lstStyle/>
                    <a:p>
                      <a:pPr algn="ctr" fontAlgn="ctr"/>
                      <a:r>
                        <a:rPr lang="ru-RU" sz="1000" u="none" strike="noStrike" dirty="0" smtClean="0">
                          <a:solidFill>
                            <a:schemeClr val="tx1"/>
                          </a:solidFill>
                          <a:effectLst/>
                        </a:rPr>
                        <a:t>4.3.</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муниципальных служащих, вышедших на пенсию и получающих пенсию за выслугу лет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178643019"/>
                  </a:ext>
                </a:extLst>
              </a:tr>
              <a:tr h="449463">
                <a:tc>
                  <a:txBody>
                    <a:bodyPr/>
                    <a:lstStyle/>
                    <a:p>
                      <a:pPr algn="ctr" fontAlgn="ctr"/>
                      <a:r>
                        <a:rPr lang="ru-RU" sz="1000" u="none" strike="noStrike" dirty="0" smtClean="0">
                          <a:solidFill>
                            <a:schemeClr val="tx1"/>
                          </a:solidFill>
                          <a:effectLst/>
                        </a:rPr>
                        <a:t>4.4.</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smtClean="0">
                          <a:solidFill>
                            <a:schemeClr val="tx1"/>
                          </a:solidFill>
                          <a:effectLst/>
                        </a:rPr>
                        <a:t>Доля граждан, получивших меры</a:t>
                      </a:r>
                      <a:r>
                        <a:rPr lang="ru-RU" sz="1000" u="none" strike="noStrike" baseline="0" dirty="0" smtClean="0">
                          <a:solidFill>
                            <a:schemeClr val="tx1"/>
                          </a:solidFill>
                          <a:effectLst/>
                        </a:rPr>
                        <a:t> социальной поддержки и социальную помощь</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78067030"/>
                  </a:ext>
                </a:extLst>
              </a:tr>
              <a:tr h="337428">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II </a:t>
                      </a:r>
                      <a:r>
                        <a:rPr lang="en-US" sz="1000" u="none" strike="noStrike" dirty="0" smtClean="0">
                          <a:solidFill>
                            <a:schemeClr val="tx1"/>
                          </a:solidFill>
                          <a:effectLst/>
                        </a:rPr>
                        <a:t>«</a:t>
                      </a:r>
                      <a:r>
                        <a:rPr lang="ru-RU" sz="1000" u="none" strike="noStrike" dirty="0" smtClean="0">
                          <a:solidFill>
                            <a:schemeClr val="tx1"/>
                          </a:solidFill>
                          <a:effectLst/>
                        </a:rPr>
                        <a:t>Развитие</a:t>
                      </a:r>
                      <a:r>
                        <a:rPr lang="ru-RU" sz="1000" u="none" strike="noStrike" baseline="0" dirty="0" smtClean="0">
                          <a:solidFill>
                            <a:schemeClr val="tx1"/>
                          </a:solidFill>
                          <a:effectLst/>
                        </a:rPr>
                        <a:t> системы отдыха и оздоровления детей</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5212803"/>
                  </a:ext>
                </a:extLst>
              </a:tr>
              <a:tr h="642134">
                <a:tc>
                  <a:txBody>
                    <a:bodyPr/>
                    <a:lstStyle/>
                    <a:p>
                      <a:pPr algn="ctr" fontAlgn="ctr"/>
                      <a:r>
                        <a:rPr lang="ru-RU" sz="1000" u="none" strike="noStrike">
                          <a:solidFill>
                            <a:schemeClr val="tx1"/>
                          </a:solidFill>
                          <a:effectLst/>
                        </a:rPr>
                        <a:t>4.1.</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b"/>
                      <a:r>
                        <a:rPr lang="ru-RU" sz="1000" u="none" strike="noStrike" dirty="0" smtClean="0">
                          <a:solidFill>
                            <a:schemeClr val="tx1"/>
                          </a:solidFill>
                          <a:effectLst/>
                        </a:rPr>
                        <a:t>Доля  детей, охваченных отдыхом и оздоровлением, в общей численности</a:t>
                      </a:r>
                      <a:r>
                        <a:rPr lang="ru-RU" sz="1000" u="none" strike="noStrike" baseline="0" dirty="0" smtClean="0">
                          <a:solidFill>
                            <a:schemeClr val="tx1"/>
                          </a:solidFill>
                          <a:effectLst/>
                        </a:rPr>
                        <a:t> детей в возрасте от 7 до 15 лет, подлежащих оздоровлению</a:t>
                      </a:r>
                      <a:endParaRPr lang="ru-RU" sz="1000" b="0" i="0" u="none" strike="noStrike" dirty="0">
                        <a:solidFill>
                          <a:schemeClr val="tx1"/>
                        </a:solidFill>
                        <a:effectLst/>
                        <a:latin typeface="Arial" panose="020B0604020202020204" pitchFamily="34" charset="0"/>
                      </a:endParaRPr>
                    </a:p>
                  </a:txBody>
                  <a:tcPr marL="3726" marR="3726" marT="3726" marB="0"/>
                </a:tc>
                <a:tc>
                  <a:txBody>
                    <a:bodyPr/>
                    <a:lstStyle/>
                    <a:p>
                      <a:pPr algn="ctr" fontAlgn="ctr"/>
                      <a:r>
                        <a:rPr lang="ru-RU" sz="1000" u="none" strike="noStrike">
                          <a:solidFill>
                            <a:schemeClr val="tx1"/>
                          </a:solidFill>
                          <a:effectLst/>
                        </a:rPr>
                        <a:t>Отраслевой показатель</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61,45</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533482390"/>
                  </a:ext>
                </a:extLst>
              </a:tr>
              <a:tr h="746682">
                <a:tc>
                  <a:txBody>
                    <a:bodyPr/>
                    <a:lstStyle/>
                    <a:p>
                      <a:pPr algn="ctr" fontAlgn="ctr"/>
                      <a:r>
                        <a:rPr lang="ru-RU" sz="1000" u="none" strike="noStrike">
                          <a:solidFill>
                            <a:schemeClr val="tx1"/>
                          </a:solidFill>
                          <a:effectLst/>
                        </a:rPr>
                        <a:t>4.2.</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a:t>
                      </a:r>
                      <a:r>
                        <a:rPr lang="ru-RU" sz="1000" u="none" strike="noStrike" dirty="0" smtClean="0">
                          <a:solidFill>
                            <a:schemeClr val="tx1"/>
                          </a:solidFill>
                          <a:effectLst/>
                        </a:rPr>
                        <a:t>детей,</a:t>
                      </a:r>
                      <a:r>
                        <a:rPr lang="ru-RU" sz="1000" u="none" strike="noStrike" baseline="0" dirty="0" smtClean="0">
                          <a:solidFill>
                            <a:schemeClr val="tx1"/>
                          </a:solidFill>
                          <a:effectLst/>
                        </a:rPr>
                        <a:t> находящихся в трудной жизненной ситуации, охваченных отдыхом и оздоровлением, в общей численности детей в возрасте от 7 до 15 лет, находящихся в трудной жизненной ситуации, подлежащих оздоровлению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Отраслевой показатель</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54,56</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365522142"/>
                  </a:ext>
                </a:extLst>
              </a:tr>
              <a:tr h="528211">
                <a:tc>
                  <a:txBody>
                    <a:bodyPr/>
                    <a:lstStyle/>
                    <a:p>
                      <a:pPr algn="ctr" fontAlgn="ctr"/>
                      <a:r>
                        <a:rPr lang="ru-RU" sz="1000" u="none" strike="noStrike" dirty="0">
                          <a:solidFill>
                            <a:schemeClr val="tx1"/>
                          </a:solidFill>
                          <a:effectLst/>
                        </a:rPr>
                        <a:t>4.4.</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a:t>
                      </a:r>
                      <a:r>
                        <a:rPr lang="ru-RU" sz="1000" u="none" strike="noStrike" dirty="0" smtClean="0">
                          <a:solidFill>
                            <a:schemeClr val="tx1"/>
                          </a:solidFill>
                          <a:effectLst/>
                        </a:rPr>
                        <a:t>детей, молодежи</a:t>
                      </a:r>
                      <a:r>
                        <a:rPr lang="ru-RU" sz="1000" u="none" strike="noStrike" baseline="0" dirty="0" smtClean="0">
                          <a:solidFill>
                            <a:schemeClr val="tx1"/>
                          </a:solidFill>
                          <a:effectLst/>
                        </a:rPr>
                        <a:t> и подростков, охваченных временной занятостью и трудоустройством в каникулярный период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Показатель</a:t>
                      </a:r>
                      <a:r>
                        <a:rPr lang="ru-RU" sz="1000" u="none" strike="noStrike" baseline="0" dirty="0" smtClean="0">
                          <a:solidFill>
                            <a:schemeClr val="tx1"/>
                          </a:solidFill>
                          <a:effectLst/>
                        </a:rPr>
                        <a:t> подпрограммы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872991259"/>
                  </a:ext>
                </a:extLst>
              </a:tr>
            </a:tbl>
          </a:graphicData>
        </a:graphic>
      </p:graphicFrame>
    </p:spTree>
    <p:extLst>
      <p:ext uri="{BB962C8B-B14F-4D97-AF65-F5344CB8AC3E}">
        <p14:creationId xmlns:p14="http://schemas.microsoft.com/office/powerpoint/2010/main" val="129165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CBBF417-8587-4569-8449-9B54DF81014F}"/>
              </a:ext>
            </a:extLst>
          </p:cNvPr>
          <p:cNvGraphicFramePr>
            <a:graphicFrameLocks noGrp="1"/>
          </p:cNvGraphicFramePr>
          <p:nvPr>
            <p:ph idx="1"/>
            <p:extLst/>
          </p:nvPr>
        </p:nvGraphicFramePr>
        <p:xfrm>
          <a:off x="325926" y="1140736"/>
          <a:ext cx="11516006" cy="3645530"/>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2934468533"/>
                    </a:ext>
                  </a:extLst>
                </a:gridCol>
                <a:gridCol w="2975060">
                  <a:extLst>
                    <a:ext uri="{9D8B030D-6E8A-4147-A177-3AD203B41FA5}">
                      <a16:colId xmlns:a16="http://schemas.microsoft.com/office/drawing/2014/main" val="2086403084"/>
                    </a:ext>
                  </a:extLst>
                </a:gridCol>
                <a:gridCol w="1119764">
                  <a:extLst>
                    <a:ext uri="{9D8B030D-6E8A-4147-A177-3AD203B41FA5}">
                      <a16:colId xmlns:a16="http://schemas.microsoft.com/office/drawing/2014/main" val="3367119760"/>
                    </a:ext>
                  </a:extLst>
                </a:gridCol>
                <a:gridCol w="944115">
                  <a:extLst>
                    <a:ext uri="{9D8B030D-6E8A-4147-A177-3AD203B41FA5}">
                      <a16:colId xmlns:a16="http://schemas.microsoft.com/office/drawing/2014/main" val="205276218"/>
                    </a:ext>
                  </a:extLst>
                </a:gridCol>
                <a:gridCol w="944115">
                  <a:extLst>
                    <a:ext uri="{9D8B030D-6E8A-4147-A177-3AD203B41FA5}">
                      <a16:colId xmlns:a16="http://schemas.microsoft.com/office/drawing/2014/main" val="4269392862"/>
                    </a:ext>
                  </a:extLst>
                </a:gridCol>
                <a:gridCol w="988027">
                  <a:extLst>
                    <a:ext uri="{9D8B030D-6E8A-4147-A177-3AD203B41FA5}">
                      <a16:colId xmlns:a16="http://schemas.microsoft.com/office/drawing/2014/main" val="1199516679"/>
                    </a:ext>
                  </a:extLst>
                </a:gridCol>
                <a:gridCol w="966071">
                  <a:extLst>
                    <a:ext uri="{9D8B030D-6E8A-4147-A177-3AD203B41FA5}">
                      <a16:colId xmlns:a16="http://schemas.microsoft.com/office/drawing/2014/main" val="668622646"/>
                    </a:ext>
                  </a:extLst>
                </a:gridCol>
                <a:gridCol w="1064874">
                  <a:extLst>
                    <a:ext uri="{9D8B030D-6E8A-4147-A177-3AD203B41FA5}">
                      <a16:colId xmlns:a16="http://schemas.microsoft.com/office/drawing/2014/main" val="2704801557"/>
                    </a:ext>
                  </a:extLst>
                </a:gridCol>
                <a:gridCol w="966071">
                  <a:extLst>
                    <a:ext uri="{9D8B030D-6E8A-4147-A177-3AD203B41FA5}">
                      <a16:colId xmlns:a16="http://schemas.microsoft.com/office/drawing/2014/main" val="1663826247"/>
                    </a:ext>
                  </a:extLst>
                </a:gridCol>
                <a:gridCol w="999005">
                  <a:extLst>
                    <a:ext uri="{9D8B030D-6E8A-4147-A177-3AD203B41FA5}">
                      <a16:colId xmlns:a16="http://schemas.microsoft.com/office/drawing/2014/main" val="3497174290"/>
                    </a:ext>
                  </a:extLst>
                </a:gridCol>
              </a:tblGrid>
              <a:tr h="455691">
                <a:tc>
                  <a:txBody>
                    <a:bodyPr/>
                    <a:lstStyle/>
                    <a:p>
                      <a:pPr algn="ctr" fontAlgn="ctr"/>
                      <a:r>
                        <a:rPr lang="ru-RU" sz="1100" u="none" strike="noStrike" dirty="0">
                          <a:effectLst/>
                        </a:rPr>
                        <a:t>№ п/п</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139479239"/>
                  </a:ext>
                </a:extLst>
              </a:tr>
              <a:tr h="455691">
                <a:tc>
                  <a:txBody>
                    <a:bodyPr/>
                    <a:lstStyle/>
                    <a:p>
                      <a:pPr algn="ctr" fontAlgn="ctr"/>
                      <a:r>
                        <a:rPr lang="ru-RU" sz="1100" u="none" strike="noStrike" dirty="0">
                          <a:solidFill>
                            <a:schemeClr val="tx1"/>
                          </a:solidFill>
                          <a:effectLst/>
                        </a:rPr>
                        <a:t>4</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Муниципальная программа «Социальная защита населения»</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23238979"/>
                  </a:ext>
                </a:extLst>
              </a:tr>
              <a:tr h="455691">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Подпрограмма </a:t>
                      </a:r>
                      <a:r>
                        <a:rPr lang="ru-RU" sz="1100" u="none" strike="noStrike" dirty="0" smtClean="0">
                          <a:solidFill>
                            <a:schemeClr val="tx1"/>
                          </a:solidFill>
                          <a:effectLst/>
                        </a:rPr>
                        <a:t>I</a:t>
                      </a:r>
                      <a:r>
                        <a:rPr lang="en-US" sz="1100" u="none" strike="noStrike" dirty="0" smtClean="0">
                          <a:solidFill>
                            <a:schemeClr val="tx1"/>
                          </a:solidFill>
                          <a:effectLst/>
                        </a:rPr>
                        <a:t>V</a:t>
                      </a:r>
                      <a:r>
                        <a:rPr lang="ru-RU" sz="1100" u="none" strike="noStrike" dirty="0" smtClean="0">
                          <a:solidFill>
                            <a:schemeClr val="tx1"/>
                          </a:solidFill>
                          <a:effectLst/>
                        </a:rPr>
                        <a:t> «Содействие занятости, развитие трудовых ресурсов</a:t>
                      </a:r>
                      <a:r>
                        <a:rPr lang="ru-RU" sz="1100" u="none" strike="noStrike" baseline="0" dirty="0" smtClean="0">
                          <a:solidFill>
                            <a:schemeClr val="tx1"/>
                          </a:solidFill>
                          <a:effectLst/>
                        </a:rPr>
                        <a:t> и охраны труда</a:t>
                      </a:r>
                      <a:r>
                        <a:rPr lang="ru-RU" sz="1100" u="none" strike="noStrike" dirty="0" smtClean="0">
                          <a:solidFill>
                            <a:schemeClr val="tx1"/>
                          </a:solidFill>
                          <a:effectLst/>
                        </a:rPr>
                        <a:t>»</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19956239"/>
                  </a:ext>
                </a:extLst>
              </a:tr>
              <a:tr h="911383">
                <a:tc>
                  <a:txBody>
                    <a:bodyPr/>
                    <a:lstStyle/>
                    <a:p>
                      <a:pPr algn="ctr" fontAlgn="ctr"/>
                      <a:r>
                        <a:rPr lang="ru-RU" sz="1100" u="none" strike="noStrike">
                          <a:solidFill>
                            <a:schemeClr val="tx1"/>
                          </a:solidFill>
                          <a:effectLst/>
                        </a:rPr>
                        <a:t>4.1.</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smtClean="0">
                          <a:solidFill>
                            <a:schemeClr val="tx1"/>
                          </a:solidFill>
                          <a:effectLst/>
                        </a:rPr>
                        <a:t>Численность пострадавших в результате несчастных случаев,</a:t>
                      </a:r>
                      <a:r>
                        <a:rPr lang="ru-RU" sz="1100" u="none" strike="noStrike" baseline="0" dirty="0" smtClean="0">
                          <a:solidFill>
                            <a:schemeClr val="tx1"/>
                          </a:solidFill>
                          <a:effectLst/>
                        </a:rPr>
                        <a:t> связанных с производством со смертельным исходом (по кругу организаций муниципальной  собственности)</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Показатель подпрограммы</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b="0" i="0" u="none" strike="noStrike" dirty="0" smtClean="0">
                          <a:solidFill>
                            <a:schemeClr val="tx1"/>
                          </a:solidFill>
                          <a:effectLst/>
                          <a:latin typeface="Arial" panose="020B0604020202020204" pitchFamily="34" charset="0"/>
                        </a:rPr>
                        <a:t>Человек</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b="0" i="0" u="none" strike="noStrike" dirty="0" smtClean="0">
                          <a:solidFill>
                            <a:schemeClr val="tx1"/>
                          </a:solidFill>
                          <a:effectLst/>
                          <a:latin typeface="+mn-lt"/>
                        </a:rPr>
                        <a:t>0</a:t>
                      </a:r>
                      <a:endParaRPr lang="ru-RU" sz="1100" b="0" i="0" u="none" strike="noStrike" dirty="0">
                        <a:solidFill>
                          <a:schemeClr val="tx1"/>
                        </a:solidFill>
                        <a:effectLst/>
                        <a:latin typeface="+mn-lt"/>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59153936"/>
                  </a:ext>
                </a:extLst>
              </a:tr>
              <a:tr h="455691">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Подпрограмма </a:t>
                      </a:r>
                      <a:r>
                        <a:rPr lang="ru-RU" sz="1100" u="none" strike="noStrike" dirty="0" smtClean="0">
                          <a:solidFill>
                            <a:schemeClr val="tx1"/>
                          </a:solidFill>
                          <a:effectLst/>
                        </a:rPr>
                        <a:t>V «Обеспечивающая подпрограмма»</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559137948"/>
                  </a:ext>
                </a:extLst>
              </a:tr>
              <a:tr h="911383">
                <a:tc>
                  <a:txBody>
                    <a:bodyPr/>
                    <a:lstStyle/>
                    <a:p>
                      <a:pPr algn="ctr" fontAlgn="ctr"/>
                      <a:r>
                        <a:rPr lang="ru-RU" sz="1100" u="none" strike="noStrike">
                          <a:solidFill>
                            <a:schemeClr val="tx1"/>
                          </a:solidFill>
                          <a:effectLst/>
                        </a:rPr>
                        <a:t>4.1.</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smtClean="0">
                          <a:solidFill>
                            <a:schemeClr val="tx1"/>
                          </a:solidFill>
                          <a:effectLst/>
                        </a:rPr>
                        <a:t>Доля выплаченных объемов денежного содержания, прочих и иных</a:t>
                      </a:r>
                      <a:r>
                        <a:rPr lang="ru-RU" sz="1100" u="none" strike="noStrike" baseline="0" dirty="0" smtClean="0">
                          <a:solidFill>
                            <a:schemeClr val="tx1"/>
                          </a:solidFill>
                          <a:effectLst/>
                        </a:rPr>
                        <a:t> выплат от запланированных к выплате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Показатель подпрограммы</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74915009"/>
                  </a:ext>
                </a:extLst>
              </a:tr>
            </a:tbl>
          </a:graphicData>
        </a:graphic>
      </p:graphicFrame>
    </p:spTree>
    <p:extLst>
      <p:ext uri="{BB962C8B-B14F-4D97-AF65-F5344CB8AC3E}">
        <p14:creationId xmlns:p14="http://schemas.microsoft.com/office/powerpoint/2010/main" val="2430380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5</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1475010217"/>
              </p:ext>
            </p:extLst>
          </p:nvPr>
        </p:nvGraphicFramePr>
        <p:xfrm>
          <a:off x="423949" y="894079"/>
          <a:ext cx="11473411" cy="5611379"/>
        </p:xfrm>
        <a:graphic>
          <a:graphicData uri="http://schemas.openxmlformats.org/drawingml/2006/table">
            <a:tbl>
              <a:tblPr>
                <a:tableStyleId>{5C22544A-7EE6-4342-B048-85BDC9FD1C3A}</a:tableStyleId>
              </a:tblPr>
              <a:tblGrid>
                <a:gridCol w="3081251">
                  <a:extLst>
                    <a:ext uri="{9D8B030D-6E8A-4147-A177-3AD203B41FA5}">
                      <a16:colId xmlns:a16="http://schemas.microsoft.com/office/drawing/2014/main" val="444094345"/>
                    </a:ext>
                  </a:extLst>
                </a:gridCol>
                <a:gridCol w="929640">
                  <a:extLst>
                    <a:ext uri="{9D8B030D-6E8A-4147-A177-3AD203B41FA5}">
                      <a16:colId xmlns:a16="http://schemas.microsoft.com/office/drawing/2014/main" val="259913780"/>
                    </a:ext>
                  </a:extLst>
                </a:gridCol>
                <a:gridCol w="952500">
                  <a:extLst>
                    <a:ext uri="{9D8B030D-6E8A-4147-A177-3AD203B41FA5}">
                      <a16:colId xmlns:a16="http://schemas.microsoft.com/office/drawing/2014/main" val="4088317492"/>
                    </a:ext>
                  </a:extLst>
                </a:gridCol>
                <a:gridCol w="982980">
                  <a:extLst>
                    <a:ext uri="{9D8B030D-6E8A-4147-A177-3AD203B41FA5}">
                      <a16:colId xmlns:a16="http://schemas.microsoft.com/office/drawing/2014/main" val="1361735704"/>
                    </a:ext>
                  </a:extLst>
                </a:gridCol>
                <a:gridCol w="998220">
                  <a:extLst>
                    <a:ext uri="{9D8B030D-6E8A-4147-A177-3AD203B41FA5}">
                      <a16:colId xmlns:a16="http://schemas.microsoft.com/office/drawing/2014/main" val="587384664"/>
                    </a:ext>
                  </a:extLst>
                </a:gridCol>
                <a:gridCol w="723900">
                  <a:extLst>
                    <a:ext uri="{9D8B030D-6E8A-4147-A177-3AD203B41FA5}">
                      <a16:colId xmlns:a16="http://schemas.microsoft.com/office/drawing/2014/main" val="1818014747"/>
                    </a:ext>
                  </a:extLst>
                </a:gridCol>
                <a:gridCol w="861060">
                  <a:extLst>
                    <a:ext uri="{9D8B030D-6E8A-4147-A177-3AD203B41FA5}">
                      <a16:colId xmlns:a16="http://schemas.microsoft.com/office/drawing/2014/main" val="1275821649"/>
                    </a:ext>
                  </a:extLst>
                </a:gridCol>
                <a:gridCol w="739140">
                  <a:extLst>
                    <a:ext uri="{9D8B030D-6E8A-4147-A177-3AD203B41FA5}">
                      <a16:colId xmlns:a16="http://schemas.microsoft.com/office/drawing/2014/main" val="3753148827"/>
                    </a:ext>
                  </a:extLst>
                </a:gridCol>
                <a:gridCol w="701040">
                  <a:extLst>
                    <a:ext uri="{9D8B030D-6E8A-4147-A177-3AD203B41FA5}">
                      <a16:colId xmlns:a16="http://schemas.microsoft.com/office/drawing/2014/main" val="3028726362"/>
                    </a:ext>
                  </a:extLst>
                </a:gridCol>
                <a:gridCol w="72136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17834">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Оценка</a:t>
                      </a: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490991">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355378">
                <a:tc>
                  <a:txBody>
                    <a:bodyPr/>
                    <a:lstStyle/>
                    <a:p>
                      <a:pPr algn="l" fontAlgn="ctr"/>
                      <a:r>
                        <a:rPr lang="ru-RU" sz="800" b="1" i="0" u="none" strike="noStrike" baseline="0" dirty="0">
                          <a:solidFill>
                            <a:srgbClr val="000000"/>
                          </a:solidFill>
                          <a:effectLst/>
                          <a:latin typeface="Arial" panose="020B0604020202020204" pitchFamily="34" charset="0"/>
                          <a:cs typeface="Arial" panose="020B0604020202020204" pitchFamily="34" charset="0"/>
                        </a:rPr>
                        <a:t>1. Демографические показатели</a:t>
                      </a:r>
                      <a:endParaRPr lang="ru-RU" sz="800" b="1"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189402">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 Численность постоянного населения (на конец года)</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121 742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119 957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120 347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121 610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121 665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123 375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123 494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125 500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125 709</a:t>
                      </a:r>
                    </a:p>
                  </a:txBody>
                  <a:tcPr marL="68580" marR="68580" marT="0" marB="0" anchor="ctr"/>
                </a:tc>
                <a:extLst>
                  <a:ext uri="{0D108BD9-81ED-4DB2-BD59-A6C34878D82A}">
                    <a16:rowId xmlns:a16="http://schemas.microsoft.com/office/drawing/2014/main" val="3426044676"/>
                  </a:ext>
                </a:extLst>
              </a:tr>
              <a:tr h="188041">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Число родившихся</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843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847</a:t>
                      </a:r>
                    </a:p>
                  </a:txBody>
                  <a:tcPr marL="68580" marR="68580" marT="0" marB="0" anchor="ctr"/>
                </a:tc>
                <a:extLst>
                  <a:ext uri="{0D108BD9-81ED-4DB2-BD59-A6C34878D82A}">
                    <a16:rowId xmlns:a16="http://schemas.microsoft.com/office/drawing/2014/main" val="3303530368"/>
                  </a:ext>
                </a:extLst>
              </a:tr>
              <a:tr h="370595">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коэффициент рождаемости</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родившихся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extLst>
                  <a:ext uri="{0D108BD9-81ED-4DB2-BD59-A6C34878D82A}">
                    <a16:rowId xmlns:a16="http://schemas.microsoft.com/office/drawing/2014/main" val="1866926461"/>
                  </a:ext>
                </a:extLst>
              </a:tr>
              <a:tr h="20857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Число умерших</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1 325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1 037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997</a:t>
                      </a:r>
                    </a:p>
                  </a:txBody>
                  <a:tcPr marL="68580" marR="68580" marT="0" marB="0" anchor="ctr"/>
                </a:tc>
                <a:extLst>
                  <a:ext uri="{0D108BD9-81ED-4DB2-BD59-A6C34878D82A}">
                    <a16:rowId xmlns:a16="http://schemas.microsoft.com/office/drawing/2014/main" val="2863614157"/>
                  </a:ext>
                </a:extLst>
              </a:tr>
              <a:tr h="370440">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Общий коэффициент смертности</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умерших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a:t>
                      </a:r>
                    </a:p>
                  </a:txBody>
                  <a:tcPr marL="68580" marR="68580" marT="0" marB="0" anchor="ctr"/>
                </a:tc>
                <a:extLst>
                  <a:ext uri="{0D108BD9-81ED-4DB2-BD59-A6C34878D82A}">
                    <a16:rowId xmlns:a16="http://schemas.microsoft.com/office/drawing/2014/main" val="1452794486"/>
                  </a:ext>
                </a:extLst>
              </a:tr>
              <a:tr h="283941">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Естественный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-150</a:t>
                      </a:r>
                    </a:p>
                  </a:txBody>
                  <a:tcPr marL="68580" marR="68580" marT="0" marB="0" anchor="ctr"/>
                </a:tc>
                <a:extLst>
                  <a:ext uri="{0D108BD9-81ED-4DB2-BD59-A6C34878D82A}">
                    <a16:rowId xmlns:a16="http://schemas.microsoft.com/office/drawing/2014/main" val="1968676604"/>
                  </a:ext>
                </a:extLst>
              </a:tr>
              <a:tr h="250094">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Коэффициент естественного прироста (убыли)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a:t>
                      </a:r>
                    </a:p>
                  </a:txBody>
                  <a:tcPr marL="68580" marR="68580" marT="0" marB="0" anchor="ctr"/>
                </a:tc>
                <a:extLst>
                  <a:ext uri="{0D108BD9-81ED-4DB2-BD59-A6C34878D82A}">
                    <a16:rowId xmlns:a16="http://schemas.microsoft.com/office/drawing/2014/main" val="3720615212"/>
                  </a:ext>
                </a:extLst>
              </a:tr>
              <a:tr h="18616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Миграционный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3 037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1 477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1 964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2 001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2 313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2 365</a:t>
                      </a:r>
                    </a:p>
                  </a:txBody>
                  <a:tcPr marL="68580" marR="68580" marT="0" marB="0" anchor="ctr"/>
                </a:tc>
                <a:extLst>
                  <a:ext uri="{0D108BD9-81ED-4DB2-BD59-A6C34878D82A}">
                    <a16:rowId xmlns:a16="http://schemas.microsoft.com/office/drawing/2014/main" val="3068271065"/>
                  </a:ext>
                </a:extLst>
              </a:tr>
              <a:tr h="172997">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прирост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2 523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1 263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1 318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1 829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2 125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2 215</a:t>
                      </a:r>
                    </a:p>
                  </a:txBody>
                  <a:tcPr marL="68580" marR="68580" marT="0" marB="0" anchor="ctr"/>
                </a:tc>
                <a:extLst>
                  <a:ext uri="{0D108BD9-81ED-4DB2-BD59-A6C34878D82A}">
                    <a16:rowId xmlns:a16="http://schemas.microsoft.com/office/drawing/2014/main" val="1893767417"/>
                  </a:ext>
                </a:extLst>
              </a:tr>
              <a:tr h="355378">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Численность постоянного населения (среднегодовая)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120 481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120 849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120 152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120 979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121 006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122 493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122 580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124 438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124 602</a:t>
                      </a:r>
                    </a:p>
                  </a:txBody>
                  <a:tcPr marL="68580" marR="68580" marT="0" marB="0" anchor="ctr"/>
                </a:tc>
                <a:extLst>
                  <a:ext uri="{0D108BD9-81ED-4DB2-BD59-A6C34878D82A}">
                    <a16:rowId xmlns:a16="http://schemas.microsoft.com/office/drawing/2014/main" val="3815124970"/>
                  </a:ext>
                </a:extLst>
              </a:tr>
              <a:tr h="118140">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2. Строительство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994916241"/>
                  </a:ext>
                </a:extLst>
              </a:tr>
              <a:tr h="17719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жилищного строительства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121,34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24,51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24,50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51,20</a:t>
                      </a:r>
                    </a:p>
                  </a:txBody>
                  <a:tcPr marL="68580" marR="68580" marT="0" marB="0" anchor="ctr"/>
                </a:tc>
                <a:extLst>
                  <a:ext uri="{0D108BD9-81ED-4DB2-BD59-A6C34878D82A}">
                    <a16:rowId xmlns:a16="http://schemas.microsoft.com/office/drawing/2014/main" val="3990522587"/>
                  </a:ext>
                </a:extLst>
              </a:tr>
              <a:tr h="152430">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в том числе: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extLst>
                  <a:ext uri="{0D108BD9-81ED-4DB2-BD59-A6C34878D82A}">
                    <a16:rowId xmlns:a16="http://schemas.microsoft.com/office/drawing/2014/main" val="3588167695"/>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общей площади жилых домов, построенных населением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extLst>
                  <a:ext uri="{0D108BD9-81ED-4DB2-BD59-A6C34878D82A}">
                    <a16:rowId xmlns:a16="http://schemas.microsoft.com/office/drawing/2014/main" val="41286814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жилья в многоквартирных жилых домах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111,24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41,20</a:t>
                      </a:r>
                    </a:p>
                  </a:txBody>
                  <a:tcPr marL="68580" marR="68580" marT="0" marB="0" anchor="ctr"/>
                </a:tc>
                <a:extLst>
                  <a:ext uri="{0D108BD9-81ED-4DB2-BD59-A6C34878D82A}">
                    <a16:rowId xmlns:a16="http://schemas.microsoft.com/office/drawing/2014/main" val="19598963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Уровень обеспеченности населения жильем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 м на человека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30,33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31,91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31,93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31,77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31,62</a:t>
                      </a:r>
                    </a:p>
                  </a:txBody>
                  <a:tcPr marL="68580" marR="68580" marT="0" marB="0" anchor="ctr"/>
                </a:tc>
                <a:extLst>
                  <a:ext uri="{0D108BD9-81ED-4DB2-BD59-A6C34878D82A}">
                    <a16:rowId xmlns:a16="http://schemas.microsoft.com/office/drawing/2014/main" val="1696624434"/>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Жилищный фонд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3 692,1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3 767,6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3 839,7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3 871,3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3 895,8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3 923,5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3 943,8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3 974,7</a:t>
                      </a:r>
                    </a:p>
                  </a:txBody>
                  <a:tcPr marL="68580" marR="68580" marT="0" marB="0" anchor="ctr"/>
                </a:tc>
                <a:extLst>
                  <a:ext uri="{0D108BD9-81ED-4DB2-BD59-A6C34878D82A}">
                    <a16:rowId xmlns:a16="http://schemas.microsoft.com/office/drawing/2014/main" val="4290672952"/>
                  </a:ext>
                </a:extLst>
              </a:tr>
            </a:tbl>
          </a:graphicData>
        </a:graphic>
      </p:graphicFrame>
    </p:spTree>
    <p:extLst>
      <p:ext uri="{BB962C8B-B14F-4D97-AF65-F5344CB8AC3E}">
        <p14:creationId xmlns:p14="http://schemas.microsoft.com/office/powerpoint/2010/main" val="899080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FCCD0B2-FBB2-413A-AF3B-25F95D47359D}"/>
              </a:ext>
            </a:extLst>
          </p:cNvPr>
          <p:cNvGraphicFramePr>
            <a:graphicFrameLocks noGrp="1"/>
          </p:cNvGraphicFramePr>
          <p:nvPr>
            <p:ph idx="1"/>
            <p:extLst/>
          </p:nvPr>
        </p:nvGraphicFramePr>
        <p:xfrm>
          <a:off x="153910" y="893167"/>
          <a:ext cx="11633701" cy="5652198"/>
        </p:xfrm>
        <a:graphic>
          <a:graphicData uri="http://schemas.openxmlformats.org/drawingml/2006/table">
            <a:tbl>
              <a:tblPr>
                <a:tableStyleId>{5C22544A-7EE6-4342-B048-85BDC9FD1C3A}</a:tableStyleId>
              </a:tblPr>
              <a:tblGrid>
                <a:gridCol w="554513">
                  <a:extLst>
                    <a:ext uri="{9D8B030D-6E8A-4147-A177-3AD203B41FA5}">
                      <a16:colId xmlns:a16="http://schemas.microsoft.com/office/drawing/2014/main" val="2235633175"/>
                    </a:ext>
                  </a:extLst>
                </a:gridCol>
                <a:gridCol w="3005465">
                  <a:extLst>
                    <a:ext uri="{9D8B030D-6E8A-4147-A177-3AD203B41FA5}">
                      <a16:colId xmlns:a16="http://schemas.microsoft.com/office/drawing/2014/main" val="2123909385"/>
                    </a:ext>
                  </a:extLst>
                </a:gridCol>
                <a:gridCol w="1131209">
                  <a:extLst>
                    <a:ext uri="{9D8B030D-6E8A-4147-A177-3AD203B41FA5}">
                      <a16:colId xmlns:a16="http://schemas.microsoft.com/office/drawing/2014/main" val="2730474434"/>
                    </a:ext>
                  </a:extLst>
                </a:gridCol>
                <a:gridCol w="953763">
                  <a:extLst>
                    <a:ext uri="{9D8B030D-6E8A-4147-A177-3AD203B41FA5}">
                      <a16:colId xmlns:a16="http://schemas.microsoft.com/office/drawing/2014/main" val="3008445256"/>
                    </a:ext>
                  </a:extLst>
                </a:gridCol>
                <a:gridCol w="953763">
                  <a:extLst>
                    <a:ext uri="{9D8B030D-6E8A-4147-A177-3AD203B41FA5}">
                      <a16:colId xmlns:a16="http://schemas.microsoft.com/office/drawing/2014/main" val="2542217"/>
                    </a:ext>
                  </a:extLst>
                </a:gridCol>
                <a:gridCol w="998125">
                  <a:extLst>
                    <a:ext uri="{9D8B030D-6E8A-4147-A177-3AD203B41FA5}">
                      <a16:colId xmlns:a16="http://schemas.microsoft.com/office/drawing/2014/main" val="1075950243"/>
                    </a:ext>
                  </a:extLst>
                </a:gridCol>
                <a:gridCol w="975945">
                  <a:extLst>
                    <a:ext uri="{9D8B030D-6E8A-4147-A177-3AD203B41FA5}">
                      <a16:colId xmlns:a16="http://schemas.microsoft.com/office/drawing/2014/main" val="2601223943"/>
                    </a:ext>
                  </a:extLst>
                </a:gridCol>
                <a:gridCol w="1075757">
                  <a:extLst>
                    <a:ext uri="{9D8B030D-6E8A-4147-A177-3AD203B41FA5}">
                      <a16:colId xmlns:a16="http://schemas.microsoft.com/office/drawing/2014/main" val="3315385014"/>
                    </a:ext>
                  </a:extLst>
                </a:gridCol>
                <a:gridCol w="975945">
                  <a:extLst>
                    <a:ext uri="{9D8B030D-6E8A-4147-A177-3AD203B41FA5}">
                      <a16:colId xmlns:a16="http://schemas.microsoft.com/office/drawing/2014/main" val="114862555"/>
                    </a:ext>
                  </a:extLst>
                </a:gridCol>
                <a:gridCol w="1009216">
                  <a:extLst>
                    <a:ext uri="{9D8B030D-6E8A-4147-A177-3AD203B41FA5}">
                      <a16:colId xmlns:a16="http://schemas.microsoft.com/office/drawing/2014/main" val="822611927"/>
                    </a:ext>
                  </a:extLst>
                </a:gridCol>
              </a:tblGrid>
              <a:tr h="252329">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2027 год</a:t>
                      </a:r>
                      <a:endParaRPr lang="ru-RU" sz="900" b="0" i="0" u="none" strike="noStrike" dirty="0">
                        <a:solidFill>
                          <a:srgbClr val="000000"/>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532003137"/>
                  </a:ext>
                </a:extLst>
              </a:tr>
              <a:tr h="195190">
                <a:tc>
                  <a:txBody>
                    <a:bodyPr/>
                    <a:lstStyle/>
                    <a:p>
                      <a:pPr algn="ctr" fontAlgn="ctr"/>
                      <a:r>
                        <a:rPr lang="ru-RU" sz="900" u="none" strike="noStrike" dirty="0">
                          <a:solidFill>
                            <a:schemeClr val="tx1"/>
                          </a:solidFill>
                          <a:effectLst/>
                        </a:rPr>
                        <a:t>4</a:t>
                      </a:r>
                      <a:endParaRPr lang="ru-RU" sz="900" b="1"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a:solidFill>
                            <a:schemeClr val="tx1"/>
                          </a:solidFill>
                          <a:effectLst/>
                        </a:rPr>
                        <a:t>Муниципальная программа «Социальная защита населения»</a:t>
                      </a:r>
                      <a:endParaRPr lang="ru-RU" sz="900" b="1"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459422337"/>
                  </a:ext>
                </a:extLst>
              </a:tr>
              <a:tr h="292784">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a:solidFill>
                            <a:schemeClr val="tx1"/>
                          </a:solidFill>
                          <a:effectLst/>
                        </a:rPr>
                        <a:t>Подпрограмма </a:t>
                      </a:r>
                      <a:r>
                        <a:rPr lang="en-US" sz="900" u="none" strike="noStrike" dirty="0" smtClean="0">
                          <a:solidFill>
                            <a:schemeClr val="tx1"/>
                          </a:solidFill>
                          <a:effectLst/>
                        </a:rPr>
                        <a:t>V</a:t>
                      </a:r>
                      <a:r>
                        <a:rPr lang="ru-RU" sz="900" u="none" strike="noStrike" dirty="0" smtClean="0">
                          <a:solidFill>
                            <a:schemeClr val="tx1"/>
                          </a:solidFill>
                          <a:effectLst/>
                        </a:rPr>
                        <a:t>I </a:t>
                      </a:r>
                      <a:r>
                        <a:rPr lang="ru-RU" sz="900" u="none" strike="noStrike" dirty="0">
                          <a:solidFill>
                            <a:schemeClr val="tx1"/>
                          </a:solidFill>
                          <a:effectLst/>
                        </a:rPr>
                        <a:t>«Развитие и поддержка социально ориентированных некоммерческих организаций»</a:t>
                      </a:r>
                      <a:endParaRPr lang="ru-RU" sz="900" b="1"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2258556965"/>
                  </a:ext>
                </a:extLst>
              </a:tr>
              <a:tr h="252329">
                <a:tc>
                  <a:txBody>
                    <a:bodyPr/>
                    <a:lstStyle/>
                    <a:p>
                      <a:pPr algn="ctr" fontAlgn="ctr"/>
                      <a:r>
                        <a:rPr lang="ru-RU" sz="900" u="none" strike="noStrike">
                          <a:solidFill>
                            <a:schemeClr val="tx1"/>
                          </a:solidFill>
                          <a:effectLst/>
                        </a:rPr>
                        <a:t>4.1.</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a:solidFill>
                            <a:schemeClr val="tx1"/>
                          </a:solidFill>
                          <a:effectLst/>
                        </a:rPr>
                        <a:t>Количество СО НКО, которым оказана поддержка органами местного самоуправления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приоритетный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731270659"/>
                  </a:ext>
                </a:extLst>
              </a:tr>
              <a:tr h="376700">
                <a:tc>
                  <a:txBody>
                    <a:bodyPr/>
                    <a:lstStyle/>
                    <a:p>
                      <a:pPr algn="ctr" fontAlgn="ctr"/>
                      <a:r>
                        <a:rPr lang="ru-RU" sz="900" u="none" strike="noStrike">
                          <a:solidFill>
                            <a:schemeClr val="tx1"/>
                          </a:solidFill>
                          <a:effectLst/>
                        </a:rPr>
                        <a:t>4.2.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населения</a:t>
                      </a: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приоритетный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504795247"/>
                  </a:ext>
                </a:extLst>
              </a:tr>
              <a:tr h="285568">
                <a:tc>
                  <a:txBody>
                    <a:bodyPr/>
                    <a:lstStyle/>
                    <a:p>
                      <a:pPr algn="ctr" fontAlgn="ctr"/>
                      <a:r>
                        <a:rPr lang="ru-RU" sz="900" u="none" strike="noStrike">
                          <a:solidFill>
                            <a:schemeClr val="tx1"/>
                          </a:solidFill>
                          <a:effectLst/>
                        </a:rPr>
                        <a:t>4.3.</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a:t>
                      </a:r>
                      <a:r>
                        <a:rPr lang="ru-RU" sz="900" u="none" strike="noStrike" dirty="0" smtClean="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приоритетный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80456921"/>
                  </a:ext>
                </a:extLst>
              </a:tr>
              <a:tr h="292784">
                <a:tc>
                  <a:txBody>
                    <a:bodyPr/>
                    <a:lstStyle/>
                    <a:p>
                      <a:pPr algn="ctr" fontAlgn="ctr"/>
                      <a:r>
                        <a:rPr lang="ru-RU" sz="900" u="none" strike="noStrike" dirty="0" smtClean="0">
                          <a:solidFill>
                            <a:schemeClr val="tx1"/>
                          </a:solidFill>
                          <a:effectLst/>
                        </a:rPr>
                        <a:t>4.4.</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местного самоуправления оказана </a:t>
                      </a:r>
                      <a:r>
                        <a:rPr lang="ru-RU" sz="900" u="none" strike="noStrike" dirty="0">
                          <a:solidFill>
                            <a:schemeClr val="tx1"/>
                          </a:solidFill>
                          <a:effectLst/>
                        </a:rPr>
                        <a:t>финансовая </a:t>
                      </a:r>
                      <a:r>
                        <a:rPr lang="ru-RU" sz="900" u="none" strike="noStrike" dirty="0" smtClean="0">
                          <a:solidFill>
                            <a:schemeClr val="tx1"/>
                          </a:solidFill>
                          <a:effectLst/>
                        </a:rPr>
                        <a:t>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595170965"/>
                  </a:ext>
                </a:extLst>
              </a:tr>
              <a:tr h="292784">
                <a:tc>
                  <a:txBody>
                    <a:bodyPr/>
                    <a:lstStyle/>
                    <a:p>
                      <a:pPr algn="ctr" fontAlgn="ctr"/>
                      <a:r>
                        <a:rPr lang="ru-RU" sz="900" u="none" strike="noStrike" dirty="0" smtClean="0">
                          <a:solidFill>
                            <a:schemeClr val="tx1"/>
                          </a:solidFill>
                          <a:effectLst/>
                        </a:rPr>
                        <a:t>4.5.</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местного самоуправления оказана имущественная 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35634147"/>
                  </a:ext>
                </a:extLst>
              </a:tr>
              <a:tr h="376700">
                <a:tc>
                  <a:txBody>
                    <a:bodyPr/>
                    <a:lstStyle/>
                    <a:p>
                      <a:pPr algn="ctr" fontAlgn="ctr"/>
                      <a:r>
                        <a:rPr lang="ru-RU" sz="900" u="none" strike="noStrike" dirty="0" smtClean="0">
                          <a:solidFill>
                            <a:schemeClr val="tx1"/>
                          </a:solidFill>
                          <a:effectLst/>
                        </a:rPr>
                        <a:t>4.6.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a:t>
                      </a:r>
                      <a:r>
                        <a:rPr lang="ru-RU" sz="900" u="none" strike="noStrike" dirty="0" smtClean="0">
                          <a:solidFill>
                            <a:schemeClr val="tx1"/>
                          </a:solidFill>
                          <a:effectLst/>
                        </a:rPr>
                        <a:t>населения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485049963"/>
                  </a:ext>
                </a:extLst>
              </a:tr>
              <a:tr h="376700">
                <a:tc>
                  <a:txBody>
                    <a:bodyPr/>
                    <a:lstStyle/>
                    <a:p>
                      <a:pPr algn="ctr" fontAlgn="ctr"/>
                      <a:r>
                        <a:rPr lang="ru-RU" sz="900" u="none" strike="noStrike" dirty="0" smtClean="0">
                          <a:solidFill>
                            <a:schemeClr val="tx1"/>
                          </a:solidFill>
                          <a:effectLst/>
                        </a:rPr>
                        <a:t>4.7.</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a:t>
                      </a:r>
                      <a:r>
                        <a:rPr lang="ru-RU" sz="900" u="none" strike="noStrike" dirty="0" smtClean="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приоритетный 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5905620"/>
                  </a:ext>
                </a:extLst>
              </a:tr>
              <a:tr h="390378">
                <a:tc>
                  <a:txBody>
                    <a:bodyPr/>
                    <a:lstStyle/>
                    <a:p>
                      <a:pPr algn="ctr" fontAlgn="ctr"/>
                      <a:r>
                        <a:rPr lang="ru-RU" sz="900" u="none" strike="noStrike" dirty="0" smtClean="0">
                          <a:solidFill>
                            <a:schemeClr val="tx1"/>
                          </a:solidFill>
                          <a:effectLst/>
                        </a:rPr>
                        <a:t>4.8.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a:t>
                      </a:r>
                      <a:r>
                        <a:rPr lang="ru-RU" sz="900" u="none" strike="noStrike" baseline="0" dirty="0" smtClean="0">
                          <a:solidFill>
                            <a:schemeClr val="tx1"/>
                          </a:solidFill>
                          <a:effectLst/>
                        </a:rPr>
                        <a:t> местного самоуправления </a:t>
                      </a:r>
                      <a:r>
                        <a:rPr lang="ru-RU" sz="900" u="none" strike="noStrike" dirty="0" smtClean="0">
                          <a:solidFill>
                            <a:schemeClr val="tx1"/>
                          </a:solidFill>
                          <a:effectLst/>
                        </a:rPr>
                        <a:t>предоставлены площади </a:t>
                      </a:r>
                      <a:r>
                        <a:rPr lang="ru-RU" sz="900" u="none" strike="noStrike" dirty="0">
                          <a:solidFill>
                            <a:schemeClr val="tx1"/>
                          </a:solidFill>
                          <a:effectLst/>
                        </a:rPr>
                        <a:t>на льготных условиях или в безвозмездное пользование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м2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572178952"/>
                  </a:ext>
                </a:extLst>
              </a:tr>
              <a:tr h="501070">
                <a:tc>
                  <a:txBody>
                    <a:bodyPr/>
                    <a:lstStyle/>
                    <a:p>
                      <a:pPr algn="ctr" fontAlgn="ctr"/>
                      <a:r>
                        <a:rPr lang="ru-RU" sz="900" u="none" strike="noStrike" dirty="0" smtClean="0">
                          <a:solidFill>
                            <a:schemeClr val="tx1"/>
                          </a:solidFill>
                          <a:effectLst/>
                        </a:rPr>
                        <a:t>4.9.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населения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м2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2143675611"/>
                  </a:ext>
                </a:extLst>
              </a:tr>
              <a:tr h="390378">
                <a:tc>
                  <a:txBody>
                    <a:bodyPr/>
                    <a:lstStyle/>
                    <a:p>
                      <a:pPr algn="ctr" fontAlgn="ctr"/>
                      <a:r>
                        <a:rPr lang="ru-RU" sz="900" u="none" strike="noStrike" dirty="0" smtClean="0">
                          <a:solidFill>
                            <a:schemeClr val="tx1"/>
                          </a:solidFill>
                          <a:effectLst/>
                        </a:rPr>
                        <a:t>4.10.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baseline="0" dirty="0" smtClean="0">
                          <a:solidFill>
                            <a:schemeClr val="tx1"/>
                          </a:solidFill>
                          <a:effectLst/>
                        </a:rPr>
                        <a:t> в </a:t>
                      </a:r>
                      <a:r>
                        <a:rPr lang="ru-RU" sz="900" u="none" strike="noStrike" dirty="0" smtClean="0">
                          <a:solidFill>
                            <a:schemeClr val="tx1"/>
                          </a:solidFill>
                          <a:effectLst/>
                        </a:rPr>
                        <a:t>сфере </a:t>
                      </a:r>
                      <a:r>
                        <a:rPr lang="ru-RU" sz="900" u="none" strike="noStrike" dirty="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759673190"/>
                  </a:ext>
                </a:extLst>
              </a:tr>
              <a:tr h="292784">
                <a:tc>
                  <a:txBody>
                    <a:bodyPr/>
                    <a:lstStyle/>
                    <a:p>
                      <a:pPr algn="ctr" fontAlgn="ctr"/>
                      <a:r>
                        <a:rPr lang="ru-RU" sz="900" u="none" strike="noStrike" dirty="0" smtClean="0">
                          <a:solidFill>
                            <a:schemeClr val="tx1"/>
                          </a:solidFill>
                          <a:effectLst/>
                        </a:rPr>
                        <a:t>4.11.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a:t>
                      </a:r>
                      <a:r>
                        <a:rPr lang="ru-RU" sz="900" u="none" strike="noStrike" dirty="0">
                          <a:solidFill>
                            <a:schemeClr val="tx1"/>
                          </a:solidFill>
                          <a:effectLst/>
                        </a:rPr>
                        <a:t>местного </a:t>
                      </a:r>
                      <a:r>
                        <a:rPr lang="ru-RU" sz="900" u="none" strike="noStrike" dirty="0" smtClean="0">
                          <a:solidFill>
                            <a:schemeClr val="tx1"/>
                          </a:solidFill>
                          <a:effectLst/>
                        </a:rPr>
                        <a:t>самоуправления оказана консультационная 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206753854"/>
                  </a:ext>
                </a:extLst>
              </a:tr>
              <a:tr h="292784">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900" u="none" strike="noStrike" dirty="0" smtClean="0">
                          <a:solidFill>
                            <a:schemeClr val="tx1"/>
                          </a:solidFill>
                          <a:effectLst/>
                        </a:rPr>
                        <a:t>Подпрограмма </a:t>
                      </a:r>
                      <a:r>
                        <a:rPr lang="en-US" sz="900" u="none" strike="noStrike" dirty="0" smtClean="0">
                          <a:solidFill>
                            <a:schemeClr val="tx1"/>
                          </a:solidFill>
                          <a:effectLst/>
                        </a:rPr>
                        <a:t>V</a:t>
                      </a:r>
                      <a:r>
                        <a:rPr lang="ru-RU" sz="900" u="none" strike="noStrike" dirty="0" smtClean="0">
                          <a:solidFill>
                            <a:schemeClr val="tx1"/>
                          </a:solidFill>
                          <a:effectLst/>
                        </a:rPr>
                        <a:t>II  «Обеспечение доступности</a:t>
                      </a:r>
                      <a:r>
                        <a:rPr lang="ru-RU" sz="900" u="none" strike="noStrike" baseline="0" dirty="0" smtClean="0">
                          <a:solidFill>
                            <a:schemeClr val="tx1"/>
                          </a:solidFill>
                          <a:effectLst/>
                        </a:rPr>
                        <a:t> для инвалидов и маломобильных групп населения объектов инфраструктуры и услуг</a:t>
                      </a:r>
                      <a:r>
                        <a:rPr lang="ru-RU" sz="900" u="none" strike="noStrike" dirty="0" smtClean="0">
                          <a:solidFill>
                            <a:schemeClr val="tx1"/>
                          </a:solidFill>
                          <a:effectLst/>
                        </a:rPr>
                        <a:t>»</a:t>
                      </a:r>
                      <a:endParaRPr lang="ru-RU" sz="900" b="1" i="0" u="none" strike="noStrike" dirty="0" smtClean="0">
                        <a:solidFill>
                          <a:schemeClr val="tx1"/>
                        </a:solidFill>
                        <a:effectLst/>
                        <a:latin typeface="Arial" panose="020B0604020202020204" pitchFamily="34" charset="0"/>
                      </a:endParaRPr>
                    </a:p>
                    <a:p>
                      <a:pPr algn="l"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0014"/>
                  </a:ext>
                </a:extLst>
              </a:tr>
              <a:tr h="292784">
                <a:tc>
                  <a:txBody>
                    <a:bodyPr/>
                    <a:lstStyle/>
                    <a:p>
                      <a:pPr algn="ctr" fontAlgn="ctr"/>
                      <a:r>
                        <a:rPr lang="ru-RU" sz="900" b="0" i="0" u="none" strike="noStrike" dirty="0" smtClean="0">
                          <a:solidFill>
                            <a:schemeClr val="tx1"/>
                          </a:solidFill>
                          <a:effectLst/>
                          <a:latin typeface="Arial" panose="020B0604020202020204" pitchFamily="34" charset="0"/>
                        </a:rPr>
                        <a:t>4.12.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kern="1200" dirty="0" smtClean="0">
                          <a:solidFill>
                            <a:schemeClr val="tx1"/>
                          </a:solidFill>
                          <a:effectLst/>
                          <a:latin typeface="+mn-lt"/>
                          <a:ea typeface="+mn-ea"/>
                          <a:cs typeface="+mn-cs"/>
                        </a:rPr>
                        <a:t>Доля доступных для инвалидов и других маломобильных групп населения муниципальных объектов инфраструктуры в общем количестве муниципальных объектов</a:t>
                      </a:r>
                      <a:endParaRPr lang="ru-RU" sz="900" u="none" strike="noStrike" kern="1200" dirty="0">
                        <a:solidFill>
                          <a:schemeClr val="tx1"/>
                        </a:solidFill>
                        <a:effectLst/>
                        <a:latin typeface="+mn-lt"/>
                        <a:ea typeface="+mn-ea"/>
                        <a:cs typeface="+mn-cs"/>
                      </a:endParaRPr>
                    </a:p>
                  </a:txBody>
                  <a:tcPr marL="3956" marR="3956" marT="3956"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900" u="none" strike="noStrike" dirty="0" smtClean="0">
                          <a:solidFill>
                            <a:schemeClr val="tx1"/>
                          </a:solidFill>
                          <a:effectLst/>
                        </a:rPr>
                        <a:t>отраслевой показатель</a:t>
                      </a:r>
                      <a:endParaRPr lang="ru-RU" sz="900" b="0" i="0" u="none" strike="noStrike" dirty="0" smtClean="0">
                        <a:solidFill>
                          <a:schemeClr val="tx1"/>
                        </a:solidFill>
                        <a:effectLst/>
                        <a:latin typeface="Arial" panose="020B0604020202020204" pitchFamily="34" charset="0"/>
                      </a:endParaRPr>
                    </a:p>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процент</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83,8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2639240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A9337E-9882-48DE-9D85-1916C8349415}"/>
              </a:ext>
            </a:extLst>
          </p:cNvPr>
          <p:cNvGraphicFramePr>
            <a:graphicFrameLocks noGrp="1"/>
          </p:cNvGraphicFramePr>
          <p:nvPr>
            <p:ph idx="1"/>
            <p:extLst/>
          </p:nvPr>
        </p:nvGraphicFramePr>
        <p:xfrm>
          <a:off x="153910" y="788252"/>
          <a:ext cx="11516009" cy="5746643"/>
        </p:xfrm>
        <a:graphic>
          <a:graphicData uri="http://schemas.openxmlformats.org/drawingml/2006/table">
            <a:tbl>
              <a:tblPr>
                <a:tableStyleId>{5C22544A-7EE6-4342-B048-85BDC9FD1C3A}</a:tableStyleId>
              </a:tblPr>
              <a:tblGrid>
                <a:gridCol w="558471">
                  <a:extLst>
                    <a:ext uri="{9D8B030D-6E8A-4147-A177-3AD203B41FA5}">
                      <a16:colId xmlns:a16="http://schemas.microsoft.com/office/drawing/2014/main" val="1318627726"/>
                    </a:ext>
                  </a:extLst>
                </a:gridCol>
                <a:gridCol w="2965491">
                  <a:extLst>
                    <a:ext uri="{9D8B030D-6E8A-4147-A177-3AD203B41FA5}">
                      <a16:colId xmlns:a16="http://schemas.microsoft.com/office/drawing/2014/main" val="3883882158"/>
                    </a:ext>
                  </a:extLst>
                </a:gridCol>
                <a:gridCol w="1119765">
                  <a:extLst>
                    <a:ext uri="{9D8B030D-6E8A-4147-A177-3AD203B41FA5}">
                      <a16:colId xmlns:a16="http://schemas.microsoft.com/office/drawing/2014/main" val="1916999183"/>
                    </a:ext>
                  </a:extLst>
                </a:gridCol>
                <a:gridCol w="944116">
                  <a:extLst>
                    <a:ext uri="{9D8B030D-6E8A-4147-A177-3AD203B41FA5}">
                      <a16:colId xmlns:a16="http://schemas.microsoft.com/office/drawing/2014/main" val="1937155797"/>
                    </a:ext>
                  </a:extLst>
                </a:gridCol>
                <a:gridCol w="944116">
                  <a:extLst>
                    <a:ext uri="{9D8B030D-6E8A-4147-A177-3AD203B41FA5}">
                      <a16:colId xmlns:a16="http://schemas.microsoft.com/office/drawing/2014/main" val="2600267931"/>
                    </a:ext>
                  </a:extLst>
                </a:gridCol>
                <a:gridCol w="988028">
                  <a:extLst>
                    <a:ext uri="{9D8B030D-6E8A-4147-A177-3AD203B41FA5}">
                      <a16:colId xmlns:a16="http://schemas.microsoft.com/office/drawing/2014/main" val="2065554136"/>
                    </a:ext>
                  </a:extLst>
                </a:gridCol>
                <a:gridCol w="966072">
                  <a:extLst>
                    <a:ext uri="{9D8B030D-6E8A-4147-A177-3AD203B41FA5}">
                      <a16:colId xmlns:a16="http://schemas.microsoft.com/office/drawing/2014/main" val="987040081"/>
                    </a:ext>
                  </a:extLst>
                </a:gridCol>
                <a:gridCol w="1064874">
                  <a:extLst>
                    <a:ext uri="{9D8B030D-6E8A-4147-A177-3AD203B41FA5}">
                      <a16:colId xmlns:a16="http://schemas.microsoft.com/office/drawing/2014/main" val="2429974602"/>
                    </a:ext>
                  </a:extLst>
                </a:gridCol>
                <a:gridCol w="966072">
                  <a:extLst>
                    <a:ext uri="{9D8B030D-6E8A-4147-A177-3AD203B41FA5}">
                      <a16:colId xmlns:a16="http://schemas.microsoft.com/office/drawing/2014/main" val="961206953"/>
                    </a:ext>
                  </a:extLst>
                </a:gridCol>
                <a:gridCol w="999004">
                  <a:extLst>
                    <a:ext uri="{9D8B030D-6E8A-4147-A177-3AD203B41FA5}">
                      <a16:colId xmlns:a16="http://schemas.microsoft.com/office/drawing/2014/main" val="3224791457"/>
                    </a:ext>
                  </a:extLst>
                </a:gridCol>
              </a:tblGrid>
              <a:tr h="274230">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extLst>
                  <a:ext uri="{0D108BD9-81ED-4DB2-BD59-A6C34878D82A}">
                    <a16:rowId xmlns:a16="http://schemas.microsoft.com/office/drawing/2014/main" val="2978550102"/>
                  </a:ext>
                </a:extLst>
              </a:tr>
              <a:tr h="154090">
                <a:tc>
                  <a:txBody>
                    <a:bodyPr/>
                    <a:lstStyle/>
                    <a:p>
                      <a:pPr algn="ctr" fontAlgn="ctr"/>
                      <a:r>
                        <a:rPr lang="ru-RU" sz="900" u="none" strike="noStrike" dirty="0">
                          <a:solidFill>
                            <a:schemeClr val="tx1"/>
                          </a:solidFill>
                          <a:effectLst/>
                        </a:rPr>
                        <a:t>5</a:t>
                      </a:r>
                      <a:endParaRPr lang="ru-RU" sz="900" b="1" i="0" u="none" strike="noStrike" dirty="0">
                        <a:solidFill>
                          <a:schemeClr val="tx1"/>
                        </a:solidFill>
                        <a:effectLst/>
                        <a:latin typeface="Arial" panose="020B0604020202020204" pitchFamily="34" charset="0"/>
                      </a:endParaRPr>
                    </a:p>
                  </a:txBody>
                  <a:tcPr marL="3974" marR="3974" marT="3974" marB="0" anchor="ctr"/>
                </a:tc>
                <a:tc>
                  <a:txBody>
                    <a:bodyPr/>
                    <a:lstStyle/>
                    <a:p>
                      <a:pPr algn="l" fontAlgn="ctr"/>
                      <a:r>
                        <a:rPr lang="ru-RU" sz="1000" u="none" strike="noStrike" dirty="0">
                          <a:solidFill>
                            <a:schemeClr val="tx1"/>
                          </a:solidFill>
                          <a:effectLst/>
                        </a:rPr>
                        <a:t>Муниципальная программа «Спорт»</a:t>
                      </a:r>
                      <a:endParaRPr lang="ru-RU" sz="1000" b="1" i="0" u="none" strike="noStrike" dirty="0">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101205908"/>
                  </a:ext>
                </a:extLst>
              </a:tr>
              <a:tr h="304265">
                <a:tc>
                  <a:txBody>
                    <a:bodyPr/>
                    <a:lstStyle/>
                    <a:p>
                      <a:pPr algn="ctr" fontAlgn="ctr"/>
                      <a:r>
                        <a:rPr lang="ru-RU" sz="1000" u="none" strike="noStrike" kern="1200" dirty="0">
                          <a:solidFill>
                            <a:schemeClr val="tx1"/>
                          </a:solidFill>
                          <a:effectLst/>
                          <a:latin typeface="+mn-lt"/>
                          <a:ea typeface="+mn-ea"/>
                          <a:cs typeface="+mn-cs"/>
                        </a:rPr>
                        <a:t> </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Подпрограмма I «Развитие физической культуры и спорта»</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extLst>
                  <a:ext uri="{0D108BD9-81ED-4DB2-BD59-A6C34878D82A}">
                    <a16:rowId xmlns:a16="http://schemas.microsoft.com/office/drawing/2014/main" val="553233350"/>
                  </a:ext>
                </a:extLst>
              </a:tr>
              <a:tr h="587959">
                <a:tc>
                  <a:txBody>
                    <a:bodyPr/>
                    <a:lstStyle/>
                    <a:p>
                      <a:pPr algn="ctr" fontAlgn="ctr"/>
                      <a:r>
                        <a:rPr lang="ru-RU" sz="1000" u="none" strike="noStrike" kern="1200" dirty="0">
                          <a:solidFill>
                            <a:schemeClr val="tx1"/>
                          </a:solidFill>
                          <a:effectLst/>
                          <a:latin typeface="+mn-lt"/>
                          <a:ea typeface="+mn-ea"/>
                          <a:cs typeface="+mn-cs"/>
                        </a:rPr>
                        <a:t>5.1.</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a:t>
                      </a:r>
                      <a:r>
                        <a:rPr lang="ru-RU" sz="1000" u="none" strike="noStrike" kern="1200" dirty="0" smtClean="0">
                          <a:solidFill>
                            <a:schemeClr val="tx1"/>
                          </a:solidFill>
                          <a:effectLst/>
                          <a:latin typeface="+mn-lt"/>
                          <a:ea typeface="+mn-ea"/>
                          <a:cs typeface="+mn-cs"/>
                        </a:rPr>
                        <a:t>граждан, систематически </a:t>
                      </a:r>
                      <a:r>
                        <a:rPr lang="ru-RU" sz="1000" u="none" strike="noStrike" kern="1200" dirty="0">
                          <a:solidFill>
                            <a:schemeClr val="tx1"/>
                          </a:solidFill>
                          <a:effectLst/>
                          <a:latin typeface="+mn-lt"/>
                          <a:ea typeface="+mn-ea"/>
                          <a:cs typeface="+mn-cs"/>
                        </a:rPr>
                        <a:t>занимающихся физической культурой и </a:t>
                      </a:r>
                      <a:r>
                        <a:rPr lang="ru-RU" sz="1000" u="none" strike="noStrike" kern="1200" dirty="0" smtClean="0">
                          <a:solidFill>
                            <a:schemeClr val="tx1"/>
                          </a:solidFill>
                          <a:effectLst/>
                          <a:latin typeface="+mn-lt"/>
                          <a:ea typeface="+mn-ea"/>
                          <a:cs typeface="+mn-cs"/>
                        </a:rPr>
                        <a:t>спортом</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Указ Президента 204</a:t>
                      </a: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704025541"/>
                  </a:ext>
                </a:extLst>
              </a:tr>
              <a:tr h="634339">
                <a:tc>
                  <a:txBody>
                    <a:bodyPr/>
                    <a:lstStyle/>
                    <a:p>
                      <a:pPr algn="ctr" fontAlgn="ctr"/>
                      <a:r>
                        <a:rPr lang="ru-RU" sz="1000" u="none" strike="noStrike" kern="1200">
                          <a:solidFill>
                            <a:schemeClr val="tx1"/>
                          </a:solidFill>
                          <a:effectLst/>
                          <a:latin typeface="+mn-lt"/>
                          <a:ea typeface="+mn-ea"/>
                          <a:cs typeface="+mn-cs"/>
                        </a:rPr>
                        <a:t>5.2.</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Эффективность использования существующих объектов спорта (отношение фактической посещаемости к нормативной пропускной способности)</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extLst>
                  <a:ext uri="{0D108BD9-81ED-4DB2-BD59-A6C34878D82A}">
                    <a16:rowId xmlns:a16="http://schemas.microsoft.com/office/drawing/2014/main" val="2605203081"/>
                  </a:ext>
                </a:extLst>
              </a:tr>
              <a:tr h="949705">
                <a:tc>
                  <a:txBody>
                    <a:bodyPr/>
                    <a:lstStyle/>
                    <a:p>
                      <a:pPr algn="ctr" fontAlgn="ctr"/>
                      <a:r>
                        <a:rPr lang="ru-RU" sz="1000" u="none" strike="noStrike" kern="1200">
                          <a:solidFill>
                            <a:schemeClr val="tx1"/>
                          </a:solidFill>
                          <a:effectLst/>
                          <a:latin typeface="+mn-lt"/>
                          <a:ea typeface="+mn-ea"/>
                          <a:cs typeface="+mn-cs"/>
                        </a:rPr>
                        <a:t>5.3.</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жителей муниципального образования Московской области, выполнивших нормативы испытаний (тестов) Всероссийского комплекса «Готов к труду и обороне» (ГТО), в общей численности населения, принявшего участие в испытаниях (тестах)</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smtClean="0">
                          <a:solidFill>
                            <a:schemeClr val="tx1"/>
                          </a:solidFill>
                          <a:effectLst/>
                          <a:latin typeface="+mn-lt"/>
                          <a:ea typeface="+mn-ea"/>
                          <a:cs typeface="+mn-cs"/>
                        </a:rPr>
                        <a:t>22,5</a:t>
                      </a:r>
                      <a:endParaRPr lang="ru-RU" sz="100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extLst>
                  <a:ext uri="{0D108BD9-81ED-4DB2-BD59-A6C34878D82A}">
                    <a16:rowId xmlns:a16="http://schemas.microsoft.com/office/drawing/2014/main" val="3305453671"/>
                  </a:ext>
                </a:extLst>
              </a:tr>
              <a:tr h="754788">
                <a:tc>
                  <a:txBody>
                    <a:bodyPr/>
                    <a:lstStyle/>
                    <a:p>
                      <a:pPr algn="ctr" fontAlgn="ctr"/>
                      <a:r>
                        <a:rPr lang="ru-RU" sz="1000" u="none" strike="noStrike" kern="1200" dirty="0" smtClean="0">
                          <a:solidFill>
                            <a:schemeClr val="tx1"/>
                          </a:solidFill>
                          <a:effectLst/>
                          <a:latin typeface="+mn-lt"/>
                          <a:ea typeface="+mn-ea"/>
                          <a:cs typeface="+mn-cs"/>
                        </a:rPr>
                        <a:t>5.4.</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Уровень обеспеченности граждан спортивными сооружениями исходя из единовременной пропускной способности объектов спорта</a:t>
                      </a: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Указ Президента 204</a:t>
                      </a:r>
                      <a:br>
                        <a:rPr lang="ru-RU" sz="1000" u="none" strike="noStrike" kern="1200" dirty="0">
                          <a:solidFill>
                            <a:schemeClr val="tx1"/>
                          </a:solidFill>
                          <a:effectLst/>
                          <a:latin typeface="+mn-lt"/>
                          <a:ea typeface="+mn-ea"/>
                          <a:cs typeface="+mn-cs"/>
                        </a:rPr>
                      </a:br>
                      <a:r>
                        <a:rPr lang="ru-RU" sz="1000" u="none" strike="noStrike" kern="1200" dirty="0">
                          <a:solidFill>
                            <a:schemeClr val="tx1"/>
                          </a:solidFill>
                          <a:effectLst/>
                          <a:latin typeface="+mn-lt"/>
                          <a:ea typeface="+mn-ea"/>
                          <a:cs typeface="+mn-cs"/>
                        </a:rPr>
                        <a:t>Приоритетный показатель</a:t>
                      </a:r>
                      <a:br>
                        <a:rPr lang="ru-RU" sz="1000" u="none" strike="noStrike" kern="1200" dirty="0">
                          <a:solidFill>
                            <a:schemeClr val="tx1"/>
                          </a:solidFill>
                          <a:effectLst/>
                          <a:latin typeface="+mn-lt"/>
                          <a:ea typeface="+mn-ea"/>
                          <a:cs typeface="+mn-cs"/>
                        </a:rPr>
                      </a:b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34,43</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586729865"/>
                  </a:ext>
                </a:extLst>
              </a:tr>
              <a:tr h="904962">
                <a:tc>
                  <a:txBody>
                    <a:bodyPr/>
                    <a:lstStyle/>
                    <a:p>
                      <a:pPr algn="ctr" fontAlgn="ctr"/>
                      <a:r>
                        <a:rPr lang="ru-RU" sz="1000" u="none" strike="noStrike" kern="1200" dirty="0" smtClean="0">
                          <a:solidFill>
                            <a:schemeClr val="tx1"/>
                          </a:solidFill>
                          <a:effectLst/>
                          <a:latin typeface="+mn-lt"/>
                          <a:ea typeface="+mn-ea"/>
                          <a:cs typeface="+mn-cs"/>
                        </a:rPr>
                        <a:t>5.5.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лиц с ограниченными возможностями здоровья и инвалидов, систематически занимающихся физической культурой и спортом, в общей численности указанной категории населения, проживающих в муниципальном образовании Московской области</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4259741613"/>
                  </a:ext>
                </a:extLst>
              </a:tr>
              <a:tr h="533276">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smtClean="0">
                          <a:solidFill>
                            <a:schemeClr val="tx1"/>
                          </a:solidFill>
                          <a:effectLst/>
                          <a:latin typeface="+mn-lt"/>
                          <a:ea typeface="+mn-ea"/>
                          <a:cs typeface="+mn-cs"/>
                        </a:rPr>
                        <a:t>Подпрограмма «Подготовка спортивного резерва»</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0008"/>
                  </a:ext>
                </a:extLst>
              </a:tr>
              <a:tr h="551006">
                <a:tc>
                  <a:txBody>
                    <a:bodyPr/>
                    <a:lstStyle/>
                    <a:p>
                      <a:pPr algn="ctr" fontAlgn="ctr"/>
                      <a:r>
                        <a:rPr lang="ru-RU" sz="1000" u="none" strike="noStrike" kern="1200" dirty="0" smtClean="0">
                          <a:solidFill>
                            <a:schemeClr val="tx1"/>
                          </a:solidFill>
                          <a:effectLst/>
                          <a:latin typeface="+mn-lt"/>
                          <a:ea typeface="+mn-ea"/>
                          <a:cs typeface="+mn-cs"/>
                        </a:rPr>
                        <a:t>5.1.</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smtClean="0">
                          <a:solidFill>
                            <a:schemeClr val="tx1"/>
                          </a:solidFill>
                          <a:effectLst/>
                          <a:latin typeface="+mn-lt"/>
                          <a:ea typeface="+mn-ea"/>
                          <a:cs typeface="+mn-cs"/>
                        </a:rPr>
                        <a:t>Сохранена сеть организаций, реализующих дополнительные программы спортивной подготовки,  в ведении органов управления в сфере физической культуры и спорта</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Отраслевой показатель</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Процент</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6595293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F223F22-D77B-43B5-8714-BDC244EFC958}"/>
              </a:ext>
            </a:extLst>
          </p:cNvPr>
          <p:cNvGraphicFramePr>
            <a:graphicFrameLocks noGrp="1"/>
          </p:cNvGraphicFramePr>
          <p:nvPr>
            <p:ph idx="1"/>
          </p:nvPr>
        </p:nvGraphicFramePr>
        <p:xfrm>
          <a:off x="270095" y="892053"/>
          <a:ext cx="11651810" cy="3129408"/>
        </p:xfrm>
        <a:graphic>
          <a:graphicData uri="http://schemas.openxmlformats.org/drawingml/2006/table">
            <a:tbl>
              <a:tblPr>
                <a:tableStyleId>{5C22544A-7EE6-4342-B048-85BDC9FD1C3A}</a:tableStyleId>
              </a:tblPr>
              <a:tblGrid>
                <a:gridCol w="561178">
                  <a:extLst>
                    <a:ext uri="{9D8B030D-6E8A-4147-A177-3AD203B41FA5}">
                      <a16:colId xmlns:a16="http://schemas.microsoft.com/office/drawing/2014/main" val="2463689421"/>
                    </a:ext>
                  </a:extLst>
                </a:gridCol>
                <a:gridCol w="3215626">
                  <a:extLst>
                    <a:ext uri="{9D8B030D-6E8A-4147-A177-3AD203B41FA5}">
                      <a16:colId xmlns:a16="http://schemas.microsoft.com/office/drawing/2014/main" val="62314480"/>
                    </a:ext>
                  </a:extLst>
                </a:gridCol>
                <a:gridCol w="1113576">
                  <a:extLst>
                    <a:ext uri="{9D8B030D-6E8A-4147-A177-3AD203B41FA5}">
                      <a16:colId xmlns:a16="http://schemas.microsoft.com/office/drawing/2014/main" val="2295861339"/>
                    </a:ext>
                  </a:extLst>
                </a:gridCol>
                <a:gridCol w="950614">
                  <a:extLst>
                    <a:ext uri="{9D8B030D-6E8A-4147-A177-3AD203B41FA5}">
                      <a16:colId xmlns:a16="http://schemas.microsoft.com/office/drawing/2014/main" val="999817124"/>
                    </a:ext>
                  </a:extLst>
                </a:gridCol>
                <a:gridCol w="767990">
                  <a:extLst>
                    <a:ext uri="{9D8B030D-6E8A-4147-A177-3AD203B41FA5}">
                      <a16:colId xmlns:a16="http://schemas.microsoft.com/office/drawing/2014/main" val="2853920381"/>
                    </a:ext>
                  </a:extLst>
                </a:gridCol>
                <a:gridCol w="999680">
                  <a:extLst>
                    <a:ext uri="{9D8B030D-6E8A-4147-A177-3AD203B41FA5}">
                      <a16:colId xmlns:a16="http://schemas.microsoft.com/office/drawing/2014/main" val="440660900"/>
                    </a:ext>
                  </a:extLst>
                </a:gridCol>
                <a:gridCol w="977464">
                  <a:extLst>
                    <a:ext uri="{9D8B030D-6E8A-4147-A177-3AD203B41FA5}">
                      <a16:colId xmlns:a16="http://schemas.microsoft.com/office/drawing/2014/main" val="1209666393"/>
                    </a:ext>
                  </a:extLst>
                </a:gridCol>
                <a:gridCol w="1077432">
                  <a:extLst>
                    <a:ext uri="{9D8B030D-6E8A-4147-A177-3AD203B41FA5}">
                      <a16:colId xmlns:a16="http://schemas.microsoft.com/office/drawing/2014/main" val="2987510071"/>
                    </a:ext>
                  </a:extLst>
                </a:gridCol>
                <a:gridCol w="977464">
                  <a:extLst>
                    <a:ext uri="{9D8B030D-6E8A-4147-A177-3AD203B41FA5}">
                      <a16:colId xmlns:a16="http://schemas.microsoft.com/office/drawing/2014/main" val="3264369970"/>
                    </a:ext>
                  </a:extLst>
                </a:gridCol>
                <a:gridCol w="1010786">
                  <a:extLst>
                    <a:ext uri="{9D8B030D-6E8A-4147-A177-3AD203B41FA5}">
                      <a16:colId xmlns:a16="http://schemas.microsoft.com/office/drawing/2014/main" val="1381113856"/>
                    </a:ext>
                  </a:extLst>
                </a:gridCol>
              </a:tblGrid>
              <a:tr h="216301">
                <a:tc>
                  <a:txBody>
                    <a:bodyPr/>
                    <a:lstStyle/>
                    <a:p>
                      <a:pPr algn="ctr" fontAlgn="ctr"/>
                      <a:r>
                        <a:rPr lang="ru-RU" sz="1200" u="none" strike="noStrike" dirty="0">
                          <a:effectLst/>
                        </a:rPr>
                        <a:t>№ п/п</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Наименование муниципальной программы/подпрограммы/показателя</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Тип показателя</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Базовое значение</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Достигнутое </a:t>
                      </a:r>
                    </a:p>
                    <a:p>
                      <a:pPr algn="ctr" fontAlgn="ct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extLst>
                  <a:ext uri="{0D108BD9-81ED-4DB2-BD59-A6C34878D82A}">
                    <a16:rowId xmlns:a16="http://schemas.microsoft.com/office/drawing/2014/main" val="1072989327"/>
                  </a:ext>
                </a:extLst>
              </a:tr>
              <a:tr h="109477">
                <a:tc>
                  <a:txBody>
                    <a:bodyPr/>
                    <a:lstStyle/>
                    <a:p>
                      <a:pPr algn="ctr" fontAlgn="ctr"/>
                      <a:r>
                        <a:rPr lang="ru-RU" sz="1200" u="none" strike="noStrike" dirty="0">
                          <a:solidFill>
                            <a:schemeClr val="tx1"/>
                          </a:solidFill>
                          <a:effectLst/>
                        </a:rPr>
                        <a:t>6</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l" fontAlgn="ctr"/>
                      <a:r>
                        <a:rPr lang="ru-RU" sz="1200" u="none" strike="noStrike" dirty="0">
                          <a:solidFill>
                            <a:schemeClr val="tx1"/>
                          </a:solidFill>
                          <a:effectLst/>
                        </a:rPr>
                        <a:t>Муниципальная программа «Развитие сельского хозяйства»</a:t>
                      </a:r>
                      <a:endParaRPr lang="ru-RU" sz="1200" b="1"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4163009577"/>
                  </a:ext>
                </a:extLst>
              </a:tr>
              <a:tr h="216301">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l" fontAlgn="ctr"/>
                      <a:r>
                        <a:rPr lang="ru-RU" sz="1200" u="none" strike="noStrike" kern="1200" dirty="0">
                          <a:solidFill>
                            <a:schemeClr val="tx1"/>
                          </a:solidFill>
                          <a:effectLst/>
                          <a:latin typeface="+mn-lt"/>
                          <a:ea typeface="+mn-ea"/>
                          <a:cs typeface="+mn-cs"/>
                        </a:rPr>
                        <a:t>Подпрограмма </a:t>
                      </a:r>
                      <a:r>
                        <a:rPr lang="ru-RU" sz="1200" u="none" strike="noStrike" kern="1200" dirty="0" smtClean="0">
                          <a:solidFill>
                            <a:schemeClr val="tx1"/>
                          </a:solidFill>
                          <a:effectLst/>
                          <a:latin typeface="+mn-lt"/>
                          <a:ea typeface="+mn-ea"/>
                          <a:cs typeface="+mn-cs"/>
                        </a:rPr>
                        <a:t>II «Вовлечение в оборот земель сельскохозяйственного назначения и развитие мелиорации»</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extLst>
                  <a:ext uri="{0D108BD9-81ED-4DB2-BD59-A6C34878D82A}">
                    <a16:rowId xmlns:a16="http://schemas.microsoft.com/office/drawing/2014/main" val="1569704947"/>
                  </a:ext>
                </a:extLst>
              </a:tr>
              <a:tr h="216301">
                <a:tc>
                  <a:txBody>
                    <a:bodyPr/>
                    <a:lstStyle/>
                    <a:p>
                      <a:pPr algn="ctr" fontAlgn="ctr"/>
                      <a:r>
                        <a:rPr lang="ru-RU" sz="1200" u="none" strike="noStrike" kern="1200" dirty="0" smtClean="0">
                          <a:solidFill>
                            <a:schemeClr val="tx1"/>
                          </a:solidFill>
                          <a:effectLst/>
                          <a:latin typeface="+mn-lt"/>
                          <a:ea typeface="+mn-ea"/>
                          <a:cs typeface="+mn-cs"/>
                        </a:rPr>
                        <a:t>6.1.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u="none" strike="noStrike" kern="1200" dirty="0" smtClean="0">
                          <a:solidFill>
                            <a:schemeClr val="tx1"/>
                          </a:solidFill>
                          <a:effectLst/>
                          <a:latin typeface="+mn-lt"/>
                          <a:ea typeface="+mn-ea"/>
                          <a:cs typeface="+mn-cs"/>
                        </a:rPr>
                        <a:t>Площадь земель, обработанных от борщевика Сосновского</a:t>
                      </a:r>
                    </a:p>
                    <a:p>
                      <a:pPr algn="l"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ГА</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58,470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3"/>
                  </a:ext>
                </a:extLst>
              </a:tr>
              <a:tr h="216301">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u="none" strike="noStrike" kern="1200" dirty="0" smtClean="0">
                          <a:solidFill>
                            <a:schemeClr val="tx1"/>
                          </a:solidFill>
                          <a:effectLst/>
                          <a:latin typeface="+mn-lt"/>
                          <a:ea typeface="+mn-ea"/>
                          <a:cs typeface="+mn-cs"/>
                        </a:rPr>
                        <a:t>Подпрограмма </a:t>
                      </a:r>
                      <a:r>
                        <a:rPr lang="en-US" sz="1200" u="none" strike="noStrike" kern="1200" dirty="0" smtClean="0">
                          <a:solidFill>
                            <a:schemeClr val="tx1"/>
                          </a:solidFill>
                          <a:effectLst/>
                          <a:latin typeface="+mn-lt"/>
                          <a:ea typeface="+mn-ea"/>
                          <a:cs typeface="+mn-cs"/>
                        </a:rPr>
                        <a:t>V</a:t>
                      </a:r>
                      <a:r>
                        <a:rPr lang="ru-RU" sz="1200" u="none" strike="noStrike" kern="1200" dirty="0" smtClean="0">
                          <a:solidFill>
                            <a:schemeClr val="tx1"/>
                          </a:solidFill>
                          <a:effectLst/>
                          <a:latin typeface="+mn-lt"/>
                          <a:ea typeface="+mn-ea"/>
                          <a:cs typeface="+mn-cs"/>
                        </a:rPr>
                        <a:t>I «Обеспечение эпизоотического и ветеринарно-санитарного благополучия и развитие государственной ветеринарной службы»</a:t>
                      </a:r>
                    </a:p>
                    <a:p>
                      <a:pPr algn="l"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4"/>
                  </a:ext>
                </a:extLst>
              </a:tr>
              <a:tr h="109477">
                <a:tc>
                  <a:txBody>
                    <a:bodyPr/>
                    <a:lstStyle/>
                    <a:p>
                      <a:pPr algn="ctr" fontAlgn="ctr"/>
                      <a:r>
                        <a:rPr lang="ru-RU" sz="1200" u="none" strike="noStrike" kern="1200" dirty="0">
                          <a:solidFill>
                            <a:schemeClr val="tx1"/>
                          </a:solidFill>
                          <a:effectLst/>
                          <a:latin typeface="+mn-lt"/>
                          <a:ea typeface="+mn-ea"/>
                          <a:cs typeface="+mn-cs"/>
                        </a:rPr>
                        <a:t>6.1.</a:t>
                      </a:r>
                    </a:p>
                  </a:txBody>
                  <a:tcPr marL="3408" marR="3408" marT="3408" marB="0" anchor="ctr"/>
                </a:tc>
                <a:tc>
                  <a:txBody>
                    <a:bodyPr/>
                    <a:lstStyle/>
                    <a:p>
                      <a:pPr algn="l" fontAlgn="ctr"/>
                      <a:r>
                        <a:rPr lang="ru-RU" sz="1200" u="none" strike="noStrike" kern="1200" dirty="0">
                          <a:solidFill>
                            <a:schemeClr val="tx1"/>
                          </a:solidFill>
                          <a:effectLst/>
                          <a:latin typeface="+mn-lt"/>
                          <a:ea typeface="+mn-ea"/>
                          <a:cs typeface="+mn-cs"/>
                        </a:rPr>
                        <a:t>Количество отловленных </a:t>
                      </a:r>
                      <a:r>
                        <a:rPr lang="ru-RU" sz="1200" u="none" strike="noStrike" kern="1200" dirty="0" smtClean="0">
                          <a:solidFill>
                            <a:schemeClr val="tx1"/>
                          </a:solidFill>
                          <a:effectLst/>
                          <a:latin typeface="+mn-lt"/>
                          <a:ea typeface="+mn-ea"/>
                          <a:cs typeface="+mn-cs"/>
                        </a:rPr>
                        <a:t>собак </a:t>
                      </a:r>
                      <a:r>
                        <a:rPr lang="ru-RU" sz="1200" u="none" strike="noStrike" kern="1200" dirty="0">
                          <a:solidFill>
                            <a:schemeClr val="tx1"/>
                          </a:solidFill>
                          <a:effectLst/>
                          <a:latin typeface="+mn-lt"/>
                          <a:ea typeface="+mn-ea"/>
                          <a:cs typeface="+mn-cs"/>
                        </a:rPr>
                        <a:t>без владельцев</a:t>
                      </a: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Голова</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85</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378313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A3266BB-9BD7-4EE6-9DA8-4058C4AD4D6C}"/>
              </a:ext>
            </a:extLst>
          </p:cNvPr>
          <p:cNvGraphicFramePr>
            <a:graphicFrameLocks noGrp="1"/>
          </p:cNvGraphicFramePr>
          <p:nvPr>
            <p:ph idx="1"/>
            <p:extLst/>
          </p:nvPr>
        </p:nvGraphicFramePr>
        <p:xfrm>
          <a:off x="344032" y="952500"/>
          <a:ext cx="11452632" cy="3532295"/>
        </p:xfrm>
        <a:graphic>
          <a:graphicData uri="http://schemas.openxmlformats.org/drawingml/2006/table">
            <a:tbl>
              <a:tblPr>
                <a:tableStyleId>{5C22544A-7EE6-4342-B048-85BDC9FD1C3A}</a:tableStyleId>
              </a:tblPr>
              <a:tblGrid>
                <a:gridCol w="545883">
                  <a:extLst>
                    <a:ext uri="{9D8B030D-6E8A-4147-A177-3AD203B41FA5}">
                      <a16:colId xmlns:a16="http://schemas.microsoft.com/office/drawing/2014/main" val="3528338403"/>
                    </a:ext>
                  </a:extLst>
                </a:gridCol>
                <a:gridCol w="2958687">
                  <a:extLst>
                    <a:ext uri="{9D8B030D-6E8A-4147-A177-3AD203B41FA5}">
                      <a16:colId xmlns:a16="http://schemas.microsoft.com/office/drawing/2014/main" val="2435631434"/>
                    </a:ext>
                  </a:extLst>
                </a:gridCol>
                <a:gridCol w="1113602">
                  <a:extLst>
                    <a:ext uri="{9D8B030D-6E8A-4147-A177-3AD203B41FA5}">
                      <a16:colId xmlns:a16="http://schemas.microsoft.com/office/drawing/2014/main" val="29644754"/>
                    </a:ext>
                  </a:extLst>
                </a:gridCol>
                <a:gridCol w="892331">
                  <a:extLst>
                    <a:ext uri="{9D8B030D-6E8A-4147-A177-3AD203B41FA5}">
                      <a16:colId xmlns:a16="http://schemas.microsoft.com/office/drawing/2014/main" val="4080674438"/>
                    </a:ext>
                  </a:extLst>
                </a:gridCol>
                <a:gridCol w="985509">
                  <a:extLst>
                    <a:ext uri="{9D8B030D-6E8A-4147-A177-3AD203B41FA5}">
                      <a16:colId xmlns:a16="http://schemas.microsoft.com/office/drawing/2014/main" val="698492071"/>
                    </a:ext>
                  </a:extLst>
                </a:gridCol>
                <a:gridCol w="982589">
                  <a:extLst>
                    <a:ext uri="{9D8B030D-6E8A-4147-A177-3AD203B41FA5}">
                      <a16:colId xmlns:a16="http://schemas.microsoft.com/office/drawing/2014/main" val="465837057"/>
                    </a:ext>
                  </a:extLst>
                </a:gridCol>
                <a:gridCol w="960755">
                  <a:extLst>
                    <a:ext uri="{9D8B030D-6E8A-4147-A177-3AD203B41FA5}">
                      <a16:colId xmlns:a16="http://schemas.microsoft.com/office/drawing/2014/main" val="3341576163"/>
                    </a:ext>
                  </a:extLst>
                </a:gridCol>
                <a:gridCol w="1059013">
                  <a:extLst>
                    <a:ext uri="{9D8B030D-6E8A-4147-A177-3AD203B41FA5}">
                      <a16:colId xmlns:a16="http://schemas.microsoft.com/office/drawing/2014/main" val="3017957150"/>
                    </a:ext>
                  </a:extLst>
                </a:gridCol>
                <a:gridCol w="960755">
                  <a:extLst>
                    <a:ext uri="{9D8B030D-6E8A-4147-A177-3AD203B41FA5}">
                      <a16:colId xmlns:a16="http://schemas.microsoft.com/office/drawing/2014/main" val="173343411"/>
                    </a:ext>
                  </a:extLst>
                </a:gridCol>
                <a:gridCol w="993508">
                  <a:extLst>
                    <a:ext uri="{9D8B030D-6E8A-4147-A177-3AD203B41FA5}">
                      <a16:colId xmlns:a16="http://schemas.microsoft.com/office/drawing/2014/main" val="2895159929"/>
                    </a:ext>
                  </a:extLst>
                </a:gridCol>
              </a:tblGrid>
              <a:tr h="390525">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Достигнутое </a:t>
                      </a: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765760769"/>
                  </a:ext>
                </a:extLst>
              </a:tr>
              <a:tr h="295275">
                <a:tc>
                  <a:txBody>
                    <a:bodyPr/>
                    <a:lstStyle/>
                    <a:p>
                      <a:pPr algn="ctr" fontAlgn="ctr"/>
                      <a:r>
                        <a:rPr lang="ru-RU" sz="1200" u="none" strike="noStrike" kern="1200" dirty="0">
                          <a:solidFill>
                            <a:schemeClr val="tx1"/>
                          </a:solidFill>
                          <a:effectLst/>
                          <a:latin typeface="+mn-lt"/>
                          <a:ea typeface="+mn-ea"/>
                          <a:cs typeface="+mn-cs"/>
                        </a:rPr>
                        <a:t>7</a:t>
                      </a: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Муниципальная программа «Экология и окружающая среда»</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186029011"/>
                  </a:ext>
                </a:extLst>
              </a:tr>
              <a:tr h="227110">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Подпрограмма </a:t>
                      </a:r>
                      <a:r>
                        <a:rPr lang="en-US" sz="1200" u="none" strike="noStrike" kern="1200" dirty="0" smtClean="0">
                          <a:solidFill>
                            <a:schemeClr val="tx1"/>
                          </a:solidFill>
                          <a:effectLst/>
                          <a:latin typeface="+mn-lt"/>
                          <a:ea typeface="+mn-ea"/>
                          <a:cs typeface="+mn-cs"/>
                        </a:rPr>
                        <a:t>I</a:t>
                      </a:r>
                      <a:r>
                        <a:rPr lang="ru-RU" sz="1200" u="none" strike="noStrike" kern="1200" dirty="0" smtClean="0">
                          <a:solidFill>
                            <a:schemeClr val="tx1"/>
                          </a:solidFill>
                          <a:effectLst/>
                          <a:latin typeface="+mn-lt"/>
                          <a:ea typeface="+mn-ea"/>
                          <a:cs typeface="+mn-cs"/>
                        </a:rPr>
                        <a:t> </a:t>
                      </a:r>
                      <a:r>
                        <a:rPr lang="ru-RU" sz="1200" u="none" strike="noStrike" kern="1200" dirty="0">
                          <a:solidFill>
                            <a:schemeClr val="tx1"/>
                          </a:solidFill>
                          <a:effectLst/>
                          <a:latin typeface="+mn-lt"/>
                          <a:ea typeface="+mn-ea"/>
                          <a:cs typeface="+mn-cs"/>
                        </a:rPr>
                        <a:t>«Охрана окружающей среды»</a:t>
                      </a: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2"/>
                  </a:ext>
                </a:extLst>
              </a:tr>
              <a:tr h="383548">
                <a:tc>
                  <a:txBody>
                    <a:bodyPr/>
                    <a:lstStyle/>
                    <a:p>
                      <a:pPr algn="ctr" fontAlgn="ctr"/>
                      <a:r>
                        <a:rPr lang="ru-RU" sz="1200" u="none" strike="noStrike" kern="1200" dirty="0" smtClean="0">
                          <a:solidFill>
                            <a:schemeClr val="tx1"/>
                          </a:solidFill>
                          <a:effectLst/>
                          <a:latin typeface="+mn-lt"/>
                          <a:ea typeface="+mn-ea"/>
                          <a:cs typeface="+mn-cs"/>
                        </a:rPr>
                        <a:t>7.1.</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smtClean="0">
                          <a:solidFill>
                            <a:schemeClr val="tx1"/>
                          </a:solidFill>
                          <a:effectLst/>
                          <a:latin typeface="+mn-lt"/>
                          <a:ea typeface="+mn-ea"/>
                          <a:cs typeface="+mn-cs"/>
                        </a:rPr>
                        <a:t>Количество проведенных исследований состояния окружающей среды</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200" u="none" strike="noStrike" kern="1200" dirty="0">
                          <a:solidFill>
                            <a:schemeClr val="tx1"/>
                          </a:solidFill>
                          <a:effectLst/>
                          <a:latin typeface="+mn-lt"/>
                          <a:ea typeface="+mn-ea"/>
                          <a:cs typeface="+mn-cs"/>
                        </a:rPr>
                        <a:t>Показатель муниципальной программы</a:t>
                      </a:r>
                    </a:p>
                    <a:p>
                      <a:pPr algn="ctr" fontAlgn="ct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Единиц</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24</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18</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24</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extLst>
                  <a:ext uri="{0D108BD9-81ED-4DB2-BD59-A6C34878D82A}">
                    <a16:rowId xmlns:a16="http://schemas.microsoft.com/office/drawing/2014/main" val="10004"/>
                  </a:ext>
                </a:extLst>
              </a:tr>
              <a:tr h="299092">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Подпрограмма V </a:t>
                      </a:r>
                      <a:r>
                        <a:rPr lang="ru-RU" sz="1200" u="none" strike="noStrike" kern="1200" dirty="0" smtClean="0">
                          <a:solidFill>
                            <a:schemeClr val="tx1"/>
                          </a:solidFill>
                          <a:effectLst/>
                          <a:latin typeface="+mn-lt"/>
                          <a:ea typeface="+mn-ea"/>
                          <a:cs typeface="+mn-cs"/>
                        </a:rPr>
                        <a:t>«Ликвидация накопленного вреда окружающей среде»</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235359428"/>
                  </a:ext>
                </a:extLst>
              </a:tr>
              <a:tr h="626541">
                <a:tc>
                  <a:txBody>
                    <a:bodyPr/>
                    <a:lstStyle/>
                    <a:p>
                      <a:pPr algn="ctr" fontAlgn="ctr"/>
                      <a:r>
                        <a:rPr lang="ru-RU" sz="1200" u="none" strike="noStrike" kern="1200" dirty="0" smtClean="0">
                          <a:solidFill>
                            <a:schemeClr val="tx1"/>
                          </a:solidFill>
                          <a:effectLst/>
                          <a:latin typeface="+mn-lt"/>
                          <a:ea typeface="+mn-ea"/>
                          <a:cs typeface="+mn-cs"/>
                        </a:rPr>
                        <a:t>7.2.</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smtClean="0">
                          <a:solidFill>
                            <a:schemeClr val="tx1"/>
                          </a:solidFill>
                          <a:effectLst/>
                          <a:latin typeface="+mn-lt"/>
                          <a:ea typeface="+mn-ea"/>
                          <a:cs typeface="+mn-cs"/>
                        </a:rPr>
                        <a:t>Процент реализации мероприятий по содержанию и эксплуатации объекта размещения отходов, в том числе по утилизации фильтрата и обеспечению работ, связанных с обезвреживанием биогаза, в объеме, определенном соглашением о предоставлении субсидий </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75,91</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100</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extLst>
                  <a:ext uri="{0D108BD9-81ED-4DB2-BD59-A6C34878D82A}">
                    <a16:rowId xmlns:a16="http://schemas.microsoft.com/office/drawing/2014/main" val="4214227573"/>
                  </a:ext>
                </a:extLst>
              </a:tr>
            </a:tbl>
          </a:graphicData>
        </a:graphic>
      </p:graphicFrame>
    </p:spTree>
    <p:extLst>
      <p:ext uri="{BB962C8B-B14F-4D97-AF65-F5344CB8AC3E}">
        <p14:creationId xmlns:p14="http://schemas.microsoft.com/office/powerpoint/2010/main" val="15120919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10" name="Объект 9">
            <a:extLst>
              <a:ext uri="{FF2B5EF4-FFF2-40B4-BE49-F238E27FC236}">
                <a16:creationId xmlns:a16="http://schemas.microsoft.com/office/drawing/2014/main" id="{B877E685-5093-4652-AE0C-8D92DB167CBC}"/>
              </a:ext>
            </a:extLst>
          </p:cNvPr>
          <p:cNvGraphicFramePr>
            <a:graphicFrameLocks noGrp="1"/>
          </p:cNvGraphicFramePr>
          <p:nvPr>
            <p:ph idx="1"/>
          </p:nvPr>
        </p:nvGraphicFramePr>
        <p:xfrm>
          <a:off x="153910" y="966382"/>
          <a:ext cx="11633700" cy="4418424"/>
        </p:xfrm>
        <a:graphic>
          <a:graphicData uri="http://schemas.openxmlformats.org/drawingml/2006/table">
            <a:tbl>
              <a:tblPr>
                <a:tableStyleId>{5C22544A-7EE6-4342-B048-85BDC9FD1C3A}</a:tableStyleId>
              </a:tblPr>
              <a:tblGrid>
                <a:gridCol w="554514">
                  <a:extLst>
                    <a:ext uri="{9D8B030D-6E8A-4147-A177-3AD203B41FA5}">
                      <a16:colId xmlns:a16="http://schemas.microsoft.com/office/drawing/2014/main" val="1239230207"/>
                    </a:ext>
                  </a:extLst>
                </a:gridCol>
                <a:gridCol w="3284154">
                  <a:extLst>
                    <a:ext uri="{9D8B030D-6E8A-4147-A177-3AD203B41FA5}">
                      <a16:colId xmlns:a16="http://schemas.microsoft.com/office/drawing/2014/main" val="1553721672"/>
                    </a:ext>
                  </a:extLst>
                </a:gridCol>
                <a:gridCol w="1167897">
                  <a:extLst>
                    <a:ext uri="{9D8B030D-6E8A-4147-A177-3AD203B41FA5}">
                      <a16:colId xmlns:a16="http://schemas.microsoft.com/office/drawing/2014/main" val="1247568029"/>
                    </a:ext>
                  </a:extLst>
                </a:gridCol>
                <a:gridCol w="950614">
                  <a:extLst>
                    <a:ext uri="{9D8B030D-6E8A-4147-A177-3AD203B41FA5}">
                      <a16:colId xmlns:a16="http://schemas.microsoft.com/office/drawing/2014/main" val="4084025544"/>
                    </a:ext>
                  </a:extLst>
                </a:gridCol>
                <a:gridCol w="641536">
                  <a:extLst>
                    <a:ext uri="{9D8B030D-6E8A-4147-A177-3AD203B41FA5}">
                      <a16:colId xmlns:a16="http://schemas.microsoft.com/office/drawing/2014/main" val="4007100656"/>
                    </a:ext>
                  </a:extLst>
                </a:gridCol>
                <a:gridCol w="998125">
                  <a:extLst>
                    <a:ext uri="{9D8B030D-6E8A-4147-A177-3AD203B41FA5}">
                      <a16:colId xmlns:a16="http://schemas.microsoft.com/office/drawing/2014/main" val="1386912279"/>
                    </a:ext>
                  </a:extLst>
                </a:gridCol>
                <a:gridCol w="975944">
                  <a:extLst>
                    <a:ext uri="{9D8B030D-6E8A-4147-A177-3AD203B41FA5}">
                      <a16:colId xmlns:a16="http://schemas.microsoft.com/office/drawing/2014/main" val="3965589857"/>
                    </a:ext>
                  </a:extLst>
                </a:gridCol>
                <a:gridCol w="1075757">
                  <a:extLst>
                    <a:ext uri="{9D8B030D-6E8A-4147-A177-3AD203B41FA5}">
                      <a16:colId xmlns:a16="http://schemas.microsoft.com/office/drawing/2014/main" val="2334975215"/>
                    </a:ext>
                  </a:extLst>
                </a:gridCol>
                <a:gridCol w="975944">
                  <a:extLst>
                    <a:ext uri="{9D8B030D-6E8A-4147-A177-3AD203B41FA5}">
                      <a16:colId xmlns:a16="http://schemas.microsoft.com/office/drawing/2014/main" val="3088992434"/>
                    </a:ext>
                  </a:extLst>
                </a:gridCol>
                <a:gridCol w="1009215">
                  <a:extLst>
                    <a:ext uri="{9D8B030D-6E8A-4147-A177-3AD203B41FA5}">
                      <a16:colId xmlns:a16="http://schemas.microsoft.com/office/drawing/2014/main" val="2218577162"/>
                    </a:ext>
                  </a:extLst>
                </a:gridCol>
              </a:tblGrid>
              <a:tr h="178204">
                <a:tc>
                  <a:txBody>
                    <a:bodyPr/>
                    <a:lstStyle/>
                    <a:p>
                      <a:pPr algn="ctr" fontAlgn="ctr"/>
                      <a:r>
                        <a:rPr lang="ru-RU" sz="1200" u="none" strike="noStrike" dirty="0">
                          <a:effectLst/>
                        </a:rPr>
                        <a:t>№ п/п</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Наименование муниципальной программы/подпрограммы/показателя</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Тип показателя</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Достигнутое </a:t>
                      </a:r>
                    </a:p>
                    <a:p>
                      <a:pPr algn="ctr" fontAlgn="ct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096501983"/>
                  </a:ext>
                </a:extLst>
              </a:tr>
              <a:tr h="178204">
                <a:tc>
                  <a:txBody>
                    <a:bodyPr/>
                    <a:lstStyle/>
                    <a:p>
                      <a:pPr algn="ctr" fontAlgn="ctr"/>
                      <a:r>
                        <a:rPr lang="ru-RU" sz="1200" u="none" strike="noStrike" dirty="0">
                          <a:solidFill>
                            <a:schemeClr val="tx1"/>
                          </a:solidFill>
                          <a:effectLst/>
                        </a:rPr>
                        <a:t>8</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Муниципальная программа «Безопасность и обеспечение безопасности жизнедеятельности населения»</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84743934"/>
                  </a:ext>
                </a:extLst>
              </a:tr>
              <a:tr h="178204">
                <a:tc>
                  <a:txBody>
                    <a:bodyPr/>
                    <a:lstStyle/>
                    <a:p>
                      <a:pPr algn="ctr" fontAlgn="ctr"/>
                      <a:r>
                        <a:rPr lang="ru-RU" sz="1200" u="none" strike="noStrike" dirty="0">
                          <a:solidFill>
                            <a:schemeClr val="tx1"/>
                          </a:solidFill>
                          <a:effectLst/>
                        </a:rPr>
                        <a:t> </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Подпрограмма I «Профилактика преступлений и иных правонарушений»</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610963274"/>
                  </a:ext>
                </a:extLst>
              </a:tr>
              <a:tr h="266064">
                <a:tc>
                  <a:txBody>
                    <a:bodyPr/>
                    <a:lstStyle/>
                    <a:p>
                      <a:pPr algn="ctr" fontAlgn="ctr"/>
                      <a:r>
                        <a:rPr lang="ru-RU" sz="1200" u="none" strike="noStrike">
                          <a:solidFill>
                            <a:schemeClr val="tx1"/>
                          </a:solidFill>
                          <a:effectLst/>
                        </a:rPr>
                        <a:t>8.1.</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общего количества преступлений, совершенных на территории муниципального образования, не менее чем на </a:t>
                      </a:r>
                      <a:r>
                        <a:rPr lang="ru-RU" sz="1200" u="none" strike="noStrike" dirty="0" smtClean="0">
                          <a:solidFill>
                            <a:schemeClr val="tx1"/>
                          </a:solidFill>
                          <a:effectLst/>
                        </a:rPr>
                        <a:t>3 </a:t>
                      </a:r>
                      <a:r>
                        <a:rPr lang="ru-RU" sz="1200" u="none" strike="noStrike" dirty="0">
                          <a:solidFill>
                            <a:schemeClr val="tx1"/>
                          </a:solidFill>
                          <a:effectLst/>
                        </a:rPr>
                        <a:t>% ежегодно</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Приоритетный целевой</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кол-во преступлений</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346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2344867046"/>
                  </a:ext>
                </a:extLst>
              </a:tr>
              <a:tr h="266064">
                <a:tc>
                  <a:txBody>
                    <a:bodyPr/>
                    <a:lstStyle/>
                    <a:p>
                      <a:pPr algn="ctr" fontAlgn="ctr"/>
                      <a:r>
                        <a:rPr lang="ru-RU" sz="1200" u="none" strike="noStrike">
                          <a:solidFill>
                            <a:schemeClr val="tx1"/>
                          </a:solidFill>
                          <a:effectLst/>
                        </a:rPr>
                        <a:t>8.2.</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smtClean="0">
                          <a:solidFill>
                            <a:schemeClr val="tx1"/>
                          </a:solidFill>
                          <a:effectLst/>
                        </a:rPr>
                        <a:t>Доля кладбищ, соответствующих Региональному стандарту</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Приоритетный показатель</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466336209"/>
                  </a:ext>
                </a:extLst>
              </a:tr>
              <a:tr h="353924">
                <a:tc>
                  <a:txBody>
                    <a:bodyPr/>
                    <a:lstStyle/>
                    <a:p>
                      <a:pPr algn="ctr" fontAlgn="ctr"/>
                      <a:r>
                        <a:rPr lang="ru-RU" sz="1200" u="none" strike="noStrike" dirty="0" smtClean="0">
                          <a:solidFill>
                            <a:schemeClr val="tx1"/>
                          </a:solidFill>
                          <a:effectLst/>
                        </a:rPr>
                        <a:t>8.3.</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Увеличение общего количества видеокамер, введенных в эксплуатацию в систему технологического обеспечения региональной общественной безопасности и оперативного управления «Безопасный регион», не менее чем на 5 % ежегодно</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Приоритетный целевой</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единица/процент</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1421</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809553392"/>
                  </a:ext>
                </a:extLst>
              </a:tr>
              <a:tr h="266064">
                <a:tc>
                  <a:txBody>
                    <a:bodyPr/>
                    <a:lstStyle/>
                    <a:p>
                      <a:pPr algn="ctr" fontAlgn="ctr"/>
                      <a:r>
                        <a:rPr lang="ru-RU" sz="1200" u="none" strike="noStrike" dirty="0" smtClean="0">
                          <a:solidFill>
                            <a:schemeClr val="tx1"/>
                          </a:solidFill>
                          <a:effectLst/>
                        </a:rPr>
                        <a:t>8.4.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уровня вовлеченности населения в незаконный оборот наркотиков на 100 тыс. человек</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Показатель муниципальной программы</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человек на 100 тыс. населения</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57,4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282610711"/>
                  </a:ext>
                </a:extLst>
              </a:tr>
              <a:tr h="266064">
                <a:tc>
                  <a:txBody>
                    <a:bodyPr/>
                    <a:lstStyle/>
                    <a:p>
                      <a:pPr algn="ctr" fontAlgn="ctr"/>
                      <a:r>
                        <a:rPr lang="ru-RU" sz="1200" u="none" strike="noStrike" dirty="0" smtClean="0">
                          <a:solidFill>
                            <a:schemeClr val="tx1"/>
                          </a:solidFill>
                          <a:effectLst/>
                        </a:rPr>
                        <a:t>8.5.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уровня </a:t>
                      </a:r>
                      <a:r>
                        <a:rPr lang="ru-RU" sz="1200" u="none" strike="noStrike" dirty="0" err="1">
                          <a:solidFill>
                            <a:schemeClr val="tx1"/>
                          </a:solidFill>
                          <a:effectLst/>
                        </a:rPr>
                        <a:t>криминогенности</a:t>
                      </a:r>
                      <a:r>
                        <a:rPr lang="ru-RU" sz="1200" u="none" strike="noStrike" dirty="0">
                          <a:solidFill>
                            <a:schemeClr val="tx1"/>
                          </a:solidFill>
                          <a:effectLst/>
                        </a:rPr>
                        <a:t> наркомании на 100 тыс. человек</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Показатель муниципальной программы</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человек на 100 тыс. населения</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57,4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464476265"/>
                  </a:ext>
                </a:extLst>
              </a:tr>
            </a:tbl>
          </a:graphicData>
        </a:graphic>
      </p:graphicFrame>
    </p:spTree>
    <p:extLst>
      <p:ext uri="{BB962C8B-B14F-4D97-AF65-F5344CB8AC3E}">
        <p14:creationId xmlns:p14="http://schemas.microsoft.com/office/powerpoint/2010/main" val="29292042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C71821D9-F39F-4DB2-81E8-A901CDB02E11}"/>
              </a:ext>
            </a:extLst>
          </p:cNvPr>
          <p:cNvGraphicFramePr>
            <a:graphicFrameLocks noGrp="1"/>
          </p:cNvGraphicFramePr>
          <p:nvPr>
            <p:ph idx="1"/>
          </p:nvPr>
        </p:nvGraphicFramePr>
        <p:xfrm>
          <a:off x="244444" y="878070"/>
          <a:ext cx="11543169" cy="5799177"/>
        </p:xfrm>
        <a:graphic>
          <a:graphicData uri="http://schemas.openxmlformats.org/drawingml/2006/table">
            <a:tbl>
              <a:tblPr>
                <a:tableStyleId>{5C22544A-7EE6-4342-B048-85BDC9FD1C3A}</a:tableStyleId>
              </a:tblPr>
              <a:tblGrid>
                <a:gridCol w="550199">
                  <a:extLst>
                    <a:ext uri="{9D8B030D-6E8A-4147-A177-3AD203B41FA5}">
                      <a16:colId xmlns:a16="http://schemas.microsoft.com/office/drawing/2014/main" val="1927474944"/>
                    </a:ext>
                  </a:extLst>
                </a:gridCol>
                <a:gridCol w="2982076">
                  <a:extLst>
                    <a:ext uri="{9D8B030D-6E8A-4147-A177-3AD203B41FA5}">
                      <a16:colId xmlns:a16="http://schemas.microsoft.com/office/drawing/2014/main" val="1549087464"/>
                    </a:ext>
                  </a:extLst>
                </a:gridCol>
                <a:gridCol w="1122405">
                  <a:extLst>
                    <a:ext uri="{9D8B030D-6E8A-4147-A177-3AD203B41FA5}">
                      <a16:colId xmlns:a16="http://schemas.microsoft.com/office/drawing/2014/main" val="2914859674"/>
                    </a:ext>
                  </a:extLst>
                </a:gridCol>
                <a:gridCol w="946342">
                  <a:extLst>
                    <a:ext uri="{9D8B030D-6E8A-4147-A177-3AD203B41FA5}">
                      <a16:colId xmlns:a16="http://schemas.microsoft.com/office/drawing/2014/main" val="3178880918"/>
                    </a:ext>
                  </a:extLst>
                </a:gridCol>
                <a:gridCol w="946342">
                  <a:extLst>
                    <a:ext uri="{9D8B030D-6E8A-4147-A177-3AD203B41FA5}">
                      <a16:colId xmlns:a16="http://schemas.microsoft.com/office/drawing/2014/main" val="960554198"/>
                    </a:ext>
                  </a:extLst>
                </a:gridCol>
                <a:gridCol w="990357">
                  <a:extLst>
                    <a:ext uri="{9D8B030D-6E8A-4147-A177-3AD203B41FA5}">
                      <a16:colId xmlns:a16="http://schemas.microsoft.com/office/drawing/2014/main" val="4201438245"/>
                    </a:ext>
                  </a:extLst>
                </a:gridCol>
                <a:gridCol w="968350">
                  <a:extLst>
                    <a:ext uri="{9D8B030D-6E8A-4147-A177-3AD203B41FA5}">
                      <a16:colId xmlns:a16="http://schemas.microsoft.com/office/drawing/2014/main" val="4184349756"/>
                    </a:ext>
                  </a:extLst>
                </a:gridCol>
                <a:gridCol w="1067386">
                  <a:extLst>
                    <a:ext uri="{9D8B030D-6E8A-4147-A177-3AD203B41FA5}">
                      <a16:colId xmlns:a16="http://schemas.microsoft.com/office/drawing/2014/main" val="3880554051"/>
                    </a:ext>
                  </a:extLst>
                </a:gridCol>
                <a:gridCol w="968350">
                  <a:extLst>
                    <a:ext uri="{9D8B030D-6E8A-4147-A177-3AD203B41FA5}">
                      <a16:colId xmlns:a16="http://schemas.microsoft.com/office/drawing/2014/main" val="4261699738"/>
                    </a:ext>
                  </a:extLst>
                </a:gridCol>
                <a:gridCol w="1001362">
                  <a:extLst>
                    <a:ext uri="{9D8B030D-6E8A-4147-A177-3AD203B41FA5}">
                      <a16:colId xmlns:a16="http://schemas.microsoft.com/office/drawing/2014/main" val="1098210738"/>
                    </a:ext>
                  </a:extLst>
                </a:gridCol>
              </a:tblGrid>
              <a:tr h="261380">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Тип показателя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Единица измерения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Базовое значение</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Достигнутое </a:t>
                      </a:r>
                    </a:p>
                    <a:p>
                      <a:pPr algn="ctr" fontAlgn="ct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542763859"/>
                  </a:ext>
                </a:extLst>
              </a:tr>
              <a:tr h="433294">
                <a:tc>
                  <a:txBody>
                    <a:bodyPr/>
                    <a:lstStyle/>
                    <a:p>
                      <a:pPr algn="ctr" fontAlgn="ctr"/>
                      <a:r>
                        <a:rPr lang="ru-RU" sz="1000" u="none" strike="noStrike" dirty="0">
                          <a:solidFill>
                            <a:schemeClr val="tx1"/>
                          </a:solidFill>
                          <a:effectLst/>
                        </a:rPr>
                        <a:t>8</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Муниципальная программа «Безопасность и обеспечение безопасности жизнедеятельности населения»</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516585535"/>
                  </a:ext>
                </a:extLst>
              </a:tr>
              <a:tr h="576556">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II </a:t>
                      </a:r>
                      <a:r>
                        <a:rPr lang="ru-RU" sz="1000" u="none" strike="noStrike" dirty="0" smtClean="0">
                          <a:solidFill>
                            <a:schemeClr val="tx1"/>
                          </a:solidFill>
                          <a:effectLst/>
                        </a:rPr>
                        <a:t>«Обеспечение</a:t>
                      </a:r>
                      <a:r>
                        <a:rPr lang="ru-RU" sz="1000" u="none" strike="noStrike" baseline="0" dirty="0" smtClean="0">
                          <a:solidFill>
                            <a:schemeClr val="tx1"/>
                          </a:solidFill>
                          <a:effectLst/>
                        </a:rPr>
                        <a:t> мероприятий по защите населения и территорий от чрезвычайных ситуаций на территории муниципального образования Московской области</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267412253"/>
                  </a:ext>
                </a:extLst>
              </a:tr>
              <a:tr h="576556">
                <a:tc>
                  <a:txBody>
                    <a:bodyPr/>
                    <a:lstStyle/>
                    <a:p>
                      <a:pPr algn="ctr" fontAlgn="ctr"/>
                      <a:r>
                        <a:rPr lang="ru-RU" sz="1000" u="none" strike="noStrike" dirty="0">
                          <a:solidFill>
                            <a:schemeClr val="tx1"/>
                          </a:solidFill>
                          <a:effectLst/>
                        </a:rPr>
                        <a:t>8.1.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Сокращение среднего времени совместного реагирования нескольких экстренных оперативных служб на обращения населения по единому номеру «112» на территории муниципального образования</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smtClean="0">
                          <a:solidFill>
                            <a:schemeClr val="tx1"/>
                          </a:solidFill>
                          <a:effectLst/>
                        </a:rPr>
                        <a:t>Отраслевой показатель</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Минута</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4152893556"/>
                  </a:ext>
                </a:extLst>
              </a:tr>
              <a:tr h="433294">
                <a:tc>
                  <a:txBody>
                    <a:bodyPr/>
                    <a:lstStyle/>
                    <a:p>
                      <a:pPr algn="ctr" fontAlgn="ctr"/>
                      <a:r>
                        <a:rPr lang="ru-RU" sz="1000" u="none" strike="noStrike" dirty="0">
                          <a:solidFill>
                            <a:schemeClr val="tx1"/>
                          </a:solidFill>
                          <a:effectLst/>
                        </a:rPr>
                        <a:t>8.2.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Укомплектованность резервного фонда материальных ресурсов для ликвидации чрезвычайных ситуаций муниципального характера</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231507679"/>
                  </a:ext>
                </a:extLst>
              </a:tr>
              <a:tr h="43329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III </a:t>
                      </a:r>
                      <a:r>
                        <a:rPr lang="ru-RU" sz="1000" u="none" strike="noStrike" dirty="0" smtClean="0">
                          <a:solidFill>
                            <a:schemeClr val="tx1"/>
                          </a:solidFill>
                          <a:effectLst/>
                        </a:rPr>
                        <a:t>«Обеспечение мероприятий гражданской обороны на территории муниципального образования Московской</a:t>
                      </a:r>
                      <a:r>
                        <a:rPr lang="ru-RU" sz="1000" u="none" strike="noStrike" baseline="0" dirty="0" smtClean="0">
                          <a:solidFill>
                            <a:schemeClr val="tx1"/>
                          </a:solidFill>
                          <a:effectLst/>
                        </a:rPr>
                        <a:t> области</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152960025"/>
                  </a:ext>
                </a:extLst>
              </a:tr>
              <a:tr h="1006343">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dirty="0" smtClean="0">
                          <a:solidFill>
                            <a:schemeClr val="tx1"/>
                          </a:solidFill>
                          <a:effectLst/>
                          <a:latin typeface="+mn-lt"/>
                          <a:ea typeface="+mn-ea"/>
                          <a:cs typeface="+mn-cs"/>
                        </a:rPr>
                        <a:t>Доля населения, проживающего или осуществляющего хозяйственную деятельность в границах зоны действия технических средств оповещения (электрических, электронных сирен и мощных акустических систем) муниципальной автоматизированной системы централизованного оповещения</a:t>
                      </a:r>
                      <a:endParaRPr lang="ru-RU" sz="1000" u="none" strike="noStrike" kern="120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72273208"/>
                  </a:ext>
                </a:extLst>
              </a:tr>
              <a:tr h="43329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IV «Обеспечение пожарной безопасности на территории муниципального образования Московской области»</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503239317"/>
                  </a:ext>
                </a:extLst>
              </a:tr>
              <a:tr h="290032">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smtClean="0">
                          <a:solidFill>
                            <a:schemeClr val="tx1"/>
                          </a:solidFill>
                          <a:effectLst/>
                        </a:rPr>
                        <a:t>Снижение числа погибших при пожарах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Приоритетный целевой</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532039787"/>
                  </a:ext>
                </a:extLst>
              </a:tr>
              <a:tr h="371337">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V «Обеспечение мероприятий гражданской обороны на территории муниципального образования Московской области»</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463332465"/>
                  </a:ext>
                </a:extLst>
              </a:tr>
              <a:tr h="580257">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smtClean="0">
                          <a:solidFill>
                            <a:schemeClr val="tx1"/>
                          </a:solidFill>
                          <a:effectLst/>
                        </a:rPr>
                        <a:t>Прирост уровня безопасности людей на водных объектах, расположенных на территории Московской</a:t>
                      </a:r>
                      <a:r>
                        <a:rPr lang="ru-RU" sz="1000" u="none" strike="noStrike" baseline="0" dirty="0" smtClean="0">
                          <a:solidFill>
                            <a:schemeClr val="tx1"/>
                          </a:solidFill>
                          <a:effectLst/>
                        </a:rPr>
                        <a:t> области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24</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266549627"/>
                  </a:ext>
                </a:extLst>
              </a:tr>
            </a:tbl>
          </a:graphicData>
        </a:graphic>
      </p:graphicFrame>
    </p:spTree>
    <p:extLst>
      <p:ext uri="{BB962C8B-B14F-4D97-AF65-F5344CB8AC3E}">
        <p14:creationId xmlns:p14="http://schemas.microsoft.com/office/powerpoint/2010/main" val="10113187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ACB0588-3EE8-4716-80C8-5A8FE4683695}"/>
              </a:ext>
            </a:extLst>
          </p:cNvPr>
          <p:cNvGraphicFramePr>
            <a:graphicFrameLocks noGrp="1"/>
          </p:cNvGraphicFramePr>
          <p:nvPr>
            <p:ph idx="1"/>
            <p:extLst/>
          </p:nvPr>
        </p:nvGraphicFramePr>
        <p:xfrm>
          <a:off x="153910" y="868237"/>
          <a:ext cx="11660864" cy="5498275"/>
        </p:xfrm>
        <a:graphic>
          <a:graphicData uri="http://schemas.openxmlformats.org/drawingml/2006/table">
            <a:tbl>
              <a:tblPr>
                <a:tableStyleId>{5C22544A-7EE6-4342-B048-85BDC9FD1C3A}</a:tableStyleId>
              </a:tblPr>
              <a:tblGrid>
                <a:gridCol w="555808">
                  <a:extLst>
                    <a:ext uri="{9D8B030D-6E8A-4147-A177-3AD203B41FA5}">
                      <a16:colId xmlns:a16="http://schemas.microsoft.com/office/drawing/2014/main" val="876561384"/>
                    </a:ext>
                  </a:extLst>
                </a:gridCol>
                <a:gridCol w="4885325">
                  <a:extLst>
                    <a:ext uri="{9D8B030D-6E8A-4147-A177-3AD203B41FA5}">
                      <a16:colId xmlns:a16="http://schemas.microsoft.com/office/drawing/2014/main" val="1538704736"/>
                    </a:ext>
                  </a:extLst>
                </a:gridCol>
                <a:gridCol w="1412340">
                  <a:extLst>
                    <a:ext uri="{9D8B030D-6E8A-4147-A177-3AD203B41FA5}">
                      <a16:colId xmlns:a16="http://schemas.microsoft.com/office/drawing/2014/main" val="4147526204"/>
                    </a:ext>
                  </a:extLst>
                </a:gridCol>
                <a:gridCol w="823866">
                  <a:extLst>
                    <a:ext uri="{9D8B030D-6E8A-4147-A177-3AD203B41FA5}">
                      <a16:colId xmlns:a16="http://schemas.microsoft.com/office/drawing/2014/main" val="2929378952"/>
                    </a:ext>
                  </a:extLst>
                </a:gridCol>
                <a:gridCol w="588474">
                  <a:extLst>
                    <a:ext uri="{9D8B030D-6E8A-4147-A177-3AD203B41FA5}">
                      <a16:colId xmlns:a16="http://schemas.microsoft.com/office/drawing/2014/main" val="611853726"/>
                    </a:ext>
                  </a:extLst>
                </a:gridCol>
                <a:gridCol w="941560">
                  <a:extLst>
                    <a:ext uri="{9D8B030D-6E8A-4147-A177-3AD203B41FA5}">
                      <a16:colId xmlns:a16="http://schemas.microsoft.com/office/drawing/2014/main" val="2808816176"/>
                    </a:ext>
                  </a:extLst>
                </a:gridCol>
                <a:gridCol w="633743">
                  <a:extLst>
                    <a:ext uri="{9D8B030D-6E8A-4147-A177-3AD203B41FA5}">
                      <a16:colId xmlns:a16="http://schemas.microsoft.com/office/drawing/2014/main" val="2329968278"/>
                    </a:ext>
                  </a:extLst>
                </a:gridCol>
                <a:gridCol w="633742">
                  <a:extLst>
                    <a:ext uri="{9D8B030D-6E8A-4147-A177-3AD203B41FA5}">
                      <a16:colId xmlns:a16="http://schemas.microsoft.com/office/drawing/2014/main" val="2118922845"/>
                    </a:ext>
                  </a:extLst>
                </a:gridCol>
                <a:gridCol w="651850">
                  <a:extLst>
                    <a:ext uri="{9D8B030D-6E8A-4147-A177-3AD203B41FA5}">
                      <a16:colId xmlns:a16="http://schemas.microsoft.com/office/drawing/2014/main" val="3734821041"/>
                    </a:ext>
                  </a:extLst>
                </a:gridCol>
                <a:gridCol w="534156">
                  <a:extLst>
                    <a:ext uri="{9D8B030D-6E8A-4147-A177-3AD203B41FA5}">
                      <a16:colId xmlns:a16="http://schemas.microsoft.com/office/drawing/2014/main" val="805900172"/>
                    </a:ext>
                  </a:extLst>
                </a:gridCol>
              </a:tblGrid>
              <a:tr h="23298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Базовое значение</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322920497"/>
                  </a:ext>
                </a:extLst>
              </a:tr>
              <a:tr h="117570">
                <a:tc>
                  <a:txBody>
                    <a:bodyPr/>
                    <a:lstStyle/>
                    <a:p>
                      <a:pPr algn="ctr" fontAlgn="ctr"/>
                      <a:r>
                        <a:rPr lang="ru-RU" sz="900" u="none" strike="noStrike">
                          <a:effectLst/>
                        </a:rPr>
                        <a:t>9</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Муниципальная программа «Жилище»</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597844162"/>
                  </a:ext>
                </a:extLst>
              </a:tr>
              <a:tr h="232980">
                <a:tc>
                  <a:txBody>
                    <a:bodyPr/>
                    <a:lstStyle/>
                    <a:p>
                      <a:pPr algn="ctr" fontAlgn="ctr"/>
                      <a:r>
                        <a:rPr lang="ru-RU" sz="900" u="none" strike="noStrike" dirty="0">
                          <a:solidFill>
                            <a:schemeClr val="tx1"/>
                          </a:solidFill>
                          <a:effectLst/>
                        </a:rPr>
                        <a:t> </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 «Создание условий для жилищного строительства»</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3340812941"/>
                  </a:ext>
                </a:extLst>
              </a:tr>
              <a:tr h="232980">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Объем ввода индивидуального жилищного строительства, построенного населением за счет собственных и (или) кредитных средств.</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Отраслевой приоритетный показатель</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Тыс.кв.м</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2,1</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0,3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13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6,0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6</a:t>
                      </a: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6</a:t>
                      </a: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2466258806"/>
                  </a:ext>
                </a:extLst>
              </a:tr>
              <a:tr h="282646">
                <a:tc>
                  <a:txBody>
                    <a:bodyPr/>
                    <a:lstStyle/>
                    <a:p>
                      <a:pPr algn="ctr" fontAlgn="ctr"/>
                      <a:r>
                        <a:rPr lang="ru-RU" sz="900" u="none" strike="noStrike" dirty="0" smtClean="0">
                          <a:solidFill>
                            <a:schemeClr val="tx1"/>
                          </a:solidFill>
                          <a:effectLst/>
                        </a:rPr>
                        <a:t>9.2.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Удельный вес числа семей, получивших жилые помещения и улучив жилищные условия, в числе семей, состоящих на учете в качестве нуждающихся в жилых помещениях</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Указ Президента Российской Федерации</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0,8</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marL="0" algn="ctr" defTabSz="914400" rtl="0" eaLnBrk="1" fontAlgn="ctr" latinLnBrk="0" hangingPunct="1"/>
                      <a:r>
                        <a:rPr lang="ru-RU" sz="900" u="none" strike="noStrike" kern="1200" dirty="0" smtClean="0">
                          <a:solidFill>
                            <a:schemeClr val="tx1"/>
                          </a:solidFill>
                          <a:effectLst/>
                          <a:latin typeface="+mn-lt"/>
                          <a:ea typeface="+mn-ea"/>
                          <a:cs typeface="+mn-cs"/>
                        </a:rPr>
                        <a:t>0,58</a:t>
                      </a:r>
                      <a:endParaRPr lang="ru-RU" sz="900" u="none" strike="noStrike" kern="1200" dirty="0">
                        <a:solidFill>
                          <a:schemeClr val="tx1"/>
                        </a:solidFill>
                        <a:effectLst/>
                        <a:latin typeface="+mn-lt"/>
                        <a:ea typeface="+mn-ea"/>
                        <a:cs typeface="+mn-cs"/>
                      </a:endParaRPr>
                    </a:p>
                  </a:txBody>
                  <a:tcPr marL="2567" marR="2567" marT="2567" marB="0" anchor="ctr"/>
                </a:tc>
                <a:tc>
                  <a:txBody>
                    <a:bodyPr/>
                    <a:lstStyle/>
                    <a:p>
                      <a:pPr algn="ctr" fontAlgn="ctr"/>
                      <a:r>
                        <a:rPr lang="en-US" sz="900" u="none" strike="noStrike" dirty="0" smtClean="0">
                          <a:solidFill>
                            <a:schemeClr val="tx1"/>
                          </a:solidFill>
                          <a:effectLst/>
                        </a:rPr>
                        <a:t>1.20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b="0" i="0" u="none" strike="noStrike" dirty="0" smtClean="0">
                          <a:solidFill>
                            <a:schemeClr val="tx1"/>
                          </a:solidFill>
                          <a:effectLst/>
                          <a:latin typeface="Arial" panose="020B0604020202020204" pitchFamily="34" charset="0"/>
                        </a:rPr>
                        <a:t>1.23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1.23</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1.23</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427001777"/>
                  </a:ext>
                </a:extLst>
              </a:tr>
              <a:tr h="232980">
                <a:tc>
                  <a:txBody>
                    <a:bodyPr/>
                    <a:lstStyle/>
                    <a:p>
                      <a:pPr algn="ctr" fontAlgn="ctr"/>
                      <a:r>
                        <a:rPr lang="ru-RU" sz="900" u="none" strike="noStrike" dirty="0" smtClean="0">
                          <a:solidFill>
                            <a:schemeClr val="tx1"/>
                          </a:solidFill>
                          <a:effectLst/>
                        </a:rPr>
                        <a:t>9.3.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семей, улучшивших свои жилищные условия</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Отраслевой приоритетный показатель</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семей</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4</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5</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5</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67507772"/>
                  </a:ext>
                </a:extLst>
              </a:tr>
              <a:tr h="579211">
                <a:tc>
                  <a:txBody>
                    <a:bodyPr/>
                    <a:lstStyle/>
                    <a:p>
                      <a:pPr algn="ctr" fontAlgn="ctr"/>
                      <a:r>
                        <a:rPr lang="ru-RU" sz="900" u="none" strike="noStrike" dirty="0" smtClean="0">
                          <a:solidFill>
                            <a:schemeClr val="tx1"/>
                          </a:solidFill>
                          <a:effectLst/>
                        </a:rPr>
                        <a:t>9.4.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(далее – ИЖС) или садового дома установленным параметрам и допустимости размещения объекта ИЖС или садового дома на земельном участке, уведомлений о соответствии (несоответствии) построенных или реконструированных объектов ИЖС или садового дома</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Отраслевой приоритетный показатель</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090645931"/>
                  </a:ext>
                </a:extLst>
              </a:tr>
              <a:tr h="117570">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II «Обеспечение жильем молодых семей»</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682163377"/>
                  </a:ext>
                </a:extLst>
              </a:tr>
              <a:tr h="348390">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молодых семей, получивших свидетельство о праве на получение социальной выплаты</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Соглашение с федеральным органом исполнительной власти</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семей</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7</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14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14</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14</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53644170"/>
                  </a:ext>
                </a:extLst>
              </a:tr>
              <a:tr h="282646">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III «Обеспечение жильем детей-сирот и детей, оставшихся без попечения родителей, лиц из числа детей-сирот и детей, оставшихся без попечения родителей</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11127404"/>
                  </a:ext>
                </a:extLst>
              </a:tr>
              <a:tr h="469909">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Численность детей-сирот и детей, оставшихся без попечения родителей, лиц из числа детей-сирот и детей, оставшихся без попечения родителей, обеспеченных благоустроенными жилыми помещениями специализированного жилищного фонда по договорам найма специализированных жилых помещений в отчетном финансовом году</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Соглашение с федеральным органом исполнительной власти</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7</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48598289"/>
                  </a:ext>
                </a:extLst>
              </a:tr>
              <a:tr h="810031">
                <a:tc>
                  <a:txBody>
                    <a:bodyPr/>
                    <a:lstStyle/>
                    <a:p>
                      <a:pPr algn="ctr" fontAlgn="ctr"/>
                      <a:r>
                        <a:rPr lang="ru-RU" sz="900" u="none" strike="noStrike">
                          <a:solidFill>
                            <a:schemeClr val="tx1"/>
                          </a:solidFill>
                          <a:effectLst/>
                        </a:rPr>
                        <a:t>9.2.</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Доля детей-сирот и детей, оставшихся без попечения родителей, лиц из числа детей-сирот и детей, оставшихся без попечения родителей, состоящих на учете на получение жилого помещения, включая лиц в возрасте от 23 лет и старше, обеспеченных жилыми помещениями за отчетный год, в общей численности детей-сирот и детей, оставшихся без попечения родителей, лиц из числа детей-сирот и детей, оставшихся без попечения родителей, включенных в список детей-сирот и детей, оставшихся без попечения родителей, лиц из их числа, которые подлежат обеспечению жильем</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Отраслевой приоритетный показатель</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Процент</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100</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50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b="0" i="0" u="none" strike="noStrike" dirty="0" smtClean="0">
                          <a:solidFill>
                            <a:schemeClr val="tx1"/>
                          </a:solidFill>
                          <a:effectLst/>
                          <a:latin typeface="Arial" panose="020B0604020202020204" pitchFamily="34" charset="0"/>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862670142"/>
                  </a:ext>
                </a:extLst>
              </a:tr>
              <a:tr h="232980">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a:t>
                      </a:r>
                      <a:r>
                        <a:rPr lang="ru-RU" sz="900" u="none" strike="noStrike" dirty="0" smtClean="0">
                          <a:solidFill>
                            <a:schemeClr val="tx1"/>
                          </a:solidFill>
                          <a:effectLst/>
                        </a:rPr>
                        <a:t>VI «Обеспечение </a:t>
                      </a:r>
                      <a:r>
                        <a:rPr lang="ru-RU" sz="900" u="none" strike="noStrike" dirty="0">
                          <a:solidFill>
                            <a:schemeClr val="tx1"/>
                          </a:solidFill>
                          <a:effectLst/>
                        </a:rPr>
                        <a:t>жильем отдельных категорий </a:t>
                      </a:r>
                      <a:r>
                        <a:rPr lang="ru-RU" sz="900" u="none" strike="noStrike" dirty="0" smtClean="0">
                          <a:solidFill>
                            <a:schemeClr val="tx1"/>
                          </a:solidFill>
                          <a:effectLst/>
                        </a:rPr>
                        <a:t>граждан</a:t>
                      </a:r>
                      <a:r>
                        <a:rPr lang="en-US" sz="900" u="none" strike="noStrike" baseline="0" dirty="0" smtClean="0">
                          <a:solidFill>
                            <a:schemeClr val="tx1"/>
                          </a:solidFill>
                          <a:effectLst/>
                        </a:rPr>
                        <a:t> </a:t>
                      </a:r>
                      <a:r>
                        <a:rPr lang="ru-RU" sz="900" u="none" strike="noStrike" baseline="0" dirty="0" smtClean="0">
                          <a:solidFill>
                            <a:schemeClr val="tx1"/>
                          </a:solidFill>
                          <a:effectLst/>
                        </a:rPr>
                        <a:t> за счет средств федерального бюджета»</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4271919248"/>
                  </a:ext>
                </a:extLst>
              </a:tr>
              <a:tr h="282646">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инвалидов и семей, имеющих детей-инвалидов, получивших государственную поддержку по обеспечению жилыми помещениями за счет средств федерального бюджета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537962905"/>
                  </a:ext>
                </a:extLst>
              </a:tr>
              <a:tr h="376277">
                <a:tc>
                  <a:txBody>
                    <a:bodyPr/>
                    <a:lstStyle/>
                    <a:p>
                      <a:pPr algn="ctr" fontAlgn="ctr"/>
                      <a:r>
                        <a:rPr lang="ru-RU" sz="900" u="none" strike="noStrike">
                          <a:solidFill>
                            <a:schemeClr val="tx1"/>
                          </a:solidFill>
                          <a:effectLst/>
                        </a:rPr>
                        <a:t>9.2.</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инвалидов и ветеранов боевых действий, членов семей погибших (умерших) инвалидов и ветеранов боевых действий, получивших государственную поддержку по обеспечению жилыми помещениями за счет средств федерального бюджета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79178286"/>
                  </a:ext>
                </a:extLst>
              </a:tr>
            </a:tbl>
          </a:graphicData>
        </a:graphic>
      </p:graphicFrame>
    </p:spTree>
    <p:extLst>
      <p:ext uri="{BB962C8B-B14F-4D97-AF65-F5344CB8AC3E}">
        <p14:creationId xmlns:p14="http://schemas.microsoft.com/office/powerpoint/2010/main" val="12086486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7892D64-8D19-444D-AC21-67B8E432B778}"/>
              </a:ext>
            </a:extLst>
          </p:cNvPr>
          <p:cNvGraphicFramePr>
            <a:graphicFrameLocks noGrp="1"/>
          </p:cNvGraphicFramePr>
          <p:nvPr>
            <p:ph idx="1"/>
            <p:extLst/>
          </p:nvPr>
        </p:nvGraphicFramePr>
        <p:xfrm>
          <a:off x="235389" y="1249961"/>
          <a:ext cx="11570328" cy="5156656"/>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587067471"/>
                    </a:ext>
                  </a:extLst>
                </a:gridCol>
                <a:gridCol w="2989094">
                  <a:extLst>
                    <a:ext uri="{9D8B030D-6E8A-4147-A177-3AD203B41FA5}">
                      <a16:colId xmlns:a16="http://schemas.microsoft.com/office/drawing/2014/main" val="1865382949"/>
                    </a:ext>
                  </a:extLst>
                </a:gridCol>
                <a:gridCol w="1125047">
                  <a:extLst>
                    <a:ext uri="{9D8B030D-6E8A-4147-A177-3AD203B41FA5}">
                      <a16:colId xmlns:a16="http://schemas.microsoft.com/office/drawing/2014/main" val="3227077419"/>
                    </a:ext>
                  </a:extLst>
                </a:gridCol>
                <a:gridCol w="948568">
                  <a:extLst>
                    <a:ext uri="{9D8B030D-6E8A-4147-A177-3AD203B41FA5}">
                      <a16:colId xmlns:a16="http://schemas.microsoft.com/office/drawing/2014/main" val="1882371566"/>
                    </a:ext>
                  </a:extLst>
                </a:gridCol>
                <a:gridCol w="948568">
                  <a:extLst>
                    <a:ext uri="{9D8B030D-6E8A-4147-A177-3AD203B41FA5}">
                      <a16:colId xmlns:a16="http://schemas.microsoft.com/office/drawing/2014/main" val="1325791829"/>
                    </a:ext>
                  </a:extLst>
                </a:gridCol>
                <a:gridCol w="992688">
                  <a:extLst>
                    <a:ext uri="{9D8B030D-6E8A-4147-A177-3AD203B41FA5}">
                      <a16:colId xmlns:a16="http://schemas.microsoft.com/office/drawing/2014/main" val="623282929"/>
                    </a:ext>
                  </a:extLst>
                </a:gridCol>
                <a:gridCol w="970628">
                  <a:extLst>
                    <a:ext uri="{9D8B030D-6E8A-4147-A177-3AD203B41FA5}">
                      <a16:colId xmlns:a16="http://schemas.microsoft.com/office/drawing/2014/main" val="4197123921"/>
                    </a:ext>
                  </a:extLst>
                </a:gridCol>
                <a:gridCol w="1069897">
                  <a:extLst>
                    <a:ext uri="{9D8B030D-6E8A-4147-A177-3AD203B41FA5}">
                      <a16:colId xmlns:a16="http://schemas.microsoft.com/office/drawing/2014/main" val="3064992950"/>
                    </a:ext>
                  </a:extLst>
                </a:gridCol>
                <a:gridCol w="970628">
                  <a:extLst>
                    <a:ext uri="{9D8B030D-6E8A-4147-A177-3AD203B41FA5}">
                      <a16:colId xmlns:a16="http://schemas.microsoft.com/office/drawing/2014/main" val="502327074"/>
                    </a:ext>
                  </a:extLst>
                </a:gridCol>
                <a:gridCol w="1003717">
                  <a:extLst>
                    <a:ext uri="{9D8B030D-6E8A-4147-A177-3AD203B41FA5}">
                      <a16:colId xmlns:a16="http://schemas.microsoft.com/office/drawing/2014/main" val="1678725499"/>
                    </a:ext>
                  </a:extLst>
                </a:gridCol>
              </a:tblGrid>
              <a:tr h="298864">
                <a:tc>
                  <a:txBody>
                    <a:bodyPr/>
                    <a:lstStyle/>
                    <a:p>
                      <a:pPr algn="ctr" fontAlgn="ctr"/>
                      <a:r>
                        <a:rPr lang="ru-RU" sz="1050" u="none" strike="noStrike" dirty="0">
                          <a:effectLst/>
                        </a:rPr>
                        <a:t>10</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«Развитие инженерной инфраструктуры и энергоэффективности»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854038463"/>
                  </a:ext>
                </a:extLst>
              </a:tr>
              <a:tr h="131559">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a:t>
                      </a:r>
                      <a:r>
                        <a:rPr lang="en-US" sz="1050" u="none" strike="noStrike" kern="1200" dirty="0">
                          <a:solidFill>
                            <a:schemeClr val="tx1"/>
                          </a:solidFill>
                          <a:effectLst/>
                          <a:latin typeface="+mn-lt"/>
                          <a:ea typeface="+mn-ea"/>
                          <a:cs typeface="+mn-cs"/>
                        </a:rPr>
                        <a:t>I «</a:t>
                      </a:r>
                      <a:r>
                        <a:rPr lang="ru-RU" sz="1050" u="none" strike="noStrike" kern="1200" dirty="0">
                          <a:solidFill>
                            <a:schemeClr val="tx1"/>
                          </a:solidFill>
                          <a:effectLst/>
                          <a:latin typeface="+mn-lt"/>
                          <a:ea typeface="+mn-ea"/>
                          <a:cs typeface="+mn-cs"/>
                        </a:rPr>
                        <a:t>Чистая вода»</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1525993976"/>
                  </a:ext>
                </a:extLst>
              </a:tr>
              <a:tr h="386861">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приобретенных и введенных в эксплуатацию объектов водоснабжения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2291928829"/>
                  </a:ext>
                </a:extLst>
              </a:tr>
              <a:tr h="131559">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a:t>
                      </a:r>
                      <a:r>
                        <a:rPr lang="en-US" sz="1050" u="none" strike="noStrike" kern="1200" dirty="0">
                          <a:solidFill>
                            <a:schemeClr val="tx1"/>
                          </a:solidFill>
                          <a:effectLst/>
                          <a:latin typeface="+mn-lt"/>
                          <a:ea typeface="+mn-ea"/>
                          <a:cs typeface="+mn-cs"/>
                        </a:rPr>
                        <a:t>II «</a:t>
                      </a:r>
                      <a:r>
                        <a:rPr lang="ru-RU" sz="1050" u="none" strike="noStrike" kern="1200" dirty="0">
                          <a:solidFill>
                            <a:schemeClr val="tx1"/>
                          </a:solidFill>
                          <a:effectLst/>
                          <a:latin typeface="+mn-lt"/>
                          <a:ea typeface="+mn-ea"/>
                          <a:cs typeface="+mn-cs"/>
                        </a:rPr>
                        <a:t>Системы водоотведения»</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818537686"/>
                  </a:ext>
                </a:extLst>
              </a:tr>
              <a:tr h="298864">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капитально отремонтированных объектов очистки сточных вод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1</a:t>
                      </a:r>
                    </a:p>
                  </a:txBody>
                  <a:tcPr marL="4200" marR="4200" marT="4200" marB="0" anchor="ctr"/>
                </a:tc>
                <a:extLst>
                  <a:ext uri="{0D108BD9-81ED-4DB2-BD59-A6C34878D82A}">
                    <a16:rowId xmlns:a16="http://schemas.microsoft.com/office/drawing/2014/main" val="2636101378"/>
                  </a:ext>
                </a:extLst>
              </a:tr>
              <a:tr h="386861">
                <a:tc>
                  <a:txBody>
                    <a:bodyPr/>
                    <a:lstStyle/>
                    <a:p>
                      <a:pPr algn="ctr" fontAlgn="ctr"/>
                      <a:r>
                        <a:rPr lang="ru-RU" sz="1050" u="none" strike="noStrike">
                          <a:solidFill>
                            <a:schemeClr val="tx1"/>
                          </a:solidFill>
                          <a:effectLst/>
                        </a:rPr>
                        <a:t>10.2.</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капитально отремонтированных объектов очистки сточных вод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1139186428"/>
                  </a:ext>
                </a:extLst>
              </a:tr>
              <a:tr h="300274">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III </a:t>
                      </a:r>
                      <a:r>
                        <a:rPr lang="ru-RU" sz="1050" u="none" strike="noStrike" kern="1200" dirty="0" smtClean="0">
                          <a:solidFill>
                            <a:schemeClr val="tx1"/>
                          </a:solidFill>
                          <a:effectLst/>
                          <a:latin typeface="+mn-lt"/>
                          <a:ea typeface="+mn-ea"/>
                          <a:cs typeface="+mn-cs"/>
                        </a:rPr>
                        <a:t>«Объекты теплоснабжения, инженерные коммуникации»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1417252565"/>
                  </a:ext>
                </a:extLst>
              </a:tr>
              <a:tr h="259210">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сетей (участков) водоснабжения, водоотведения, теплоснабжения, ед.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2333845379"/>
                  </a:ext>
                </a:extLst>
              </a:tr>
              <a:tr h="259210">
                <a:tc>
                  <a:txBody>
                    <a:bodyPr/>
                    <a:lstStyle/>
                    <a:p>
                      <a:pPr algn="ctr" fontAlgn="ctr"/>
                      <a:r>
                        <a:rPr lang="ru-RU" sz="1050" u="none" strike="noStrike">
                          <a:solidFill>
                            <a:schemeClr val="tx1"/>
                          </a:solidFill>
                          <a:effectLst/>
                        </a:rPr>
                        <a:t>10.2.</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утвержденных схем теплоснабжения городских округов</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1047111680"/>
                  </a:ext>
                </a:extLst>
              </a:tr>
              <a:tr h="300274">
                <a:tc>
                  <a:txBody>
                    <a:bodyPr/>
                    <a:lstStyle/>
                    <a:p>
                      <a:pPr algn="ctr" fontAlgn="ctr"/>
                      <a:r>
                        <a:rPr lang="ru-RU" sz="1050" u="none" strike="noStrike">
                          <a:solidFill>
                            <a:schemeClr val="tx1"/>
                          </a:solidFill>
                          <a:effectLst/>
                        </a:rPr>
                        <a:t>10.3.</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построенных (реконструируемых) объектов теплоснабжения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143062599"/>
                  </a:ext>
                </a:extLst>
              </a:tr>
              <a:tr h="300274">
                <a:tc>
                  <a:txBody>
                    <a:bodyPr/>
                    <a:lstStyle/>
                    <a:p>
                      <a:pPr algn="ctr" fontAlgn="ctr"/>
                      <a:r>
                        <a:rPr lang="ru-RU" sz="1050" u="none" strike="noStrike">
                          <a:solidFill>
                            <a:schemeClr val="tx1"/>
                          </a:solidFill>
                          <a:effectLst/>
                        </a:rPr>
                        <a:t>10.4.</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Осуществлен авторский надзор за выполнением работ на объектах строительства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510488675"/>
                  </a:ext>
                </a:extLst>
              </a:tr>
              <a:tr h="259210">
                <a:tc>
                  <a:txBody>
                    <a:bodyPr/>
                    <a:lstStyle/>
                    <a:p>
                      <a:pPr algn="ctr" fontAlgn="ctr"/>
                      <a:r>
                        <a:rPr lang="ru-RU" sz="1050" u="none" strike="noStrike">
                          <a:solidFill>
                            <a:schemeClr val="tx1"/>
                          </a:solidFill>
                          <a:effectLst/>
                        </a:rPr>
                        <a:t>10.5.</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построенных (реконструируемых) сетей (участков) водоснабжения, водоотведения, теплоснабжения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956156310"/>
                  </a:ext>
                </a:extLst>
              </a:tr>
              <a:tr h="398855">
                <a:tc>
                  <a:txBody>
                    <a:bodyPr/>
                    <a:lstStyle/>
                    <a:p>
                      <a:pPr algn="ctr" fontAlgn="ctr"/>
                      <a:r>
                        <a:rPr lang="ru-RU" sz="1050" u="none" strike="noStrike">
                          <a:solidFill>
                            <a:schemeClr val="tx1"/>
                          </a:solidFill>
                          <a:effectLst/>
                        </a:rPr>
                        <a:t>10.6.</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объектов теплоснабжения, ед.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единица</a:t>
                      </a:r>
                    </a:p>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28</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4032834509"/>
                  </a:ext>
                </a:extLst>
              </a:tr>
              <a:tr h="298864">
                <a:tc>
                  <a:txBody>
                    <a:bodyPr/>
                    <a:lstStyle/>
                    <a:p>
                      <a:pPr algn="ctr" fontAlgn="ctr"/>
                      <a:r>
                        <a:rPr lang="ru-RU" sz="1050" u="none" strike="noStrike" dirty="0">
                          <a:solidFill>
                            <a:schemeClr val="tx1"/>
                          </a:solidFill>
                          <a:effectLst/>
                        </a:rPr>
                        <a:t>10.7.</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схем водоснабжения и водоотведения  городских округов (актуализированных схем водоснабжения и водоотведения городских округов)</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единица</a:t>
                      </a:r>
                    </a:p>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3111924406"/>
                  </a:ext>
                </a:extLst>
              </a:tr>
            </a:tbl>
          </a:graphicData>
        </a:graphic>
      </p:graphicFrame>
      <p:graphicFrame>
        <p:nvGraphicFramePr>
          <p:cNvPr id="9" name="Таблица 8">
            <a:extLst>
              <a:ext uri="{FF2B5EF4-FFF2-40B4-BE49-F238E27FC236}">
                <a16:creationId xmlns:a16="http://schemas.microsoft.com/office/drawing/2014/main" id="{4804BD46-14FD-4C90-96FE-0A7D6C97D384}"/>
              </a:ext>
            </a:extLst>
          </p:cNvPr>
          <p:cNvGraphicFramePr>
            <a:graphicFrameLocks noGrp="1"/>
          </p:cNvGraphicFramePr>
          <p:nvPr/>
        </p:nvGraphicFramePr>
        <p:xfrm>
          <a:off x="235389" y="973074"/>
          <a:ext cx="11570329" cy="326602"/>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3198852533"/>
                    </a:ext>
                  </a:extLst>
                </a:gridCol>
                <a:gridCol w="2979360">
                  <a:extLst>
                    <a:ext uri="{9D8B030D-6E8A-4147-A177-3AD203B41FA5}">
                      <a16:colId xmlns:a16="http://schemas.microsoft.com/office/drawing/2014/main" val="100462460"/>
                    </a:ext>
                  </a:extLst>
                </a:gridCol>
                <a:gridCol w="1131683">
                  <a:extLst>
                    <a:ext uri="{9D8B030D-6E8A-4147-A177-3AD203B41FA5}">
                      <a16:colId xmlns:a16="http://schemas.microsoft.com/office/drawing/2014/main" val="3839593264"/>
                    </a:ext>
                  </a:extLst>
                </a:gridCol>
                <a:gridCol w="950614">
                  <a:extLst>
                    <a:ext uri="{9D8B030D-6E8A-4147-A177-3AD203B41FA5}">
                      <a16:colId xmlns:a16="http://schemas.microsoft.com/office/drawing/2014/main" val="3772606846"/>
                    </a:ext>
                  </a:extLst>
                </a:gridCol>
                <a:gridCol w="950613">
                  <a:extLst>
                    <a:ext uri="{9D8B030D-6E8A-4147-A177-3AD203B41FA5}">
                      <a16:colId xmlns:a16="http://schemas.microsoft.com/office/drawing/2014/main" val="3274892508"/>
                    </a:ext>
                  </a:extLst>
                </a:gridCol>
                <a:gridCol w="995882">
                  <a:extLst>
                    <a:ext uri="{9D8B030D-6E8A-4147-A177-3AD203B41FA5}">
                      <a16:colId xmlns:a16="http://schemas.microsoft.com/office/drawing/2014/main" val="3259292306"/>
                    </a:ext>
                  </a:extLst>
                </a:gridCol>
                <a:gridCol w="959667">
                  <a:extLst>
                    <a:ext uri="{9D8B030D-6E8A-4147-A177-3AD203B41FA5}">
                      <a16:colId xmlns:a16="http://schemas.microsoft.com/office/drawing/2014/main" val="3785425180"/>
                    </a:ext>
                  </a:extLst>
                </a:gridCol>
                <a:gridCol w="1077362">
                  <a:extLst>
                    <a:ext uri="{9D8B030D-6E8A-4147-A177-3AD203B41FA5}">
                      <a16:colId xmlns:a16="http://schemas.microsoft.com/office/drawing/2014/main" val="2340479255"/>
                    </a:ext>
                  </a:extLst>
                </a:gridCol>
                <a:gridCol w="959668">
                  <a:extLst>
                    <a:ext uri="{9D8B030D-6E8A-4147-A177-3AD203B41FA5}">
                      <a16:colId xmlns:a16="http://schemas.microsoft.com/office/drawing/2014/main" val="4141696793"/>
                    </a:ext>
                  </a:extLst>
                </a:gridCol>
                <a:gridCol w="1013987">
                  <a:extLst>
                    <a:ext uri="{9D8B030D-6E8A-4147-A177-3AD203B41FA5}">
                      <a16:colId xmlns:a16="http://schemas.microsoft.com/office/drawing/2014/main" val="3629964221"/>
                    </a:ext>
                  </a:extLst>
                </a:gridCol>
              </a:tblGrid>
              <a:tr h="23298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518240956"/>
                  </a:ext>
                </a:extLst>
              </a:tr>
            </a:tbl>
          </a:graphicData>
        </a:graphic>
      </p:graphicFrame>
    </p:spTree>
    <p:extLst>
      <p:ext uri="{BB962C8B-B14F-4D97-AF65-F5344CB8AC3E}">
        <p14:creationId xmlns:p14="http://schemas.microsoft.com/office/powerpoint/2010/main" val="24093361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E03E0EAE-4633-4BC7-83D5-2BF961F82755}"/>
              </a:ext>
            </a:extLst>
          </p:cNvPr>
          <p:cNvGraphicFramePr>
            <a:graphicFrameLocks noGrp="1"/>
          </p:cNvGraphicFramePr>
          <p:nvPr>
            <p:ph idx="1"/>
            <p:extLst/>
          </p:nvPr>
        </p:nvGraphicFramePr>
        <p:xfrm>
          <a:off x="153910" y="860080"/>
          <a:ext cx="11633700" cy="4906786"/>
        </p:xfrm>
        <a:graphic>
          <a:graphicData uri="http://schemas.openxmlformats.org/drawingml/2006/table">
            <a:tbl>
              <a:tblPr>
                <a:tableStyleId>{5C22544A-7EE6-4342-B048-85BDC9FD1C3A}</a:tableStyleId>
              </a:tblPr>
              <a:tblGrid>
                <a:gridCol w="579737">
                  <a:extLst>
                    <a:ext uri="{9D8B030D-6E8A-4147-A177-3AD203B41FA5}">
                      <a16:colId xmlns:a16="http://schemas.microsoft.com/office/drawing/2014/main" val="3615331327"/>
                    </a:ext>
                  </a:extLst>
                </a:gridCol>
                <a:gridCol w="2980242">
                  <a:extLst>
                    <a:ext uri="{9D8B030D-6E8A-4147-A177-3AD203B41FA5}">
                      <a16:colId xmlns:a16="http://schemas.microsoft.com/office/drawing/2014/main" val="3161324884"/>
                    </a:ext>
                  </a:extLst>
                </a:gridCol>
                <a:gridCol w="1131208">
                  <a:extLst>
                    <a:ext uri="{9D8B030D-6E8A-4147-A177-3AD203B41FA5}">
                      <a16:colId xmlns:a16="http://schemas.microsoft.com/office/drawing/2014/main" val="4066772058"/>
                    </a:ext>
                  </a:extLst>
                </a:gridCol>
                <a:gridCol w="953764">
                  <a:extLst>
                    <a:ext uri="{9D8B030D-6E8A-4147-A177-3AD203B41FA5}">
                      <a16:colId xmlns:a16="http://schemas.microsoft.com/office/drawing/2014/main" val="3393607368"/>
                    </a:ext>
                  </a:extLst>
                </a:gridCol>
                <a:gridCol w="953764">
                  <a:extLst>
                    <a:ext uri="{9D8B030D-6E8A-4147-A177-3AD203B41FA5}">
                      <a16:colId xmlns:a16="http://schemas.microsoft.com/office/drawing/2014/main" val="1375381929"/>
                    </a:ext>
                  </a:extLst>
                </a:gridCol>
                <a:gridCol w="998125">
                  <a:extLst>
                    <a:ext uri="{9D8B030D-6E8A-4147-A177-3AD203B41FA5}">
                      <a16:colId xmlns:a16="http://schemas.microsoft.com/office/drawing/2014/main" val="3995988003"/>
                    </a:ext>
                  </a:extLst>
                </a:gridCol>
                <a:gridCol w="975945">
                  <a:extLst>
                    <a:ext uri="{9D8B030D-6E8A-4147-A177-3AD203B41FA5}">
                      <a16:colId xmlns:a16="http://schemas.microsoft.com/office/drawing/2014/main" val="4042217359"/>
                    </a:ext>
                  </a:extLst>
                </a:gridCol>
                <a:gridCol w="1075756">
                  <a:extLst>
                    <a:ext uri="{9D8B030D-6E8A-4147-A177-3AD203B41FA5}">
                      <a16:colId xmlns:a16="http://schemas.microsoft.com/office/drawing/2014/main" val="2245688226"/>
                    </a:ext>
                  </a:extLst>
                </a:gridCol>
                <a:gridCol w="975945">
                  <a:extLst>
                    <a:ext uri="{9D8B030D-6E8A-4147-A177-3AD203B41FA5}">
                      <a16:colId xmlns:a16="http://schemas.microsoft.com/office/drawing/2014/main" val="2046369124"/>
                    </a:ext>
                  </a:extLst>
                </a:gridCol>
                <a:gridCol w="1009214">
                  <a:extLst>
                    <a:ext uri="{9D8B030D-6E8A-4147-A177-3AD203B41FA5}">
                      <a16:colId xmlns:a16="http://schemas.microsoft.com/office/drawing/2014/main" val="3670994108"/>
                    </a:ext>
                  </a:extLst>
                </a:gridCol>
              </a:tblGrid>
              <a:tr h="266011">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90192762"/>
                  </a:ext>
                </a:extLst>
              </a:tr>
              <a:tr h="350354">
                <a:tc>
                  <a:txBody>
                    <a:bodyPr/>
                    <a:lstStyle/>
                    <a:p>
                      <a:pPr algn="ctr" fontAlgn="ctr"/>
                      <a:r>
                        <a:rPr lang="ru-RU" sz="1100" u="none" strike="noStrike" dirty="0">
                          <a:solidFill>
                            <a:schemeClr val="tx1"/>
                          </a:solidFill>
                          <a:effectLst/>
                        </a:rPr>
                        <a:t>10</a:t>
                      </a:r>
                      <a:endParaRPr lang="ru-RU" sz="1100" b="1" i="0" u="none" strike="noStrike" dirty="0">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dirty="0">
                          <a:solidFill>
                            <a:schemeClr val="tx1"/>
                          </a:solidFill>
                          <a:effectLst/>
                        </a:rPr>
                        <a:t>Муниципальная программа «Развитие инженерной инфраструктуры и </a:t>
                      </a:r>
                      <a:r>
                        <a:rPr lang="ru-RU" sz="1100" u="none" strike="noStrike" dirty="0" err="1">
                          <a:solidFill>
                            <a:schemeClr val="tx1"/>
                          </a:solidFill>
                          <a:effectLst/>
                        </a:rPr>
                        <a:t>энергоэффективности</a:t>
                      </a:r>
                      <a:r>
                        <a:rPr lang="ru-RU" sz="1100" u="none" strike="noStrike" dirty="0">
                          <a:solidFill>
                            <a:schemeClr val="tx1"/>
                          </a:solidFill>
                          <a:effectLst/>
                        </a:rPr>
                        <a:t>»</a:t>
                      </a:r>
                      <a:endParaRPr lang="ru-RU" sz="1100" b="1"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971474502"/>
                  </a:ext>
                </a:extLst>
              </a:tr>
              <a:tr h="266011">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Подпрограмма </a:t>
                      </a:r>
                      <a:r>
                        <a:rPr lang="ru-RU" sz="1100" u="none" strike="noStrike" kern="1200" dirty="0" smtClean="0">
                          <a:solidFill>
                            <a:schemeClr val="tx1"/>
                          </a:solidFill>
                          <a:effectLst/>
                          <a:latin typeface="+mn-lt"/>
                          <a:ea typeface="+mn-ea"/>
                          <a:cs typeface="+mn-cs"/>
                        </a:rPr>
                        <a:t>V  </a:t>
                      </a:r>
                      <a:r>
                        <a:rPr lang="ru-RU" sz="1100" u="none" strike="noStrike" kern="1200" dirty="0">
                          <a:solidFill>
                            <a:schemeClr val="tx1"/>
                          </a:solidFill>
                          <a:effectLst/>
                          <a:latin typeface="+mn-lt"/>
                          <a:ea typeface="+mn-ea"/>
                          <a:cs typeface="+mn-cs"/>
                        </a:rPr>
                        <a:t>«Энергосбережение и повышение энергетической эффективности»</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extLst>
                  <a:ext uri="{0D108BD9-81ED-4DB2-BD59-A6C34878D82A}">
                    <a16:rowId xmlns:a16="http://schemas.microsoft.com/office/drawing/2014/main" val="143629560"/>
                  </a:ext>
                </a:extLst>
              </a:tr>
              <a:tr h="583923">
                <a:tc>
                  <a:txBody>
                    <a:bodyPr/>
                    <a:lstStyle/>
                    <a:p>
                      <a:pPr algn="ctr" fontAlgn="ctr"/>
                      <a:r>
                        <a:rPr lang="ru-RU" sz="1100" u="none" strike="noStrike">
                          <a:solidFill>
                            <a:schemeClr val="tx1"/>
                          </a:solidFill>
                          <a:effectLst/>
                        </a:rPr>
                        <a:t>10.1.</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smtClean="0">
                          <a:solidFill>
                            <a:schemeClr val="tx1"/>
                          </a:solidFill>
                          <a:effectLst/>
                          <a:latin typeface="+mn-lt"/>
                          <a:ea typeface="+mn-ea"/>
                          <a:cs typeface="+mn-cs"/>
                        </a:rPr>
                        <a:t>Установленных авторизированные системы контроля за газовой безопасностью в жилых помещениях (квартирах) многоквартирных домов</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муниципальной программы</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единица</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1785</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862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372672657"/>
                  </a:ext>
                </a:extLst>
              </a:tr>
              <a:tr h="350354">
                <a:tc>
                  <a:txBody>
                    <a:bodyPr/>
                    <a:lstStyle/>
                    <a:p>
                      <a:pPr algn="ctr" fontAlgn="ctr"/>
                      <a:r>
                        <a:rPr lang="ru-RU" sz="1100" u="none" strike="noStrike">
                          <a:solidFill>
                            <a:schemeClr val="tx1"/>
                          </a:solidFill>
                          <a:effectLst/>
                        </a:rPr>
                        <a:t>10.2.</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 Бережливый учет – Оснащенность  многоквартирных домов приборами учета ресурсов</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99,88</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100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63266904"/>
                  </a:ext>
                </a:extLst>
              </a:tr>
              <a:tr h="467139">
                <a:tc>
                  <a:txBody>
                    <a:bodyPr/>
                    <a:lstStyle/>
                    <a:p>
                      <a:pPr algn="ctr" fontAlgn="ctr"/>
                      <a:r>
                        <a:rPr lang="ru-RU" sz="1100" u="none" strike="noStrike">
                          <a:solidFill>
                            <a:schemeClr val="tx1"/>
                          </a:solidFill>
                          <a:effectLst/>
                        </a:rPr>
                        <a:t>10.3.</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зданий, строений, сооружений муниципальной собственности, соответствующих нормальному уровню энергетической эффективности и выше (A, B, C, D)</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Процент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53</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3406157218"/>
                  </a:ext>
                </a:extLst>
              </a:tr>
              <a:tr h="526875">
                <a:tc>
                  <a:txBody>
                    <a:bodyPr/>
                    <a:lstStyle/>
                    <a:p>
                      <a:pPr algn="ctr" fontAlgn="ctr"/>
                      <a:r>
                        <a:rPr lang="ru-RU" sz="1100" u="none" strike="noStrike">
                          <a:solidFill>
                            <a:schemeClr val="tx1"/>
                          </a:solidFill>
                          <a:effectLst/>
                        </a:rPr>
                        <a:t>10.4.</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зданий, строений, сооружений органов местного самоуправления и муниципальных учреждений, оснащенных приборами учета потребляемых энергетических ресурсов</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98,21</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100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112849614"/>
                  </a:ext>
                </a:extLst>
              </a:tr>
              <a:tr h="266011">
                <a:tc>
                  <a:txBody>
                    <a:bodyPr/>
                    <a:lstStyle/>
                    <a:p>
                      <a:pPr algn="ctr" fontAlgn="ctr"/>
                      <a:r>
                        <a:rPr lang="ru-RU" sz="1100" u="none" strike="noStrike">
                          <a:solidFill>
                            <a:schemeClr val="tx1"/>
                          </a:solidFill>
                          <a:effectLst/>
                        </a:rPr>
                        <a:t>10.5.</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многоквартирных домов с присвоенными классами </a:t>
                      </a:r>
                      <a:r>
                        <a:rPr lang="ru-RU" sz="1100" u="none" strike="noStrike" kern="1200" dirty="0" err="1">
                          <a:solidFill>
                            <a:schemeClr val="tx1"/>
                          </a:solidFill>
                          <a:effectLst/>
                          <a:latin typeface="+mn-lt"/>
                          <a:ea typeface="+mn-ea"/>
                          <a:cs typeface="+mn-cs"/>
                        </a:rPr>
                        <a:t>энергоэффективности</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56,1</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56,6</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1274098602"/>
                  </a:ext>
                </a:extLst>
              </a:tr>
              <a:tr h="265484">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Подпрограмма </a:t>
                      </a:r>
                      <a:r>
                        <a:rPr lang="en-US" sz="1100" u="none" strike="noStrike" kern="1200" dirty="0">
                          <a:solidFill>
                            <a:schemeClr val="tx1"/>
                          </a:solidFill>
                          <a:effectLst/>
                          <a:latin typeface="+mn-lt"/>
                          <a:ea typeface="+mn-ea"/>
                          <a:cs typeface="+mn-cs"/>
                        </a:rPr>
                        <a:t>VI «</a:t>
                      </a:r>
                      <a:r>
                        <a:rPr lang="ru-RU" sz="1100" u="none" strike="noStrike" kern="1200" dirty="0">
                          <a:solidFill>
                            <a:schemeClr val="tx1"/>
                          </a:solidFill>
                          <a:effectLst/>
                          <a:latin typeface="+mn-lt"/>
                          <a:ea typeface="+mn-ea"/>
                          <a:cs typeface="+mn-cs"/>
                        </a:rPr>
                        <a:t>Развитие </a:t>
                      </a:r>
                      <a:r>
                        <a:rPr lang="ru-RU" sz="1100" u="none" strike="noStrike" kern="1200" dirty="0" smtClean="0">
                          <a:solidFill>
                            <a:schemeClr val="tx1"/>
                          </a:solidFill>
                          <a:effectLst/>
                          <a:latin typeface="+mn-lt"/>
                          <a:ea typeface="+mn-ea"/>
                          <a:cs typeface="+mn-cs"/>
                        </a:rPr>
                        <a:t>газификации, топливозаправочного комплекса и электроэнергетики» </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extLst>
                  <a:ext uri="{0D108BD9-81ED-4DB2-BD59-A6C34878D82A}">
                    <a16:rowId xmlns:a16="http://schemas.microsoft.com/office/drawing/2014/main" val="88498610"/>
                  </a:ext>
                </a:extLst>
              </a:tr>
              <a:tr h="266011">
                <a:tc>
                  <a:txBody>
                    <a:bodyPr/>
                    <a:lstStyle/>
                    <a:p>
                      <a:pPr algn="ctr" fontAlgn="ctr"/>
                      <a:r>
                        <a:rPr lang="ru-RU" sz="1100" u="none" strike="noStrike">
                          <a:solidFill>
                            <a:schemeClr val="tx1"/>
                          </a:solidFill>
                          <a:effectLst/>
                        </a:rPr>
                        <a:t>10.1.</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smtClean="0">
                          <a:solidFill>
                            <a:schemeClr val="tx1"/>
                          </a:solidFill>
                          <a:effectLst/>
                          <a:latin typeface="+mn-lt"/>
                          <a:ea typeface="+mn-ea"/>
                          <a:cs typeface="+mn-cs"/>
                        </a:rPr>
                        <a:t>Техническое обслуживание газопроводов и газового оборудования</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муниципальной программы</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месяц</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9</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690020806"/>
                  </a:ext>
                </a:extLst>
              </a:tr>
            </a:tbl>
          </a:graphicData>
        </a:graphic>
      </p:graphicFrame>
    </p:spTree>
    <p:extLst>
      <p:ext uri="{BB962C8B-B14F-4D97-AF65-F5344CB8AC3E}">
        <p14:creationId xmlns:p14="http://schemas.microsoft.com/office/powerpoint/2010/main" val="35653437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EA93CF15-4291-4E57-97BB-9E45F5B6BCD8}"/>
              </a:ext>
            </a:extLst>
          </p:cNvPr>
          <p:cNvGraphicFramePr>
            <a:graphicFrameLocks noGrp="1"/>
          </p:cNvGraphicFramePr>
          <p:nvPr>
            <p:ph idx="1"/>
            <p:extLst/>
          </p:nvPr>
        </p:nvGraphicFramePr>
        <p:xfrm>
          <a:off x="253497" y="783346"/>
          <a:ext cx="11516008" cy="4245855"/>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3905357529"/>
                    </a:ext>
                  </a:extLst>
                </a:gridCol>
                <a:gridCol w="2975060">
                  <a:extLst>
                    <a:ext uri="{9D8B030D-6E8A-4147-A177-3AD203B41FA5}">
                      <a16:colId xmlns:a16="http://schemas.microsoft.com/office/drawing/2014/main" val="477442020"/>
                    </a:ext>
                  </a:extLst>
                </a:gridCol>
                <a:gridCol w="1119765">
                  <a:extLst>
                    <a:ext uri="{9D8B030D-6E8A-4147-A177-3AD203B41FA5}">
                      <a16:colId xmlns:a16="http://schemas.microsoft.com/office/drawing/2014/main" val="3923417871"/>
                    </a:ext>
                  </a:extLst>
                </a:gridCol>
                <a:gridCol w="944115">
                  <a:extLst>
                    <a:ext uri="{9D8B030D-6E8A-4147-A177-3AD203B41FA5}">
                      <a16:colId xmlns:a16="http://schemas.microsoft.com/office/drawing/2014/main" val="2861421340"/>
                    </a:ext>
                  </a:extLst>
                </a:gridCol>
                <a:gridCol w="944115">
                  <a:extLst>
                    <a:ext uri="{9D8B030D-6E8A-4147-A177-3AD203B41FA5}">
                      <a16:colId xmlns:a16="http://schemas.microsoft.com/office/drawing/2014/main" val="2114002009"/>
                    </a:ext>
                  </a:extLst>
                </a:gridCol>
                <a:gridCol w="988027">
                  <a:extLst>
                    <a:ext uri="{9D8B030D-6E8A-4147-A177-3AD203B41FA5}">
                      <a16:colId xmlns:a16="http://schemas.microsoft.com/office/drawing/2014/main" val="408050901"/>
                    </a:ext>
                  </a:extLst>
                </a:gridCol>
                <a:gridCol w="966071">
                  <a:extLst>
                    <a:ext uri="{9D8B030D-6E8A-4147-A177-3AD203B41FA5}">
                      <a16:colId xmlns:a16="http://schemas.microsoft.com/office/drawing/2014/main" val="55095842"/>
                    </a:ext>
                  </a:extLst>
                </a:gridCol>
                <a:gridCol w="1064874">
                  <a:extLst>
                    <a:ext uri="{9D8B030D-6E8A-4147-A177-3AD203B41FA5}">
                      <a16:colId xmlns:a16="http://schemas.microsoft.com/office/drawing/2014/main" val="3231242699"/>
                    </a:ext>
                  </a:extLst>
                </a:gridCol>
                <a:gridCol w="966071">
                  <a:extLst>
                    <a:ext uri="{9D8B030D-6E8A-4147-A177-3AD203B41FA5}">
                      <a16:colId xmlns:a16="http://schemas.microsoft.com/office/drawing/2014/main" val="270525793"/>
                    </a:ext>
                  </a:extLst>
                </a:gridCol>
                <a:gridCol w="999006">
                  <a:extLst>
                    <a:ext uri="{9D8B030D-6E8A-4147-A177-3AD203B41FA5}">
                      <a16:colId xmlns:a16="http://schemas.microsoft.com/office/drawing/2014/main" val="1286723470"/>
                    </a:ext>
                  </a:extLst>
                </a:gridCol>
              </a:tblGrid>
              <a:tr h="496453">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80537003"/>
                  </a:ext>
                </a:extLst>
              </a:tr>
              <a:tr h="238807">
                <a:tc>
                  <a:txBody>
                    <a:bodyPr/>
                    <a:lstStyle/>
                    <a:p>
                      <a:pPr algn="ctr" fontAlgn="ctr"/>
                      <a:r>
                        <a:rPr lang="ru-RU" sz="1000" u="none" strike="noStrike">
                          <a:effectLst/>
                        </a:rPr>
                        <a:t>11</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Муниципальная программа «Предпринимательство»</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551569063"/>
                  </a:ext>
                </a:extLst>
              </a:tr>
              <a:tr h="238807">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 «</a:t>
                      </a:r>
                      <a:r>
                        <a:rPr lang="ru-RU" sz="1000" u="none" strike="noStrike" dirty="0">
                          <a:solidFill>
                            <a:schemeClr val="tx1"/>
                          </a:solidFill>
                          <a:effectLst/>
                        </a:rPr>
                        <a:t>Инвестиции»</a:t>
                      </a:r>
                      <a:endParaRPr lang="ru-RU" sz="1000" b="1"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998803548"/>
                  </a:ext>
                </a:extLst>
              </a:tr>
              <a:tr h="702119">
                <a:tc>
                  <a:txBody>
                    <a:bodyPr/>
                    <a:lstStyle/>
                    <a:p>
                      <a:pPr algn="ctr" fontAlgn="ctr"/>
                      <a:r>
                        <a:rPr lang="ru-RU" sz="1000" u="none" strike="noStrike" dirty="0">
                          <a:solidFill>
                            <a:schemeClr val="tx1"/>
                          </a:solidFill>
                          <a:effectLst/>
                        </a:rPr>
                        <a:t>11.3.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Объем инвестиций, привлеченных в основной капитал (без учета бюджетных инвестиций ), на душу населения</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Тысяча рублей</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88,05</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36.44</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94,23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97,73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101,49</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106,77</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882508695"/>
                  </a:ext>
                </a:extLst>
              </a:tr>
              <a:tr h="702119">
                <a:tc>
                  <a:txBody>
                    <a:bodyPr/>
                    <a:lstStyle/>
                    <a:p>
                      <a:pPr algn="ctr" fontAlgn="ctr"/>
                      <a:r>
                        <a:rPr lang="ru-RU" sz="1000" u="none" strike="noStrike" dirty="0">
                          <a:solidFill>
                            <a:schemeClr val="tx1"/>
                          </a:solidFill>
                          <a:effectLst/>
                        </a:rPr>
                        <a:t>11.8.</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Количество созданных рабочих мест</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единиц</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1500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1443</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1652</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1740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1835</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1870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301713908"/>
                  </a:ext>
                </a:extLst>
              </a:tr>
              <a:tr h="1165431">
                <a:tc>
                  <a:txBody>
                    <a:bodyPr/>
                    <a:lstStyle/>
                    <a:p>
                      <a:pPr algn="ctr" fontAlgn="ctr"/>
                      <a:r>
                        <a:rPr lang="ru-RU" sz="1000" u="none" strike="noStrike">
                          <a:solidFill>
                            <a:schemeClr val="tx1"/>
                          </a:solidFill>
                          <a:effectLst/>
                        </a:rPr>
                        <a:t>11.9.</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Инвестиции в основной капитал по видам экономической деятельности: Растениеводство и животноводство, охота и предоставление соответствующих услуг в этих областях, Производство пищевых продуктов, Производство напитков</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Миллион рублей</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700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128.89</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011638366"/>
                  </a:ext>
                </a:extLst>
              </a:tr>
              <a:tr h="702119">
                <a:tc>
                  <a:txBody>
                    <a:bodyPr/>
                    <a:lstStyle/>
                    <a:p>
                      <a:pPr algn="ctr" fontAlgn="ctr"/>
                      <a:r>
                        <a:rPr lang="ru-RU" sz="1000" u="none" strike="noStrike">
                          <a:solidFill>
                            <a:schemeClr val="tx1"/>
                          </a:solidFill>
                          <a:effectLst/>
                        </a:rPr>
                        <a:t>11.10.</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Увеличение среднемесячной заработной платы работников организаций, не относящихся к субъектам малого предпринимательства</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Приоритетный отраслевой показатель</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103,0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115.59</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105,10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987838211"/>
                  </a:ext>
                </a:extLst>
              </a:tr>
            </a:tbl>
          </a:graphicData>
        </a:graphic>
      </p:graphicFrame>
    </p:spTree>
    <p:extLst>
      <p:ext uri="{BB962C8B-B14F-4D97-AF65-F5344CB8AC3E}">
        <p14:creationId xmlns:p14="http://schemas.microsoft.com/office/powerpoint/2010/main" val="84734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6</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4282336159"/>
              </p:ext>
            </p:extLst>
          </p:nvPr>
        </p:nvGraphicFramePr>
        <p:xfrm>
          <a:off x="153911" y="894079"/>
          <a:ext cx="11743449" cy="5506920"/>
        </p:xfrm>
        <a:graphic>
          <a:graphicData uri="http://schemas.openxmlformats.org/drawingml/2006/table">
            <a:tbl>
              <a:tblPr>
                <a:tableStyleId>{5C22544A-7EE6-4342-B048-85BDC9FD1C3A}</a:tableStyleId>
              </a:tblPr>
              <a:tblGrid>
                <a:gridCol w="3315919">
                  <a:extLst>
                    <a:ext uri="{9D8B030D-6E8A-4147-A177-3AD203B41FA5}">
                      <a16:colId xmlns:a16="http://schemas.microsoft.com/office/drawing/2014/main" val="444094345"/>
                    </a:ext>
                  </a:extLst>
                </a:gridCol>
                <a:gridCol w="933558">
                  <a:extLst>
                    <a:ext uri="{9D8B030D-6E8A-4147-A177-3AD203B41FA5}">
                      <a16:colId xmlns:a16="http://schemas.microsoft.com/office/drawing/2014/main" val="259913780"/>
                    </a:ext>
                  </a:extLst>
                </a:gridCol>
                <a:gridCol w="956515">
                  <a:extLst>
                    <a:ext uri="{9D8B030D-6E8A-4147-A177-3AD203B41FA5}">
                      <a16:colId xmlns:a16="http://schemas.microsoft.com/office/drawing/2014/main" val="4088317492"/>
                    </a:ext>
                  </a:extLst>
                </a:gridCol>
                <a:gridCol w="987123">
                  <a:extLst>
                    <a:ext uri="{9D8B030D-6E8A-4147-A177-3AD203B41FA5}">
                      <a16:colId xmlns:a16="http://schemas.microsoft.com/office/drawing/2014/main" val="1361735704"/>
                    </a:ext>
                  </a:extLst>
                </a:gridCol>
                <a:gridCol w="1002427">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60208">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Оценка</a:t>
                      </a: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86502">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210499">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3. Промышленное производство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73001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err="1">
                          <a:solidFill>
                            <a:srgbClr val="000000"/>
                          </a:solidFill>
                          <a:effectLst/>
                          <a:latin typeface="Arial" panose="020B0604020202020204" pitchFamily="34" charset="0"/>
                          <a:cs typeface="Arial" panose="020B0604020202020204" pitchFamily="34" charset="0"/>
                        </a:rPr>
                        <a:t>млн.руб.в</a:t>
                      </a:r>
                      <a:r>
                        <a:rPr lang="ru-RU" sz="800" b="0" i="0" u="none" strike="noStrike" dirty="0">
                          <a:solidFill>
                            <a:srgbClr val="000000"/>
                          </a:solidFill>
                          <a:effectLst/>
                          <a:latin typeface="Arial" panose="020B0604020202020204" pitchFamily="34" charset="0"/>
                          <a:cs typeface="Arial" panose="020B0604020202020204" pitchFamily="34" charset="0"/>
                        </a:rPr>
                        <a:t>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27 707,0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44 379,9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50 815,5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53 356,3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54 458,0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56 290,9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58 621,3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59 668,3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64 492,3</a:t>
                      </a:r>
                    </a:p>
                  </a:txBody>
                  <a:tcPr marL="68580" marR="68580" marT="0" marB="0" anchor="ctr"/>
                </a:tc>
                <a:extLst>
                  <a:ext uri="{0D108BD9-81ED-4DB2-BD59-A6C34878D82A}">
                    <a16:rowId xmlns:a16="http://schemas.microsoft.com/office/drawing/2014/main" val="3426044676"/>
                  </a:ext>
                </a:extLst>
              </a:tr>
              <a:tr h="269544">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4. </a:t>
                      </a:r>
                      <a:r>
                        <a:rPr lang="ru-RU" sz="800" b="1" i="0" u="none" strike="noStrike" dirty="0">
                          <a:solidFill>
                            <a:srgbClr val="000000"/>
                          </a:solidFill>
                          <a:effectLst/>
                          <a:latin typeface="Arial" panose="020B0604020202020204" pitchFamily="34" charset="0"/>
                          <a:cs typeface="Arial" panose="020B0604020202020204" pitchFamily="34" charset="0"/>
                        </a:rPr>
                        <a:t>Малое и среднее предпринимательство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863614157"/>
                  </a:ext>
                </a:extLst>
              </a:tr>
              <a:tr h="35939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малых и средних предприятий, включая микропредприятия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2 341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2 456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2 503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2 815</a:t>
                      </a:r>
                    </a:p>
                  </a:txBody>
                  <a:tcPr marL="68580" marR="68580" marT="0" marB="0" anchor="ctr"/>
                </a:tc>
                <a:extLst>
                  <a:ext uri="{0D108BD9-81ED-4DB2-BD59-A6C34878D82A}">
                    <a16:rowId xmlns:a16="http://schemas.microsoft.com/office/drawing/2014/main" val="1452794486"/>
                  </a:ext>
                </a:extLst>
              </a:tr>
              <a:tr h="214149">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5</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Инвестиции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720615212"/>
                  </a:ext>
                </a:extLst>
              </a:tr>
              <a:tr h="39681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по полному кругу организаций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13 505,74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21 548,39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13 366,30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13 204,70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14 216,51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14 206,84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15 175,76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15 035,69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16 223,95</a:t>
                      </a:r>
                    </a:p>
                  </a:txBody>
                  <a:tcPr marL="68580" marR="68580" marT="0" marB="0" anchor="ctr"/>
                </a:tc>
                <a:extLst>
                  <a:ext uri="{0D108BD9-81ED-4DB2-BD59-A6C34878D82A}">
                    <a16:rowId xmlns:a16="http://schemas.microsoft.com/office/drawing/2014/main" val="3068271065"/>
                  </a:ext>
                </a:extLst>
              </a:tr>
              <a:tr h="58625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(без субъектов малого предпринимательства и объемов инвестиций, не наблюдаемых прямыми статистическими методами) - всего</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10 400,14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20 028,42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11 816,30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12 466,20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12 584,36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13 151,84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13 465,27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13 875,19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14 434,77</a:t>
                      </a:r>
                    </a:p>
                  </a:txBody>
                  <a:tcPr marL="68580" marR="68580" marT="0" marB="0" anchor="ctr"/>
                </a:tc>
                <a:extLst>
                  <a:ext uri="{0D108BD9-81ED-4DB2-BD59-A6C34878D82A}">
                    <a16:rowId xmlns:a16="http://schemas.microsoft.com/office/drawing/2014/main" val="189376741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Инвестиции в основной капитал малых предприятий, микропредприятий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1 519,97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1 550,00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738,50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1 632,15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1 055,00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1 710,49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1 160,50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1 789,18</a:t>
                      </a:r>
                    </a:p>
                  </a:txBody>
                  <a:tcPr marL="68580" marR="68580" marT="0" marB="0" anchor="ctr"/>
                </a:tc>
                <a:extLst>
                  <a:ext uri="{0D108BD9-81ED-4DB2-BD59-A6C34878D82A}">
                    <a16:rowId xmlns:a16="http://schemas.microsoft.com/office/drawing/2014/main" val="3815124970"/>
                  </a:ext>
                </a:extLst>
              </a:tr>
              <a:tr h="202180">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6</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Торговля и услуги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3414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Площадь торговых объектов предприятий розничной торговли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93,3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105,6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109,5</a:t>
                      </a:r>
                    </a:p>
                  </a:txBody>
                  <a:tcPr marL="68580" marR="68580" marT="0" marB="0" anchor="ctr"/>
                </a:tc>
                <a:extLst>
                  <a:ext uri="{0D108BD9-81ED-4DB2-BD59-A6C34878D82A}">
                    <a16:rowId xmlns:a16="http://schemas.microsoft.com/office/drawing/2014/main" val="2346891762"/>
                  </a:ext>
                </a:extLst>
              </a:tr>
              <a:tr h="29874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Обеспеченность населения площадью торговых объектов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кв.метров на 1000 чел.</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774,4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853,1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867,9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875,9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878,8</a:t>
                      </a:r>
                    </a:p>
                  </a:txBody>
                  <a:tcPr marL="68580" marR="68580" marT="0" marB="0" anchor="ctr"/>
                </a:tc>
                <a:extLst>
                  <a:ext uri="{0D108BD9-81ED-4DB2-BD59-A6C34878D82A}">
                    <a16:rowId xmlns:a16="http://schemas.microsoft.com/office/drawing/2014/main" val="312747380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Оборот розничной торговли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006903519"/>
                  </a:ext>
                </a:extLst>
              </a:tr>
              <a:tr h="202180">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в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 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19 456,3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20 854,1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22 209,6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23 599,1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23 805,4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25 032,9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25 399,7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26 788,2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27 313,1</a:t>
                      </a:r>
                    </a:p>
                  </a:txBody>
                  <a:tcPr marL="68580" marR="68580" marT="0" marB="0" anchor="ctr"/>
                </a:tc>
                <a:extLst>
                  <a:ext uri="{0D108BD9-81ED-4DB2-BD59-A6C34878D82A}">
                    <a16:rowId xmlns:a16="http://schemas.microsoft.com/office/drawing/2014/main" val="1835674414"/>
                  </a:ext>
                </a:extLst>
              </a:tr>
            </a:tbl>
          </a:graphicData>
        </a:graphic>
      </p:graphicFrame>
    </p:spTree>
    <p:extLst>
      <p:ext uri="{BB962C8B-B14F-4D97-AF65-F5344CB8AC3E}">
        <p14:creationId xmlns:p14="http://schemas.microsoft.com/office/powerpoint/2010/main" val="23585893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48763D28-D322-4904-AB17-4F8EFD5F3C63}"/>
              </a:ext>
            </a:extLst>
          </p:cNvPr>
          <p:cNvGraphicFramePr>
            <a:graphicFrameLocks noGrp="1"/>
          </p:cNvGraphicFramePr>
          <p:nvPr>
            <p:ph idx="1"/>
            <p:extLst/>
          </p:nvPr>
        </p:nvGraphicFramePr>
        <p:xfrm>
          <a:off x="153910" y="966116"/>
          <a:ext cx="11615598" cy="4560555"/>
        </p:xfrm>
        <a:graphic>
          <a:graphicData uri="http://schemas.openxmlformats.org/drawingml/2006/table">
            <a:tbl>
              <a:tblPr>
                <a:tableStyleId>{5C22544A-7EE6-4342-B048-85BDC9FD1C3A}</a:tableStyleId>
              </a:tblPr>
              <a:tblGrid>
                <a:gridCol w="553651">
                  <a:extLst>
                    <a:ext uri="{9D8B030D-6E8A-4147-A177-3AD203B41FA5}">
                      <a16:colId xmlns:a16="http://schemas.microsoft.com/office/drawing/2014/main" val="746986614"/>
                    </a:ext>
                  </a:extLst>
                </a:gridCol>
                <a:gridCol w="3000789">
                  <a:extLst>
                    <a:ext uri="{9D8B030D-6E8A-4147-A177-3AD203B41FA5}">
                      <a16:colId xmlns:a16="http://schemas.microsoft.com/office/drawing/2014/main" val="3518967108"/>
                    </a:ext>
                  </a:extLst>
                </a:gridCol>
                <a:gridCol w="1129447">
                  <a:extLst>
                    <a:ext uri="{9D8B030D-6E8A-4147-A177-3AD203B41FA5}">
                      <a16:colId xmlns:a16="http://schemas.microsoft.com/office/drawing/2014/main" val="717336439"/>
                    </a:ext>
                  </a:extLst>
                </a:gridCol>
                <a:gridCol w="952280">
                  <a:extLst>
                    <a:ext uri="{9D8B030D-6E8A-4147-A177-3AD203B41FA5}">
                      <a16:colId xmlns:a16="http://schemas.microsoft.com/office/drawing/2014/main" val="16564001"/>
                    </a:ext>
                  </a:extLst>
                </a:gridCol>
                <a:gridCol w="952280">
                  <a:extLst>
                    <a:ext uri="{9D8B030D-6E8A-4147-A177-3AD203B41FA5}">
                      <a16:colId xmlns:a16="http://schemas.microsoft.com/office/drawing/2014/main" val="854827010"/>
                    </a:ext>
                  </a:extLst>
                </a:gridCol>
                <a:gridCol w="996571">
                  <a:extLst>
                    <a:ext uri="{9D8B030D-6E8A-4147-A177-3AD203B41FA5}">
                      <a16:colId xmlns:a16="http://schemas.microsoft.com/office/drawing/2014/main" val="7415912"/>
                    </a:ext>
                  </a:extLst>
                </a:gridCol>
                <a:gridCol w="974426">
                  <a:extLst>
                    <a:ext uri="{9D8B030D-6E8A-4147-A177-3AD203B41FA5}">
                      <a16:colId xmlns:a16="http://schemas.microsoft.com/office/drawing/2014/main" val="500630314"/>
                    </a:ext>
                  </a:extLst>
                </a:gridCol>
                <a:gridCol w="1074083">
                  <a:extLst>
                    <a:ext uri="{9D8B030D-6E8A-4147-A177-3AD203B41FA5}">
                      <a16:colId xmlns:a16="http://schemas.microsoft.com/office/drawing/2014/main" val="2226587755"/>
                    </a:ext>
                  </a:extLst>
                </a:gridCol>
                <a:gridCol w="974426">
                  <a:extLst>
                    <a:ext uri="{9D8B030D-6E8A-4147-A177-3AD203B41FA5}">
                      <a16:colId xmlns:a16="http://schemas.microsoft.com/office/drawing/2014/main" val="827587623"/>
                    </a:ext>
                  </a:extLst>
                </a:gridCol>
                <a:gridCol w="1007645">
                  <a:extLst>
                    <a:ext uri="{9D8B030D-6E8A-4147-A177-3AD203B41FA5}">
                      <a16:colId xmlns:a16="http://schemas.microsoft.com/office/drawing/2014/main" val="526442544"/>
                    </a:ext>
                  </a:extLst>
                </a:gridCol>
              </a:tblGrid>
              <a:tr h="200812">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a:effectLst/>
                        </a:rPr>
                        <a:t>Наименование муниципальной программы/подпрограммы/показателя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406739252"/>
                  </a:ext>
                </a:extLst>
              </a:tr>
              <a:tr h="181782">
                <a:tc>
                  <a:txBody>
                    <a:bodyPr/>
                    <a:lstStyle/>
                    <a:p>
                      <a:pPr algn="ctr" fontAlgn="ctr"/>
                      <a:r>
                        <a:rPr lang="ru-RU" sz="1050" u="none" strike="noStrike">
                          <a:effectLst/>
                        </a:rPr>
                        <a:t>11</a:t>
                      </a:r>
                      <a:endParaRPr lang="ru-RU" sz="1050" b="1"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Муниципальная программа «Предпринимательство»</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4047826251"/>
                  </a:ext>
                </a:extLst>
              </a:tr>
              <a:tr h="101946">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Подпрограмма </a:t>
                      </a:r>
                      <a:r>
                        <a:rPr lang="en-US" sz="1050" u="none" strike="noStrike" kern="1200" baseline="0" dirty="0">
                          <a:solidFill>
                            <a:schemeClr val="tx1"/>
                          </a:solidFill>
                          <a:effectLst/>
                          <a:latin typeface="+mn-lt"/>
                          <a:ea typeface="+mn-ea"/>
                          <a:cs typeface="+mn-cs"/>
                        </a:rPr>
                        <a:t>II «</a:t>
                      </a:r>
                      <a:r>
                        <a:rPr lang="ru-RU" sz="1050" u="none" strike="noStrike" kern="1200" baseline="0" dirty="0">
                          <a:solidFill>
                            <a:schemeClr val="tx1"/>
                          </a:solidFill>
                          <a:effectLst/>
                          <a:latin typeface="+mn-lt"/>
                          <a:ea typeface="+mn-ea"/>
                          <a:cs typeface="+mn-cs"/>
                        </a:rPr>
                        <a:t>Развитие конкуренции»</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1855870301"/>
                  </a:ext>
                </a:extLst>
              </a:tr>
              <a:tr h="363562">
                <a:tc>
                  <a:txBody>
                    <a:bodyPr/>
                    <a:lstStyle/>
                    <a:p>
                      <a:pPr algn="ctr" fontAlgn="ctr"/>
                      <a:r>
                        <a:rPr lang="ru-RU" sz="1050" u="none" strike="noStrike">
                          <a:solidFill>
                            <a:schemeClr val="tx1"/>
                          </a:solidFill>
                          <a:effectLst/>
                        </a:rPr>
                        <a:t>11.1.</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smtClean="0">
                          <a:solidFill>
                            <a:schemeClr val="tx1"/>
                          </a:solidFill>
                          <a:effectLst/>
                          <a:latin typeface="+mn-lt"/>
                          <a:ea typeface="+mn-ea"/>
                          <a:cs typeface="+mn-cs"/>
                        </a:rPr>
                        <a:t>Индекс совокупной результативности реализации мероприятий, направленных на развитие конкуренции</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Отраслевой  показатель</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Единица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marL="0" algn="ctr" defTabSz="914400" rtl="0" eaLnBrk="1" fontAlgn="ctr" latinLnBrk="0" hangingPunct="1"/>
                      <a:r>
                        <a:rPr lang="en-US" sz="1050" u="none" strike="noStrike" kern="1200" baseline="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1001622132"/>
                  </a:ext>
                </a:extLst>
              </a:tr>
              <a:tr h="200812">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Подпрограмма III «Развитие малого и среднего предпринимательства»</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1132150478"/>
                  </a:ext>
                </a:extLst>
              </a:tr>
              <a:tr h="398545">
                <a:tc>
                  <a:txBody>
                    <a:bodyPr/>
                    <a:lstStyle/>
                    <a:p>
                      <a:pPr algn="ctr" fontAlgn="ctr"/>
                      <a:r>
                        <a:rPr lang="ru-RU" sz="1050" u="none" strike="noStrike">
                          <a:solidFill>
                            <a:schemeClr val="tx1"/>
                          </a:solidFill>
                          <a:effectLst/>
                        </a:rPr>
                        <a:t>11.1.</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Доля среднесписочной численности  работников (без внешних совместителей) малых предприятий в среднесписочной численности (без внешних совместителей всех предприятий и организаций</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en-US" sz="1050" u="none" strike="noStrike" kern="1200" baseline="0" dirty="0" smtClean="0">
                          <a:solidFill>
                            <a:schemeClr val="tx1"/>
                          </a:solidFill>
                          <a:effectLst/>
                          <a:latin typeface="+mn-lt"/>
                          <a:ea typeface="+mn-ea"/>
                          <a:cs typeface="+mn-cs"/>
                        </a:rPr>
                        <a:t>38.4</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38,36</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38,55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38,75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38,98</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886868341"/>
                  </a:ext>
                </a:extLst>
              </a:tr>
              <a:tr h="200812">
                <a:tc>
                  <a:txBody>
                    <a:bodyPr/>
                    <a:lstStyle/>
                    <a:p>
                      <a:pPr algn="ctr" fontAlgn="ctr"/>
                      <a:r>
                        <a:rPr lang="ru-RU" sz="1050" u="none" strike="noStrike">
                          <a:solidFill>
                            <a:schemeClr val="tx1"/>
                          </a:solidFill>
                          <a:effectLst/>
                        </a:rPr>
                        <a:t>11.2.</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Число субъектов МСП в расчете на 10 тыс. человек</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504,16</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en-US" sz="1050" u="none" strike="noStrike" kern="1200" baseline="0" dirty="0" smtClean="0">
                          <a:solidFill>
                            <a:schemeClr val="tx1"/>
                          </a:solidFill>
                          <a:effectLst/>
                          <a:latin typeface="+mn-lt"/>
                          <a:ea typeface="+mn-ea"/>
                          <a:cs typeface="+mn-cs"/>
                        </a:rPr>
                        <a:t>560</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600,02</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621,41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643,8</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665,90</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3230824872"/>
                  </a:ext>
                </a:extLst>
              </a:tr>
              <a:tr h="363562">
                <a:tc>
                  <a:txBody>
                    <a:bodyPr/>
                    <a:lstStyle/>
                    <a:p>
                      <a:pPr algn="ctr" fontAlgn="ctr"/>
                      <a:r>
                        <a:rPr lang="ru-RU" sz="1050" u="none" strike="noStrike">
                          <a:solidFill>
                            <a:schemeClr val="tx1"/>
                          </a:solidFill>
                          <a:effectLst/>
                        </a:rPr>
                        <a:t>11.3.</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Количество вновь созданных субъектов малого и среднего </a:t>
                      </a:r>
                      <a:r>
                        <a:rPr lang="ru-RU" sz="1050" u="none" strike="noStrike" kern="1200" baseline="0" dirty="0" smtClean="0">
                          <a:solidFill>
                            <a:schemeClr val="tx1"/>
                          </a:solidFill>
                          <a:effectLst/>
                          <a:latin typeface="+mn-lt"/>
                          <a:ea typeface="+mn-ea"/>
                          <a:cs typeface="+mn-cs"/>
                        </a:rPr>
                        <a:t> бизнеса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единиц</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165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en-US" sz="1050" u="none" strike="noStrike" kern="1200" baseline="0" dirty="0" smtClean="0">
                          <a:solidFill>
                            <a:schemeClr val="tx1"/>
                          </a:solidFill>
                          <a:effectLst/>
                          <a:latin typeface="+mn-lt"/>
                          <a:ea typeface="+mn-ea"/>
                          <a:cs typeface="+mn-cs"/>
                        </a:rPr>
                        <a:t>616</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175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185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190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195</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565610954"/>
                  </a:ext>
                </a:extLst>
              </a:tr>
              <a:tr h="299678">
                <a:tc>
                  <a:txBody>
                    <a:bodyPr/>
                    <a:lstStyle/>
                    <a:p>
                      <a:pPr algn="ctr" fontAlgn="ctr"/>
                      <a:r>
                        <a:rPr lang="ru-RU" sz="1050" u="none" strike="noStrike">
                          <a:solidFill>
                            <a:schemeClr val="tx1"/>
                          </a:solidFill>
                          <a:effectLst/>
                        </a:rPr>
                        <a:t>11.4.</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smtClean="0">
                          <a:solidFill>
                            <a:schemeClr val="tx1"/>
                          </a:solidFill>
                          <a:effectLst/>
                          <a:latin typeface="+mn-lt"/>
                          <a:ea typeface="+mn-ea"/>
                          <a:cs typeface="+mn-cs"/>
                        </a:rPr>
                        <a:t>Количество объектов недвижимого имущества, предоставленных субъектам малого и среднего предпринимательства и физическим лицам, не являющимся индивидуальными предпринимателями и применяющим специальный налоговый режим «налог на профессиональный доход» в рамках оказания имущественной поддержи и (или) предоставления муниципальной преференции для поддержки субъектов малого и среднего предпринимательства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единиц</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2135784579"/>
                  </a:ext>
                </a:extLst>
              </a:tr>
            </a:tbl>
          </a:graphicData>
        </a:graphic>
      </p:graphicFrame>
    </p:spTree>
    <p:extLst>
      <p:ext uri="{BB962C8B-B14F-4D97-AF65-F5344CB8AC3E}">
        <p14:creationId xmlns:p14="http://schemas.microsoft.com/office/powerpoint/2010/main" val="14625187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0D6F408-8A50-44C6-9805-9F6F8033DB94}"/>
              </a:ext>
            </a:extLst>
          </p:cNvPr>
          <p:cNvGraphicFramePr>
            <a:graphicFrameLocks noGrp="1"/>
          </p:cNvGraphicFramePr>
          <p:nvPr>
            <p:ph idx="1"/>
          </p:nvPr>
        </p:nvGraphicFramePr>
        <p:xfrm>
          <a:off x="262549" y="887240"/>
          <a:ext cx="11579383" cy="4076994"/>
        </p:xfrm>
        <a:graphic>
          <a:graphicData uri="http://schemas.openxmlformats.org/drawingml/2006/table">
            <a:tbl>
              <a:tblPr>
                <a:tableStyleId>{5C22544A-7EE6-4342-B048-85BDC9FD1C3A}</a:tableStyleId>
              </a:tblPr>
              <a:tblGrid>
                <a:gridCol w="551925">
                  <a:extLst>
                    <a:ext uri="{9D8B030D-6E8A-4147-A177-3AD203B41FA5}">
                      <a16:colId xmlns:a16="http://schemas.microsoft.com/office/drawing/2014/main" val="3961274246"/>
                    </a:ext>
                  </a:extLst>
                </a:gridCol>
                <a:gridCol w="2991433">
                  <a:extLst>
                    <a:ext uri="{9D8B030D-6E8A-4147-A177-3AD203B41FA5}">
                      <a16:colId xmlns:a16="http://schemas.microsoft.com/office/drawing/2014/main" val="474040565"/>
                    </a:ext>
                  </a:extLst>
                </a:gridCol>
                <a:gridCol w="1125926">
                  <a:extLst>
                    <a:ext uri="{9D8B030D-6E8A-4147-A177-3AD203B41FA5}">
                      <a16:colId xmlns:a16="http://schemas.microsoft.com/office/drawing/2014/main" val="3981792935"/>
                    </a:ext>
                  </a:extLst>
                </a:gridCol>
                <a:gridCol w="949311">
                  <a:extLst>
                    <a:ext uri="{9D8B030D-6E8A-4147-A177-3AD203B41FA5}">
                      <a16:colId xmlns:a16="http://schemas.microsoft.com/office/drawing/2014/main" val="757544979"/>
                    </a:ext>
                  </a:extLst>
                </a:gridCol>
                <a:gridCol w="949311">
                  <a:extLst>
                    <a:ext uri="{9D8B030D-6E8A-4147-A177-3AD203B41FA5}">
                      <a16:colId xmlns:a16="http://schemas.microsoft.com/office/drawing/2014/main" val="1953031697"/>
                    </a:ext>
                  </a:extLst>
                </a:gridCol>
                <a:gridCol w="993464">
                  <a:extLst>
                    <a:ext uri="{9D8B030D-6E8A-4147-A177-3AD203B41FA5}">
                      <a16:colId xmlns:a16="http://schemas.microsoft.com/office/drawing/2014/main" val="859758842"/>
                    </a:ext>
                  </a:extLst>
                </a:gridCol>
                <a:gridCol w="971388">
                  <a:extLst>
                    <a:ext uri="{9D8B030D-6E8A-4147-A177-3AD203B41FA5}">
                      <a16:colId xmlns:a16="http://schemas.microsoft.com/office/drawing/2014/main" val="2577074884"/>
                    </a:ext>
                  </a:extLst>
                </a:gridCol>
                <a:gridCol w="1070734">
                  <a:extLst>
                    <a:ext uri="{9D8B030D-6E8A-4147-A177-3AD203B41FA5}">
                      <a16:colId xmlns:a16="http://schemas.microsoft.com/office/drawing/2014/main" val="3534765993"/>
                    </a:ext>
                  </a:extLst>
                </a:gridCol>
                <a:gridCol w="971388">
                  <a:extLst>
                    <a:ext uri="{9D8B030D-6E8A-4147-A177-3AD203B41FA5}">
                      <a16:colId xmlns:a16="http://schemas.microsoft.com/office/drawing/2014/main" val="3679049624"/>
                    </a:ext>
                  </a:extLst>
                </a:gridCol>
                <a:gridCol w="1004503">
                  <a:extLst>
                    <a:ext uri="{9D8B030D-6E8A-4147-A177-3AD203B41FA5}">
                      <a16:colId xmlns:a16="http://schemas.microsoft.com/office/drawing/2014/main" val="113549904"/>
                    </a:ext>
                  </a:extLst>
                </a:gridCol>
              </a:tblGrid>
              <a:tr h="43119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27071079"/>
                  </a:ext>
                </a:extLst>
              </a:tr>
              <a:tr h="428917">
                <a:tc>
                  <a:txBody>
                    <a:bodyPr/>
                    <a:lstStyle/>
                    <a:p>
                      <a:pPr algn="ctr" fontAlgn="ctr"/>
                      <a:r>
                        <a:rPr lang="ru-RU" sz="1100" u="none" strike="noStrike" kern="1200" dirty="0">
                          <a:solidFill>
                            <a:schemeClr val="tx1"/>
                          </a:solidFill>
                          <a:effectLst/>
                          <a:latin typeface="+mn-lt"/>
                          <a:ea typeface="+mn-ea"/>
                          <a:cs typeface="+mn-cs"/>
                        </a:rPr>
                        <a:t>11</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Муниципальная программа «Предпринимательство»</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609497033"/>
                  </a:ext>
                </a:extLst>
              </a:tr>
              <a:tr h="643376">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Подпрограмма IV «Развитие потребительского рынка и услуг на территории муниципального образования Московской области»</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616263926"/>
                  </a:ext>
                </a:extLst>
              </a:tr>
              <a:tr h="643376">
                <a:tc>
                  <a:txBody>
                    <a:bodyPr/>
                    <a:lstStyle/>
                    <a:p>
                      <a:pPr algn="ctr" fontAlgn="ctr"/>
                      <a:r>
                        <a:rPr lang="ru-RU" sz="1100" u="none" strike="noStrike" kern="1200">
                          <a:solidFill>
                            <a:schemeClr val="tx1"/>
                          </a:solidFill>
                          <a:effectLst/>
                          <a:latin typeface="+mn-lt"/>
                          <a:ea typeface="+mn-ea"/>
                          <a:cs typeface="+mn-cs"/>
                        </a:rPr>
                        <a:t>11.1.</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Обеспеченность населения площадью торговых объектов</a:t>
                      </a:r>
                    </a:p>
                  </a:txBody>
                  <a:tcPr marL="6562" marR="6562" marT="6562" marB="0" anchor="ctr"/>
                </a:tc>
                <a:tc>
                  <a:txBody>
                    <a:bodyPr/>
                    <a:lstStyle/>
                    <a:p>
                      <a:pPr algn="ctr" fontAlgn="ctr"/>
                      <a:r>
                        <a:rPr lang="ru-RU" sz="1100" u="none" strike="noStrike" kern="120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Кв.м/тыс. чел</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788,4</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831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789,6</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266837080"/>
                  </a:ext>
                </a:extLst>
              </a:tr>
              <a:tr h="643376">
                <a:tc>
                  <a:txBody>
                    <a:bodyPr/>
                    <a:lstStyle/>
                    <a:p>
                      <a:pPr algn="ctr" fontAlgn="ctr"/>
                      <a:r>
                        <a:rPr lang="ru-RU" sz="1100" u="none" strike="noStrike" kern="1200" dirty="0" smtClean="0">
                          <a:solidFill>
                            <a:schemeClr val="tx1"/>
                          </a:solidFill>
                          <a:effectLst/>
                          <a:latin typeface="+mn-lt"/>
                          <a:ea typeface="+mn-ea"/>
                          <a:cs typeface="+mn-cs"/>
                        </a:rPr>
                        <a:t>11.2.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dirty="0" smtClean="0">
                          <a:solidFill>
                            <a:schemeClr val="tx1"/>
                          </a:solidFill>
                          <a:effectLst/>
                          <a:latin typeface="+mn-lt"/>
                          <a:ea typeface="+mn-ea"/>
                          <a:cs typeface="+mn-cs"/>
                        </a:rPr>
                        <a:t>Обеспеченность населения предприятиями общественного питания</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Пос.мест/1000 человек</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a:t>
                      </a: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36.15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36,86</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36,90</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36,93</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215211418"/>
                  </a:ext>
                </a:extLst>
              </a:tr>
              <a:tr h="643376">
                <a:tc>
                  <a:txBody>
                    <a:bodyPr/>
                    <a:lstStyle/>
                    <a:p>
                      <a:pPr algn="ctr" fontAlgn="ctr"/>
                      <a:r>
                        <a:rPr lang="ru-RU" sz="1100" u="none" strike="noStrike" kern="1200" dirty="0" smtClean="0">
                          <a:solidFill>
                            <a:schemeClr val="tx1"/>
                          </a:solidFill>
                          <a:effectLst/>
                          <a:latin typeface="+mn-lt"/>
                          <a:ea typeface="+mn-ea"/>
                          <a:cs typeface="+mn-cs"/>
                        </a:rPr>
                        <a:t>11.3.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dirty="0" smtClean="0">
                          <a:solidFill>
                            <a:schemeClr val="tx1"/>
                          </a:solidFill>
                          <a:effectLst/>
                          <a:latin typeface="+mn-lt"/>
                          <a:ea typeface="+mn-ea"/>
                          <a:cs typeface="+mn-cs"/>
                        </a:rPr>
                        <a:t>Обеспеченность населения предприятиями бытового обслуживания</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err="1" smtClean="0">
                          <a:solidFill>
                            <a:schemeClr val="tx1"/>
                          </a:solidFill>
                          <a:effectLst/>
                          <a:latin typeface="+mn-lt"/>
                          <a:ea typeface="+mn-ea"/>
                          <a:cs typeface="+mn-cs"/>
                        </a:rPr>
                        <a:t>Раб.мест</a:t>
                      </a:r>
                      <a:r>
                        <a:rPr lang="ru-RU" sz="1100" u="none" strike="noStrike" kern="1200" dirty="0" smtClean="0">
                          <a:solidFill>
                            <a:schemeClr val="tx1"/>
                          </a:solidFill>
                          <a:effectLst/>
                          <a:latin typeface="+mn-lt"/>
                          <a:ea typeface="+mn-ea"/>
                          <a:cs typeface="+mn-cs"/>
                        </a:rPr>
                        <a:t>./1000 человек</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4.1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4,47</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194405270"/>
                  </a:ext>
                </a:extLst>
              </a:tr>
              <a:tr h="643376">
                <a:tc>
                  <a:txBody>
                    <a:bodyPr/>
                    <a:lstStyle/>
                    <a:p>
                      <a:pPr algn="ctr" fontAlgn="ctr"/>
                      <a:r>
                        <a:rPr lang="ru-RU" sz="1100" u="none" strike="noStrike" kern="1200" dirty="0" smtClean="0">
                          <a:solidFill>
                            <a:schemeClr val="tx1"/>
                          </a:solidFill>
                          <a:effectLst/>
                          <a:latin typeface="+mn-lt"/>
                          <a:ea typeface="+mn-ea"/>
                          <a:cs typeface="+mn-cs"/>
                        </a:rPr>
                        <a:t>11.4.</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a:solidFill>
                            <a:schemeClr val="tx1"/>
                          </a:solidFill>
                          <a:effectLst/>
                          <a:latin typeface="+mn-lt"/>
                          <a:ea typeface="+mn-ea"/>
                          <a:cs typeface="+mn-cs"/>
                        </a:rPr>
                        <a:t>Доля обращений по вопросу защиты прав потребителей от общего количества поступающих обращений</a:t>
                      </a: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0.3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019493355"/>
                  </a:ext>
                </a:extLst>
              </a:tr>
            </a:tbl>
          </a:graphicData>
        </a:graphic>
      </p:graphicFrame>
    </p:spTree>
    <p:extLst>
      <p:ext uri="{BB962C8B-B14F-4D97-AF65-F5344CB8AC3E}">
        <p14:creationId xmlns:p14="http://schemas.microsoft.com/office/powerpoint/2010/main" val="7323710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2F89F7BD-63AB-49E1-820E-31C9019A1DA8}"/>
              </a:ext>
            </a:extLst>
          </p:cNvPr>
          <p:cNvGraphicFramePr>
            <a:graphicFrameLocks noGrp="1"/>
          </p:cNvGraphicFramePr>
          <p:nvPr>
            <p:ph idx="1"/>
            <p:extLst/>
          </p:nvPr>
        </p:nvGraphicFramePr>
        <p:xfrm>
          <a:off x="297255" y="850722"/>
          <a:ext cx="11597490" cy="5101810"/>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2701473057"/>
                    </a:ext>
                  </a:extLst>
                </a:gridCol>
                <a:gridCol w="2996110">
                  <a:extLst>
                    <a:ext uri="{9D8B030D-6E8A-4147-A177-3AD203B41FA5}">
                      <a16:colId xmlns:a16="http://schemas.microsoft.com/office/drawing/2014/main" val="4054689755"/>
                    </a:ext>
                  </a:extLst>
                </a:gridCol>
                <a:gridCol w="1127688">
                  <a:extLst>
                    <a:ext uri="{9D8B030D-6E8A-4147-A177-3AD203B41FA5}">
                      <a16:colId xmlns:a16="http://schemas.microsoft.com/office/drawing/2014/main" val="1614473602"/>
                    </a:ext>
                  </a:extLst>
                </a:gridCol>
                <a:gridCol w="950795">
                  <a:extLst>
                    <a:ext uri="{9D8B030D-6E8A-4147-A177-3AD203B41FA5}">
                      <a16:colId xmlns:a16="http://schemas.microsoft.com/office/drawing/2014/main" val="1766099596"/>
                    </a:ext>
                  </a:extLst>
                </a:gridCol>
                <a:gridCol w="950795">
                  <a:extLst>
                    <a:ext uri="{9D8B030D-6E8A-4147-A177-3AD203B41FA5}">
                      <a16:colId xmlns:a16="http://schemas.microsoft.com/office/drawing/2014/main" val="835824744"/>
                    </a:ext>
                  </a:extLst>
                </a:gridCol>
                <a:gridCol w="995019">
                  <a:extLst>
                    <a:ext uri="{9D8B030D-6E8A-4147-A177-3AD203B41FA5}">
                      <a16:colId xmlns:a16="http://schemas.microsoft.com/office/drawing/2014/main" val="3156466299"/>
                    </a:ext>
                  </a:extLst>
                </a:gridCol>
                <a:gridCol w="972906">
                  <a:extLst>
                    <a:ext uri="{9D8B030D-6E8A-4147-A177-3AD203B41FA5}">
                      <a16:colId xmlns:a16="http://schemas.microsoft.com/office/drawing/2014/main" val="1332563599"/>
                    </a:ext>
                  </a:extLst>
                </a:gridCol>
                <a:gridCol w="1072409">
                  <a:extLst>
                    <a:ext uri="{9D8B030D-6E8A-4147-A177-3AD203B41FA5}">
                      <a16:colId xmlns:a16="http://schemas.microsoft.com/office/drawing/2014/main" val="1485671205"/>
                    </a:ext>
                  </a:extLst>
                </a:gridCol>
                <a:gridCol w="972906">
                  <a:extLst>
                    <a:ext uri="{9D8B030D-6E8A-4147-A177-3AD203B41FA5}">
                      <a16:colId xmlns:a16="http://schemas.microsoft.com/office/drawing/2014/main" val="3215083634"/>
                    </a:ext>
                  </a:extLst>
                </a:gridCol>
                <a:gridCol w="1006074">
                  <a:extLst>
                    <a:ext uri="{9D8B030D-6E8A-4147-A177-3AD203B41FA5}">
                      <a16:colId xmlns:a16="http://schemas.microsoft.com/office/drawing/2014/main" val="3210373264"/>
                    </a:ext>
                  </a:extLst>
                </a:gridCol>
              </a:tblGrid>
              <a:tr h="232989">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200" u="none" strike="noStrike" dirty="0">
                          <a:effectLst/>
                        </a:rPr>
                        <a:t>Достигнутое </a:t>
                      </a: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542719341"/>
                  </a:ext>
                </a:extLst>
              </a:tr>
              <a:tr h="232989">
                <a:tc>
                  <a:txBody>
                    <a:bodyPr/>
                    <a:lstStyle/>
                    <a:p>
                      <a:pPr algn="ctr" fontAlgn="ctr"/>
                      <a:r>
                        <a:rPr lang="ru-RU" sz="1100" u="none" strike="noStrike" dirty="0">
                          <a:solidFill>
                            <a:schemeClr val="tx1"/>
                          </a:solidFill>
                          <a:effectLst/>
                        </a:rPr>
                        <a:t>12</a:t>
                      </a:r>
                      <a:endParaRPr lang="ru-RU" sz="1100" b="1"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dirty="0">
                          <a:solidFill>
                            <a:schemeClr val="tx1"/>
                          </a:solidFill>
                          <a:effectLst/>
                        </a:rPr>
                        <a:t>Муниципальная программа «Управление имуществом и муниципальными финансами»</a:t>
                      </a:r>
                      <a:endParaRPr lang="ru-RU" sz="1100" b="1"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3355815773"/>
                  </a:ext>
                </a:extLst>
              </a:tr>
              <a:tr h="192862">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a:solidFill>
                            <a:schemeClr val="tx1"/>
                          </a:solidFill>
                          <a:effectLst/>
                          <a:latin typeface="+mn-lt"/>
                          <a:ea typeface="+mn-ea"/>
                          <a:cs typeface="+mn-cs"/>
                        </a:rPr>
                        <a:t>Подпрограмма I </a:t>
                      </a:r>
                      <a:r>
                        <a:rPr lang="ru-RU" sz="1100" u="none" strike="noStrike" kern="1200" baseline="0" dirty="0" smtClean="0">
                          <a:solidFill>
                            <a:schemeClr val="tx1"/>
                          </a:solidFill>
                          <a:effectLst/>
                          <a:latin typeface="+mn-lt"/>
                          <a:ea typeface="+mn-ea"/>
                          <a:cs typeface="+mn-cs"/>
                        </a:rPr>
                        <a:t>«Эффективное управление имущественным комплексом»</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extLst>
                  <a:ext uri="{0D108BD9-81ED-4DB2-BD59-A6C34878D82A}">
                    <a16:rowId xmlns:a16="http://schemas.microsoft.com/office/drawing/2014/main" val="2479812421"/>
                  </a:ext>
                </a:extLst>
              </a:tr>
              <a:tr h="347829">
                <a:tc>
                  <a:txBody>
                    <a:bodyPr/>
                    <a:lstStyle/>
                    <a:p>
                      <a:pPr algn="ctr" fontAlgn="ctr"/>
                      <a:r>
                        <a:rPr lang="ru-RU" sz="1100" u="none" strike="noStrike">
                          <a:solidFill>
                            <a:schemeClr val="tx1"/>
                          </a:solidFill>
                          <a:effectLst/>
                        </a:rPr>
                        <a:t>12.1.</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Поступления </a:t>
                      </a:r>
                      <a:r>
                        <a:rPr lang="ru-RU" sz="1100" u="none" strike="noStrike" kern="1200" baseline="0" dirty="0">
                          <a:solidFill>
                            <a:schemeClr val="tx1"/>
                          </a:solidFill>
                          <a:effectLst/>
                          <a:latin typeface="+mn-lt"/>
                          <a:ea typeface="+mn-ea"/>
                          <a:cs typeface="+mn-cs"/>
                        </a:rPr>
                        <a:t>доходов в бюджет муниципального образования от распоряжения муниципальным имуществом и землей</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Отраслевой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108</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81,51</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576221495"/>
                  </a:ext>
                </a:extLst>
              </a:tr>
              <a:tr h="289294">
                <a:tc>
                  <a:txBody>
                    <a:bodyPr/>
                    <a:lstStyle/>
                    <a:p>
                      <a:pPr algn="ctr" fontAlgn="ctr"/>
                      <a:r>
                        <a:rPr lang="ru-RU" sz="1100" u="none" strike="noStrike" dirty="0">
                          <a:solidFill>
                            <a:schemeClr val="tx1"/>
                          </a:solidFill>
                          <a:effectLst/>
                        </a:rPr>
                        <a:t>12.3.</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a:t>
                      </a:r>
                      <a:r>
                        <a:rPr lang="ru-RU" sz="1100" u="none" strike="noStrike" kern="1200" baseline="0" dirty="0">
                          <a:solidFill>
                            <a:schemeClr val="tx1"/>
                          </a:solidFill>
                          <a:effectLst/>
                          <a:latin typeface="+mn-lt"/>
                          <a:ea typeface="+mn-ea"/>
                          <a:cs typeface="+mn-cs"/>
                        </a:rPr>
                        <a:t>работы по взысканию задолженности по арендной плате за муниципальное имущество и землю</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106</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100" u="none" strike="noStrike" kern="1200" baseline="0" dirty="0" smtClean="0">
                          <a:solidFill>
                            <a:schemeClr val="tx1"/>
                          </a:solidFill>
                          <a:effectLst/>
                          <a:latin typeface="+mn-lt"/>
                          <a:ea typeface="+mn-ea"/>
                          <a:cs typeface="+mn-cs"/>
                        </a:rPr>
                        <a:t>100</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708186318"/>
                  </a:ext>
                </a:extLst>
              </a:tr>
              <a:tr h="385724">
                <a:tc>
                  <a:txBody>
                    <a:bodyPr/>
                    <a:lstStyle/>
                    <a:p>
                      <a:pPr algn="ctr" fontAlgn="ctr"/>
                      <a:r>
                        <a:rPr lang="ru-RU" sz="1100" u="none" strike="noStrike" dirty="0">
                          <a:solidFill>
                            <a:schemeClr val="tx1"/>
                          </a:solidFill>
                          <a:effectLst/>
                        </a:rPr>
                        <a:t>12.5.</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работы по взысканию задолженности по арендной плате за земельные участки, государственная собственность на которые не разграничена</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79</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276043594"/>
                  </a:ext>
                </a:extLst>
              </a:tr>
              <a:tr h="289294">
                <a:tc>
                  <a:txBody>
                    <a:bodyPr/>
                    <a:lstStyle/>
                    <a:p>
                      <a:pPr algn="ctr" fontAlgn="ctr"/>
                      <a:r>
                        <a:rPr lang="ru-RU" sz="1100" u="none" strike="noStrike">
                          <a:solidFill>
                            <a:schemeClr val="tx1"/>
                          </a:solidFill>
                          <a:effectLst/>
                        </a:rPr>
                        <a:t>12.6.</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Предоставление </a:t>
                      </a:r>
                      <a:r>
                        <a:rPr lang="ru-RU" sz="1100" u="none" strike="noStrike" kern="1200" baseline="0" dirty="0">
                          <a:solidFill>
                            <a:schemeClr val="tx1"/>
                          </a:solidFill>
                          <a:effectLst/>
                          <a:latin typeface="+mn-lt"/>
                          <a:ea typeface="+mn-ea"/>
                          <a:cs typeface="+mn-cs"/>
                        </a:rPr>
                        <a:t>земельных участков многодетным семьям</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80</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81,08</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4002052135"/>
                  </a:ext>
                </a:extLst>
              </a:tr>
              <a:tr h="385724">
                <a:tc>
                  <a:txBody>
                    <a:bodyPr/>
                    <a:lstStyle/>
                    <a:p>
                      <a:pPr algn="ctr" fontAlgn="ctr"/>
                      <a:r>
                        <a:rPr lang="ru-RU" sz="1100" u="none" strike="noStrike" dirty="0">
                          <a:solidFill>
                            <a:schemeClr val="tx1"/>
                          </a:solidFill>
                          <a:effectLst/>
                        </a:rPr>
                        <a:t>12.8.</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Поступления </a:t>
                      </a:r>
                      <a:r>
                        <a:rPr lang="ru-RU" sz="1100" u="none" strike="noStrike" kern="1200" baseline="0" dirty="0">
                          <a:solidFill>
                            <a:schemeClr val="tx1"/>
                          </a:solidFill>
                          <a:effectLst/>
                          <a:latin typeface="+mn-lt"/>
                          <a:ea typeface="+mn-ea"/>
                          <a:cs typeface="+mn-cs"/>
                        </a:rPr>
                        <a:t>доходов в бюджет муниципального образования от распоряжения земельными участками, государственная собственность на которые не разграничена</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Отраслевой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48,87</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4273571252"/>
                  </a:ext>
                </a:extLst>
              </a:tr>
              <a:tr h="289294">
                <a:tc>
                  <a:txBody>
                    <a:bodyPr/>
                    <a:lstStyle/>
                    <a:p>
                      <a:pPr algn="ctr" fontAlgn="ctr"/>
                      <a:r>
                        <a:rPr lang="ru-RU" sz="1100" u="none" strike="noStrike">
                          <a:solidFill>
                            <a:schemeClr val="tx1"/>
                          </a:solidFill>
                          <a:effectLst/>
                        </a:rPr>
                        <a:t>12.9.</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Прирост </a:t>
                      </a:r>
                      <a:r>
                        <a:rPr lang="ru-RU" sz="1100" u="none" strike="noStrike" kern="1200" baseline="0" dirty="0">
                          <a:solidFill>
                            <a:schemeClr val="tx1"/>
                          </a:solidFill>
                          <a:effectLst/>
                          <a:latin typeface="+mn-lt"/>
                          <a:ea typeface="+mn-ea"/>
                          <a:cs typeface="+mn-cs"/>
                        </a:rPr>
                        <a:t>земельного налога</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36,75</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2571348632"/>
                  </a:ext>
                </a:extLst>
              </a:tr>
              <a:tr h="482155">
                <a:tc>
                  <a:txBody>
                    <a:bodyPr/>
                    <a:lstStyle/>
                    <a:p>
                      <a:pPr algn="ctr" fontAlgn="ctr"/>
                      <a:r>
                        <a:rPr lang="ru-RU" sz="1100" u="none" strike="noStrike" dirty="0">
                          <a:solidFill>
                            <a:schemeClr val="tx1"/>
                          </a:solidFill>
                          <a:effectLst/>
                        </a:rPr>
                        <a:t>12.12.</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работы по расторжению договоров аренды земельных участков и размещению на Инвестиционном портале Московской области</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Приоритетный целевой показатель </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Балл</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Х</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24</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extLst>
                  <a:ext uri="{0D108BD9-81ED-4DB2-BD59-A6C34878D82A}">
                    <a16:rowId xmlns:a16="http://schemas.microsoft.com/office/drawing/2014/main" val="346448470"/>
                  </a:ext>
                </a:extLst>
              </a:tr>
            </a:tbl>
          </a:graphicData>
        </a:graphic>
      </p:graphicFrame>
    </p:spTree>
    <p:extLst>
      <p:ext uri="{BB962C8B-B14F-4D97-AF65-F5344CB8AC3E}">
        <p14:creationId xmlns:p14="http://schemas.microsoft.com/office/powerpoint/2010/main" val="13141239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BE447E9B-A199-423A-9C53-43F22E4B09CE}"/>
              </a:ext>
            </a:extLst>
          </p:cNvPr>
          <p:cNvGraphicFramePr>
            <a:graphicFrameLocks noGrp="1"/>
          </p:cNvGraphicFramePr>
          <p:nvPr>
            <p:ph idx="1"/>
            <p:extLst/>
          </p:nvPr>
        </p:nvGraphicFramePr>
        <p:xfrm>
          <a:off x="280657" y="851026"/>
          <a:ext cx="11552224" cy="4091777"/>
        </p:xfrm>
        <a:graphic>
          <a:graphicData uri="http://schemas.openxmlformats.org/drawingml/2006/table">
            <a:tbl>
              <a:tblPr>
                <a:tableStyleId>{5C22544A-7EE6-4342-B048-85BDC9FD1C3A}</a:tableStyleId>
              </a:tblPr>
              <a:tblGrid>
                <a:gridCol w="550630">
                  <a:extLst>
                    <a:ext uri="{9D8B030D-6E8A-4147-A177-3AD203B41FA5}">
                      <a16:colId xmlns:a16="http://schemas.microsoft.com/office/drawing/2014/main" val="2328597583"/>
                    </a:ext>
                  </a:extLst>
                </a:gridCol>
                <a:gridCol w="2984415">
                  <a:extLst>
                    <a:ext uri="{9D8B030D-6E8A-4147-A177-3AD203B41FA5}">
                      <a16:colId xmlns:a16="http://schemas.microsoft.com/office/drawing/2014/main" val="2260677149"/>
                    </a:ext>
                  </a:extLst>
                </a:gridCol>
                <a:gridCol w="1123285">
                  <a:extLst>
                    <a:ext uri="{9D8B030D-6E8A-4147-A177-3AD203B41FA5}">
                      <a16:colId xmlns:a16="http://schemas.microsoft.com/office/drawing/2014/main" val="1168792731"/>
                    </a:ext>
                  </a:extLst>
                </a:gridCol>
                <a:gridCol w="951450">
                  <a:extLst>
                    <a:ext uri="{9D8B030D-6E8A-4147-A177-3AD203B41FA5}">
                      <a16:colId xmlns:a16="http://schemas.microsoft.com/office/drawing/2014/main" val="3491624124"/>
                    </a:ext>
                  </a:extLst>
                </a:gridCol>
                <a:gridCol w="942720">
                  <a:extLst>
                    <a:ext uri="{9D8B030D-6E8A-4147-A177-3AD203B41FA5}">
                      <a16:colId xmlns:a16="http://schemas.microsoft.com/office/drawing/2014/main" val="1187162035"/>
                    </a:ext>
                  </a:extLst>
                </a:gridCol>
                <a:gridCol w="991134">
                  <a:extLst>
                    <a:ext uri="{9D8B030D-6E8A-4147-A177-3AD203B41FA5}">
                      <a16:colId xmlns:a16="http://schemas.microsoft.com/office/drawing/2014/main" val="1722246928"/>
                    </a:ext>
                  </a:extLst>
                </a:gridCol>
                <a:gridCol w="969110">
                  <a:extLst>
                    <a:ext uri="{9D8B030D-6E8A-4147-A177-3AD203B41FA5}">
                      <a16:colId xmlns:a16="http://schemas.microsoft.com/office/drawing/2014/main" val="2308220531"/>
                    </a:ext>
                  </a:extLst>
                </a:gridCol>
                <a:gridCol w="1068223">
                  <a:extLst>
                    <a:ext uri="{9D8B030D-6E8A-4147-A177-3AD203B41FA5}">
                      <a16:colId xmlns:a16="http://schemas.microsoft.com/office/drawing/2014/main" val="2958776191"/>
                    </a:ext>
                  </a:extLst>
                </a:gridCol>
                <a:gridCol w="969110">
                  <a:extLst>
                    <a:ext uri="{9D8B030D-6E8A-4147-A177-3AD203B41FA5}">
                      <a16:colId xmlns:a16="http://schemas.microsoft.com/office/drawing/2014/main" val="3181687445"/>
                    </a:ext>
                  </a:extLst>
                </a:gridCol>
                <a:gridCol w="1002147">
                  <a:extLst>
                    <a:ext uri="{9D8B030D-6E8A-4147-A177-3AD203B41FA5}">
                      <a16:colId xmlns:a16="http://schemas.microsoft.com/office/drawing/2014/main" val="1549368239"/>
                    </a:ext>
                  </a:extLst>
                </a:gridCol>
              </a:tblGrid>
              <a:tr h="410640">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107160890"/>
                  </a:ext>
                </a:extLst>
              </a:tr>
              <a:tr h="410640">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dirty="0">
                          <a:solidFill>
                            <a:schemeClr val="tx1"/>
                          </a:solidFill>
                          <a:effectLst/>
                        </a:rPr>
                        <a:t>Подпрограмма </a:t>
                      </a:r>
                      <a:r>
                        <a:rPr lang="ru-RU" sz="1050" u="none" strike="noStrike" dirty="0" smtClean="0">
                          <a:solidFill>
                            <a:schemeClr val="tx1"/>
                          </a:solidFill>
                          <a:effectLst/>
                        </a:rPr>
                        <a:t>III </a:t>
                      </a:r>
                      <a:r>
                        <a:rPr lang="ru-RU" sz="1050" u="none" strike="noStrike" dirty="0">
                          <a:solidFill>
                            <a:schemeClr val="tx1"/>
                          </a:solidFill>
                          <a:effectLst/>
                        </a:rPr>
                        <a:t>«Управление </a:t>
                      </a:r>
                      <a:r>
                        <a:rPr lang="ru-RU" sz="1050" u="none" strike="noStrike" dirty="0" smtClean="0">
                          <a:solidFill>
                            <a:schemeClr val="tx1"/>
                          </a:solidFill>
                          <a:effectLst/>
                        </a:rPr>
                        <a:t>муниципальным</a:t>
                      </a:r>
                      <a:r>
                        <a:rPr lang="ru-RU" sz="1050" u="none" strike="noStrike" baseline="0" dirty="0" smtClean="0">
                          <a:solidFill>
                            <a:schemeClr val="tx1"/>
                          </a:solidFill>
                          <a:effectLst/>
                        </a:rPr>
                        <a:t> долгом</a:t>
                      </a:r>
                      <a:r>
                        <a:rPr lang="ru-RU" sz="1050" u="none" strike="noStrike" dirty="0" smtClean="0">
                          <a:solidFill>
                            <a:schemeClr val="tx1"/>
                          </a:solidFill>
                          <a:effectLst/>
                        </a:rPr>
                        <a:t>»</a:t>
                      </a:r>
                      <a:endParaRPr lang="ru-RU" sz="105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74682"/>
                  </a:ext>
                </a:extLst>
              </a:tr>
              <a:tr h="615959">
                <a:tc>
                  <a:txBody>
                    <a:bodyPr/>
                    <a:lstStyle/>
                    <a:p>
                      <a:pPr algn="ctr" fontAlgn="ctr"/>
                      <a:r>
                        <a:rPr lang="ru-RU" sz="1050" u="none" strike="noStrike" dirty="0">
                          <a:solidFill>
                            <a:schemeClr val="tx1"/>
                          </a:solidFill>
                          <a:effectLst/>
                        </a:rPr>
                        <a:t>12.1.</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smtClean="0">
                          <a:solidFill>
                            <a:schemeClr val="tx1"/>
                          </a:solidFill>
                          <a:effectLst/>
                          <a:latin typeface="+mn-lt"/>
                          <a:ea typeface="+mn-ea"/>
                          <a:cs typeface="+mn-cs"/>
                        </a:rPr>
                        <a:t>Отношение объема муниципального долга городского округа Долгопрудный к общему годовому объему доходов (без учета объема безвозмездных поступлений) бюджета городского округа Долгопрудный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906658384"/>
                  </a:ext>
                </a:extLst>
              </a:tr>
              <a:tr h="615959">
                <a:tc>
                  <a:txBody>
                    <a:bodyPr/>
                    <a:lstStyle/>
                    <a:p>
                      <a:pPr algn="ctr" fontAlgn="ct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kern="1200" baseline="0" dirty="0" smtClean="0">
                          <a:solidFill>
                            <a:schemeClr val="tx1"/>
                          </a:solidFill>
                          <a:effectLst/>
                          <a:latin typeface="+mn-lt"/>
                          <a:ea typeface="+mn-ea"/>
                          <a:cs typeface="+mn-cs"/>
                        </a:rPr>
                        <a:t>Подпрограмма I</a:t>
                      </a:r>
                      <a:r>
                        <a:rPr lang="en-US" sz="1050" u="none" strike="noStrike" kern="1200" baseline="0" dirty="0" smtClean="0">
                          <a:solidFill>
                            <a:schemeClr val="tx1"/>
                          </a:solidFill>
                          <a:effectLst/>
                          <a:latin typeface="+mn-lt"/>
                          <a:ea typeface="+mn-ea"/>
                          <a:cs typeface="+mn-cs"/>
                        </a:rPr>
                        <a:t>V </a:t>
                      </a:r>
                      <a:r>
                        <a:rPr lang="ru-RU" sz="1050" u="none" strike="noStrike" kern="1200" baseline="0" dirty="0" smtClean="0">
                          <a:solidFill>
                            <a:schemeClr val="tx1"/>
                          </a:solidFill>
                          <a:effectLst/>
                          <a:latin typeface="+mn-lt"/>
                          <a:ea typeface="+mn-ea"/>
                          <a:cs typeface="+mn-cs"/>
                        </a:rPr>
                        <a:t>«Управление муниципальным и финансами»</a:t>
                      </a: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3"/>
                  </a:ext>
                </a:extLst>
              </a:tr>
              <a:tr h="821279">
                <a:tc>
                  <a:txBody>
                    <a:bodyPr/>
                    <a:lstStyle/>
                    <a:p>
                      <a:pPr algn="ctr" fontAlgn="ctr"/>
                      <a:r>
                        <a:rPr lang="ru-RU" sz="1050" u="none" strike="noStrike" dirty="0" smtClean="0">
                          <a:solidFill>
                            <a:schemeClr val="tx1"/>
                          </a:solidFill>
                          <a:effectLst/>
                        </a:rPr>
                        <a:t>12.1.</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smtClean="0">
                          <a:solidFill>
                            <a:schemeClr val="tx1"/>
                          </a:solidFill>
                          <a:effectLst/>
                          <a:latin typeface="+mn-lt"/>
                          <a:ea typeface="+mn-ea"/>
                          <a:cs typeface="+mn-cs"/>
                        </a:rPr>
                        <a:t>Обеспечение  поступлений налоговых и неналоговых доходов  в бюджет  городского округа Долгопрудный на уровне утвержденных плановых назначений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126706980"/>
                  </a:ext>
                </a:extLst>
              </a:tr>
              <a:tr h="1026597">
                <a:tc>
                  <a:txBody>
                    <a:bodyPr/>
                    <a:lstStyle/>
                    <a:p>
                      <a:pPr algn="ctr" fontAlgn="ctr"/>
                      <a:r>
                        <a:rPr lang="ru-RU" sz="1050" u="none" strike="noStrike" dirty="0" smtClean="0">
                          <a:solidFill>
                            <a:schemeClr val="tx1"/>
                          </a:solidFill>
                          <a:effectLst/>
                        </a:rPr>
                        <a:t>12.2.</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a:solidFill>
                            <a:schemeClr val="tx1"/>
                          </a:solidFill>
                          <a:effectLst/>
                          <a:latin typeface="+mn-lt"/>
                          <a:ea typeface="+mn-ea"/>
                          <a:cs typeface="+mn-cs"/>
                        </a:rPr>
                        <a:t>Отношение </a:t>
                      </a:r>
                      <a:r>
                        <a:rPr lang="ru-RU" sz="1050" u="none" strike="noStrike" kern="1200" baseline="0" dirty="0" smtClean="0">
                          <a:solidFill>
                            <a:schemeClr val="tx1"/>
                          </a:solidFill>
                          <a:effectLst/>
                          <a:latin typeface="+mn-lt"/>
                          <a:ea typeface="+mn-ea"/>
                          <a:cs typeface="+mn-cs"/>
                        </a:rPr>
                        <a:t>задолженности по налоговым платежам в бюджет городского округа Долгопрудный к налоговым доходам  бюджета городского округа Долгопрудный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4092256592"/>
                  </a:ext>
                </a:extLst>
              </a:tr>
            </a:tbl>
          </a:graphicData>
        </a:graphic>
      </p:graphicFrame>
    </p:spTree>
    <p:extLst>
      <p:ext uri="{BB962C8B-B14F-4D97-AF65-F5344CB8AC3E}">
        <p14:creationId xmlns:p14="http://schemas.microsoft.com/office/powerpoint/2010/main" val="36579582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7C7EB03-5C64-4F3C-8F13-7E0A0BBF6BB4}"/>
              </a:ext>
            </a:extLst>
          </p:cNvPr>
          <p:cNvGraphicFramePr>
            <a:graphicFrameLocks noGrp="1"/>
          </p:cNvGraphicFramePr>
          <p:nvPr>
            <p:ph idx="1"/>
            <p:extLst/>
          </p:nvPr>
        </p:nvGraphicFramePr>
        <p:xfrm>
          <a:off x="307818" y="867127"/>
          <a:ext cx="11461689" cy="5622281"/>
        </p:xfrm>
        <a:graphic>
          <a:graphicData uri="http://schemas.openxmlformats.org/drawingml/2006/table">
            <a:tbl>
              <a:tblPr>
                <a:tableStyleId>{5C22544A-7EE6-4342-B048-85BDC9FD1C3A}</a:tableStyleId>
              </a:tblPr>
              <a:tblGrid>
                <a:gridCol w="546315">
                  <a:extLst>
                    <a:ext uri="{9D8B030D-6E8A-4147-A177-3AD203B41FA5}">
                      <a16:colId xmlns:a16="http://schemas.microsoft.com/office/drawing/2014/main" val="2418663963"/>
                    </a:ext>
                  </a:extLst>
                </a:gridCol>
                <a:gridCol w="2961027">
                  <a:extLst>
                    <a:ext uri="{9D8B030D-6E8A-4147-A177-3AD203B41FA5}">
                      <a16:colId xmlns:a16="http://schemas.microsoft.com/office/drawing/2014/main" val="226521530"/>
                    </a:ext>
                  </a:extLst>
                </a:gridCol>
                <a:gridCol w="1114482">
                  <a:extLst>
                    <a:ext uri="{9D8B030D-6E8A-4147-A177-3AD203B41FA5}">
                      <a16:colId xmlns:a16="http://schemas.microsoft.com/office/drawing/2014/main" val="3112572790"/>
                    </a:ext>
                  </a:extLst>
                </a:gridCol>
                <a:gridCol w="939663">
                  <a:extLst>
                    <a:ext uri="{9D8B030D-6E8A-4147-A177-3AD203B41FA5}">
                      <a16:colId xmlns:a16="http://schemas.microsoft.com/office/drawing/2014/main" val="2342029125"/>
                    </a:ext>
                  </a:extLst>
                </a:gridCol>
                <a:gridCol w="939663">
                  <a:extLst>
                    <a:ext uri="{9D8B030D-6E8A-4147-A177-3AD203B41FA5}">
                      <a16:colId xmlns:a16="http://schemas.microsoft.com/office/drawing/2014/main" val="2401358849"/>
                    </a:ext>
                  </a:extLst>
                </a:gridCol>
                <a:gridCol w="983367">
                  <a:extLst>
                    <a:ext uri="{9D8B030D-6E8A-4147-A177-3AD203B41FA5}">
                      <a16:colId xmlns:a16="http://schemas.microsoft.com/office/drawing/2014/main" val="3630323590"/>
                    </a:ext>
                  </a:extLst>
                </a:gridCol>
                <a:gridCol w="961514">
                  <a:extLst>
                    <a:ext uri="{9D8B030D-6E8A-4147-A177-3AD203B41FA5}">
                      <a16:colId xmlns:a16="http://schemas.microsoft.com/office/drawing/2014/main" val="3579153101"/>
                    </a:ext>
                  </a:extLst>
                </a:gridCol>
                <a:gridCol w="1059851">
                  <a:extLst>
                    <a:ext uri="{9D8B030D-6E8A-4147-A177-3AD203B41FA5}">
                      <a16:colId xmlns:a16="http://schemas.microsoft.com/office/drawing/2014/main" val="3802733584"/>
                    </a:ext>
                  </a:extLst>
                </a:gridCol>
                <a:gridCol w="961514">
                  <a:extLst>
                    <a:ext uri="{9D8B030D-6E8A-4147-A177-3AD203B41FA5}">
                      <a16:colId xmlns:a16="http://schemas.microsoft.com/office/drawing/2014/main" val="1524333560"/>
                    </a:ext>
                  </a:extLst>
                </a:gridCol>
                <a:gridCol w="994293">
                  <a:extLst>
                    <a:ext uri="{9D8B030D-6E8A-4147-A177-3AD203B41FA5}">
                      <a16:colId xmlns:a16="http://schemas.microsoft.com/office/drawing/2014/main" val="881488776"/>
                    </a:ext>
                  </a:extLst>
                </a:gridCol>
              </a:tblGrid>
              <a:tr h="275716">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71487314"/>
                  </a:ext>
                </a:extLst>
              </a:tr>
              <a:tr h="275716">
                <a:tc>
                  <a:txBody>
                    <a:bodyPr/>
                    <a:lstStyle/>
                    <a:p>
                      <a:pPr algn="ctr" fontAlgn="ctr"/>
                      <a:r>
                        <a:rPr lang="ru-RU" sz="1000" u="none" strike="noStrike">
                          <a:effectLst/>
                        </a:rPr>
                        <a:t>12</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Муниципальная программа «Управление имуществом и муниципальными финансами»</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dirty="0">
                          <a:effectLst/>
                        </a:rPr>
                        <a:t> </a:t>
                      </a:r>
                      <a:endParaRPr lang="ru-RU" sz="1000" b="0" i="0" u="none" strike="noStrike" dirty="0">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44864936"/>
                  </a:ext>
                </a:extLst>
              </a:tr>
              <a:tr h="275716">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Подпрограмма </a:t>
                      </a:r>
                      <a:r>
                        <a:rPr lang="en-US" sz="1000" u="none" strike="noStrike">
                          <a:effectLst/>
                        </a:rPr>
                        <a:t>V «</a:t>
                      </a:r>
                      <a:r>
                        <a:rPr lang="ru-RU" sz="1000" u="none" strike="noStrike">
                          <a:effectLst/>
                        </a:rPr>
                        <a:t>Обеспечивающая подпрограмма»</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638376347"/>
                  </a:ext>
                </a:extLst>
              </a:tr>
              <a:tr h="546903">
                <a:tc>
                  <a:txBody>
                    <a:bodyPr/>
                    <a:lstStyle/>
                    <a:p>
                      <a:pPr algn="ctr" fontAlgn="ctr"/>
                      <a:r>
                        <a:rPr lang="ru-RU" sz="1000" u="none" strike="noStrike" dirty="0">
                          <a:solidFill>
                            <a:schemeClr val="tx1"/>
                          </a:solidFill>
                          <a:effectLst/>
                        </a:rPr>
                        <a:t>12.1.</a:t>
                      </a:r>
                      <a:endParaRPr lang="ru-RU" sz="1000" b="0" i="0" u="none" strike="noStrike" dirty="0">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проведенной диспансеризации муниципальных служащих в общем количестве запланированной диспансеризации муниципальных служащих</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012519713"/>
                  </a:ext>
                </a:extLst>
              </a:tr>
              <a:tr h="411309">
                <a:tc>
                  <a:txBody>
                    <a:bodyPr/>
                    <a:lstStyle/>
                    <a:p>
                      <a:pPr algn="ctr" fontAlgn="ctr"/>
                      <a:r>
                        <a:rPr lang="ru-RU" sz="1000" u="none" strike="noStrike">
                          <a:solidFill>
                            <a:schemeClr val="tx1"/>
                          </a:solidFill>
                          <a:effectLst/>
                        </a:rPr>
                        <a:t>12.2.</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smtClean="0">
                          <a:solidFill>
                            <a:schemeClr val="tx1"/>
                          </a:solidFill>
                          <a:effectLst/>
                          <a:latin typeface="+mn-lt"/>
                          <a:ea typeface="+mn-ea"/>
                          <a:cs typeface="+mn-cs"/>
                        </a:rPr>
                        <a:t>Повышение мобилизационной готовности</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80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3885586825"/>
                  </a:ext>
                </a:extLst>
              </a:tr>
              <a:tr h="411309">
                <a:tc>
                  <a:txBody>
                    <a:bodyPr/>
                    <a:lstStyle/>
                    <a:p>
                      <a:pPr algn="ctr" fontAlgn="ctr"/>
                      <a:r>
                        <a:rPr lang="ru-RU" sz="1000" u="none" strike="noStrike">
                          <a:solidFill>
                            <a:schemeClr val="tx1"/>
                          </a:solidFill>
                          <a:effectLst/>
                        </a:rPr>
                        <a:t>12.3.</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отправленной </a:t>
                      </a:r>
                      <a:r>
                        <a:rPr lang="ru-RU" sz="1000" u="none" strike="noStrike" kern="1200" dirty="0" err="1">
                          <a:solidFill>
                            <a:schemeClr val="tx1"/>
                          </a:solidFill>
                          <a:effectLst/>
                          <a:latin typeface="+mn-lt"/>
                          <a:ea typeface="+mn-ea"/>
                          <a:cs typeface="+mn-cs"/>
                        </a:rPr>
                        <a:t>грифованной</a:t>
                      </a:r>
                      <a:r>
                        <a:rPr lang="ru-RU" sz="1000" u="none" strike="noStrike" kern="1200" dirty="0">
                          <a:solidFill>
                            <a:schemeClr val="tx1"/>
                          </a:solidFill>
                          <a:effectLst/>
                          <a:latin typeface="+mn-lt"/>
                          <a:ea typeface="+mn-ea"/>
                          <a:cs typeface="+mn-cs"/>
                        </a:rPr>
                        <a:t> корреспонденции в общем количестве запланированной</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67,72</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1115410172"/>
                  </a:ext>
                </a:extLst>
              </a:tr>
              <a:tr h="411309">
                <a:tc>
                  <a:txBody>
                    <a:bodyPr/>
                    <a:lstStyle/>
                    <a:p>
                      <a:pPr algn="ctr" fontAlgn="ctr"/>
                      <a:r>
                        <a:rPr lang="ru-RU" sz="1000" u="none" strike="noStrike">
                          <a:solidFill>
                            <a:schemeClr val="tx1"/>
                          </a:solidFill>
                          <a:effectLst/>
                        </a:rPr>
                        <a:t>12.4.</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производственного травматизма в общем количестве работников администрации</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extLst>
                  <a:ext uri="{0D108BD9-81ED-4DB2-BD59-A6C34878D82A}">
                    <a16:rowId xmlns:a16="http://schemas.microsoft.com/office/drawing/2014/main" val="393567503"/>
                  </a:ext>
                </a:extLst>
              </a:tr>
              <a:tr h="411309">
                <a:tc>
                  <a:txBody>
                    <a:bodyPr/>
                    <a:lstStyle/>
                    <a:p>
                      <a:pPr algn="ctr" fontAlgn="ctr"/>
                      <a:r>
                        <a:rPr lang="ru-RU" sz="1000" u="none" strike="noStrike">
                          <a:solidFill>
                            <a:schemeClr val="tx1"/>
                          </a:solidFill>
                          <a:effectLst/>
                        </a:rPr>
                        <a:t>12.5.</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Заключение контракта на получение официальной статистической информации</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Единица </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a:t>
                      </a:r>
                    </a:p>
                  </a:txBody>
                  <a:tcPr marL="5346" marR="5346" marT="5346" marB="0" anchor="ctr"/>
                </a:tc>
                <a:extLst>
                  <a:ext uri="{0D108BD9-81ED-4DB2-BD59-A6C34878D82A}">
                    <a16:rowId xmlns:a16="http://schemas.microsoft.com/office/drawing/2014/main" val="2699484281"/>
                  </a:ext>
                </a:extLst>
              </a:tr>
              <a:tr h="411309">
                <a:tc>
                  <a:txBody>
                    <a:bodyPr/>
                    <a:lstStyle/>
                    <a:p>
                      <a:pPr algn="ctr" fontAlgn="ctr"/>
                      <a:r>
                        <a:rPr lang="ru-RU" sz="1000" u="none" strike="noStrike">
                          <a:solidFill>
                            <a:schemeClr val="tx1"/>
                          </a:solidFill>
                          <a:effectLst/>
                        </a:rPr>
                        <a:t>12.6.</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Обеспечение разработки нового мобилизационного плана экономики городского округа Долгопрудный</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да/нет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нет</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extLst>
                  <a:ext uri="{0D108BD9-81ED-4DB2-BD59-A6C34878D82A}">
                    <a16:rowId xmlns:a16="http://schemas.microsoft.com/office/drawing/2014/main" val="3805613797"/>
                  </a:ext>
                </a:extLst>
              </a:tr>
              <a:tr h="411309">
                <a:tc>
                  <a:txBody>
                    <a:bodyPr/>
                    <a:lstStyle/>
                    <a:p>
                      <a:pPr algn="ctr" fontAlgn="ctr"/>
                      <a:r>
                        <a:rPr lang="ru-RU" sz="1000" u="none" strike="noStrike">
                          <a:solidFill>
                            <a:schemeClr val="tx1"/>
                          </a:solidFill>
                          <a:effectLst/>
                        </a:rPr>
                        <a:t>12.7.</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обращений граждан, рассмотренных без нарушений установленных сроков, в общем числе обращений граждан</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1947826600"/>
                  </a:ext>
                </a:extLst>
              </a:tr>
              <a:tr h="411309">
                <a:tc>
                  <a:txBody>
                    <a:bodyPr/>
                    <a:lstStyle/>
                    <a:p>
                      <a:pPr algn="ctr" fontAlgn="ctr"/>
                      <a:r>
                        <a:rPr lang="ru-RU" sz="1000" u="none" strike="noStrike">
                          <a:solidFill>
                            <a:schemeClr val="tx1"/>
                          </a:solidFill>
                          <a:effectLst/>
                        </a:rPr>
                        <a:t>12.8.</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выплаченных объемов денежного содержания, прочих и иных выплат от запланированных к выплате</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54,35</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706999919"/>
                  </a:ext>
                </a:extLst>
              </a:tr>
              <a:tr h="411309">
                <a:tc>
                  <a:txBody>
                    <a:bodyPr/>
                    <a:lstStyle/>
                    <a:p>
                      <a:pPr algn="ctr" fontAlgn="ctr"/>
                      <a:r>
                        <a:rPr lang="ru-RU" sz="1000" u="none" strike="noStrike">
                          <a:solidFill>
                            <a:schemeClr val="tx1"/>
                          </a:solidFill>
                          <a:effectLst/>
                        </a:rPr>
                        <a:t>12.9.</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проведенных процедур закупок в общем количестве запланированных процедур закупок</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93</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442270073"/>
                  </a:ext>
                </a:extLst>
              </a:tr>
              <a:tr h="411309">
                <a:tc>
                  <a:txBody>
                    <a:bodyPr/>
                    <a:lstStyle/>
                    <a:p>
                      <a:pPr algn="ctr" fontAlgn="ctr"/>
                      <a:r>
                        <a:rPr lang="ru-RU" sz="1000" u="none" strike="noStrike">
                          <a:solidFill>
                            <a:schemeClr val="tx1"/>
                          </a:solidFill>
                          <a:effectLst/>
                        </a:rPr>
                        <a:t>12.10.</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уплаченных взносов в общем количестве от запланированных к уплате</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55407009"/>
                  </a:ext>
                </a:extLst>
              </a:tr>
            </a:tbl>
          </a:graphicData>
        </a:graphic>
      </p:graphicFrame>
    </p:spTree>
    <p:extLst>
      <p:ext uri="{BB962C8B-B14F-4D97-AF65-F5344CB8AC3E}">
        <p14:creationId xmlns:p14="http://schemas.microsoft.com/office/powerpoint/2010/main" val="19235476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7CE260B6-0AC8-48C8-83E1-2B7FF4042629}"/>
              </a:ext>
            </a:extLst>
          </p:cNvPr>
          <p:cNvGraphicFramePr>
            <a:graphicFrameLocks noGrp="1"/>
          </p:cNvGraphicFramePr>
          <p:nvPr>
            <p:ph idx="1"/>
            <p:extLst/>
          </p:nvPr>
        </p:nvGraphicFramePr>
        <p:xfrm>
          <a:off x="289712" y="999649"/>
          <a:ext cx="11443579" cy="5603965"/>
        </p:xfrm>
        <a:graphic>
          <a:graphicData uri="http://schemas.openxmlformats.org/drawingml/2006/table">
            <a:tbl>
              <a:tblPr>
                <a:tableStyleId>{5C22544A-7EE6-4342-B048-85BDC9FD1C3A}</a:tableStyleId>
              </a:tblPr>
              <a:tblGrid>
                <a:gridCol w="545451">
                  <a:extLst>
                    <a:ext uri="{9D8B030D-6E8A-4147-A177-3AD203B41FA5}">
                      <a16:colId xmlns:a16="http://schemas.microsoft.com/office/drawing/2014/main" val="3054606468"/>
                    </a:ext>
                  </a:extLst>
                </a:gridCol>
                <a:gridCol w="3438074">
                  <a:extLst>
                    <a:ext uri="{9D8B030D-6E8A-4147-A177-3AD203B41FA5}">
                      <a16:colId xmlns:a16="http://schemas.microsoft.com/office/drawing/2014/main" val="289384207"/>
                    </a:ext>
                  </a:extLst>
                </a:gridCol>
                <a:gridCol w="1131683">
                  <a:extLst>
                    <a:ext uri="{9D8B030D-6E8A-4147-A177-3AD203B41FA5}">
                      <a16:colId xmlns:a16="http://schemas.microsoft.com/office/drawing/2014/main" val="938674211"/>
                    </a:ext>
                  </a:extLst>
                </a:gridCol>
                <a:gridCol w="724277">
                  <a:extLst>
                    <a:ext uri="{9D8B030D-6E8A-4147-A177-3AD203B41FA5}">
                      <a16:colId xmlns:a16="http://schemas.microsoft.com/office/drawing/2014/main" val="2571162253"/>
                    </a:ext>
                  </a:extLst>
                </a:gridCol>
                <a:gridCol w="651392">
                  <a:extLst>
                    <a:ext uri="{9D8B030D-6E8A-4147-A177-3AD203B41FA5}">
                      <a16:colId xmlns:a16="http://schemas.microsoft.com/office/drawing/2014/main" val="1310296353"/>
                    </a:ext>
                  </a:extLst>
                </a:gridCol>
                <a:gridCol w="981813">
                  <a:extLst>
                    <a:ext uri="{9D8B030D-6E8A-4147-A177-3AD203B41FA5}">
                      <a16:colId xmlns:a16="http://schemas.microsoft.com/office/drawing/2014/main" val="1303468196"/>
                    </a:ext>
                  </a:extLst>
                </a:gridCol>
                <a:gridCol w="959995">
                  <a:extLst>
                    <a:ext uri="{9D8B030D-6E8A-4147-A177-3AD203B41FA5}">
                      <a16:colId xmlns:a16="http://schemas.microsoft.com/office/drawing/2014/main" val="3042368692"/>
                    </a:ext>
                  </a:extLst>
                </a:gridCol>
                <a:gridCol w="1058177">
                  <a:extLst>
                    <a:ext uri="{9D8B030D-6E8A-4147-A177-3AD203B41FA5}">
                      <a16:colId xmlns:a16="http://schemas.microsoft.com/office/drawing/2014/main" val="924486237"/>
                    </a:ext>
                  </a:extLst>
                </a:gridCol>
                <a:gridCol w="959995">
                  <a:extLst>
                    <a:ext uri="{9D8B030D-6E8A-4147-A177-3AD203B41FA5}">
                      <a16:colId xmlns:a16="http://schemas.microsoft.com/office/drawing/2014/main" val="2915610932"/>
                    </a:ext>
                  </a:extLst>
                </a:gridCol>
                <a:gridCol w="992722">
                  <a:extLst>
                    <a:ext uri="{9D8B030D-6E8A-4147-A177-3AD203B41FA5}">
                      <a16:colId xmlns:a16="http://schemas.microsoft.com/office/drawing/2014/main" val="1919861385"/>
                    </a:ext>
                  </a:extLst>
                </a:gridCol>
              </a:tblGrid>
              <a:tr h="274692">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effectLst/>
                        </a:rPr>
                        <a:t>Достигнутое </a:t>
                      </a: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809809769"/>
                  </a:ext>
                </a:extLst>
              </a:tr>
              <a:tr h="406617">
                <a:tc>
                  <a:txBody>
                    <a:bodyPr/>
                    <a:lstStyle/>
                    <a:p>
                      <a:pPr algn="ctr" fontAlgn="ctr"/>
                      <a:r>
                        <a:rPr lang="ru-RU" sz="900" u="none" strike="noStrike" dirty="0">
                          <a:solidFill>
                            <a:schemeClr val="tx1"/>
                          </a:solidFill>
                          <a:effectLst/>
                        </a:rPr>
                        <a:t>13</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algn="l" fontAlgn="ctr"/>
                      <a:r>
                        <a:rPr lang="ru-RU" sz="900" u="none" strike="noStrike" dirty="0">
                          <a:solidFill>
                            <a:schemeClr val="tx1"/>
                          </a:solidFill>
                          <a:effectLst/>
                        </a:rPr>
                        <a:t>Муниципальная программа «Развитие </a:t>
                      </a:r>
                      <a:r>
                        <a:rPr lang="ru-RU" sz="900" u="none" strike="noStrike" dirty="0" smtClean="0">
                          <a:solidFill>
                            <a:schemeClr val="tx1"/>
                          </a:solidFill>
                          <a:effectLst/>
                        </a:rPr>
                        <a:t>институтов гражданского общества, повышение эффективности местного самоуправления и реализации молодежной политики»</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2844329475"/>
                  </a:ext>
                </a:extLst>
              </a:tr>
              <a:tr h="449641">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 «Развитие системы информирования населения о деятельности органов местного самоуправления Московской области, создание доступной современной медиасреды»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991335689"/>
                  </a:ext>
                </a:extLst>
              </a:tr>
              <a:tr h="272480">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Информирование населения через СМИ </a:t>
                      </a:r>
                      <a:br>
                        <a:rPr lang="ru-RU" sz="900" u="none" strike="noStrike" kern="1200" dirty="0">
                          <a:solidFill>
                            <a:schemeClr val="tx1"/>
                          </a:solidFill>
                          <a:effectLst/>
                          <a:latin typeface="+mn-lt"/>
                          <a:ea typeface="+mn-ea"/>
                          <a:cs typeface="+mn-cs"/>
                        </a:rPr>
                      </a:b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Приоритетный целевой показатель</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Процент</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100</a:t>
                      </a:r>
                    </a:p>
                  </a:txBody>
                  <a:tcPr marL="4300" marR="4300" marT="4300" marB="0" anchor="ctr"/>
                </a:tc>
                <a:tc>
                  <a:txBody>
                    <a:bodyPr/>
                    <a:lstStyle/>
                    <a:p>
                      <a:pPr algn="ctr" fontAlgn="t"/>
                      <a:r>
                        <a:rPr lang="ru-RU" sz="900" u="none" strike="noStrike" kern="1200" dirty="0" smtClean="0">
                          <a:solidFill>
                            <a:schemeClr val="tx1"/>
                          </a:solidFill>
                          <a:effectLst/>
                          <a:latin typeface="+mn-lt"/>
                          <a:ea typeface="+mn-ea"/>
                          <a:cs typeface="+mn-cs"/>
                        </a:rPr>
                        <a:t>74,4</a:t>
                      </a:r>
                      <a:endParaRPr lang="ru-RU" sz="9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900" u="none" strike="noStrike" kern="1200" dirty="0">
                          <a:solidFill>
                            <a:schemeClr val="tx1"/>
                          </a:solidFill>
                          <a:effectLst/>
                          <a:latin typeface="+mn-lt"/>
                          <a:ea typeface="+mn-ea"/>
                          <a:cs typeface="+mn-cs"/>
                        </a:rPr>
                        <a:t>121,13</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125,36</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129,59</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129,59</a:t>
                      </a:r>
                    </a:p>
                  </a:txBody>
                  <a:tcPr marL="4300" marR="4300" marT="4300" marB="0" anchor="ctr"/>
                </a:tc>
                <a:extLst>
                  <a:ext uri="{0D108BD9-81ED-4DB2-BD59-A6C34878D82A}">
                    <a16:rowId xmlns:a16="http://schemas.microsoft.com/office/drawing/2014/main" val="975464111"/>
                  </a:ext>
                </a:extLst>
              </a:tr>
              <a:tr h="406617">
                <a:tc>
                  <a:txBody>
                    <a:bodyPr/>
                    <a:lstStyle/>
                    <a:p>
                      <a:pPr algn="ctr" fontAlgn="ctr"/>
                      <a:r>
                        <a:rPr lang="ru-RU" sz="900" u="none" strike="noStrike" kern="1200" dirty="0" smtClean="0">
                          <a:solidFill>
                            <a:schemeClr val="tx1"/>
                          </a:solidFill>
                          <a:effectLst/>
                          <a:latin typeface="+mn-lt"/>
                          <a:ea typeface="+mn-ea"/>
                          <a:cs typeface="+mn-cs"/>
                        </a:rPr>
                        <a:t>13.2.</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Наличие незаконных рекламных  конструкций, установленных на территории муниципального образования</a:t>
                      </a:r>
                      <a:br>
                        <a:rPr lang="ru-RU" sz="900" u="none" strike="noStrike" kern="1200" dirty="0">
                          <a:solidFill>
                            <a:schemeClr val="tx1"/>
                          </a:solidFill>
                          <a:effectLst/>
                          <a:latin typeface="+mn-lt"/>
                          <a:ea typeface="+mn-ea"/>
                          <a:cs typeface="+mn-cs"/>
                        </a:rPr>
                      </a:b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Приоритетный целевой показатель</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Процент</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t"/>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900" u="none" strike="noStrike" kern="120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extLst>
                  <a:ext uri="{0D108BD9-81ED-4DB2-BD59-A6C34878D82A}">
                    <a16:rowId xmlns:a16="http://schemas.microsoft.com/office/drawing/2014/main" val="2161970305"/>
                  </a:ext>
                </a:extLst>
              </a:tr>
              <a:tr h="140491">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II «Мир и согласие. Новые возможности»</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845182222"/>
                  </a:ext>
                </a:extLst>
              </a:tr>
              <a:tr h="674892">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smtClean="0">
                          <a:solidFill>
                            <a:schemeClr val="tx1"/>
                          </a:solidFill>
                          <a:effectLst/>
                          <a:latin typeface="+mn-lt"/>
                          <a:ea typeface="+mn-ea"/>
                          <a:cs typeface="+mn-cs"/>
                        </a:rPr>
                        <a:t>Доля проведенных мероприятий, направленных на укрепление межэтнических и межконфессиональных отношений, обеспечение преемственности городских традиций, способствующих социальной стабильности на территории городского округа Долгопрудный от общего числа запланированных</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Человек</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1900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extLst>
                  <a:ext uri="{0D108BD9-81ED-4DB2-BD59-A6C34878D82A}">
                    <a16:rowId xmlns:a16="http://schemas.microsoft.com/office/drawing/2014/main" val="204370371"/>
                  </a:ext>
                </a:extLst>
              </a:tr>
              <a:tr h="484830">
                <a:tc>
                  <a:txBody>
                    <a:bodyPr/>
                    <a:lstStyle/>
                    <a:p>
                      <a:pPr algn="ctr" fontAlgn="ctr"/>
                      <a:r>
                        <a:rPr lang="ru-RU" sz="900" u="none" strike="noStrike" kern="1200" dirty="0">
                          <a:solidFill>
                            <a:schemeClr val="tx1"/>
                          </a:solidFill>
                          <a:effectLst/>
                          <a:latin typeface="+mn-lt"/>
                          <a:ea typeface="+mn-ea"/>
                          <a:cs typeface="+mn-cs"/>
                        </a:rPr>
                        <a:t>13.2.</a:t>
                      </a:r>
                    </a:p>
                  </a:txBody>
                  <a:tcPr marL="4300" marR="4300" marT="4300" marB="0" anchor="ctr"/>
                </a:tc>
                <a:tc>
                  <a:txBody>
                    <a:bodyPr/>
                    <a:lstStyle/>
                    <a:p>
                      <a:pPr algn="l" fontAlgn="ctr"/>
                      <a:r>
                        <a:rPr lang="ru-RU" sz="900" u="none" strike="noStrike" kern="1200" dirty="0" smtClean="0">
                          <a:solidFill>
                            <a:schemeClr val="tx1"/>
                          </a:solidFill>
                          <a:effectLst/>
                          <a:latin typeface="+mn-lt"/>
                          <a:ea typeface="+mn-ea"/>
                          <a:cs typeface="+mn-cs"/>
                        </a:rPr>
                        <a:t>Количество участников мероприятий по социально-культурной адаптации и интеграции иностранных граждан в Московской области</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Человек</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extLst>
                  <a:ext uri="{0D108BD9-81ED-4DB2-BD59-A6C34878D82A}">
                    <a16:rowId xmlns:a16="http://schemas.microsoft.com/office/drawing/2014/main" val="875514762"/>
                  </a:ext>
                </a:extLst>
              </a:tr>
              <a:tr h="272480">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III  «Эффективное местное самоуправление Московской области»</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73389531"/>
                  </a:ext>
                </a:extLst>
              </a:tr>
              <a:tr h="406617">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Количество проектов, реализованных на основании заявок жителей Московской области в рамках применения практик инициативного </a:t>
                      </a:r>
                      <a:r>
                        <a:rPr lang="ru-RU" sz="900" u="none" strike="noStrike" kern="1200" dirty="0" err="1">
                          <a:solidFill>
                            <a:schemeClr val="tx1"/>
                          </a:solidFill>
                          <a:effectLst/>
                          <a:latin typeface="+mn-lt"/>
                          <a:ea typeface="+mn-ea"/>
                          <a:cs typeface="+mn-cs"/>
                        </a:rPr>
                        <a:t>бюджетирования</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Штука</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1</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extLst>
                  <a:ext uri="{0D108BD9-81ED-4DB2-BD59-A6C34878D82A}">
                    <a16:rowId xmlns:a16="http://schemas.microsoft.com/office/drawing/2014/main" val="2374535939"/>
                  </a:ext>
                </a:extLst>
              </a:tr>
              <a:tr h="338017">
                <a:tc>
                  <a:txBody>
                    <a:bodyPr/>
                    <a:lstStyle/>
                    <a:p>
                      <a:pPr algn="ctr" fontAlgn="ctr"/>
                      <a:r>
                        <a:rPr lang="ru-RU" sz="900" u="none" strike="noStrike" kern="1200" dirty="0">
                          <a:solidFill>
                            <a:schemeClr val="tx1"/>
                          </a:solidFill>
                          <a:effectLst/>
                          <a:latin typeface="+mn-lt"/>
                          <a:ea typeface="+mn-ea"/>
                          <a:cs typeface="+mn-cs"/>
                        </a:rPr>
                        <a:t> </a:t>
                      </a:r>
                    </a:p>
                  </a:txBody>
                  <a:tcPr marL="4819" marR="4819" marT="4819"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IV «</a:t>
                      </a:r>
                      <a:r>
                        <a:rPr lang="ru-RU" sz="1000" u="none" strike="noStrike" dirty="0">
                          <a:solidFill>
                            <a:schemeClr val="tx1"/>
                          </a:solidFill>
                          <a:effectLst/>
                        </a:rPr>
                        <a:t>Молодежь Подмосковья»</a:t>
                      </a:r>
                      <a:endParaRPr lang="ru-RU" sz="1000" b="1"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4819" marR="4819" marT="4819" marB="0" anchor="ctr"/>
                </a:tc>
                <a:extLst>
                  <a:ext uri="{0D108BD9-81ED-4DB2-BD59-A6C34878D82A}">
                    <a16:rowId xmlns:a16="http://schemas.microsoft.com/office/drawing/2014/main" val="10010"/>
                  </a:ext>
                </a:extLst>
              </a:tr>
              <a:tr h="451837">
                <a:tc>
                  <a:txBody>
                    <a:bodyPr/>
                    <a:lstStyle/>
                    <a:p>
                      <a:pPr algn="ctr" fontAlgn="ctr"/>
                      <a:r>
                        <a:rPr lang="ru-RU" sz="900" u="none" strike="noStrike" kern="1200" dirty="0" smtClean="0">
                          <a:solidFill>
                            <a:schemeClr val="tx1"/>
                          </a:solidFill>
                          <a:effectLst/>
                          <a:latin typeface="+mn-lt"/>
                          <a:ea typeface="+mn-ea"/>
                          <a:cs typeface="+mn-cs"/>
                        </a:rPr>
                        <a:t>13.1.</a:t>
                      </a: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algn="l" fontAlgn="ctr"/>
                      <a:r>
                        <a:rPr lang="ru-RU" sz="1000" u="none" strike="noStrike" kern="1200" dirty="0">
                          <a:solidFill>
                            <a:schemeClr val="tx1"/>
                          </a:solidFill>
                          <a:effectLst/>
                          <a:latin typeface="+mn-lt"/>
                          <a:ea typeface="+mn-ea"/>
                          <a:cs typeface="+mn-cs"/>
                        </a:rPr>
                        <a:t>Доля молодежи, задействованной в мероприятиях по вовлечению в творческую деятельность</a:t>
                      </a:r>
                    </a:p>
                  </a:txBody>
                  <a:tcPr marL="4819" marR="4819" marT="4819"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4819" marR="4819" marT="4819"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39</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34</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1"/>
                  </a:ext>
                </a:extLst>
              </a:tr>
              <a:tr h="338017">
                <a:tc>
                  <a:txBody>
                    <a:bodyPr/>
                    <a:lstStyle/>
                    <a:p>
                      <a:pPr algn="ctr" fontAlgn="ct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Подпрограмма </a:t>
                      </a:r>
                      <a:r>
                        <a:rPr lang="en-US" sz="1000" u="none" strike="noStrike" kern="1200" dirty="0" smtClean="0">
                          <a:solidFill>
                            <a:schemeClr val="tx1"/>
                          </a:solidFill>
                          <a:effectLst/>
                          <a:latin typeface="+mn-lt"/>
                          <a:ea typeface="+mn-ea"/>
                          <a:cs typeface="+mn-cs"/>
                        </a:rPr>
                        <a:t>VI «</a:t>
                      </a:r>
                      <a:r>
                        <a:rPr lang="ru-RU" sz="1000" u="none" strike="noStrike" kern="1200" dirty="0" smtClean="0">
                          <a:solidFill>
                            <a:schemeClr val="tx1"/>
                          </a:solidFill>
                          <a:effectLst/>
                          <a:latin typeface="+mn-lt"/>
                          <a:ea typeface="+mn-ea"/>
                          <a:cs typeface="+mn-cs"/>
                        </a:rPr>
                        <a:t>Обеспечивающая подпрограмма»</a:t>
                      </a: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2"/>
                  </a:ext>
                </a:extLst>
              </a:tr>
              <a:tr h="600879">
                <a:tc>
                  <a:txBody>
                    <a:bodyPr/>
                    <a:lstStyle/>
                    <a:p>
                      <a:pPr algn="ctr" fontAlgn="ctr"/>
                      <a:r>
                        <a:rPr lang="ru-RU" sz="900" u="none" strike="noStrike" kern="1200" dirty="0" smtClean="0">
                          <a:solidFill>
                            <a:schemeClr val="tx1"/>
                          </a:solidFill>
                          <a:effectLst/>
                          <a:latin typeface="+mn-lt"/>
                          <a:ea typeface="+mn-ea"/>
                          <a:cs typeface="+mn-cs"/>
                        </a:rPr>
                        <a:t>13.1.</a:t>
                      </a: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algn="l" fontAlgn="ctr"/>
                      <a:r>
                        <a:rPr lang="ru-RU" sz="1000" u="none" strike="noStrike" kern="1200" dirty="0" smtClean="0">
                          <a:solidFill>
                            <a:schemeClr val="tx1"/>
                          </a:solidFill>
                          <a:effectLst/>
                          <a:latin typeface="+mn-lt"/>
                          <a:ea typeface="+mn-ea"/>
                          <a:cs typeface="+mn-cs"/>
                        </a:rPr>
                        <a:t>Соответствие данных первичного воинского учета военно-учетного стола с документами отдела военного комиссариата Московской области по городам Химки, Долгопрудный и Лобня</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Показатель муниципальной программы</a:t>
                      </a:r>
                    </a:p>
                  </a:txBody>
                  <a:tcPr marL="4819" marR="4819" marT="4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Процент</a:t>
                      </a: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59</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6860119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9FBA5EA-5AF6-4873-A1F9-8F20AEB78A89}"/>
              </a:ext>
            </a:extLst>
          </p:cNvPr>
          <p:cNvGraphicFramePr>
            <a:graphicFrameLocks noGrp="1"/>
          </p:cNvGraphicFramePr>
          <p:nvPr>
            <p:ph idx="1"/>
            <p:extLst/>
          </p:nvPr>
        </p:nvGraphicFramePr>
        <p:xfrm>
          <a:off x="380245" y="1013988"/>
          <a:ext cx="11425474" cy="5192386"/>
        </p:xfrm>
        <a:graphic>
          <a:graphicData uri="http://schemas.openxmlformats.org/drawingml/2006/table">
            <a:tbl>
              <a:tblPr>
                <a:tableStyleId>{5C22544A-7EE6-4342-B048-85BDC9FD1C3A}</a:tableStyleId>
              </a:tblPr>
              <a:tblGrid>
                <a:gridCol w="544589">
                  <a:extLst>
                    <a:ext uri="{9D8B030D-6E8A-4147-A177-3AD203B41FA5}">
                      <a16:colId xmlns:a16="http://schemas.microsoft.com/office/drawing/2014/main" val="2490072526"/>
                    </a:ext>
                  </a:extLst>
                </a:gridCol>
                <a:gridCol w="2951671">
                  <a:extLst>
                    <a:ext uri="{9D8B030D-6E8A-4147-A177-3AD203B41FA5}">
                      <a16:colId xmlns:a16="http://schemas.microsoft.com/office/drawing/2014/main" val="3113605677"/>
                    </a:ext>
                  </a:extLst>
                </a:gridCol>
                <a:gridCol w="1110961">
                  <a:extLst>
                    <a:ext uri="{9D8B030D-6E8A-4147-A177-3AD203B41FA5}">
                      <a16:colId xmlns:a16="http://schemas.microsoft.com/office/drawing/2014/main" val="2175263380"/>
                    </a:ext>
                  </a:extLst>
                </a:gridCol>
                <a:gridCol w="936693">
                  <a:extLst>
                    <a:ext uri="{9D8B030D-6E8A-4147-A177-3AD203B41FA5}">
                      <a16:colId xmlns:a16="http://schemas.microsoft.com/office/drawing/2014/main" val="1042818359"/>
                    </a:ext>
                  </a:extLst>
                </a:gridCol>
                <a:gridCol w="936693">
                  <a:extLst>
                    <a:ext uri="{9D8B030D-6E8A-4147-A177-3AD203B41FA5}">
                      <a16:colId xmlns:a16="http://schemas.microsoft.com/office/drawing/2014/main" val="4277444487"/>
                    </a:ext>
                  </a:extLst>
                </a:gridCol>
                <a:gridCol w="980259">
                  <a:extLst>
                    <a:ext uri="{9D8B030D-6E8A-4147-A177-3AD203B41FA5}">
                      <a16:colId xmlns:a16="http://schemas.microsoft.com/office/drawing/2014/main" val="414398931"/>
                    </a:ext>
                  </a:extLst>
                </a:gridCol>
                <a:gridCol w="1094659">
                  <a:extLst>
                    <a:ext uri="{9D8B030D-6E8A-4147-A177-3AD203B41FA5}">
                      <a16:colId xmlns:a16="http://schemas.microsoft.com/office/drawing/2014/main" val="2613613483"/>
                    </a:ext>
                  </a:extLst>
                </a:gridCol>
                <a:gridCol w="920320">
                  <a:extLst>
                    <a:ext uri="{9D8B030D-6E8A-4147-A177-3AD203B41FA5}">
                      <a16:colId xmlns:a16="http://schemas.microsoft.com/office/drawing/2014/main" val="3250291467"/>
                    </a:ext>
                  </a:extLst>
                </a:gridCol>
                <a:gridCol w="958477">
                  <a:extLst>
                    <a:ext uri="{9D8B030D-6E8A-4147-A177-3AD203B41FA5}">
                      <a16:colId xmlns:a16="http://schemas.microsoft.com/office/drawing/2014/main" val="121905274"/>
                    </a:ext>
                  </a:extLst>
                </a:gridCol>
                <a:gridCol w="991152">
                  <a:extLst>
                    <a:ext uri="{9D8B030D-6E8A-4147-A177-3AD203B41FA5}">
                      <a16:colId xmlns:a16="http://schemas.microsoft.com/office/drawing/2014/main" val="3734696693"/>
                    </a:ext>
                  </a:extLst>
                </a:gridCol>
              </a:tblGrid>
              <a:tr h="475437">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Тип показателя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00" u="none" strike="noStrike" dirty="0">
                          <a:solidFill>
                            <a:schemeClr val="tx1"/>
                          </a:solidFill>
                          <a:effectLst/>
                        </a:rPr>
                        <a:t>Достигнутое </a:t>
                      </a: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870436372"/>
                  </a:ext>
                </a:extLst>
              </a:tr>
              <a:tr h="713155">
                <a:tc>
                  <a:txBody>
                    <a:bodyPr/>
                    <a:lstStyle/>
                    <a:p>
                      <a:pPr algn="ctr" fontAlgn="ctr"/>
                      <a:r>
                        <a:rPr lang="ru-RU" sz="1000" u="none" strike="noStrike">
                          <a:solidFill>
                            <a:schemeClr val="tx1"/>
                          </a:solidFill>
                          <a:effectLst/>
                        </a:rPr>
                        <a:t>14</a:t>
                      </a:r>
                      <a:endParaRPr lang="ru-RU" sz="1000" b="1"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Муниципальная программа «Развитие и функционирование дорожно-транспортного комплекса»</a:t>
                      </a: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99557320"/>
                  </a:ext>
                </a:extLst>
              </a:tr>
              <a:tr h="475437">
                <a:tc>
                  <a:txBody>
                    <a:bodyPr/>
                    <a:lstStyle/>
                    <a:p>
                      <a:pPr algn="ctr" fontAlgn="ctr"/>
                      <a:r>
                        <a:rPr lang="ru-RU" sz="1000" u="none" strike="noStrike">
                          <a:solidFill>
                            <a:schemeClr val="tx1"/>
                          </a:solidFill>
                          <a:effectLst/>
                        </a:rPr>
                        <a:t> </a:t>
                      </a:r>
                      <a:endParaRPr lang="ru-RU" sz="1000" b="1"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Подпрограмма I «Пассажирский транспорт общего пользования»</a:t>
                      </a: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8423459"/>
                  </a:ext>
                </a:extLst>
              </a:tr>
              <a:tr h="475437">
                <a:tc>
                  <a:txBody>
                    <a:bodyPr/>
                    <a:lstStyle/>
                    <a:p>
                      <a:pPr algn="ctr" fontAlgn="ctr"/>
                      <a:r>
                        <a:rPr lang="ru-RU" sz="1000" u="none" strike="noStrike">
                          <a:solidFill>
                            <a:schemeClr val="tx1"/>
                          </a:solidFill>
                          <a:effectLst/>
                        </a:rPr>
                        <a:t>14.1.</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Обеспечение организации транспортного обслуживания населения на муниципальных маршрутах регулярных перевозок по регулируемым тарифам в границах муниципального образования Московской области, включенных в Перечень маршрутов регулярных перевозок по регулируемым тарифам, на которых отдельным категориям граждан предоставляются меры социальной поддержки, утверждаемый Правительством Московской области </a:t>
                      </a:r>
                      <a:endParaRPr lang="ru-RU" sz="100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00" u="none" strike="noStrike">
                          <a:solidFill>
                            <a:schemeClr val="tx1"/>
                          </a:solidFill>
                          <a:effectLst/>
                        </a:rPr>
                        <a:t>Отраслевой</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extLst>
                  <a:ext uri="{0D108BD9-81ED-4DB2-BD59-A6C34878D82A}">
                    <a16:rowId xmlns:a16="http://schemas.microsoft.com/office/drawing/2014/main" val="1232610405"/>
                  </a:ext>
                </a:extLst>
              </a:tr>
              <a:tr h="248448">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Подпрограмма </a:t>
                      </a:r>
                      <a:r>
                        <a:rPr lang="en-US" sz="1000" u="none" strike="noStrike" kern="1200" dirty="0">
                          <a:solidFill>
                            <a:schemeClr val="tx1"/>
                          </a:solidFill>
                          <a:effectLst/>
                          <a:latin typeface="+mn-lt"/>
                          <a:ea typeface="+mn-ea"/>
                          <a:cs typeface="+mn-cs"/>
                        </a:rPr>
                        <a:t>II «</a:t>
                      </a:r>
                      <a:r>
                        <a:rPr lang="ru-RU" sz="1000" u="none" strike="noStrike" kern="1200" dirty="0">
                          <a:solidFill>
                            <a:schemeClr val="tx1"/>
                          </a:solidFill>
                          <a:effectLst/>
                          <a:latin typeface="+mn-lt"/>
                          <a:ea typeface="+mn-ea"/>
                          <a:cs typeface="+mn-cs"/>
                        </a:rPr>
                        <a:t>Дороги Подмосковья»</a:t>
                      </a: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160634"/>
                  </a:ext>
                </a:extLst>
              </a:tr>
              <a:tr h="713155">
                <a:tc>
                  <a:txBody>
                    <a:bodyPr/>
                    <a:lstStyle/>
                    <a:p>
                      <a:pPr algn="ctr" fontAlgn="ctr"/>
                      <a:r>
                        <a:rPr lang="ru-RU" sz="1000" u="none" strike="noStrike">
                          <a:solidFill>
                            <a:schemeClr val="tx1"/>
                          </a:solidFill>
                          <a:effectLst/>
                        </a:rPr>
                        <a:t>14.1.</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Количество погибших в дорожно-транспортных происшествиях, человек на 100 тысяч населения</a:t>
                      </a:r>
                    </a:p>
                  </a:txBody>
                  <a:tcPr marL="9525" marR="9525" marT="9525" marB="0"/>
                </a:tc>
                <a:tc>
                  <a:txBody>
                    <a:bodyPr/>
                    <a:lstStyle/>
                    <a:p>
                      <a:pPr algn="ctr" fontAlgn="ctr"/>
                      <a:r>
                        <a:rPr lang="ru-RU" sz="1000" u="none" strike="noStrike" dirty="0" smtClean="0">
                          <a:solidFill>
                            <a:schemeClr val="tx1"/>
                          </a:solidFill>
                          <a:effectLst/>
                        </a:rPr>
                        <a:t>Региональный проект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Чел/100 тыс. населения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1,67</a:t>
                      </a:r>
                      <a:endParaRPr lang="ru-RU" sz="10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69818143"/>
                  </a:ext>
                </a:extLst>
              </a:tr>
              <a:tr h="1188592">
                <a:tc>
                  <a:txBody>
                    <a:bodyPr/>
                    <a:lstStyle/>
                    <a:p>
                      <a:pPr algn="ctr" fontAlgn="ctr"/>
                      <a:r>
                        <a:rPr lang="ru-RU" sz="1000" u="none" strike="noStrike" dirty="0">
                          <a:solidFill>
                            <a:schemeClr val="tx1"/>
                          </a:solidFill>
                          <a:effectLst/>
                        </a:rPr>
                        <a:t>14.2.</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Доля автомобильных дорог местного значения, соответствующих нормативным требованиям</a:t>
                      </a:r>
                    </a:p>
                  </a:txBody>
                  <a:tcPr marL="9525" marR="9525" marT="9525" marB="0"/>
                </a:tc>
                <a:tc>
                  <a:txBody>
                    <a:bodyPr/>
                    <a:lstStyle/>
                    <a:p>
                      <a:pPr algn="ctr" fontAlgn="ctr"/>
                      <a:r>
                        <a:rPr lang="ru-RU" sz="1000" u="none" strike="noStrike" dirty="0" smtClean="0">
                          <a:solidFill>
                            <a:schemeClr val="tx1"/>
                          </a:solidFill>
                          <a:effectLst/>
                        </a:rPr>
                        <a:t>Региональный проект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b="0" i="0" u="none" strike="noStrike" dirty="0" smtClean="0">
                          <a:solidFill>
                            <a:schemeClr val="tx1"/>
                          </a:solidFill>
                          <a:effectLst/>
                          <a:latin typeface="Arial" panose="020B0604020202020204" pitchFamily="34" charset="0"/>
                        </a:rPr>
                        <a:t>Процент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87</a:t>
                      </a:r>
                      <a:endParaRPr lang="ru-RU" sz="10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00" u="none" strike="noStrike"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5423223"/>
                  </a:ext>
                </a:extLst>
              </a:tr>
            </a:tbl>
          </a:graphicData>
        </a:graphic>
      </p:graphicFrame>
    </p:spTree>
    <p:extLst>
      <p:ext uri="{BB962C8B-B14F-4D97-AF65-F5344CB8AC3E}">
        <p14:creationId xmlns:p14="http://schemas.microsoft.com/office/powerpoint/2010/main" val="34949398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6FFBB9D-2653-493F-B537-F829F97AD8FD}"/>
              </a:ext>
            </a:extLst>
          </p:cNvPr>
          <p:cNvGraphicFramePr>
            <a:graphicFrameLocks noGrp="1"/>
          </p:cNvGraphicFramePr>
          <p:nvPr>
            <p:ph idx="1"/>
            <p:extLst/>
          </p:nvPr>
        </p:nvGraphicFramePr>
        <p:xfrm>
          <a:off x="297255" y="825079"/>
          <a:ext cx="11597489" cy="5229526"/>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3759378489"/>
                    </a:ext>
                  </a:extLst>
                </a:gridCol>
                <a:gridCol w="2996110">
                  <a:extLst>
                    <a:ext uri="{9D8B030D-6E8A-4147-A177-3AD203B41FA5}">
                      <a16:colId xmlns:a16="http://schemas.microsoft.com/office/drawing/2014/main" val="185855054"/>
                    </a:ext>
                  </a:extLst>
                </a:gridCol>
                <a:gridCol w="1151149">
                  <a:extLst>
                    <a:ext uri="{9D8B030D-6E8A-4147-A177-3AD203B41FA5}">
                      <a16:colId xmlns:a16="http://schemas.microsoft.com/office/drawing/2014/main" val="4017642865"/>
                    </a:ext>
                  </a:extLst>
                </a:gridCol>
                <a:gridCol w="927333">
                  <a:extLst>
                    <a:ext uri="{9D8B030D-6E8A-4147-A177-3AD203B41FA5}">
                      <a16:colId xmlns:a16="http://schemas.microsoft.com/office/drawing/2014/main" val="516227180"/>
                    </a:ext>
                  </a:extLst>
                </a:gridCol>
                <a:gridCol w="950795">
                  <a:extLst>
                    <a:ext uri="{9D8B030D-6E8A-4147-A177-3AD203B41FA5}">
                      <a16:colId xmlns:a16="http://schemas.microsoft.com/office/drawing/2014/main" val="3267391926"/>
                    </a:ext>
                  </a:extLst>
                </a:gridCol>
                <a:gridCol w="995017">
                  <a:extLst>
                    <a:ext uri="{9D8B030D-6E8A-4147-A177-3AD203B41FA5}">
                      <a16:colId xmlns:a16="http://schemas.microsoft.com/office/drawing/2014/main" val="1174304099"/>
                    </a:ext>
                  </a:extLst>
                </a:gridCol>
                <a:gridCol w="972907">
                  <a:extLst>
                    <a:ext uri="{9D8B030D-6E8A-4147-A177-3AD203B41FA5}">
                      <a16:colId xmlns:a16="http://schemas.microsoft.com/office/drawing/2014/main" val="3291682863"/>
                    </a:ext>
                  </a:extLst>
                </a:gridCol>
                <a:gridCol w="1072409">
                  <a:extLst>
                    <a:ext uri="{9D8B030D-6E8A-4147-A177-3AD203B41FA5}">
                      <a16:colId xmlns:a16="http://schemas.microsoft.com/office/drawing/2014/main" val="4238471381"/>
                    </a:ext>
                  </a:extLst>
                </a:gridCol>
                <a:gridCol w="972907">
                  <a:extLst>
                    <a:ext uri="{9D8B030D-6E8A-4147-A177-3AD203B41FA5}">
                      <a16:colId xmlns:a16="http://schemas.microsoft.com/office/drawing/2014/main" val="2016797145"/>
                    </a:ext>
                  </a:extLst>
                </a:gridCol>
                <a:gridCol w="1006074">
                  <a:extLst>
                    <a:ext uri="{9D8B030D-6E8A-4147-A177-3AD203B41FA5}">
                      <a16:colId xmlns:a16="http://schemas.microsoft.com/office/drawing/2014/main" val="218032588"/>
                    </a:ext>
                  </a:extLst>
                </a:gridCol>
              </a:tblGrid>
              <a:tr h="239781">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915400895"/>
                  </a:ext>
                </a:extLst>
              </a:tr>
              <a:tr h="239781">
                <a:tc>
                  <a:txBody>
                    <a:bodyPr/>
                    <a:lstStyle/>
                    <a:p>
                      <a:pPr algn="ctr" fontAlgn="ctr"/>
                      <a:r>
                        <a:rPr lang="ru-RU" sz="1000" u="none" strike="noStrike" dirty="0">
                          <a:solidFill>
                            <a:schemeClr val="tx1"/>
                          </a:solidFill>
                          <a:effectLst/>
                        </a:rPr>
                        <a:t>15</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Муниципальная программа «Цифровое муниципальное образование»</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652939084"/>
                  </a:ext>
                </a:extLst>
              </a:tr>
              <a:tr h="759696">
                <a:tc>
                  <a:txBody>
                    <a:bodyPr/>
                    <a:lstStyle/>
                    <a:p>
                      <a:pPr algn="ctr" fontAlgn="ctr"/>
                      <a:r>
                        <a:rPr lang="ru-RU" sz="1000" u="none" strike="noStrike">
                          <a:solidFill>
                            <a:schemeClr val="tx1"/>
                          </a:solidFill>
                          <a:effectLst/>
                        </a:rPr>
                        <a:t> </a:t>
                      </a:r>
                      <a:endParaRPr lang="ru-RU" sz="1000" b="1"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 </a:t>
                      </a:r>
                      <a:r>
                        <a:rPr lang="ru-RU" sz="1000" u="none" strike="noStrike" dirty="0" smtClean="0">
                          <a:solidFill>
                            <a:schemeClr val="tx1"/>
                          </a:solidFill>
                          <a:effectLst/>
                        </a:rPr>
                        <a:t>«Повышение качества и доступности</a:t>
                      </a:r>
                      <a:r>
                        <a:rPr lang="ru-RU" sz="1000" u="none" strike="noStrike" baseline="0" dirty="0" smtClean="0">
                          <a:solidFill>
                            <a:schemeClr val="tx1"/>
                          </a:solidFill>
                          <a:effectLst/>
                        </a:rPr>
                        <a:t> предоставления государственных и муниципальных услуг на базе многофункциональных центров предоставления государственных и муниципальных услуг</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605719675"/>
                  </a:ext>
                </a:extLst>
              </a:tr>
              <a:tr h="379847">
                <a:tc>
                  <a:txBody>
                    <a:bodyPr/>
                    <a:lstStyle/>
                    <a:p>
                      <a:pPr algn="ctr" fontAlgn="ctr"/>
                      <a:r>
                        <a:rPr lang="ru-RU" sz="1000" u="none" strike="noStrike">
                          <a:solidFill>
                            <a:schemeClr val="tx1"/>
                          </a:solidFill>
                          <a:effectLst/>
                        </a:rPr>
                        <a:t>15.1.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рабочих мест, обеспеченных необходимым компьютерным оборудованием и услугами связи в соответствии с требованиями нормативных правовых актов Московской области</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Приоритетный, отраслевой показатель </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51696298"/>
                  </a:ext>
                </a:extLst>
              </a:tr>
              <a:tr h="284886">
                <a:tc>
                  <a:txBody>
                    <a:bodyPr/>
                    <a:lstStyle/>
                    <a:p>
                      <a:pPr algn="ctr" fontAlgn="ctr"/>
                      <a:r>
                        <a:rPr lang="ru-RU" sz="1000" u="none" strike="noStrike">
                          <a:solidFill>
                            <a:schemeClr val="tx1"/>
                          </a:solidFill>
                          <a:effectLst/>
                        </a:rPr>
                        <a:t>15.2.</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Стоимостная доля закупаемого и (или) арендуемого ОМСУ муниципального образования Московской области отечественного программного обеспечения</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Указ Президента РФ</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75</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extLst>
                  <a:ext uri="{0D108BD9-81ED-4DB2-BD59-A6C34878D82A}">
                    <a16:rowId xmlns:a16="http://schemas.microsoft.com/office/drawing/2014/main" val="2606286331"/>
                  </a:ext>
                </a:extLst>
              </a:tr>
              <a:tr h="239781">
                <a:tc>
                  <a:txBody>
                    <a:bodyPr/>
                    <a:lstStyle/>
                    <a:p>
                      <a:pPr algn="ctr" fontAlgn="ctr"/>
                      <a:r>
                        <a:rPr lang="ru-RU" sz="1000" u="none" strike="noStrike">
                          <a:solidFill>
                            <a:schemeClr val="tx1"/>
                          </a:solidFill>
                          <a:effectLst/>
                        </a:rPr>
                        <a:t>15.3.</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электронного юридически значимого документооборота в органах местного самоуправления и подведомственных им учреждениях в Московской области</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Отраслевой</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20921281"/>
                  </a:ext>
                </a:extLst>
              </a:tr>
              <a:tr h="239781">
                <a:tc>
                  <a:txBody>
                    <a:bodyPr/>
                    <a:lstStyle/>
                    <a:p>
                      <a:pPr algn="ctr" fontAlgn="ctr"/>
                      <a:r>
                        <a:rPr lang="ru-RU" sz="1000" u="none" strike="noStrike">
                          <a:solidFill>
                            <a:schemeClr val="tx1"/>
                          </a:solidFill>
                          <a:effectLst/>
                        </a:rPr>
                        <a:t>15.4.</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обращений за получением муниципальных (государственных) услуг в электронном виде с использованием РПГУ без необходимости личного посещения органов местного самоуправления и МФЦ от общего количества таких услуг</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Отраслевой</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95,5</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en-US" sz="1000" u="none" strike="noStrike" kern="1200" baseline="0" dirty="0" smtClean="0">
                          <a:solidFill>
                            <a:schemeClr val="tx1"/>
                          </a:solidFill>
                          <a:effectLst/>
                          <a:latin typeface="+mn-lt"/>
                          <a:ea typeface="+mn-ea"/>
                          <a:cs typeface="+mn-cs"/>
                        </a:rPr>
                        <a:t>88.90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0</a:t>
                      </a:r>
                    </a:p>
                  </a:txBody>
                  <a:tcPr marL="3732" marR="3732" marT="3732" marB="0" anchor="ctr"/>
                </a:tc>
                <a:extLst>
                  <a:ext uri="{0D108BD9-81ED-4DB2-BD59-A6C34878D82A}">
                    <a16:rowId xmlns:a16="http://schemas.microsoft.com/office/drawing/2014/main" val="1821435100"/>
                  </a:ext>
                </a:extLst>
              </a:tr>
              <a:tr h="949618">
                <a:tc>
                  <a:txBody>
                    <a:bodyPr/>
                    <a:lstStyle/>
                    <a:p>
                      <a:pPr algn="ctr" fontAlgn="ctr"/>
                      <a:r>
                        <a:rPr lang="ru-RU" sz="1000" u="none" strike="noStrike" dirty="0">
                          <a:solidFill>
                            <a:schemeClr val="tx1"/>
                          </a:solidFill>
                          <a:effectLst/>
                        </a:rPr>
                        <a:t>15.4.</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Увеличение </a:t>
                      </a:r>
                      <a:r>
                        <a:rPr lang="ru-RU" sz="1000" u="none" strike="noStrike" kern="1200" baseline="0" dirty="0">
                          <a:solidFill>
                            <a:schemeClr val="tx1"/>
                          </a:solidFill>
                          <a:effectLst/>
                          <a:latin typeface="+mn-lt"/>
                          <a:ea typeface="+mn-ea"/>
                          <a:cs typeface="+mn-cs"/>
                        </a:rPr>
                        <a:t>доли защищенных по требованиям безопасности информации информационных систем, используемых ОМСУ муниципального образования Московской области, в соответствии с категорией обрабатываемой информации, а также персональных компьютеров, используемых на рабочих местах работников, обеспеченных антивирусным программным обеспечением с регулярным обновлением соответствующих баз</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Приоритетный, отраслевой показатель </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1622446630"/>
                  </a:ext>
                </a:extLst>
              </a:tr>
            </a:tbl>
          </a:graphicData>
        </a:graphic>
      </p:graphicFrame>
    </p:spTree>
    <p:extLst>
      <p:ext uri="{BB962C8B-B14F-4D97-AF65-F5344CB8AC3E}">
        <p14:creationId xmlns:p14="http://schemas.microsoft.com/office/powerpoint/2010/main" val="32830102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D73C0FE-4234-4267-BEA7-9D08BDF9185A}"/>
              </a:ext>
            </a:extLst>
          </p:cNvPr>
          <p:cNvGraphicFramePr>
            <a:graphicFrameLocks noGrp="1"/>
          </p:cNvGraphicFramePr>
          <p:nvPr>
            <p:ph idx="1"/>
          </p:nvPr>
        </p:nvGraphicFramePr>
        <p:xfrm>
          <a:off x="224828" y="900661"/>
          <a:ext cx="11506953" cy="4266021"/>
        </p:xfrm>
        <a:graphic>
          <a:graphicData uri="http://schemas.openxmlformats.org/drawingml/2006/table">
            <a:tbl>
              <a:tblPr>
                <a:tableStyleId>{5C22544A-7EE6-4342-B048-85BDC9FD1C3A}</a:tableStyleId>
              </a:tblPr>
              <a:tblGrid>
                <a:gridCol w="548473">
                  <a:extLst>
                    <a:ext uri="{9D8B030D-6E8A-4147-A177-3AD203B41FA5}">
                      <a16:colId xmlns:a16="http://schemas.microsoft.com/office/drawing/2014/main" val="1399152192"/>
                    </a:ext>
                  </a:extLst>
                </a:gridCol>
                <a:gridCol w="3409400">
                  <a:extLst>
                    <a:ext uri="{9D8B030D-6E8A-4147-A177-3AD203B41FA5}">
                      <a16:colId xmlns:a16="http://schemas.microsoft.com/office/drawing/2014/main" val="438038098"/>
                    </a:ext>
                  </a:extLst>
                </a:gridCol>
                <a:gridCol w="682203">
                  <a:extLst>
                    <a:ext uri="{9D8B030D-6E8A-4147-A177-3AD203B41FA5}">
                      <a16:colId xmlns:a16="http://schemas.microsoft.com/office/drawing/2014/main" val="3019860057"/>
                    </a:ext>
                  </a:extLst>
                </a:gridCol>
                <a:gridCol w="943374">
                  <a:extLst>
                    <a:ext uri="{9D8B030D-6E8A-4147-A177-3AD203B41FA5}">
                      <a16:colId xmlns:a16="http://schemas.microsoft.com/office/drawing/2014/main" val="2906490435"/>
                    </a:ext>
                  </a:extLst>
                </a:gridCol>
                <a:gridCol w="943374">
                  <a:extLst>
                    <a:ext uri="{9D8B030D-6E8A-4147-A177-3AD203B41FA5}">
                      <a16:colId xmlns:a16="http://schemas.microsoft.com/office/drawing/2014/main" val="602339216"/>
                    </a:ext>
                  </a:extLst>
                </a:gridCol>
                <a:gridCol w="987250">
                  <a:extLst>
                    <a:ext uri="{9D8B030D-6E8A-4147-A177-3AD203B41FA5}">
                      <a16:colId xmlns:a16="http://schemas.microsoft.com/office/drawing/2014/main" val="1974297824"/>
                    </a:ext>
                  </a:extLst>
                </a:gridCol>
                <a:gridCol w="965311">
                  <a:extLst>
                    <a:ext uri="{9D8B030D-6E8A-4147-A177-3AD203B41FA5}">
                      <a16:colId xmlns:a16="http://schemas.microsoft.com/office/drawing/2014/main" val="4112659092"/>
                    </a:ext>
                  </a:extLst>
                </a:gridCol>
                <a:gridCol w="1064037">
                  <a:extLst>
                    <a:ext uri="{9D8B030D-6E8A-4147-A177-3AD203B41FA5}">
                      <a16:colId xmlns:a16="http://schemas.microsoft.com/office/drawing/2014/main" val="1364764230"/>
                    </a:ext>
                  </a:extLst>
                </a:gridCol>
                <a:gridCol w="965311">
                  <a:extLst>
                    <a:ext uri="{9D8B030D-6E8A-4147-A177-3AD203B41FA5}">
                      <a16:colId xmlns:a16="http://schemas.microsoft.com/office/drawing/2014/main" val="3590484154"/>
                    </a:ext>
                  </a:extLst>
                </a:gridCol>
                <a:gridCol w="998220">
                  <a:extLst>
                    <a:ext uri="{9D8B030D-6E8A-4147-A177-3AD203B41FA5}">
                      <a16:colId xmlns:a16="http://schemas.microsoft.com/office/drawing/2014/main" val="1990073500"/>
                    </a:ext>
                  </a:extLst>
                </a:gridCol>
              </a:tblGrid>
              <a:tr h="287681">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656581694"/>
                  </a:ext>
                </a:extLst>
              </a:tr>
              <a:tr h="287681">
                <a:tc>
                  <a:txBody>
                    <a:bodyPr/>
                    <a:lstStyle/>
                    <a:p>
                      <a:pPr algn="ctr" fontAlgn="ctr"/>
                      <a:r>
                        <a:rPr lang="ru-RU" sz="1050" u="none" strike="noStrike" dirty="0">
                          <a:effectLst/>
                        </a:rPr>
                        <a:t>15</a:t>
                      </a:r>
                      <a:endParaRPr lang="ru-RU" sz="1050" b="1" i="0" u="none" strike="noStrike" dirty="0">
                        <a:solidFill>
                          <a:srgbClr val="000000"/>
                        </a:solidFill>
                        <a:effectLst/>
                        <a:latin typeface="Arial" panose="020B0604020202020204" pitchFamily="34" charset="0"/>
                      </a:endParaRPr>
                    </a:p>
                  </a:txBody>
                  <a:tcPr marL="3663" marR="3663" marT="3663" marB="0" anchor="ctr"/>
                </a:tc>
                <a:tc>
                  <a:txBody>
                    <a:bodyPr/>
                    <a:lstStyle/>
                    <a:p>
                      <a:pPr algn="l" fontAlgn="ctr"/>
                      <a:r>
                        <a:rPr lang="ru-RU" sz="1050" u="none" strike="noStrike" dirty="0">
                          <a:effectLst/>
                        </a:rPr>
                        <a:t>Муниципальная программа «Цифровое муниципальное образование»</a:t>
                      </a:r>
                      <a:endParaRPr lang="ru-RU" sz="1050" b="1"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472126502"/>
                  </a:ext>
                </a:extLst>
              </a:tr>
              <a:tr h="459303">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dirty="0">
                          <a:solidFill>
                            <a:schemeClr val="tx1"/>
                          </a:solidFill>
                          <a:effectLst/>
                        </a:rPr>
                        <a:t>Подпрограмма II «Развитие информационной и технологической инфраструктуры экосистемы цифровой экономики муниципального образования Московской области»</a:t>
                      </a:r>
                      <a:endParaRPr lang="ru-RU" sz="105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252817599"/>
                  </a:ext>
                </a:extLst>
              </a:tr>
              <a:tr h="503139">
                <a:tc>
                  <a:txBody>
                    <a:bodyPr/>
                    <a:lstStyle/>
                    <a:p>
                      <a:pPr algn="ctr" fontAlgn="ctr"/>
                      <a:r>
                        <a:rPr lang="ru-RU" sz="1050" u="none" strike="noStrike" dirty="0" smtClean="0">
                          <a:solidFill>
                            <a:schemeClr val="tx1"/>
                          </a:solidFill>
                          <a:effectLst/>
                        </a:rPr>
                        <a:t>15.1.</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Уровень удовлетворенности граждан качеством предоставления государственных и муниципальных услуг</a:t>
                      </a:r>
                      <a:endParaRPr lang="ru-RU" sz="1050" u="none" strike="noStrike" kern="1200" dirty="0">
                        <a:solidFill>
                          <a:schemeClr val="tx1"/>
                        </a:solidFill>
                        <a:effectLst/>
                        <a:latin typeface="+mn-lt"/>
                        <a:ea typeface="+mn-ea"/>
                        <a:cs typeface="+mn-cs"/>
                      </a:endParaRPr>
                    </a:p>
                  </a:txBody>
                  <a:tcPr marL="3663" marR="3663" marT="3663" marB="0"/>
                </a:tc>
                <a:tc>
                  <a:txBody>
                    <a:bodyPr/>
                    <a:lstStyle/>
                    <a:p>
                      <a:pPr algn="ctr" fontAlgn="ctr"/>
                      <a:r>
                        <a:rPr lang="ru-RU" sz="1050" u="none" strike="noStrike" kern="1200" dirty="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95,53</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90,76</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96,86</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96,90</a:t>
                      </a: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624800432"/>
                  </a:ext>
                </a:extLst>
              </a:tr>
              <a:tr h="467833">
                <a:tc>
                  <a:txBody>
                    <a:bodyPr/>
                    <a:lstStyle/>
                    <a:p>
                      <a:pPr algn="ctr" fontAlgn="ct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Подпрограмма I</a:t>
                      </a:r>
                      <a:r>
                        <a:rPr lang="en-US" sz="1050" u="none" strike="noStrike" kern="1200" dirty="0" smtClean="0">
                          <a:solidFill>
                            <a:schemeClr val="tx1"/>
                          </a:solidFill>
                          <a:effectLst/>
                          <a:latin typeface="+mn-lt"/>
                          <a:ea typeface="+mn-ea"/>
                          <a:cs typeface="+mn-cs"/>
                        </a:rPr>
                        <a:t>V</a:t>
                      </a:r>
                      <a:r>
                        <a:rPr lang="ru-RU" sz="1050" u="none" strike="noStrike" kern="1200" dirty="0" smtClean="0">
                          <a:solidFill>
                            <a:schemeClr val="tx1"/>
                          </a:solidFill>
                          <a:effectLst/>
                          <a:latin typeface="+mn-lt"/>
                          <a:ea typeface="+mn-ea"/>
                          <a:cs typeface="+mn-cs"/>
                        </a:rPr>
                        <a:t> «Развитие архивного дела»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169300467"/>
                  </a:ext>
                </a:extLst>
              </a:tr>
              <a:tr h="520279">
                <a:tc>
                  <a:txBody>
                    <a:bodyPr/>
                    <a:lstStyle/>
                    <a:p>
                      <a:pPr algn="ctr" fontAlgn="ctr"/>
                      <a:r>
                        <a:rPr lang="ru-RU" sz="1050" u="none" strike="noStrike" dirty="0">
                          <a:solidFill>
                            <a:schemeClr val="tx1"/>
                          </a:solidFill>
                          <a:effectLst/>
                        </a:rPr>
                        <a:t>15.11.</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документов, хранящихся в муниципальном архиве в нормативных условиях, обеспечивающих их постоянное (вечное) и долговременное хранение, в общем количестве документов в муниципальном архиве</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extLst>
                  <a:ext uri="{0D108BD9-81ED-4DB2-BD59-A6C34878D82A}">
                    <a16:rowId xmlns:a16="http://schemas.microsoft.com/office/drawing/2014/main" val="3534928445"/>
                  </a:ext>
                </a:extLst>
              </a:tr>
              <a:tr h="459303">
                <a:tc>
                  <a:txBody>
                    <a:bodyPr/>
                    <a:lstStyle/>
                    <a:p>
                      <a:pPr algn="ctr" fontAlgn="ctr"/>
                      <a:r>
                        <a:rPr lang="ru-RU" sz="1050" u="none" strike="noStrike" dirty="0">
                          <a:solidFill>
                            <a:schemeClr val="tx1"/>
                          </a:solidFill>
                          <a:effectLst/>
                        </a:rPr>
                        <a:t>15.12.</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фондов муниципального архива, внесенных в общеотраслевую базу данных «Архивный фонд», от общего количества архивных фондов, хранящихся в муниципальном архиве</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Штука</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extLst>
                  <a:ext uri="{0D108BD9-81ED-4DB2-BD59-A6C34878D82A}">
                    <a16:rowId xmlns:a16="http://schemas.microsoft.com/office/drawing/2014/main" val="1418961286"/>
                  </a:ext>
                </a:extLst>
              </a:tr>
              <a:tr h="713515">
                <a:tc>
                  <a:txBody>
                    <a:bodyPr/>
                    <a:lstStyle/>
                    <a:p>
                      <a:pPr algn="ctr" fontAlgn="ctr"/>
                      <a:r>
                        <a:rPr lang="ru-RU" sz="1050" u="none" strike="noStrike" dirty="0">
                          <a:solidFill>
                            <a:schemeClr val="tx1"/>
                          </a:solidFill>
                          <a:effectLst/>
                        </a:rPr>
                        <a:t>15.13.</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документов, переведенных в электронно-цифровую форму, от общего количества документов, находящихся на хранении в муниципальном архиве муниципального образования</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Приоритетный целевой показатель</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5,7</a:t>
                      </a: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477571191"/>
                  </a:ext>
                </a:extLst>
              </a:tr>
            </a:tbl>
          </a:graphicData>
        </a:graphic>
      </p:graphicFrame>
    </p:spTree>
    <p:extLst>
      <p:ext uri="{BB962C8B-B14F-4D97-AF65-F5344CB8AC3E}">
        <p14:creationId xmlns:p14="http://schemas.microsoft.com/office/powerpoint/2010/main" val="18528067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5E1D8C1-A818-4F84-8770-57822786FCFE}"/>
              </a:ext>
            </a:extLst>
          </p:cNvPr>
          <p:cNvGraphicFramePr>
            <a:graphicFrameLocks noGrp="1"/>
          </p:cNvGraphicFramePr>
          <p:nvPr>
            <p:ph idx="1"/>
            <p:extLst/>
          </p:nvPr>
        </p:nvGraphicFramePr>
        <p:xfrm>
          <a:off x="244444" y="914400"/>
          <a:ext cx="11561275" cy="5676523"/>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1400890665"/>
                    </a:ext>
                  </a:extLst>
                </a:gridCol>
                <a:gridCol w="2986754">
                  <a:extLst>
                    <a:ext uri="{9D8B030D-6E8A-4147-A177-3AD203B41FA5}">
                      <a16:colId xmlns:a16="http://schemas.microsoft.com/office/drawing/2014/main" val="4033007424"/>
                    </a:ext>
                  </a:extLst>
                </a:gridCol>
                <a:gridCol w="1124166">
                  <a:extLst>
                    <a:ext uri="{9D8B030D-6E8A-4147-A177-3AD203B41FA5}">
                      <a16:colId xmlns:a16="http://schemas.microsoft.com/office/drawing/2014/main" val="2116694053"/>
                    </a:ext>
                  </a:extLst>
                </a:gridCol>
                <a:gridCol w="947826">
                  <a:extLst>
                    <a:ext uri="{9D8B030D-6E8A-4147-A177-3AD203B41FA5}">
                      <a16:colId xmlns:a16="http://schemas.microsoft.com/office/drawing/2014/main" val="1317702321"/>
                    </a:ext>
                  </a:extLst>
                </a:gridCol>
                <a:gridCol w="947826">
                  <a:extLst>
                    <a:ext uri="{9D8B030D-6E8A-4147-A177-3AD203B41FA5}">
                      <a16:colId xmlns:a16="http://schemas.microsoft.com/office/drawing/2014/main" val="2093953300"/>
                    </a:ext>
                  </a:extLst>
                </a:gridCol>
                <a:gridCol w="991912">
                  <a:extLst>
                    <a:ext uri="{9D8B030D-6E8A-4147-A177-3AD203B41FA5}">
                      <a16:colId xmlns:a16="http://schemas.microsoft.com/office/drawing/2014/main" val="3711059055"/>
                    </a:ext>
                  </a:extLst>
                </a:gridCol>
                <a:gridCol w="969869">
                  <a:extLst>
                    <a:ext uri="{9D8B030D-6E8A-4147-A177-3AD203B41FA5}">
                      <a16:colId xmlns:a16="http://schemas.microsoft.com/office/drawing/2014/main" val="2510764101"/>
                    </a:ext>
                  </a:extLst>
                </a:gridCol>
                <a:gridCol w="1069060">
                  <a:extLst>
                    <a:ext uri="{9D8B030D-6E8A-4147-A177-3AD203B41FA5}">
                      <a16:colId xmlns:a16="http://schemas.microsoft.com/office/drawing/2014/main" val="3907170370"/>
                    </a:ext>
                  </a:extLst>
                </a:gridCol>
                <a:gridCol w="969869">
                  <a:extLst>
                    <a:ext uri="{9D8B030D-6E8A-4147-A177-3AD203B41FA5}">
                      <a16:colId xmlns:a16="http://schemas.microsoft.com/office/drawing/2014/main" val="4184338736"/>
                    </a:ext>
                  </a:extLst>
                </a:gridCol>
                <a:gridCol w="1002932">
                  <a:extLst>
                    <a:ext uri="{9D8B030D-6E8A-4147-A177-3AD203B41FA5}">
                      <a16:colId xmlns:a16="http://schemas.microsoft.com/office/drawing/2014/main" val="2360389506"/>
                    </a:ext>
                  </a:extLst>
                </a:gridCol>
              </a:tblGrid>
              <a:tr h="354783">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Наименование муниципальной программы/подпрограммы/показателя</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Тип показателя</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Единица измерения</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Базовое значение</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Достигнутое </a:t>
                      </a:r>
                      <a:r>
                        <a:rPr lang="ru-RU" sz="1050" u="none" strike="noStrike" dirty="0" smtClean="0">
                          <a:solidFill>
                            <a:schemeClr val="tx1"/>
                          </a:solidFill>
                          <a:effectLst/>
                        </a:rPr>
                        <a:t>2023 </a:t>
                      </a:r>
                      <a:r>
                        <a:rPr lang="ru-RU" sz="1050" u="none" strike="noStrike" dirty="0">
                          <a:solidFill>
                            <a:schemeClr val="tx1"/>
                          </a:solidFill>
                          <a:effectLst/>
                        </a:rPr>
                        <a:t>года</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2024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2025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2026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2027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93002010"/>
                  </a:ext>
                </a:extLst>
              </a:tr>
              <a:tr h="354783">
                <a:tc>
                  <a:txBody>
                    <a:bodyPr/>
                    <a:lstStyle/>
                    <a:p>
                      <a:pPr algn="ctr" fontAlgn="ctr"/>
                      <a:r>
                        <a:rPr lang="ru-RU" sz="1050" u="none" strike="noStrike">
                          <a:solidFill>
                            <a:schemeClr val="tx1"/>
                          </a:solidFill>
                          <a:effectLst/>
                        </a:rPr>
                        <a:t>16</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Муниципальная программа «Архитектура и градостроительство»</a:t>
                      </a:r>
                      <a:endParaRPr lang="ru-RU" sz="1050" b="1"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378854517"/>
                  </a:ext>
                </a:extLst>
              </a:tr>
              <a:tr h="354783">
                <a:tc>
                  <a:txBody>
                    <a:bodyPr/>
                    <a:lstStyle/>
                    <a:p>
                      <a:pPr algn="ctr" fontAlgn="ctr"/>
                      <a:r>
                        <a:rPr lang="ru-RU" sz="1050" u="none" strike="noStrike">
                          <a:solidFill>
                            <a:schemeClr val="tx1"/>
                          </a:solidFill>
                          <a:effectLst/>
                        </a:rPr>
                        <a:t> </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Подпрограмма I «Разработка Генерального плана развития городского округа»</a:t>
                      </a:r>
                      <a:endParaRPr lang="ru-RU" sz="1050" b="1"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841645731"/>
                  </a:ext>
                </a:extLst>
              </a:tr>
              <a:tr h="532174">
                <a:tc>
                  <a:txBody>
                    <a:bodyPr/>
                    <a:lstStyle/>
                    <a:p>
                      <a:pPr algn="ctr" fontAlgn="ctr"/>
                      <a:r>
                        <a:rPr lang="ru-RU" sz="1050" u="none" strike="noStrike">
                          <a:solidFill>
                            <a:schemeClr val="tx1"/>
                          </a:solidFill>
                          <a:effectLst/>
                        </a:rPr>
                        <a:t>16.1.</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утвержденного в актуальной версии генерального плана городского округа (внесение изменений в генеральный план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Отраслевой приоритетный показатель</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нет</a:t>
                      </a:r>
                      <a:endParaRPr lang="ru-RU" sz="1050" u="none" strike="noStrike" kern="1200" dirty="0">
                        <a:solidFill>
                          <a:schemeClr val="tx1"/>
                        </a:solidFill>
                        <a:effectLst/>
                        <a:latin typeface="+mn-lt"/>
                        <a:ea typeface="+mn-ea"/>
                        <a:cs typeface="+mn-cs"/>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83758048"/>
                  </a:ext>
                </a:extLst>
              </a:tr>
              <a:tr h="709565">
                <a:tc>
                  <a:txBody>
                    <a:bodyPr/>
                    <a:lstStyle/>
                    <a:p>
                      <a:pPr algn="ctr" fontAlgn="ctr"/>
                      <a:r>
                        <a:rPr lang="ru-RU" sz="1050" u="none" strike="noStrike">
                          <a:solidFill>
                            <a:schemeClr val="tx1"/>
                          </a:solidFill>
                          <a:effectLst/>
                        </a:rPr>
                        <a:t>16.2.</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утвержденных в актуальной версии Правил землепользования и застройки городского округа (внесение изменений в Правила землепользования и застройки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Отраслевой приоритетный показатель</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85180229"/>
                  </a:ext>
                </a:extLst>
              </a:tr>
              <a:tr h="886957">
                <a:tc>
                  <a:txBody>
                    <a:bodyPr/>
                    <a:lstStyle/>
                    <a:p>
                      <a:pPr algn="ctr" fontAlgn="ctr"/>
                      <a:r>
                        <a:rPr lang="ru-RU" sz="1050" u="none" strike="noStrike" dirty="0">
                          <a:solidFill>
                            <a:schemeClr val="tx1"/>
                          </a:solidFill>
                          <a:effectLst/>
                        </a:rPr>
                        <a:t>16.3.</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утвержденных нормативов градостроительного проектирования городского округа (внесение изменений в нормативы градостроительного проектирования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Отраслевой приоритетный показатель</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нет</a:t>
                      </a: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5853901"/>
                  </a:ext>
                </a:extLst>
              </a:tr>
              <a:tr h="532174">
                <a:tc>
                  <a:txBody>
                    <a:bodyPr/>
                    <a:lstStyle/>
                    <a:p>
                      <a:pPr algn="ctr" fontAlgn="ctr"/>
                      <a:r>
                        <a:rPr lang="ru-RU" sz="1050" u="none" strike="noStrike">
                          <a:solidFill>
                            <a:schemeClr val="tx1"/>
                          </a:solidFill>
                          <a:effectLst/>
                        </a:rPr>
                        <a:t> </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a:solidFill>
                            <a:schemeClr val="tx1"/>
                          </a:solidFill>
                          <a:effectLst/>
                        </a:rPr>
                        <a:t>Подпрограмма II «Реализация политики пространственного развития городского округа»</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1388106202"/>
                  </a:ext>
                </a:extLst>
              </a:tr>
              <a:tr h="709565">
                <a:tc>
                  <a:txBody>
                    <a:bodyPr/>
                    <a:lstStyle/>
                    <a:p>
                      <a:pPr algn="ctr" fontAlgn="ctr"/>
                      <a:r>
                        <a:rPr lang="ru-RU" sz="1050" u="none" strike="noStrike">
                          <a:solidFill>
                            <a:schemeClr val="tx1"/>
                          </a:solidFill>
                          <a:effectLst/>
                        </a:rPr>
                        <a:t>16.1.</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Количество ликвидированных самовольных, недостроенных и аварийных объектов на территории муниципального образования Московской области</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Рейтинг-45</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единица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6181" marR="6181" marT="6181" marB="0" anchor="ctr"/>
                </a:tc>
                <a:tc>
                  <a:txBody>
                    <a:bodyPr/>
                    <a:lstStyle/>
                    <a:p>
                      <a:pPr algn="ctr" fontAlgn="ctr"/>
                      <a:r>
                        <a:rPr lang="ru-RU" sz="1050" u="none" strike="noStrike"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121920616"/>
                  </a:ext>
                </a:extLst>
              </a:tr>
              <a:tr h="1241739">
                <a:tc>
                  <a:txBody>
                    <a:bodyPr/>
                    <a:lstStyle/>
                    <a:p>
                      <a:pPr algn="ctr" fontAlgn="ctr"/>
                      <a:r>
                        <a:rPr lang="ru-RU" sz="1050" u="none" strike="noStrike">
                          <a:solidFill>
                            <a:schemeClr val="tx1"/>
                          </a:solidFill>
                          <a:effectLst/>
                        </a:rPr>
                        <a:t>16.2.</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a:solidFill>
                            <a:schemeClr val="tx1"/>
                          </a:solidFill>
                          <a:effectLst/>
                        </a:rPr>
                        <a:t>Осуществление переданных государственных полномочий в соответствии с Законом Московской области № 107/2014-ОЗ «О наделении органов местного самоуправления муниципальных образований Московской области отдельными государственными полномочиями Московской области»</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Показатель муниципальной программы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b="0" i="0" u="none" strike="noStrike" dirty="0" smtClean="0">
                          <a:solidFill>
                            <a:schemeClr val="tx1"/>
                          </a:solidFill>
                          <a:effectLst/>
                          <a:latin typeface="Arial" panose="020B0604020202020204" pitchFamily="34" charset="0"/>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754612516"/>
                  </a:ext>
                </a:extLst>
              </a:tr>
            </a:tbl>
          </a:graphicData>
        </a:graphic>
      </p:graphicFrame>
    </p:spTree>
    <p:extLst>
      <p:ext uri="{BB962C8B-B14F-4D97-AF65-F5344CB8AC3E}">
        <p14:creationId xmlns:p14="http://schemas.microsoft.com/office/powerpoint/2010/main" val="1011701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7</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1070000290"/>
              </p:ext>
            </p:extLst>
          </p:nvPr>
        </p:nvGraphicFramePr>
        <p:xfrm>
          <a:off x="153911" y="894079"/>
          <a:ext cx="11743449" cy="5506921"/>
        </p:xfrm>
        <a:graphic>
          <a:graphicData uri="http://schemas.openxmlformats.org/drawingml/2006/table">
            <a:tbl>
              <a:tblPr>
                <a:tableStyleId>{5C22544A-7EE6-4342-B048-85BDC9FD1C3A}</a:tableStyleId>
              </a:tblPr>
              <a:tblGrid>
                <a:gridCol w="3361830">
                  <a:extLst>
                    <a:ext uri="{9D8B030D-6E8A-4147-A177-3AD203B41FA5}">
                      <a16:colId xmlns:a16="http://schemas.microsoft.com/office/drawing/2014/main" val="444094345"/>
                    </a:ext>
                  </a:extLst>
                </a:gridCol>
                <a:gridCol w="1530424">
                  <a:extLst>
                    <a:ext uri="{9D8B030D-6E8A-4147-A177-3AD203B41FA5}">
                      <a16:colId xmlns:a16="http://schemas.microsoft.com/office/drawing/2014/main" val="259913780"/>
                    </a:ext>
                  </a:extLst>
                </a:gridCol>
                <a:gridCol w="696343">
                  <a:extLst>
                    <a:ext uri="{9D8B030D-6E8A-4147-A177-3AD203B41FA5}">
                      <a16:colId xmlns:a16="http://schemas.microsoft.com/office/drawing/2014/main" val="4088317492"/>
                    </a:ext>
                  </a:extLst>
                </a:gridCol>
                <a:gridCol w="772864">
                  <a:extLst>
                    <a:ext uri="{9D8B030D-6E8A-4147-A177-3AD203B41FA5}">
                      <a16:colId xmlns:a16="http://schemas.microsoft.com/office/drawing/2014/main" val="1361735704"/>
                    </a:ext>
                  </a:extLst>
                </a:gridCol>
                <a:gridCol w="834081">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54701">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Оценка</a:t>
                      </a: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74089">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206045">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7</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Труд и заработная плата</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2902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Количество созданных рабочих мест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единица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1 472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2 270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890</a:t>
                      </a:r>
                    </a:p>
                  </a:txBody>
                  <a:tcPr marL="68580" marR="68580" marT="0" marB="0" anchor="ctr"/>
                </a:tc>
                <a:extLst>
                  <a:ext uri="{0D108BD9-81ED-4DB2-BD59-A6C34878D82A}">
                    <a16:rowId xmlns:a16="http://schemas.microsoft.com/office/drawing/2014/main" val="3426044676"/>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Численность официально зарегистрированных безработных,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200</a:t>
                      </a:r>
                    </a:p>
                  </a:txBody>
                  <a:tcPr marL="68580" marR="68580" marT="0" marB="0" anchor="ctr"/>
                </a:tc>
                <a:extLst>
                  <a:ext uri="{0D108BD9-81ED-4DB2-BD59-A6C34878D82A}">
                    <a16:rowId xmlns:a16="http://schemas.microsoft.com/office/drawing/2014/main" val="3303530368"/>
                  </a:ext>
                </a:extLst>
              </a:tr>
              <a:tr h="29464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Фонд начисленной заработной платы всех работников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млн. рублей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28 996,7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32 225,8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36 253,0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39 298,2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39 704,1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42 760,5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43 618,5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46 582,8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48 097,4</a:t>
                      </a:r>
                    </a:p>
                  </a:txBody>
                  <a:tcPr marL="68580" marR="68580" marT="0" marB="0" anchor="ctr"/>
                </a:tc>
                <a:extLst>
                  <a:ext uri="{0D108BD9-81ED-4DB2-BD59-A6C34878D82A}">
                    <a16:rowId xmlns:a16="http://schemas.microsoft.com/office/drawing/2014/main" val="1866926461"/>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Темп роста фонда заработной платы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109,5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108,8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110,3</a:t>
                      </a:r>
                    </a:p>
                  </a:txBody>
                  <a:tcPr marL="68580" marR="68580" marT="0" marB="0" anchor="ctr"/>
                </a:tc>
                <a:extLst>
                  <a:ext uri="{0D108BD9-81ED-4DB2-BD59-A6C34878D82A}">
                    <a16:rowId xmlns:a16="http://schemas.microsoft.com/office/drawing/2014/main" val="2863614157"/>
                  </a:ext>
                </a:extLst>
              </a:tr>
              <a:tr h="35178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Среднемесячная номинальная начисленная заработная плата работников (по полному кругу организаций)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рубль</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77 770,0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87 389,6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96 944,6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103 693,6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104 249,6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110 918,7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112 139,0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118 419,2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120 701,0</a:t>
                      </a:r>
                    </a:p>
                  </a:txBody>
                  <a:tcPr marL="68580" marR="68580" marT="0" marB="0" anchor="ctr"/>
                </a:tc>
                <a:extLst>
                  <a:ext uri="{0D108BD9-81ED-4DB2-BD59-A6C34878D82A}">
                    <a16:rowId xmlns:a16="http://schemas.microsoft.com/office/drawing/2014/main" val="1452794486"/>
                  </a:ext>
                </a:extLst>
              </a:tr>
              <a:tr h="15170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Реальная заработная плата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103,3</a:t>
                      </a:r>
                    </a:p>
                  </a:txBody>
                  <a:tcPr marL="68580" marR="68580" marT="0" marB="0" anchor="ctr"/>
                </a:tc>
                <a:extLst>
                  <a:ext uri="{0D108BD9-81ED-4DB2-BD59-A6C34878D82A}">
                    <a16:rowId xmlns:a16="http://schemas.microsoft.com/office/drawing/2014/main" val="3720615212"/>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Индекс потребительских цен за период с начала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соответствующему периоду предыдущего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107,47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115,69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106,40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106,80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104,20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104,20</a:t>
                      </a:r>
                    </a:p>
                  </a:txBody>
                  <a:tcPr marL="68580" marR="68580" marT="0" marB="0" anchor="ctr"/>
                </a:tc>
                <a:extLst>
                  <a:ext uri="{0D108BD9-81ED-4DB2-BD59-A6C34878D82A}">
                    <a16:rowId xmlns:a16="http://schemas.microsoft.com/office/drawing/2014/main" val="3068271065"/>
                  </a:ext>
                </a:extLst>
              </a:tr>
              <a:tr h="25941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8. </a:t>
                      </a:r>
                      <a:r>
                        <a:rPr lang="ru-RU" sz="800" b="1" i="0" u="none" strike="noStrike" dirty="0">
                          <a:solidFill>
                            <a:srgbClr val="000000"/>
                          </a:solidFill>
                          <a:effectLst/>
                          <a:latin typeface="Arial" panose="020B0604020202020204" pitchFamily="34" charset="0"/>
                          <a:cs typeface="Arial" panose="020B0604020202020204" pitchFamily="34" charset="0"/>
                        </a:rPr>
                        <a:t>Образование</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93767417"/>
                  </a:ext>
                </a:extLst>
              </a:tr>
              <a:tr h="246249">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Дошкольное образование: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943004315"/>
                  </a:ext>
                </a:extLst>
              </a:tr>
              <a:tr h="36717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мест в дошкольных муниципальных образовательных организациях</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7 653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7 805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8 155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8 290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8 670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8 670</a:t>
                      </a:r>
                    </a:p>
                  </a:txBody>
                  <a:tcPr marL="68580" marR="68580" marT="0" marB="0" anchor="ctr"/>
                </a:tc>
                <a:extLst>
                  <a:ext uri="{0D108BD9-81ED-4DB2-BD59-A6C34878D82A}">
                    <a16:rowId xmlns:a16="http://schemas.microsoft.com/office/drawing/2014/main" val="3815124970"/>
                  </a:ext>
                </a:extLst>
              </a:tr>
              <a:tr h="197901">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Общее образование: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Число мест в муниципальных общеобразовательных организациях</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10 140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10 140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12 960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12 960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extLst>
                  <a:ext uri="{0D108BD9-81ED-4DB2-BD59-A6C34878D82A}">
                    <a16:rowId xmlns:a16="http://schemas.microsoft.com/office/drawing/2014/main" val="3127473807"/>
                  </a:ext>
                </a:extLst>
              </a:tr>
              <a:tr h="43313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Доля обучающихся в государственных (муниципальных) общеобразовательных организациях, занимающихся во вторую смену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процент</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8,8</a:t>
                      </a:r>
                    </a:p>
                  </a:txBody>
                  <a:tcPr marL="68580" marR="68580" marT="0" marB="0" anchor="ctr"/>
                </a:tc>
                <a:extLst>
                  <a:ext uri="{0D108BD9-81ED-4DB2-BD59-A6C34878D82A}">
                    <a16:rowId xmlns:a16="http://schemas.microsoft.com/office/drawing/2014/main" val="1006903519"/>
                  </a:ext>
                </a:extLst>
              </a:tr>
              <a:tr h="433135">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Численность обучающихся в государственных (муниципальных) общеобразовательных организациях, занимающихся во вторую смену</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2 408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3 418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1 271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1 873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1 230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1 555</a:t>
                      </a:r>
                    </a:p>
                  </a:txBody>
                  <a:tcPr marL="68580" marR="68580" marT="0" marB="0" anchor="ctr"/>
                </a:tc>
                <a:extLst>
                  <a:ext uri="{0D108BD9-81ED-4DB2-BD59-A6C34878D82A}">
                    <a16:rowId xmlns:a16="http://schemas.microsoft.com/office/drawing/2014/main" val="1835674414"/>
                  </a:ext>
                </a:extLst>
              </a:tr>
              <a:tr h="33419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Общее число обучающихся в государственных (муниципальных) общеобразовательных организациях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14 259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15 629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16 904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16 904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17 581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17 581</a:t>
                      </a:r>
                    </a:p>
                  </a:txBody>
                  <a:tcPr marL="68580" marR="68580" marT="0" marB="0" anchor="ctr"/>
                </a:tc>
                <a:extLst>
                  <a:ext uri="{0D108BD9-81ED-4DB2-BD59-A6C34878D82A}">
                    <a16:rowId xmlns:a16="http://schemas.microsoft.com/office/drawing/2014/main" val="518363310"/>
                  </a:ext>
                </a:extLst>
              </a:tr>
            </a:tbl>
          </a:graphicData>
        </a:graphic>
      </p:graphicFrame>
    </p:spTree>
    <p:extLst>
      <p:ext uri="{BB962C8B-B14F-4D97-AF65-F5344CB8AC3E}">
        <p14:creationId xmlns:p14="http://schemas.microsoft.com/office/powerpoint/2010/main" val="25013493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C35A425-6093-41F6-830B-1E5BF683242F}"/>
              </a:ext>
            </a:extLst>
          </p:cNvPr>
          <p:cNvGraphicFramePr>
            <a:graphicFrameLocks noGrp="1"/>
          </p:cNvGraphicFramePr>
          <p:nvPr>
            <p:ph idx="1"/>
            <p:extLst/>
          </p:nvPr>
        </p:nvGraphicFramePr>
        <p:xfrm>
          <a:off x="215777" y="789848"/>
          <a:ext cx="11671421" cy="5697589"/>
        </p:xfrm>
        <a:graphic>
          <a:graphicData uri="http://schemas.openxmlformats.org/drawingml/2006/table">
            <a:tbl>
              <a:tblPr>
                <a:tableStyleId>{5C22544A-7EE6-4342-B048-85BDC9FD1C3A}</a:tableStyleId>
              </a:tblPr>
              <a:tblGrid>
                <a:gridCol w="556312">
                  <a:extLst>
                    <a:ext uri="{9D8B030D-6E8A-4147-A177-3AD203B41FA5}">
                      <a16:colId xmlns:a16="http://schemas.microsoft.com/office/drawing/2014/main" val="2748966237"/>
                    </a:ext>
                  </a:extLst>
                </a:gridCol>
                <a:gridCol w="3015212">
                  <a:extLst>
                    <a:ext uri="{9D8B030D-6E8A-4147-A177-3AD203B41FA5}">
                      <a16:colId xmlns:a16="http://schemas.microsoft.com/office/drawing/2014/main" val="854318794"/>
                    </a:ext>
                  </a:extLst>
                </a:gridCol>
                <a:gridCol w="1134874">
                  <a:extLst>
                    <a:ext uri="{9D8B030D-6E8A-4147-A177-3AD203B41FA5}">
                      <a16:colId xmlns:a16="http://schemas.microsoft.com/office/drawing/2014/main" val="1149189207"/>
                    </a:ext>
                  </a:extLst>
                </a:gridCol>
                <a:gridCol w="956854">
                  <a:extLst>
                    <a:ext uri="{9D8B030D-6E8A-4147-A177-3AD203B41FA5}">
                      <a16:colId xmlns:a16="http://schemas.microsoft.com/office/drawing/2014/main" val="1062985661"/>
                    </a:ext>
                  </a:extLst>
                </a:gridCol>
                <a:gridCol w="956854">
                  <a:extLst>
                    <a:ext uri="{9D8B030D-6E8A-4147-A177-3AD203B41FA5}">
                      <a16:colId xmlns:a16="http://schemas.microsoft.com/office/drawing/2014/main" val="4235478121"/>
                    </a:ext>
                  </a:extLst>
                </a:gridCol>
                <a:gridCol w="1001361">
                  <a:extLst>
                    <a:ext uri="{9D8B030D-6E8A-4147-A177-3AD203B41FA5}">
                      <a16:colId xmlns:a16="http://schemas.microsoft.com/office/drawing/2014/main" val="1749270584"/>
                    </a:ext>
                  </a:extLst>
                </a:gridCol>
                <a:gridCol w="979110">
                  <a:extLst>
                    <a:ext uri="{9D8B030D-6E8A-4147-A177-3AD203B41FA5}">
                      <a16:colId xmlns:a16="http://schemas.microsoft.com/office/drawing/2014/main" val="1421392084"/>
                    </a:ext>
                  </a:extLst>
                </a:gridCol>
                <a:gridCol w="1079246">
                  <a:extLst>
                    <a:ext uri="{9D8B030D-6E8A-4147-A177-3AD203B41FA5}">
                      <a16:colId xmlns:a16="http://schemas.microsoft.com/office/drawing/2014/main" val="4111842505"/>
                    </a:ext>
                  </a:extLst>
                </a:gridCol>
                <a:gridCol w="979110">
                  <a:extLst>
                    <a:ext uri="{9D8B030D-6E8A-4147-A177-3AD203B41FA5}">
                      <a16:colId xmlns:a16="http://schemas.microsoft.com/office/drawing/2014/main" val="4022011109"/>
                    </a:ext>
                  </a:extLst>
                </a:gridCol>
                <a:gridCol w="1012488">
                  <a:extLst>
                    <a:ext uri="{9D8B030D-6E8A-4147-A177-3AD203B41FA5}">
                      <a16:colId xmlns:a16="http://schemas.microsoft.com/office/drawing/2014/main" val="2946907438"/>
                    </a:ext>
                  </a:extLst>
                </a:gridCol>
              </a:tblGrid>
              <a:tr h="255463">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effectLst/>
                        </a:rPr>
                        <a:t>Наименование муниципальной программы/подпрограммы/показателя</a:t>
                      </a:r>
                      <a:endParaRPr lang="ru-RU" sz="1000" b="0" i="0" u="none" strike="noStrike" dirty="0">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effectLst/>
                        </a:rPr>
                        <a:t>Достигнутое </a:t>
                      </a:r>
                      <a:r>
                        <a:rPr lang="ru-RU" sz="1000" u="none" strike="noStrike" dirty="0" smtClean="0">
                          <a:effectLst/>
                        </a:rPr>
                        <a:t>2023 </a:t>
                      </a:r>
                      <a:r>
                        <a:rPr lang="ru-RU" sz="1000" u="none" strike="noStrike" dirty="0">
                          <a:effectLst/>
                        </a:rPr>
                        <a:t>года</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2024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2025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2026год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2027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366562189"/>
                  </a:ext>
                </a:extLst>
              </a:tr>
              <a:tr h="255463">
                <a:tc>
                  <a:txBody>
                    <a:bodyPr/>
                    <a:lstStyle/>
                    <a:p>
                      <a:pPr algn="ctr" fontAlgn="ctr"/>
                      <a:r>
                        <a:rPr lang="ru-RU" sz="1000" u="none" strike="noStrike" dirty="0">
                          <a:solidFill>
                            <a:schemeClr val="tx1"/>
                          </a:solidFill>
                          <a:effectLst/>
                        </a:rPr>
                        <a:t>17</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Муниципальная программа «Формирование современной комфортной городской среды»</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4015293311"/>
                  </a:ext>
                </a:extLst>
              </a:tr>
              <a:tr h="128831">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Подпрограмма I «Комфортная городская среда»</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3579879141"/>
                  </a:ext>
                </a:extLst>
              </a:tr>
              <a:tr h="382094">
                <a:tc>
                  <a:txBody>
                    <a:bodyPr/>
                    <a:lstStyle/>
                    <a:p>
                      <a:pPr algn="ctr" fontAlgn="ctr"/>
                      <a:r>
                        <a:rPr lang="ru-RU" sz="1000" u="none" strike="noStrike" dirty="0" smtClean="0">
                          <a:solidFill>
                            <a:schemeClr val="tx1"/>
                          </a:solidFill>
                          <a:effectLst/>
                        </a:rPr>
                        <a:t>17.1.</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Количество благоустроенных </a:t>
                      </a:r>
                      <a:r>
                        <a:rPr lang="ru-RU" sz="1000" u="none" strike="noStrike" dirty="0" smtClean="0">
                          <a:solidFill>
                            <a:schemeClr val="tx1"/>
                          </a:solidFill>
                          <a:effectLst/>
                        </a:rPr>
                        <a:t>общественных</a:t>
                      </a:r>
                      <a:r>
                        <a:rPr lang="ru-RU" sz="1000" u="none" strike="noStrike" baseline="0" dirty="0" smtClean="0">
                          <a:solidFill>
                            <a:schemeClr val="tx1"/>
                          </a:solidFill>
                          <a:effectLst/>
                        </a:rPr>
                        <a:t> </a:t>
                      </a:r>
                      <a:r>
                        <a:rPr lang="ru-RU" sz="1000" u="none" strike="noStrike" dirty="0" smtClean="0">
                          <a:solidFill>
                            <a:schemeClr val="tx1"/>
                          </a:solidFill>
                          <a:effectLst/>
                        </a:rPr>
                        <a:t>территорий</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kern="1200" dirty="0">
                          <a:solidFill>
                            <a:schemeClr val="tx1"/>
                          </a:solidFill>
                          <a:effectLst/>
                          <a:latin typeface="+mn-lt"/>
                          <a:ea typeface="+mn-ea"/>
                          <a:cs typeface="+mn-cs"/>
                        </a:rPr>
                        <a:t>Отраслевой приоритетный показатель</a:t>
                      </a:r>
                    </a:p>
                  </a:txBody>
                  <a:tcPr marL="2383" marR="2383" marT="2383" marB="0" anchor="ctr"/>
                </a:tc>
                <a:tc>
                  <a:txBody>
                    <a:bodyPr/>
                    <a:lstStyle/>
                    <a:p>
                      <a:pPr algn="ctr" fontAlgn="ctr"/>
                      <a:r>
                        <a:rPr lang="ru-RU" sz="1000" u="none" strike="noStrike" kern="1200" dirty="0">
                          <a:solidFill>
                            <a:schemeClr val="tx1"/>
                          </a:solidFill>
                          <a:effectLst/>
                          <a:latin typeface="+mn-lt"/>
                          <a:ea typeface="+mn-ea"/>
                          <a:cs typeface="+mn-cs"/>
                        </a:rPr>
                        <a:t>ед.</a:t>
                      </a: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2856104677"/>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00" u="none" strike="noStrike" dirty="0" smtClean="0">
                          <a:solidFill>
                            <a:schemeClr val="tx1"/>
                          </a:solidFill>
                          <a:effectLst/>
                        </a:rPr>
                        <a:t>Подпрограмма II  «Создание условий для обеспечения комфортного проживания жителей</a:t>
                      </a:r>
                      <a:r>
                        <a:rPr lang="ru-RU" sz="1000" u="none" strike="noStrike" baseline="0" dirty="0" smtClean="0">
                          <a:solidFill>
                            <a:schemeClr val="tx1"/>
                          </a:solidFill>
                          <a:effectLst/>
                        </a:rPr>
                        <a:t>, в том числе в многоквартирных домах на территории Московской области</a:t>
                      </a:r>
                      <a:r>
                        <a:rPr lang="ru-RU" sz="1000" u="none" strike="noStrike" dirty="0" smtClean="0">
                          <a:solidFill>
                            <a:schemeClr val="tx1"/>
                          </a:solidFill>
                          <a:effectLst/>
                        </a:rPr>
                        <a:t>»</a:t>
                      </a:r>
                      <a:endParaRPr lang="ru-RU" sz="1000" b="1" i="0" u="none" strike="noStrike" dirty="0" smtClean="0">
                        <a:solidFill>
                          <a:schemeClr val="tx1"/>
                        </a:solidFill>
                        <a:effectLst/>
                        <a:latin typeface="Arial" panose="020B0604020202020204" pitchFamily="34" charset="0"/>
                      </a:endParaRPr>
                    </a:p>
                    <a:p>
                      <a:pPr algn="l"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3300105932"/>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Площадь устраненных дефектов асфальтового покрытия дворовых территорий, в том числе проездов на дворовые территории, в том числе внутриквартальных проездов, в рамках проведения ямочного ремонта</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Квадратный метр</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1336,68</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2000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2000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2925874947"/>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Количество созданных и отремонтированных пешеходных коммуникаций </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Единица</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763913885"/>
                  </a:ext>
                </a:extLst>
              </a:tr>
              <a:tr h="557702">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Площадь дворовых территорий и общественных пространств, содержащихся за счет бюджетных средств</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Квадратный метр</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7"/>
                  </a:ext>
                </a:extLst>
              </a:tr>
              <a:tr h="510363">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Замена детских игровых площадок</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Единица</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15</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8"/>
                  </a:ext>
                </a:extLst>
              </a:tr>
              <a:tr h="1099963">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Количество благоустроенных дворовых территорий</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Единица</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426328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424651"/>
            <a:ext cx="11277600" cy="100450"/>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71</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551912496"/>
              </p:ext>
            </p:extLst>
          </p:nvPr>
        </p:nvGraphicFramePr>
        <p:xfrm>
          <a:off x="534155" y="789776"/>
          <a:ext cx="11411008" cy="5629670"/>
        </p:xfrm>
        <a:graphic>
          <a:graphicData uri="http://schemas.openxmlformats.org/drawingml/2006/table">
            <a:tbl>
              <a:tblPr>
                <a:tableStyleId>{8A107856-5554-42FB-B03E-39F5DBC370BA}</a:tableStyleId>
              </a:tblPr>
              <a:tblGrid>
                <a:gridCol w="247578">
                  <a:extLst>
                    <a:ext uri="{9D8B030D-6E8A-4147-A177-3AD203B41FA5}">
                      <a16:colId xmlns:a16="http://schemas.microsoft.com/office/drawing/2014/main" val="3173738563"/>
                    </a:ext>
                  </a:extLst>
                </a:gridCol>
                <a:gridCol w="2844757">
                  <a:extLst>
                    <a:ext uri="{9D8B030D-6E8A-4147-A177-3AD203B41FA5}">
                      <a16:colId xmlns:a16="http://schemas.microsoft.com/office/drawing/2014/main" val="1175069003"/>
                    </a:ext>
                  </a:extLst>
                </a:gridCol>
                <a:gridCol w="1190861">
                  <a:extLst>
                    <a:ext uri="{9D8B030D-6E8A-4147-A177-3AD203B41FA5}">
                      <a16:colId xmlns:a16="http://schemas.microsoft.com/office/drawing/2014/main" val="2359325872"/>
                    </a:ext>
                  </a:extLst>
                </a:gridCol>
                <a:gridCol w="739832">
                  <a:extLst>
                    <a:ext uri="{9D8B030D-6E8A-4147-A177-3AD203B41FA5}">
                      <a16:colId xmlns:a16="http://schemas.microsoft.com/office/drawing/2014/main" val="3513692141"/>
                    </a:ext>
                  </a:extLst>
                </a:gridCol>
                <a:gridCol w="4214553">
                  <a:extLst>
                    <a:ext uri="{9D8B030D-6E8A-4147-A177-3AD203B41FA5}">
                      <a16:colId xmlns:a16="http://schemas.microsoft.com/office/drawing/2014/main" val="2406719285"/>
                    </a:ext>
                  </a:extLst>
                </a:gridCol>
                <a:gridCol w="706582">
                  <a:extLst>
                    <a:ext uri="{9D8B030D-6E8A-4147-A177-3AD203B41FA5}">
                      <a16:colId xmlns:a16="http://schemas.microsoft.com/office/drawing/2014/main" val="154824804"/>
                    </a:ext>
                  </a:extLst>
                </a:gridCol>
                <a:gridCol w="748145">
                  <a:extLst>
                    <a:ext uri="{9D8B030D-6E8A-4147-A177-3AD203B41FA5}">
                      <a16:colId xmlns:a16="http://schemas.microsoft.com/office/drawing/2014/main" val="1561384155"/>
                    </a:ext>
                  </a:extLst>
                </a:gridCol>
                <a:gridCol w="718700">
                  <a:extLst>
                    <a:ext uri="{9D8B030D-6E8A-4147-A177-3AD203B41FA5}">
                      <a16:colId xmlns:a16="http://schemas.microsoft.com/office/drawing/2014/main" val="3694796067"/>
                    </a:ext>
                  </a:extLst>
                </a:gridCol>
              </a:tblGrid>
              <a:tr h="467163">
                <a:tc>
                  <a:txBody>
                    <a:bodyPr/>
                    <a:lstStyle/>
                    <a:p>
                      <a:pPr algn="ctr" fontAlgn="b"/>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Наименование мер социальной поддержки</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chemeClr val="tx1"/>
                          </a:solidFill>
                          <a:effectLst/>
                          <a:latin typeface="+mn-lt"/>
                        </a:rPr>
                        <a:t>Ц</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л</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в</a:t>
                      </a:r>
                      <a:r>
                        <a:rPr lang="ru-RU" sz="1000" b="1" i="0" u="none" strike="noStrike" dirty="0">
                          <a:solidFill>
                            <a:schemeClr val="tx1"/>
                          </a:solidFill>
                          <a:effectLst/>
                          <a:latin typeface="+mn-lt"/>
                        </a:rPr>
                        <a:t>а</a:t>
                      </a:r>
                      <a:r>
                        <a:rPr lang="en-US" sz="1000" b="1" i="0" u="none" strike="noStrike" dirty="0">
                          <a:solidFill>
                            <a:schemeClr val="tx1"/>
                          </a:solidFill>
                          <a:effectLst/>
                          <a:latin typeface="+mn-lt"/>
                        </a:rPr>
                        <a:t>я </a:t>
                      </a:r>
                      <a:r>
                        <a:rPr lang="ru-RU" sz="1000" b="1" i="0" u="none" strike="noStrike" dirty="0">
                          <a:solidFill>
                            <a:schemeClr val="tx1"/>
                          </a:solidFill>
                          <a:effectLst/>
                          <a:latin typeface="+mn-lt"/>
                        </a:rPr>
                        <a:t>г</a:t>
                      </a:r>
                      <a:r>
                        <a:rPr lang="en-US" sz="1000" b="1" i="0" u="none" strike="noStrike" dirty="0">
                          <a:solidFill>
                            <a:schemeClr val="tx1"/>
                          </a:solidFill>
                          <a:effectLst/>
                          <a:latin typeface="+mn-lt"/>
                        </a:rPr>
                        <a:t>р</a:t>
                      </a:r>
                      <a:r>
                        <a:rPr lang="ru-RU" sz="1000" b="1" i="0" u="none" strike="noStrike" dirty="0">
                          <a:solidFill>
                            <a:schemeClr val="tx1"/>
                          </a:solidFill>
                          <a:effectLst/>
                          <a:latin typeface="+mn-lt"/>
                        </a:rPr>
                        <a:t>у</a:t>
                      </a:r>
                      <a:r>
                        <a:rPr lang="en-US" sz="1000" b="1" i="0" u="none" strike="noStrike" dirty="0">
                          <a:solidFill>
                            <a:schemeClr val="tx1"/>
                          </a:solidFill>
                          <a:effectLst/>
                          <a:latin typeface="+mn-lt"/>
                        </a:rPr>
                        <a:t>п</a:t>
                      </a:r>
                      <a:r>
                        <a:rPr lang="ru-RU" sz="1000" b="1" i="0" u="none" strike="noStrike" dirty="0">
                          <a:solidFill>
                            <a:schemeClr val="tx1"/>
                          </a:solidFill>
                          <a:effectLst/>
                          <a:latin typeface="+mn-lt"/>
                        </a:rPr>
                        <a:t>п</a:t>
                      </a:r>
                      <a:r>
                        <a:rPr lang="en-US" sz="1000" b="1" i="0" u="none" strike="noStrike" dirty="0">
                          <a:solidFill>
                            <a:schemeClr val="tx1"/>
                          </a:solidFill>
                          <a:effectLst/>
                          <a:latin typeface="+mn-lt"/>
                        </a:rPr>
                        <a:t>а</a:t>
                      </a:r>
                      <a:endParaRPr lang="ru-RU" sz="1000" b="1" i="0" u="none" strike="noStrike" dirty="0">
                        <a:solidFill>
                          <a:schemeClr val="tx1"/>
                        </a:solidFill>
                        <a:effectLst/>
                        <a:latin typeface="+mn-lt"/>
                      </a:endParaRP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i="0" u="none" strike="noStrike" dirty="0">
                          <a:solidFill>
                            <a:schemeClr val="tx1"/>
                          </a:solidFill>
                          <a:effectLst/>
                          <a:latin typeface="+mn-lt"/>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Плановые значения на 2023 год (</a:t>
                      </a:r>
                      <a:r>
                        <a:rPr lang="ru-RU" sz="1000" b="1" u="none" strike="noStrike" dirty="0" err="1">
                          <a:solidFill>
                            <a:schemeClr val="tx1"/>
                          </a:solidFill>
                          <a:effectLst/>
                          <a:latin typeface="+mn-lt"/>
                        </a:rPr>
                        <a:t>тыс.руб</a:t>
                      </a:r>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2024 год (</a:t>
                      </a:r>
                      <a:r>
                        <a:rPr kumimoji="0" lang="ru-RU" sz="10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10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2025 год (</a:t>
                      </a:r>
                      <a:r>
                        <a:rPr kumimoji="0" lang="ru-RU" sz="10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10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ctr"/>
                </a:tc>
                <a:extLst>
                  <a:ext uri="{0D108BD9-81ED-4DB2-BD59-A6C34878D82A}">
                    <a16:rowId xmlns:a16="http://schemas.microsoft.com/office/drawing/2014/main" val="1699384114"/>
                  </a:ext>
                </a:extLst>
              </a:tr>
              <a:tr h="141626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Выплата стипендии студентам  и ординаторам, обучающимся по целевому направлению</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Студенты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a:t>
                      </a:r>
                      <a:r>
                        <a:rPr lang="ru-RU" sz="1000" b="0" i="0" u="none" strike="noStrike" kern="1200" dirty="0">
                          <a:solidFill>
                            <a:schemeClr val="tx1"/>
                          </a:solidFill>
                          <a:effectLst/>
                          <a:latin typeface="+mn-lt"/>
                          <a:ea typeface="+mn-ea"/>
                          <a:cs typeface="+mn-cs"/>
                        </a:rPr>
                        <a:t>постановление администрации города Долгопрудного от 06.06.2018 № 345-ПА/н (в редакции от 14.06. 2022 №338-ПА/н) «Об утверждении Порядка выплаты стипендии студентам и ординаторам в период обучения по целевому направлению Государственного бюджетного учреждения здравоохранения Московской области «</a:t>
                      </a:r>
                      <a:r>
                        <a:rPr lang="ru-RU" sz="1000" b="0" i="0" u="none" strike="noStrike" kern="1200" dirty="0" err="1">
                          <a:solidFill>
                            <a:schemeClr val="tx1"/>
                          </a:solidFill>
                          <a:effectLst/>
                          <a:latin typeface="+mn-lt"/>
                          <a:ea typeface="+mn-ea"/>
                          <a:cs typeface="+mn-cs"/>
                        </a:rPr>
                        <a:t>Долгопрудненская</a:t>
                      </a:r>
                      <a:r>
                        <a:rPr lang="ru-RU" sz="1000" b="0" i="0" u="none" strike="noStrike" kern="1200" dirty="0">
                          <a:solidFill>
                            <a:schemeClr val="tx1"/>
                          </a:solidFill>
                          <a:effectLst/>
                          <a:latin typeface="+mn-lt"/>
                          <a:ea typeface="+mn-ea"/>
                          <a:cs typeface="+mn-cs"/>
                        </a:rPr>
                        <a:t> центральная городская больница» </a:t>
                      </a:r>
                      <a:endParaRPr lang="ru-RU" sz="1000" b="0" i="0" u="none" strike="noStrike" dirty="0">
                        <a:solidFill>
                          <a:schemeClr val="tx1"/>
                        </a:solidFill>
                        <a:effectLst/>
                        <a:latin typeface="+mn-lt"/>
                      </a:endParaRPr>
                    </a:p>
                  </a:txBody>
                  <a:tcPr marL="2378" marR="2378" marT="2378"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extLst>
                  <a:ext uri="{0D108BD9-81ED-4DB2-BD59-A6C34878D82A}">
                    <a16:rowId xmlns:a16="http://schemas.microsoft.com/office/drawing/2014/main" val="318347590"/>
                  </a:ext>
                </a:extLst>
              </a:tr>
              <a:tr h="444967">
                <a:tc>
                  <a:txBody>
                    <a:bodyPr/>
                    <a:lstStyle/>
                    <a:p>
                      <a:pPr algn="ctr" fontAlgn="b"/>
                      <a:r>
                        <a:rPr lang="ru-RU" sz="1000" b="0" i="0" u="none" strike="noStrike" dirty="0">
                          <a:solidFill>
                            <a:schemeClr val="tx1"/>
                          </a:solidFill>
                          <a:effectLst/>
                          <a:latin typeface="+mn-lt"/>
                        </a:rPr>
                        <a:t>2</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Мероприятие, посвященное Дню знаний для детей из многодетных, неполных, малоимущих семей, семей, оказавшихся в трудной жизненной ситуации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170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algn="ctr" fontAlgn="ctr"/>
                      <a:r>
                        <a:rPr lang="ru-RU" sz="1000" b="0" i="0" u="none" strike="noStrike" dirty="0">
                          <a:solidFill>
                            <a:schemeClr val="tx1"/>
                          </a:solidFill>
                          <a:effectLst/>
                          <a:latin typeface="+mn-lt"/>
                        </a:rPr>
                        <a:t>240,00</a:t>
                      </a:r>
                    </a:p>
                  </a:txBody>
                  <a:tcPr marL="8313" marR="8313" marT="8313" marB="0" anchor="ctr"/>
                </a:tc>
                <a:tc>
                  <a:txBody>
                    <a:bodyPr/>
                    <a:lstStyle/>
                    <a:p>
                      <a:pPr algn="ctr" fontAlgn="ctr"/>
                      <a:r>
                        <a:rPr lang="ru-RU" sz="1000" b="0" i="0" u="none" strike="noStrike">
                          <a:solidFill>
                            <a:schemeClr val="tx1"/>
                          </a:solidFill>
                          <a:effectLst/>
                          <a:latin typeface="+mn-lt"/>
                        </a:rPr>
                        <a:t>240,00</a:t>
                      </a:r>
                    </a:p>
                  </a:txBody>
                  <a:tcPr marL="8313" marR="8313" marT="8313" marB="0" anchor="ctr"/>
                </a:tc>
                <a:tc>
                  <a:txBody>
                    <a:bodyPr/>
                    <a:lstStyle/>
                    <a:p>
                      <a:pPr algn="ctr" fontAlgn="ctr"/>
                      <a:r>
                        <a:rPr lang="ru-RU" sz="1000" b="0" i="0" u="none" strike="noStrike" dirty="0">
                          <a:solidFill>
                            <a:schemeClr val="tx1"/>
                          </a:solidFill>
                          <a:effectLst/>
                          <a:latin typeface="+mn-lt"/>
                        </a:rPr>
                        <a:t>240,00</a:t>
                      </a:r>
                    </a:p>
                  </a:txBody>
                  <a:tcPr marL="8313" marR="8313" marT="8313" marB="0" anchor="ctr"/>
                </a:tc>
                <a:extLst>
                  <a:ext uri="{0D108BD9-81ED-4DB2-BD59-A6C34878D82A}">
                    <a16:rowId xmlns:a16="http://schemas.microsoft.com/office/drawing/2014/main" val="2016207927"/>
                  </a:ext>
                </a:extLst>
              </a:tr>
              <a:tr h="592522">
                <a:tc>
                  <a:txBody>
                    <a:bodyPr/>
                    <a:lstStyle/>
                    <a:p>
                      <a:pPr algn="ctr" fontAlgn="b"/>
                      <a:r>
                        <a:rPr lang="ru-RU" sz="1000" b="0" i="0" u="none" strike="noStrike" dirty="0">
                          <a:solidFill>
                            <a:schemeClr val="tx1"/>
                          </a:solidFill>
                          <a:effectLst/>
                          <a:latin typeface="+mn-lt"/>
                        </a:rPr>
                        <a:t>3</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Социальные новогодние елки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1690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extLst>
                  <a:ext uri="{0D108BD9-81ED-4DB2-BD59-A6C34878D82A}">
                    <a16:rowId xmlns:a16="http://schemas.microsoft.com/office/drawing/2014/main" val="3234431231"/>
                  </a:ext>
                </a:extLst>
              </a:tr>
              <a:tr h="592522">
                <a:tc>
                  <a:txBody>
                    <a:bodyPr/>
                    <a:lstStyle/>
                    <a:p>
                      <a:pPr algn="ctr" fontAlgn="b"/>
                      <a:r>
                        <a:rPr lang="ru-RU" sz="1000" b="0" i="0" u="none" strike="noStrike" dirty="0">
                          <a:solidFill>
                            <a:schemeClr val="tx1"/>
                          </a:solidFill>
                          <a:effectLst/>
                          <a:latin typeface="+mn-lt"/>
                        </a:rPr>
                        <a:t>4</a:t>
                      </a:r>
                    </a:p>
                  </a:txBody>
                  <a:tcPr marL="2378" marR="2378" marT="2378" marB="0" anchor="ctr"/>
                </a:tc>
                <a:tc>
                  <a:txBody>
                    <a:bodyPr/>
                    <a:lstStyle/>
                    <a:p>
                      <a:pPr algn="l" fontAlgn="t"/>
                      <a:r>
                        <a:rPr lang="ru-RU" sz="1000" u="none" strike="noStrike" dirty="0">
                          <a:solidFill>
                            <a:schemeClr val="tx1"/>
                          </a:solidFill>
                          <a:effectLst/>
                          <a:latin typeface="+mn-lt"/>
                        </a:rPr>
                        <a:t>Мероприятие, посвященное Всемирному Дню борьбы с сахарным диабетом</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Дети инвалиды, инвалиды детства</a:t>
                      </a:r>
                    </a:p>
                  </a:txBody>
                  <a:tcPr marL="2378" marR="2378" marT="2378" marB="0" anchor="ctr"/>
                </a:tc>
                <a:tc>
                  <a:txBody>
                    <a:bodyPr/>
                    <a:lstStyle/>
                    <a:p>
                      <a:pPr algn="ctr" fontAlgn="t"/>
                      <a:r>
                        <a:rPr lang="ru-RU" sz="1000" b="0" i="0" u="none" strike="noStrike" dirty="0">
                          <a:solidFill>
                            <a:schemeClr val="tx1"/>
                          </a:solidFill>
                          <a:effectLst/>
                          <a:latin typeface="+mn-lt"/>
                        </a:rPr>
                        <a:t>6</a:t>
                      </a:r>
                      <a:r>
                        <a:rPr lang="en-US" sz="1000" b="0" i="0" u="none" strike="noStrike" dirty="0">
                          <a:solidFill>
                            <a:schemeClr val="tx1"/>
                          </a:solidFill>
                          <a:effectLst/>
                          <a:latin typeface="+mn-lt"/>
                        </a:rPr>
                        <a:t>5</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extLst>
                  <a:ext uri="{0D108BD9-81ED-4DB2-BD59-A6C34878D82A}">
                    <a16:rowId xmlns:a16="http://schemas.microsoft.com/office/drawing/2014/main" val="1111903099"/>
                  </a:ext>
                </a:extLst>
              </a:tr>
              <a:tr h="887631">
                <a:tc>
                  <a:txBody>
                    <a:bodyPr/>
                    <a:lstStyle/>
                    <a:p>
                      <a:pPr algn="ctr" fontAlgn="b"/>
                      <a:r>
                        <a:rPr lang="ru-RU" sz="1000" b="0" i="0" u="none" strike="noStrike" dirty="0">
                          <a:solidFill>
                            <a:schemeClr val="tx1"/>
                          </a:solidFill>
                          <a:effectLst/>
                          <a:latin typeface="+mn-lt"/>
                        </a:rPr>
                        <a:t>5</a:t>
                      </a:r>
                    </a:p>
                  </a:txBody>
                  <a:tcPr marL="2378" marR="2378" marT="2378" marB="0" anchor="ctr"/>
                </a:tc>
                <a:tc>
                  <a:txBody>
                    <a:bodyPr/>
                    <a:lstStyle/>
                    <a:p>
                      <a:pPr algn="l" fontAlgn="t"/>
                      <a:r>
                        <a:rPr lang="ru-RU" sz="1000" u="none" strike="noStrike" dirty="0">
                          <a:solidFill>
                            <a:schemeClr val="tx1"/>
                          </a:solidFill>
                          <a:effectLst/>
                          <a:latin typeface="+mn-lt"/>
                        </a:rPr>
                        <a:t>Организация выплаты пенсии за выслугу лет лицам, замещающим муниципальные должности и должности муниципальной службы, в связи с выходом на пенсию</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Пенсионеры</a:t>
                      </a:r>
                    </a:p>
                  </a:txBody>
                  <a:tcPr marL="2378" marR="2378" marT="2378" marB="0" anchor="ctr"/>
                </a:tc>
                <a:tc>
                  <a:txBody>
                    <a:bodyPr/>
                    <a:lstStyle/>
                    <a:p>
                      <a:pPr algn="ctr" fontAlgn="t"/>
                      <a:r>
                        <a:rPr lang="ru-RU" sz="1000" b="0" i="0" u="none" strike="noStrike" dirty="0">
                          <a:solidFill>
                            <a:schemeClr val="tx1"/>
                          </a:solidFill>
                          <a:effectLst/>
                          <a:latin typeface="+mn-lt"/>
                        </a:rPr>
                        <a:t>65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Закон Московской области от 28.12.2016 №194/2016-ОЗ «О пенсии за выслугу лет лицам, замещавшим муниципальные должности или должности муниципальной службы в органах местного самоуправления и избирательных комиссиях муниципальных образований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extLst>
                  <a:ext uri="{0D108BD9-81ED-4DB2-BD59-A6C34878D82A}">
                    <a16:rowId xmlns:a16="http://schemas.microsoft.com/office/drawing/2014/main" val="3667680481"/>
                  </a:ext>
                </a:extLst>
              </a:tr>
              <a:tr h="444967">
                <a:tc>
                  <a:txBody>
                    <a:bodyPr/>
                    <a:lstStyle/>
                    <a:p>
                      <a:pPr algn="ctr" fontAlgn="b"/>
                      <a:r>
                        <a:rPr lang="ru-RU" sz="1000" b="0" i="0" u="none" strike="noStrike" dirty="0">
                          <a:solidFill>
                            <a:schemeClr val="tx1"/>
                          </a:solidFill>
                          <a:effectLst/>
                          <a:latin typeface="+mn-lt"/>
                        </a:rPr>
                        <a:t>6</a:t>
                      </a:r>
                    </a:p>
                  </a:txBody>
                  <a:tcPr marL="2378" marR="2378" marT="2378" marB="0" anchor="ctr"/>
                </a:tc>
                <a:tc>
                  <a:txBody>
                    <a:bodyPr/>
                    <a:lstStyle/>
                    <a:p>
                      <a:pPr algn="l" fontAlgn="t"/>
                      <a:r>
                        <a:rPr lang="ru-RU" sz="1000" u="none" strike="noStrike" dirty="0">
                          <a:solidFill>
                            <a:schemeClr val="tx1"/>
                          </a:solidFill>
                          <a:effectLst/>
                          <a:latin typeface="+mn-lt"/>
                        </a:rPr>
                        <a:t>Оказание единовременной социальной помощи</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Малообеспеченные граждане, граждане находящиеся в трудной  жизненной ситуации</a:t>
                      </a:r>
                    </a:p>
                  </a:txBody>
                  <a:tcPr marL="2378" marR="2378" marT="2378" marB="0" anchor="ctr"/>
                </a:tc>
                <a:tc>
                  <a:txBody>
                    <a:bodyPr/>
                    <a:lstStyle/>
                    <a:p>
                      <a:pPr algn="ctr" fontAlgn="t"/>
                      <a:r>
                        <a:rPr lang="en-US" sz="1000" b="0" i="0" u="none" strike="noStrike" dirty="0">
                          <a:solidFill>
                            <a:schemeClr val="tx1"/>
                          </a:solidFill>
                          <a:effectLst/>
                          <a:latin typeface="+mn-lt"/>
                        </a:rPr>
                        <a:t>6</a:t>
                      </a:r>
                      <a:r>
                        <a:rPr lang="ru-RU" sz="1000" b="0" i="0" u="none" strike="noStrike" dirty="0">
                          <a:solidFill>
                            <a:schemeClr val="tx1"/>
                          </a:solidFill>
                          <a:effectLst/>
                          <a:latin typeface="+mn-lt"/>
                        </a:rPr>
                        <a:t>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27.04.2020 № 221-ПА/н «Об утверждении Порядка предоставления адресной социальной помощи жителям в городском округе Долгопрудный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extLst>
                  <a:ext uri="{0D108BD9-81ED-4DB2-BD59-A6C34878D82A}">
                    <a16:rowId xmlns:a16="http://schemas.microsoft.com/office/drawing/2014/main" val="4099728466"/>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53647"/>
            <a:ext cx="760490" cy="342008"/>
          </a:xfrm>
          <a:prstGeom prst="rect">
            <a:avLst/>
          </a:prstGeom>
        </p:spPr>
      </p:pic>
    </p:spTree>
    <p:extLst>
      <p:ext uri="{BB962C8B-B14F-4D97-AF65-F5344CB8AC3E}">
        <p14:creationId xmlns:p14="http://schemas.microsoft.com/office/powerpoint/2010/main" val="1319692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72</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82810487"/>
              </p:ext>
            </p:extLst>
          </p:nvPr>
        </p:nvGraphicFramePr>
        <p:xfrm>
          <a:off x="324196" y="605339"/>
          <a:ext cx="11596255" cy="5983130"/>
        </p:xfrm>
        <a:graphic>
          <a:graphicData uri="http://schemas.openxmlformats.org/drawingml/2006/table">
            <a:tbl>
              <a:tblPr>
                <a:tableStyleId>{8A107856-5554-42FB-B03E-39F5DBC370BA}</a:tableStyleId>
              </a:tblPr>
              <a:tblGrid>
                <a:gridCol w="321719">
                  <a:extLst>
                    <a:ext uri="{9D8B030D-6E8A-4147-A177-3AD203B41FA5}">
                      <a16:colId xmlns:a16="http://schemas.microsoft.com/office/drawing/2014/main" val="3173738563"/>
                    </a:ext>
                  </a:extLst>
                </a:gridCol>
                <a:gridCol w="2662550">
                  <a:extLst>
                    <a:ext uri="{9D8B030D-6E8A-4147-A177-3AD203B41FA5}">
                      <a16:colId xmlns:a16="http://schemas.microsoft.com/office/drawing/2014/main" val="1175069003"/>
                    </a:ext>
                  </a:extLst>
                </a:gridCol>
                <a:gridCol w="1932650">
                  <a:extLst>
                    <a:ext uri="{9D8B030D-6E8A-4147-A177-3AD203B41FA5}">
                      <a16:colId xmlns:a16="http://schemas.microsoft.com/office/drawing/2014/main" val="2359325872"/>
                    </a:ext>
                  </a:extLst>
                </a:gridCol>
                <a:gridCol w="802238">
                  <a:extLst>
                    <a:ext uri="{9D8B030D-6E8A-4147-A177-3AD203B41FA5}">
                      <a16:colId xmlns:a16="http://schemas.microsoft.com/office/drawing/2014/main" val="3513692141"/>
                    </a:ext>
                  </a:extLst>
                </a:gridCol>
                <a:gridCol w="3817593">
                  <a:extLst>
                    <a:ext uri="{9D8B030D-6E8A-4147-A177-3AD203B41FA5}">
                      <a16:colId xmlns:a16="http://schemas.microsoft.com/office/drawing/2014/main" val="2406719285"/>
                    </a:ext>
                  </a:extLst>
                </a:gridCol>
                <a:gridCol w="661688">
                  <a:extLst>
                    <a:ext uri="{9D8B030D-6E8A-4147-A177-3AD203B41FA5}">
                      <a16:colId xmlns:a16="http://schemas.microsoft.com/office/drawing/2014/main" val="154824804"/>
                    </a:ext>
                  </a:extLst>
                </a:gridCol>
                <a:gridCol w="703044">
                  <a:extLst>
                    <a:ext uri="{9D8B030D-6E8A-4147-A177-3AD203B41FA5}">
                      <a16:colId xmlns:a16="http://schemas.microsoft.com/office/drawing/2014/main" val="1561384155"/>
                    </a:ext>
                  </a:extLst>
                </a:gridCol>
                <a:gridCol w="694773">
                  <a:extLst>
                    <a:ext uri="{9D8B030D-6E8A-4147-A177-3AD203B41FA5}">
                      <a16:colId xmlns:a16="http://schemas.microsoft.com/office/drawing/2014/main" val="3694796067"/>
                    </a:ext>
                  </a:extLst>
                </a:gridCol>
              </a:tblGrid>
              <a:tr h="608468">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2023 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2024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2025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социальной помощи жителям города, находящимся на социальном обслуживании в рамках Международного дня пожилого человека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находящиеся на социальном обслуживании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extLst>
                  <a:ext uri="{0D108BD9-81ED-4DB2-BD59-A6C34878D82A}">
                    <a16:rowId xmlns:a16="http://schemas.microsoft.com/office/drawing/2014/main" val="1176181113"/>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8</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образования, имеющим место жительства и работающим в микрорайонах Шереметьевский, Хлебниково, Павельцево, пользовавшихся льготой по </a:t>
                      </a:r>
                    </a:p>
                    <a:p>
                      <a:pPr marL="0" algn="l"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образования,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a:t>
                      </a:r>
                    </a:p>
                    <a:p>
                      <a:pPr marL="0" algn="ctr"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extLst>
                  <a:ext uri="{0D108BD9-81ED-4DB2-BD59-A6C34878D82A}">
                    <a16:rowId xmlns:a16="http://schemas.microsoft.com/office/drawing/2014/main" val="2787351809"/>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9</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здравоохранения,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здравоохранения,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extLst>
                  <a:ext uri="{0D108BD9-81ED-4DB2-BD59-A6C34878D82A}">
                    <a16:rowId xmlns:a16="http://schemas.microsoft.com/office/drawing/2014/main" val="15742107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участникам, инвалидам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Участники , инвалиды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432</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2 335,00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2 280,00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2 226,00</a:t>
                      </a:r>
                    </a:p>
                  </a:txBody>
                  <a:tcPr marL="9525" marR="9525" marT="9525" marB="0" anchor="ctr"/>
                </a:tc>
                <a:extLst>
                  <a:ext uri="{0D108BD9-81ED-4DB2-BD59-A6C34878D82A}">
                    <a16:rowId xmlns:a16="http://schemas.microsoft.com/office/drawing/2014/main" val="3588457694"/>
                  </a:ext>
                </a:extLst>
              </a:tr>
              <a:tr h="1170703">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1</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при рождении третьего и последующих детей</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Многодетные семьи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13.07.2017 № 480-ПА/н «Об утверждении Порядка назначения единовременной выплаты при рождении (усыновлении) третьего и последующих детей в городском округе Долгопрудный Московской области»</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extLst>
                  <a:ext uri="{0D108BD9-81ED-4DB2-BD59-A6C34878D82A}">
                    <a16:rowId xmlns:a16="http://schemas.microsoft.com/office/drawing/2014/main" val="2895651675"/>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37063566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73</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638454690"/>
              </p:ext>
            </p:extLst>
          </p:nvPr>
        </p:nvGraphicFramePr>
        <p:xfrm>
          <a:off x="382384" y="821470"/>
          <a:ext cx="11621194" cy="5441912"/>
        </p:xfrm>
        <a:graphic>
          <a:graphicData uri="http://schemas.openxmlformats.org/drawingml/2006/table">
            <a:tbl>
              <a:tblPr>
                <a:tableStyleId>{8A107856-5554-42FB-B03E-39F5DBC370BA}</a:tableStyleId>
              </a:tblPr>
              <a:tblGrid>
                <a:gridCol w="289920">
                  <a:extLst>
                    <a:ext uri="{9D8B030D-6E8A-4147-A177-3AD203B41FA5}">
                      <a16:colId xmlns:a16="http://schemas.microsoft.com/office/drawing/2014/main" val="3173738563"/>
                    </a:ext>
                  </a:extLst>
                </a:gridCol>
                <a:gridCol w="3035172">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2023 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2024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2025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2</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Единовременные выплаты врачам-педиатрам участковым и  врачам-терапевтам участковым, трудоустроившимся в ГБУЗ МО "ДЦГБ" </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Работники ГБУЗ МО «ДЦГБ» и </a:t>
                      </a:r>
                      <a:r>
                        <a:rPr lang="ru-RU" sz="1000" b="0" i="0" u="none" strike="noStrike" kern="1200" dirty="0" err="1">
                          <a:solidFill>
                            <a:schemeClr val="tx1"/>
                          </a:solidFill>
                          <a:effectLst/>
                          <a:latin typeface="+mn-lt"/>
                          <a:ea typeface="+mn-ea"/>
                          <a:cs typeface="+mn-cs"/>
                        </a:rPr>
                        <a:t>Долгопрудненской</a:t>
                      </a:r>
                      <a:r>
                        <a:rPr lang="ru-RU" sz="1000" b="0" i="0" u="none" strike="noStrike" kern="1200" dirty="0">
                          <a:solidFill>
                            <a:schemeClr val="tx1"/>
                          </a:solidFill>
                          <a:effectLst/>
                          <a:latin typeface="+mn-lt"/>
                          <a:ea typeface="+mn-ea"/>
                          <a:cs typeface="+mn-cs"/>
                        </a:rPr>
                        <a:t>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extLst>
                  <a:ext uri="{0D108BD9-81ED-4DB2-BD59-A6C34878D82A}">
                    <a16:rowId xmlns:a16="http://schemas.microsoft.com/office/drawing/2014/main" val="3927028790"/>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3</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Предоставление молодым семьям социальных выплат на приобретение жилья или строительство индивидуального жилого дома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М</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л</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ы</a:t>
                      </a:r>
                      <a:r>
                        <a:rPr lang="en-US" sz="1000" b="0" i="0" u="none" strike="noStrike" kern="1200" dirty="0">
                          <a:solidFill>
                            <a:schemeClr val="tx1"/>
                          </a:solidFill>
                          <a:effectLst/>
                          <a:latin typeface="+mn-lt"/>
                          <a:ea typeface="+mn-ea"/>
                          <a:cs typeface="+mn-cs"/>
                        </a:rPr>
                        <a:t>е </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е</a:t>
                      </a:r>
                      <a:r>
                        <a:rPr lang="ru-RU" sz="1000" b="0" i="0" u="none" strike="noStrike" kern="1200" dirty="0">
                          <a:solidFill>
                            <a:schemeClr val="tx1"/>
                          </a:solidFill>
                          <a:effectLst/>
                          <a:latin typeface="+mn-lt"/>
                          <a:ea typeface="+mn-ea"/>
                          <a:cs typeface="+mn-cs"/>
                        </a:rPr>
                        <a:t>м</a:t>
                      </a:r>
                      <a:r>
                        <a:rPr lang="en-US" sz="1000" b="0" i="0" u="none" strike="noStrike" kern="1200" dirty="0">
                          <a:solidFill>
                            <a:schemeClr val="tx1"/>
                          </a:solidFill>
                          <a:effectLst/>
                          <a:latin typeface="+mn-lt"/>
                          <a:ea typeface="+mn-ea"/>
                          <a:cs typeface="+mn-cs"/>
                        </a:rPr>
                        <a:t>ь</a:t>
                      </a:r>
                      <a:r>
                        <a:rPr lang="ru-RU" sz="1000" b="0" i="0" u="none" strike="noStrike" kern="1200" dirty="0">
                          <a:solidFill>
                            <a:schemeClr val="tx1"/>
                          </a:solidFill>
                          <a:effectLst/>
                          <a:latin typeface="+mn-lt"/>
                          <a:ea typeface="+mn-ea"/>
                          <a:cs typeface="+mn-cs"/>
                        </a:rPr>
                        <a:t>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 семей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15 784,0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14 295,1</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15 784,0</a:t>
                      </a:r>
                      <a:endParaRPr lang="ru-RU" sz="1000" b="0" i="0" u="none" strike="noStrike" kern="1200" dirty="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721480116"/>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4</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социальных расходов медицинским работникам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ГБУЗ МО «ДЦГБ» и </a:t>
                      </a:r>
                      <a:r>
                        <a:rPr lang="ru-RU" sz="1000" b="0" i="0" u="none" strike="noStrike" kern="1200" dirty="0" err="1">
                          <a:solidFill>
                            <a:schemeClr val="tx1"/>
                          </a:solidFill>
                          <a:effectLst/>
                          <a:latin typeface="+mn-lt"/>
                          <a:ea typeface="+mn-ea"/>
                          <a:cs typeface="+mn-cs"/>
                        </a:rPr>
                        <a:t>Долгопрудненской</a:t>
                      </a:r>
                      <a:r>
                        <a:rPr lang="ru-RU" sz="1000" b="0" i="0" u="none" strike="noStrike" kern="1200" dirty="0">
                          <a:solidFill>
                            <a:schemeClr val="tx1"/>
                          </a:solidFill>
                          <a:effectLst/>
                          <a:latin typeface="+mn-lt"/>
                          <a:ea typeface="+mn-ea"/>
                          <a:cs typeface="+mn-cs"/>
                        </a:rPr>
                        <a:t>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extLst>
                  <a:ext uri="{0D108BD9-81ED-4DB2-BD59-A6C34878D82A}">
                    <a16:rowId xmlns:a16="http://schemas.microsoft.com/office/drawing/2014/main" val="770827453"/>
                  </a:ext>
                </a:extLst>
              </a:tr>
              <a:tr h="70562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государственной поддержки в решении жилищной проблемы детей-сирот и детей, оставшихся без попечения родителей, лиц из числа детей-сирот и детей, оставшихся без попечения родителей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е</a:t>
                      </a:r>
                      <a:r>
                        <a:rPr lang="en-US" sz="1000" b="0" i="0" u="none" strike="noStrike" kern="1200" dirty="0">
                          <a:solidFill>
                            <a:schemeClr val="tx1"/>
                          </a:solidFill>
                          <a:effectLst/>
                          <a:latin typeface="+mn-lt"/>
                          <a:ea typeface="+mn-ea"/>
                          <a:cs typeface="+mn-cs"/>
                        </a:rPr>
                        <a:t>т</a:t>
                      </a:r>
                      <a:r>
                        <a:rPr lang="ru-RU" sz="1000" b="0" i="0" u="none" strike="noStrike" kern="1200" dirty="0">
                          <a:solidFill>
                            <a:schemeClr val="tx1"/>
                          </a:solidFill>
                          <a:effectLst/>
                          <a:latin typeface="+mn-lt"/>
                          <a:ea typeface="+mn-ea"/>
                          <a:cs typeface="+mn-cs"/>
                        </a:rPr>
                        <a:t>и</a:t>
                      </a:r>
                      <a:r>
                        <a:rPr lang="en-US" sz="1000" b="0" i="0" u="none" strike="noStrike" kern="1200" dirty="0">
                          <a:solidFill>
                            <a:schemeClr val="tx1"/>
                          </a:solidFill>
                          <a:effectLst/>
                          <a:latin typeface="+mn-lt"/>
                          <a:ea typeface="+mn-ea"/>
                          <a:cs typeface="+mn-cs"/>
                        </a:rPr>
                        <a:t>-</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и</a:t>
                      </a:r>
                      <a:r>
                        <a:rPr lang="ru-RU" sz="1000" b="0" i="0" u="none" strike="noStrike" kern="1200" dirty="0">
                          <a:solidFill>
                            <a:schemeClr val="tx1"/>
                          </a:solidFill>
                          <a:effectLst/>
                          <a:latin typeface="+mn-lt"/>
                          <a:ea typeface="+mn-ea"/>
                          <a:cs typeface="+mn-cs"/>
                        </a:rPr>
                        <a:t>р</a:t>
                      </a:r>
                      <a:r>
                        <a:rPr lang="en-US" sz="1000" b="0" i="0" u="none" strike="noStrike" kern="1200" dirty="0">
                          <a:solidFill>
                            <a:schemeClr val="tx1"/>
                          </a:solidFill>
                          <a:effectLst/>
                          <a:latin typeface="+mn-lt"/>
                          <a:ea typeface="+mn-ea"/>
                          <a:cs typeface="+mn-cs"/>
                        </a:rPr>
                        <a:t>о</a:t>
                      </a:r>
                      <a:r>
                        <a:rPr lang="ru-RU" sz="1000" b="0" i="0" u="none" strike="noStrike" kern="1200" dirty="0">
                          <a:solidFill>
                            <a:schemeClr val="tx1"/>
                          </a:solidFill>
                          <a:effectLst/>
                          <a:latin typeface="+mn-lt"/>
                          <a:ea typeface="+mn-ea"/>
                          <a:cs typeface="+mn-cs"/>
                        </a:rPr>
                        <a:t>т</a:t>
                      </a:r>
                      <a:r>
                        <a:rPr lang="en-US" sz="1000" b="0" i="0" u="none" strike="noStrike" kern="1200" dirty="0">
                          <a:solidFill>
                            <a:schemeClr val="tx1"/>
                          </a:solidFill>
                          <a:effectLst/>
                          <a:latin typeface="+mn-lt"/>
                          <a:ea typeface="+mn-ea"/>
                          <a:cs typeface="+mn-cs"/>
                        </a:rPr>
                        <a:t>ы</a:t>
                      </a:r>
                      <a:endParaRPr lang="ru-RU" sz="1000" b="0" i="0" u="none" strike="noStrike" kern="1200" dirty="0">
                        <a:solidFill>
                          <a:schemeClr val="tx1"/>
                        </a:solidFill>
                        <a:effectLst/>
                        <a:latin typeface="+mn-lt"/>
                        <a:ea typeface="+mn-ea"/>
                        <a:cs typeface="+mn-cs"/>
                      </a:endParaRPr>
                    </a:p>
                    <a:p>
                      <a:pPr marL="0" algn="ctr" defTabSz="914400" rtl="0" eaLnBrk="1" fontAlgn="b" latinLnBrk="0" hangingPunct="1"/>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19 842,0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19 842,0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26 456,0</a:t>
                      </a:r>
                      <a:endParaRPr lang="ru-RU" sz="1000" b="0" i="0" u="none" strike="noStrike" kern="1200" dirty="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00518798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донорам, безвозмездно сдающим кровь и (или) ее компоненты</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Доноры</a:t>
                      </a:r>
                    </a:p>
                  </a:txBody>
                  <a:tcPr marL="2378" marR="2378" marT="2378" marB="0" anchor="ctr"/>
                </a:tc>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1</a:t>
                      </a:r>
                      <a:r>
                        <a:rPr lang="ru-RU" sz="1000" b="0" i="0" u="none" strike="noStrike" kern="1200" dirty="0">
                          <a:solidFill>
                            <a:schemeClr val="tx1"/>
                          </a:solidFill>
                          <a:effectLst/>
                          <a:latin typeface="+mn-lt"/>
                          <a:ea typeface="+mn-ea"/>
                          <a:cs typeface="+mn-cs"/>
                        </a:rPr>
                        <a:t>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26.06.2019 № 367-ПА/н «Об утверждении Порядка предоставления единовременной выплаты донорам»</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extLst>
                  <a:ext uri="{0D108BD9-81ED-4DB2-BD59-A6C34878D82A}">
                    <a16:rowId xmlns:a16="http://schemas.microsoft.com/office/drawing/2014/main" val="48492170"/>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331970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03466-61F1-461D-A7E7-68688B5677A8}"/>
              </a:ext>
            </a:extLst>
          </p:cNvPr>
          <p:cNvSpPr>
            <a:spLocks noGrp="1"/>
          </p:cNvSpPr>
          <p:nvPr>
            <p:ph type="title"/>
          </p:nvPr>
        </p:nvSpPr>
        <p:spPr>
          <a:xfrm>
            <a:off x="914400" y="280854"/>
            <a:ext cx="10515600" cy="490065"/>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об общественно значимых проектах, реализуемых на территории городского округа Долгопрудный</a:t>
            </a:r>
          </a:p>
        </p:txBody>
      </p:sp>
      <p:sp>
        <p:nvSpPr>
          <p:cNvPr id="4" name="Номер слайда 3">
            <a:extLst>
              <a:ext uri="{FF2B5EF4-FFF2-40B4-BE49-F238E27FC236}">
                <a16:creationId xmlns:a16="http://schemas.microsoft.com/office/drawing/2014/main" id="{9D0C7980-36F9-47C6-91C1-25B1C2506B9A}"/>
              </a:ext>
            </a:extLst>
          </p:cNvPr>
          <p:cNvSpPr>
            <a:spLocks noGrp="1"/>
          </p:cNvSpPr>
          <p:nvPr>
            <p:ph type="sldNum" sz="quarter" idx="12"/>
          </p:nvPr>
        </p:nvSpPr>
        <p:spPr>
          <a:xfrm>
            <a:off x="11712632" y="6422617"/>
            <a:ext cx="329738" cy="270799"/>
          </a:xfrm>
        </p:spPr>
        <p:txBody>
          <a:bodyPr/>
          <a:lstStyle/>
          <a:p>
            <a:fld id="{E4EB6E89-BA87-4003-BD23-6BDF40F3EBED}" type="slidenum">
              <a:rPr lang="ru-RU" smtClean="0"/>
              <a:pPr/>
              <a:t>74</a:t>
            </a:fld>
            <a:endParaRPr lang="ru-RU" dirty="0"/>
          </a:p>
        </p:txBody>
      </p:sp>
      <p:pic>
        <p:nvPicPr>
          <p:cNvPr id="11" name="Объект 6">
            <a:extLst>
              <a:ext uri="{FF2B5EF4-FFF2-40B4-BE49-F238E27FC236}">
                <a16:creationId xmlns:a16="http://schemas.microsoft.com/office/drawing/2014/main" id="{7EF8B182-57F4-4CFF-B847-0CE53853D91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5" name="Таблица 4">
            <a:extLst>
              <a:ext uri="{FF2B5EF4-FFF2-40B4-BE49-F238E27FC236}">
                <a16:creationId xmlns:a16="http://schemas.microsoft.com/office/drawing/2014/main" id="{00FBDDA7-A661-41F0-ABA3-AC8797AF4BA7}"/>
              </a:ext>
            </a:extLst>
          </p:cNvPr>
          <p:cNvGraphicFramePr>
            <a:graphicFrameLocks noGrp="1"/>
          </p:cNvGraphicFramePr>
          <p:nvPr>
            <p:extLst>
              <p:ext uri="{D42A27DB-BD31-4B8C-83A1-F6EECF244321}">
                <p14:modId xmlns:p14="http://schemas.microsoft.com/office/powerpoint/2010/main" val="800494632"/>
              </p:ext>
            </p:extLst>
          </p:nvPr>
        </p:nvGraphicFramePr>
        <p:xfrm>
          <a:off x="631767" y="972589"/>
          <a:ext cx="11172306" cy="4047584"/>
        </p:xfrm>
        <a:graphic>
          <a:graphicData uri="http://schemas.openxmlformats.org/drawingml/2006/table">
            <a:tbl>
              <a:tblPr/>
              <a:tblGrid>
                <a:gridCol w="3199459">
                  <a:extLst>
                    <a:ext uri="{9D8B030D-6E8A-4147-A177-3AD203B41FA5}">
                      <a16:colId xmlns:a16="http://schemas.microsoft.com/office/drawing/2014/main" val="2182585363"/>
                    </a:ext>
                  </a:extLst>
                </a:gridCol>
                <a:gridCol w="782338">
                  <a:extLst>
                    <a:ext uri="{9D8B030D-6E8A-4147-A177-3AD203B41FA5}">
                      <a16:colId xmlns:a16="http://schemas.microsoft.com/office/drawing/2014/main" val="4190928552"/>
                    </a:ext>
                  </a:extLst>
                </a:gridCol>
                <a:gridCol w="706581">
                  <a:extLst>
                    <a:ext uri="{9D8B030D-6E8A-4147-A177-3AD203B41FA5}">
                      <a16:colId xmlns:a16="http://schemas.microsoft.com/office/drawing/2014/main" val="509877941"/>
                    </a:ext>
                  </a:extLst>
                </a:gridCol>
                <a:gridCol w="681644">
                  <a:extLst>
                    <a:ext uri="{9D8B030D-6E8A-4147-A177-3AD203B41FA5}">
                      <a16:colId xmlns:a16="http://schemas.microsoft.com/office/drawing/2014/main" val="1523653899"/>
                    </a:ext>
                  </a:extLst>
                </a:gridCol>
                <a:gridCol w="721740">
                  <a:extLst>
                    <a:ext uri="{9D8B030D-6E8A-4147-A177-3AD203B41FA5}">
                      <a16:colId xmlns:a16="http://schemas.microsoft.com/office/drawing/2014/main" val="3501938669"/>
                    </a:ext>
                  </a:extLst>
                </a:gridCol>
                <a:gridCol w="558420">
                  <a:extLst>
                    <a:ext uri="{9D8B030D-6E8A-4147-A177-3AD203B41FA5}">
                      <a16:colId xmlns:a16="http://schemas.microsoft.com/office/drawing/2014/main" val="2216934520"/>
                    </a:ext>
                  </a:extLst>
                </a:gridCol>
                <a:gridCol w="698269">
                  <a:extLst>
                    <a:ext uri="{9D8B030D-6E8A-4147-A177-3AD203B41FA5}">
                      <a16:colId xmlns:a16="http://schemas.microsoft.com/office/drawing/2014/main" val="2704573786"/>
                    </a:ext>
                  </a:extLst>
                </a:gridCol>
                <a:gridCol w="1180407">
                  <a:extLst>
                    <a:ext uri="{9D8B030D-6E8A-4147-A177-3AD203B41FA5}">
                      <a16:colId xmlns:a16="http://schemas.microsoft.com/office/drawing/2014/main" val="904359120"/>
                    </a:ext>
                  </a:extLst>
                </a:gridCol>
                <a:gridCol w="2643448">
                  <a:extLst>
                    <a:ext uri="{9D8B030D-6E8A-4147-A177-3AD203B41FA5}">
                      <a16:colId xmlns:a16="http://schemas.microsoft.com/office/drawing/2014/main" val="1955753520"/>
                    </a:ext>
                  </a:extLst>
                </a:gridCol>
              </a:tblGrid>
              <a:tr h="440575">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Наименование инвестиционных проектов</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Уточненное плановое значения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2023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2024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2025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значения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2026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Arial" panose="020B0604020202020204" pitchFamily="34" charset="0"/>
                        </a:rPr>
                        <a:t>    </a:t>
                      </a:r>
                      <a:r>
                        <a:rPr lang="ru-RU" sz="1050" b="1" u="none" strike="noStrike" dirty="0">
                          <a:solidFill>
                            <a:schemeClr val="tx1"/>
                          </a:solidFill>
                          <a:effectLst>
                            <a:outerShdw blurRad="38100" dist="38100" dir="2700000" algn="tl">
                              <a:srgbClr val="000000">
                                <a:alpha val="43137"/>
                              </a:srgbClr>
                            </a:outerShdw>
                          </a:effectLst>
                        </a:rPr>
                        <a:t>Срок реализации</a:t>
                      </a:r>
                      <a:endParaRPr lang="ru-RU" sz="105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p>
                      <a:pPr algn="l" fontAlgn="ct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hMerge="1">
                  <a:txBody>
                    <a:bodyPr/>
                    <a:lstStyle/>
                    <a:p>
                      <a:endParaRPr lang="ru-RU"/>
                    </a:p>
                  </a:txBody>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Адрес местоположения объекта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Планируемый результат реализации проекта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extLst>
                  <a:ext uri="{0D108BD9-81ED-4DB2-BD59-A6C34878D82A}">
                    <a16:rowId xmlns:a16="http://schemas.microsoft.com/office/drawing/2014/main" val="4013529772"/>
                  </a:ext>
                </a:extLst>
              </a:tr>
              <a:tr h="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начало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окончание</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56238046"/>
                  </a:ext>
                </a:extLst>
              </a:tr>
              <a:tr h="517211">
                <a:tc>
                  <a:txBody>
                    <a:bodyPr/>
                    <a:lstStyle/>
                    <a:p>
                      <a:pPr algn="l" rtl="0" fontAlgn="ctr"/>
                      <a:r>
                        <a:rPr lang="ru-RU" sz="1050" b="0" i="0" u="none" strike="noStrike" dirty="0">
                          <a:solidFill>
                            <a:srgbClr val="000000"/>
                          </a:solidFill>
                          <a:effectLst/>
                          <a:latin typeface="Calibri" panose="020F0502020204030204" pitchFamily="34" charset="0"/>
                        </a:rPr>
                        <a:t>Пристройка к зданию АОУ гимназия № 13 по адресу: Московская область, г. Долгопрудный, ул. Молодежная д. 10А (ПИР и строительство)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207 306,60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1 121 749,9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a:solidFill>
                            <a:srgbClr val="000000"/>
                          </a:solidFill>
                          <a:effectLst/>
                          <a:latin typeface="Calibri" panose="020F0502020204030204" pitchFamily="34" charset="0"/>
                        </a:rPr>
                        <a:t>2017</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2025</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Молодежная д. 10А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Строительство пристройки к школе. Введение в  эксплуатацию, ликвидация второй смены.</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21668804"/>
                  </a:ext>
                </a:extLst>
              </a:tr>
              <a:tr h="178055">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186 575,90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1 009</a:t>
                      </a:r>
                      <a:r>
                        <a:rPr lang="ru-RU" sz="1050" b="0" i="0" u="none" strike="noStrike" baseline="0" dirty="0" smtClean="0">
                          <a:solidFill>
                            <a:srgbClr val="000000"/>
                          </a:solidFill>
                          <a:effectLst/>
                          <a:latin typeface="Calibri" panose="020F0502020204030204" pitchFamily="34" charset="0"/>
                        </a:rPr>
                        <a:t> 575,2</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91821978"/>
                  </a:ext>
                </a:extLst>
              </a:tr>
              <a:tr h="152392">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20 730,70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112 174,7</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4031637434"/>
                  </a:ext>
                </a:extLst>
              </a:tr>
              <a:tr h="686789">
                <a:tc>
                  <a:txBody>
                    <a:bodyPr/>
                    <a:lstStyle/>
                    <a:p>
                      <a:pPr algn="l" rtl="0" fontAlgn="ctr"/>
                      <a:r>
                        <a:rPr lang="ru-RU" sz="1050" b="0" i="0" u="none" strike="noStrike" dirty="0">
                          <a:solidFill>
                            <a:srgbClr val="000000"/>
                          </a:solidFill>
                          <a:effectLst/>
                          <a:latin typeface="Calibri" panose="020F0502020204030204" pitchFamily="34" charset="0"/>
                        </a:rPr>
                        <a:t>Пристройка на 300 мест к зданию АОУ «СОШ № 14» по адресу: Московская область, г. Долгопрудный, ул. Новый бульвар, д. 21, корп. 3 (ПИР и строительство)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726 341,42</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2017</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2024</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Новый бульвар, д. 21, корп. 3</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Строительство пристройки к школе на 300 мест. Ликвидация второй смены, улучшение условий образовательного процесса, а также условий комфортного проживания граждан.</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487400992"/>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653 173,83</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389667310"/>
                  </a:ext>
                </a:extLst>
              </a:tr>
              <a:tr h="191698">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73 167,59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2354156664"/>
                  </a:ext>
                </a:extLst>
              </a:tr>
              <a:tr h="686789">
                <a:tc>
                  <a:txBody>
                    <a:bodyPr/>
                    <a:lstStyle/>
                    <a:p>
                      <a:pPr algn="l" rtl="0" fontAlgn="ctr"/>
                      <a:r>
                        <a:rPr lang="ru-RU" sz="1050" b="0" i="0" u="none" strike="noStrike" dirty="0">
                          <a:solidFill>
                            <a:srgbClr val="000000"/>
                          </a:solidFill>
                          <a:effectLst/>
                          <a:latin typeface="Calibri" panose="020F0502020204030204" pitchFamily="34" charset="0"/>
                        </a:rPr>
                        <a:t>Реконструкция котельной, расположенной по адресу: г. Долгопрудный, ул. Спортивная, д. 3а (в т.ч. ПИР и технологическое присоединение к электрическим сетям)</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186 821,74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151 883,40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2022</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2024</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г. Долгопрудный, ул. Спортивная, д. 3а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Реконструированная котельная, замена устаревшего основного и вспомогательного оборудования на современное более эффективное, с увеличением ее мощности до 60 Гкал\час, снижение значение показателя: удельный расход топлива на единицу теплоэнергии.</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600504485"/>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153 754,29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125 000,00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98146512"/>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33 067,45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a:solidFill>
                            <a:srgbClr val="000000"/>
                          </a:solidFill>
                          <a:effectLst/>
                          <a:latin typeface="Calibri" panose="020F0502020204030204" pitchFamily="34" charset="0"/>
                          <a:ea typeface="+mn-ea"/>
                          <a:cs typeface="+mn-cs"/>
                        </a:rPr>
                        <a:t>26 883,40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232456930"/>
                  </a:ext>
                </a:extLst>
              </a:tr>
            </a:tbl>
          </a:graphicData>
        </a:graphic>
      </p:graphicFrame>
    </p:spTree>
    <p:extLst>
      <p:ext uri="{BB962C8B-B14F-4D97-AF65-F5344CB8AC3E}">
        <p14:creationId xmlns:p14="http://schemas.microsoft.com/office/powerpoint/2010/main" val="13768921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30724" name="TextBox 6"/>
          <p:cNvSpPr txBox="1">
            <a:spLocks noChangeArrowheads="1"/>
          </p:cNvSpPr>
          <p:nvPr/>
        </p:nvSpPr>
        <p:spPr bwMode="auto">
          <a:xfrm>
            <a:off x="1004888" y="1241425"/>
            <a:ext cx="10169525" cy="400050"/>
          </a:xfrm>
          <a:prstGeom prst="rect">
            <a:avLst/>
          </a:prstGeom>
          <a:noFill/>
          <a:ln w="9525">
            <a:noFill/>
            <a:miter lim="800000"/>
            <a:headEnd/>
            <a:tailEnd/>
          </a:ln>
        </p:spPr>
        <p:txBody>
          <a:bodyPr anchor="ctr">
            <a:spAutoFit/>
          </a:bodyPr>
          <a:lstStyle/>
          <a:p>
            <a:pPr algn="ctr"/>
            <a:r>
              <a:rPr lang="ru-RU" sz="2000" b="1" dirty="0">
                <a:effectLst>
                  <a:outerShdw blurRad="38100" dist="38100" dir="2700000" algn="tl">
                    <a:srgbClr val="000000">
                      <a:alpha val="43137"/>
                    </a:srgbClr>
                  </a:outerShdw>
                </a:effectLst>
                <a:cs typeface="Aharoni" pitchFamily="2" charset="-79"/>
              </a:rPr>
              <a:t>Финансовое управление администрации городского округа Долгопрудный</a:t>
            </a:r>
          </a:p>
        </p:txBody>
      </p:sp>
      <p:sp>
        <p:nvSpPr>
          <p:cNvPr id="30725" name="Прямоугольник 7"/>
          <p:cNvSpPr>
            <a:spLocks noChangeArrowheads="1"/>
          </p:cNvSpPr>
          <p:nvPr/>
        </p:nvSpPr>
        <p:spPr bwMode="auto">
          <a:xfrm>
            <a:off x="742204" y="1981892"/>
            <a:ext cx="11087100" cy="4524315"/>
          </a:xfrm>
          <a:prstGeom prst="rect">
            <a:avLst/>
          </a:prstGeom>
          <a:noFill/>
          <a:ln w="9525">
            <a:noFill/>
            <a:miter lim="800000"/>
            <a:headEnd/>
            <a:tailEnd/>
          </a:ln>
        </p:spPr>
        <p:txBody>
          <a:bodyPr>
            <a:spAutoFit/>
          </a:bodyPr>
          <a:lstStyle/>
          <a:p>
            <a:r>
              <a:rPr lang="ru-RU" b="1" dirty="0"/>
              <a:t>Адрес местонахождения: </a:t>
            </a:r>
            <a:r>
              <a:rPr lang="ru-RU" dirty="0"/>
              <a:t>Московская область, </a:t>
            </a:r>
            <a:r>
              <a:rPr lang="ru-RU" dirty="0" err="1"/>
              <a:t>г.о</a:t>
            </a:r>
            <a:r>
              <a:rPr lang="ru-RU" dirty="0"/>
              <a:t>. Долгопрудный, Пацаева проспект, 17</a:t>
            </a:r>
          </a:p>
          <a:p>
            <a:endParaRPr lang="en-US" b="1" dirty="0"/>
          </a:p>
          <a:p>
            <a:r>
              <a:rPr lang="ru-RU" b="1" dirty="0"/>
              <a:t>Начальник Управления </a:t>
            </a:r>
            <a:r>
              <a:rPr lang="ru-RU" dirty="0"/>
              <a:t>– Алексеева Марина Александровна</a:t>
            </a:r>
          </a:p>
          <a:p>
            <a:endParaRPr lang="en-US" b="1" dirty="0"/>
          </a:p>
          <a:p>
            <a:r>
              <a:rPr lang="ru-RU" b="1" dirty="0"/>
              <a:t>Контактные телефоны: </a:t>
            </a:r>
            <a:r>
              <a:rPr lang="ru-RU" dirty="0"/>
              <a:t>8(495) 408-81-57</a:t>
            </a:r>
            <a:endParaRPr lang="ru-RU" b="1" dirty="0"/>
          </a:p>
          <a:p>
            <a:r>
              <a:rPr lang="ru-RU" dirty="0"/>
              <a:t>                                           8(495) 408-40-15</a:t>
            </a:r>
          </a:p>
          <a:p>
            <a:endParaRPr lang="ru-RU" dirty="0"/>
          </a:p>
          <a:p>
            <a:r>
              <a:rPr lang="en-US" b="1" dirty="0"/>
              <a:t>e-mail:</a:t>
            </a:r>
            <a:r>
              <a:rPr lang="en-US" dirty="0"/>
              <a:t> </a:t>
            </a:r>
            <a:r>
              <a:rPr lang="en-US" dirty="0">
                <a:hlinkClick r:id="rId2"/>
              </a:rPr>
              <a:t>dolgopfu@yandex.ru</a:t>
            </a:r>
            <a:endParaRPr lang="ru-RU" dirty="0"/>
          </a:p>
          <a:p>
            <a:endParaRPr lang="ru-RU" dirty="0"/>
          </a:p>
          <a:p>
            <a:r>
              <a:rPr lang="ru-RU" b="1" dirty="0"/>
              <a:t>Режим работы</a:t>
            </a:r>
            <a:r>
              <a:rPr lang="ru-RU" dirty="0"/>
              <a:t>: понедельник – четверг с 09:00 до 18:00</a:t>
            </a:r>
          </a:p>
          <a:p>
            <a:r>
              <a:rPr lang="ru-RU" dirty="0"/>
              <a:t>                              пятница с 09:00 до 17:00</a:t>
            </a:r>
          </a:p>
          <a:p>
            <a:r>
              <a:rPr lang="ru-RU" dirty="0"/>
              <a:t>                              обед с 13:00 - 14:00</a:t>
            </a:r>
          </a:p>
          <a:p>
            <a:r>
              <a:rPr lang="ru-RU"/>
              <a:t>                              суббота </a:t>
            </a:r>
            <a:r>
              <a:rPr lang="ru-RU" dirty="0"/>
              <a:t>и воскресенье – выходной </a:t>
            </a:r>
          </a:p>
          <a:p>
            <a:endParaRPr lang="ru-RU" dirty="0"/>
          </a:p>
          <a:p>
            <a:r>
              <a:rPr lang="ru-RU" dirty="0"/>
              <a:t>Личный прием граждан осуществляется согласно графику работы Финансового управления</a:t>
            </a:r>
            <a:br>
              <a:rPr lang="ru-RU" dirty="0"/>
            </a:br>
            <a:endParaRPr lang="ru-RU" dirty="0"/>
          </a:p>
        </p:txBody>
      </p:sp>
      <p:sp>
        <p:nvSpPr>
          <p:cNvPr id="2" name="Прямоугольник 1">
            <a:extLst>
              <a:ext uri="{FF2B5EF4-FFF2-40B4-BE49-F238E27FC236}">
                <a16:creationId xmlns:a16="http://schemas.microsoft.com/office/drawing/2014/main" id="{CD1C7248-3646-4B85-915B-9BFAE57C695F}"/>
              </a:ext>
            </a:extLst>
          </p:cNvPr>
          <p:cNvSpPr/>
          <p:nvPr/>
        </p:nvSpPr>
        <p:spPr>
          <a:xfrm>
            <a:off x="2540441" y="458977"/>
            <a:ext cx="7098418" cy="480131"/>
          </a:xfrm>
          <a:prstGeom prst="rect">
            <a:avLst/>
          </a:prstGeom>
        </p:spPr>
        <p:txBody>
          <a:bodyPr vert="horz" lIns="91440" tIns="45720" rIns="91440" bIns="45720" rtlCol="0" anchor="ctr">
            <a:noAutofit/>
          </a:bodyPr>
          <a:lstStyle/>
          <a:p>
            <a:pPr algn="ctr" defTabSz="914400">
              <a:lnSpc>
                <a:spcPct val="90000"/>
              </a:lnSpc>
              <a:spcBef>
                <a:spcPct val="0"/>
              </a:spcBef>
            </a:pPr>
            <a:r>
              <a:rPr lang="ru-RU" sz="2800" dirty="0">
                <a:latin typeface="Century Gothic" panose="020B0502020202020204" pitchFamily="34" charset="0"/>
                <a:ea typeface="+mj-ea"/>
                <a:cs typeface="+mj-cs"/>
              </a:rPr>
              <a:t>Контактная информация для граждан</a:t>
            </a:r>
          </a:p>
        </p:txBody>
      </p:sp>
      <p:pic>
        <p:nvPicPr>
          <p:cNvPr id="4" name="Рисунок 3">
            <a:extLst>
              <a:ext uri="{FF2B5EF4-FFF2-40B4-BE49-F238E27FC236}">
                <a16:creationId xmlns:a16="http://schemas.microsoft.com/office/drawing/2014/main" id="{1F125ED0-8854-4748-968A-2BBFBFAF2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6561" y="3153624"/>
            <a:ext cx="2876550" cy="19812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На сегодняшний день городской округ Долгопрудный достиг стабильного темпа экономического развития. И в этом, в первую очередь, заслуга предприятий городского округа Долгопрудный. Анализ тенденций социально-экономического развития города свидетельствует о позитивном характере развития экономики и социальной сферы, который выражается в:</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устойчивом росте объема производства товаров и услуг предприятий и организаций городского округа Долгопрудный;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средней заработной платы сотрудников на крупных, средних и малых предприятиях города;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объема розничного товарооборота;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размера прибыли в целом по городу;</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доходов городского бюджета.</a:t>
            </a:r>
          </a:p>
          <a:p>
            <a:pPr marL="0" indent="457200">
              <a:lnSpc>
                <a:spcPct val="100000"/>
              </a:lnSpc>
              <a:spcBef>
                <a:spcPts val="600"/>
              </a:spcBef>
              <a:buNone/>
            </a:pPr>
            <a:r>
              <a:rPr lang="ru-RU" sz="1250" b="1" dirty="0">
                <a:solidFill>
                  <a:schemeClr val="accent5">
                    <a:lumMod val="50000"/>
                  </a:schemeClr>
                </a:solidFill>
              </a:rPr>
              <a:t>Одним из важнейших показателей уровня жизни людей является демографическая ситуация. </a:t>
            </a:r>
            <a:r>
              <a:rPr lang="ru-RU" sz="1250" dirty="0">
                <a:solidFill>
                  <a:schemeClr val="accent5">
                    <a:lumMod val="50000"/>
                  </a:schemeClr>
                </a:solidFill>
              </a:rPr>
              <a:t>Численность постоянного населения в городском округе Долгопрудный на 01.01.2023 г. составила 119 957 человек (01.01.2022 – 121 742 человек). Снижение численности населения городского округа произошло в связи с тем, что миграционный отток превысил приток, а также последние 3 года уровень смертности в городском округе Долгопрудный превышал рождаемость</a:t>
            </a:r>
            <a:r>
              <a:rPr lang="ru-RU" sz="1250" dirty="0" smtClean="0">
                <a:solidFill>
                  <a:schemeClr val="accent5">
                    <a:lumMod val="50000"/>
                  </a:schemeClr>
                </a:solidFill>
              </a:rPr>
              <a:t>.</a:t>
            </a:r>
          </a:p>
          <a:p>
            <a:pPr marL="0" indent="457200">
              <a:lnSpc>
                <a:spcPct val="100000"/>
              </a:lnSpc>
              <a:spcBef>
                <a:spcPts val="600"/>
              </a:spcBef>
              <a:buNone/>
            </a:pPr>
            <a:r>
              <a:rPr lang="ru-RU" sz="1250" b="1" dirty="0" smtClean="0">
                <a:solidFill>
                  <a:schemeClr val="accent5">
                    <a:lumMod val="50000"/>
                  </a:schemeClr>
                </a:solidFill>
              </a:rPr>
              <a:t>На </a:t>
            </a:r>
            <a:r>
              <a:rPr lang="ru-RU" sz="1250" b="1" dirty="0">
                <a:solidFill>
                  <a:schemeClr val="accent5">
                    <a:lumMod val="50000"/>
                  </a:schemeClr>
                </a:solidFill>
              </a:rPr>
              <a:t>территории городского округа Долгопрудный расположено 92 промышленных предприятия различной формы собственности </a:t>
            </a:r>
            <a:r>
              <a:rPr lang="ru-RU" sz="1250" dirty="0">
                <a:solidFill>
                  <a:schemeClr val="accent5">
                    <a:lumMod val="50000"/>
                  </a:schemeClr>
                </a:solidFill>
              </a:rPr>
              <a:t>(из них крупных и средних – 20, малых – 72 предприятия). в 2022 году общий 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составил 44 379,9 млн. рублей, рост по сравнению с предыдущим годом на 60,2% (в 2021 году – 27 707,0 млн. рублей</a:t>
            </a:r>
            <a:r>
              <a:rPr lang="ru-RU" sz="1250" dirty="0" smtClean="0">
                <a:solidFill>
                  <a:schemeClr val="accent5">
                    <a:lumMod val="50000"/>
                  </a:schemeClr>
                </a:solidFill>
              </a:rPr>
              <a:t>). Проведенный </a:t>
            </a:r>
            <a:r>
              <a:rPr lang="ru-RU" sz="1250" dirty="0">
                <a:solidFill>
                  <a:schemeClr val="accent5">
                    <a:lumMod val="50000"/>
                  </a:schemeClr>
                </a:solidFill>
              </a:rPr>
              <a:t>анализ показателей деятельности крупных предприятий показал, что на объем отгруженных товаров по промышленным видам деятельности муниципального образования, значительное влияние оказывают предприятия, выполняющие Госзаказ. По оценке в 2023 году показатель увеличится на 14,5% к уровню 2022 </a:t>
            </a:r>
            <a:r>
              <a:rPr lang="ru-RU" sz="1250" dirty="0" smtClean="0">
                <a:solidFill>
                  <a:schemeClr val="accent5">
                    <a:lumMod val="50000"/>
                  </a:schemeClr>
                </a:solidFill>
              </a:rPr>
              <a:t>года. </a:t>
            </a:r>
            <a:endParaRPr lang="ru-RU" sz="1250" dirty="0">
              <a:solidFill>
                <a:schemeClr val="accent5">
                  <a:lumMod val="50000"/>
                </a:schemeClr>
              </a:solidFill>
            </a:endParaRPr>
          </a:p>
          <a:p>
            <a:pPr marL="0" indent="457200">
              <a:lnSpc>
                <a:spcPct val="100000"/>
              </a:lnSpc>
              <a:buNone/>
            </a:pPr>
            <a:r>
              <a:rPr lang="ru-RU" sz="1250" dirty="0">
                <a:solidFill>
                  <a:schemeClr val="accent5">
                    <a:lumMod val="50000"/>
                  </a:schemeClr>
                </a:solidFill>
              </a:rPr>
              <a:t>На крупных и средних промышленных предприятиях городского округа Долгопрудный работают около 5,0 тыс. человек. Средняя начисленная заработная плата работников крупных и средних предприятий промышленности за 2022 год составила 100,2 тыс. руб. (</a:t>
            </a:r>
            <a:r>
              <a:rPr lang="ru-RU" sz="1250" dirty="0" err="1">
                <a:solidFill>
                  <a:schemeClr val="accent5">
                    <a:lumMod val="50000"/>
                  </a:schemeClr>
                </a:solidFill>
              </a:rPr>
              <a:t>справочно</a:t>
            </a:r>
            <a:r>
              <a:rPr lang="ru-RU" sz="1250" dirty="0">
                <a:solidFill>
                  <a:schemeClr val="accent5">
                    <a:lumMod val="50000"/>
                  </a:schemeClr>
                </a:solidFill>
              </a:rPr>
              <a:t>: за 2021 год – 88,1 тыс. рублей</a:t>
            </a:r>
            <a:r>
              <a:rPr lang="ru-RU" sz="1250" dirty="0" smtClean="0">
                <a:solidFill>
                  <a:schemeClr val="accent5">
                    <a:lumMod val="50000"/>
                  </a:schemeClr>
                </a:solidFill>
              </a:rPr>
              <a:t>).</a:t>
            </a:r>
            <a:r>
              <a:rPr lang="ru-RU" sz="1250" dirty="0">
                <a:solidFill>
                  <a:schemeClr val="accent5">
                    <a:lumMod val="50000"/>
                  </a:schemeClr>
                </a:solidFill>
              </a:rPr>
              <a:t> Средняя начисленная заработная плата работников крупных и средних предприятий промышленности в 1 полугодии 2023 года составила 106,7 тыс. рублей (</a:t>
            </a:r>
            <a:r>
              <a:rPr lang="ru-RU" sz="1250" dirty="0" err="1">
                <a:solidFill>
                  <a:schemeClr val="accent5">
                    <a:lumMod val="50000"/>
                  </a:schemeClr>
                </a:solidFill>
              </a:rPr>
              <a:t>справочно</a:t>
            </a:r>
            <a:r>
              <a:rPr lang="ru-RU" sz="1250" dirty="0">
                <a:solidFill>
                  <a:schemeClr val="accent5">
                    <a:lumMod val="50000"/>
                  </a:schemeClr>
                </a:solidFill>
              </a:rPr>
              <a:t>: в 1 полугодии 2022 года – 73,7 тыс. рублей</a:t>
            </a:r>
            <a:r>
              <a:rPr lang="ru-RU" sz="1250" dirty="0" smtClean="0">
                <a:solidFill>
                  <a:schemeClr val="accent5">
                    <a:lumMod val="50000"/>
                  </a:schemeClr>
                </a:solidFill>
              </a:rPr>
              <a:t>).</a:t>
            </a:r>
          </a:p>
          <a:p>
            <a:pPr marL="0" indent="457200">
              <a:lnSpc>
                <a:spcPct val="100000"/>
              </a:lnSpc>
              <a:buNone/>
            </a:pPr>
            <a:r>
              <a:rPr lang="ru-RU" sz="1250" dirty="0" smtClean="0">
                <a:solidFill>
                  <a:schemeClr val="accent5">
                    <a:lumMod val="50000"/>
                  </a:schemeClr>
                </a:solidFill>
              </a:rPr>
              <a:t>В </a:t>
            </a:r>
            <a:r>
              <a:rPr lang="ru-RU" sz="1250" dirty="0">
                <a:solidFill>
                  <a:schemeClr val="accent5">
                    <a:lumMod val="50000"/>
                  </a:schemeClr>
                </a:solidFill>
              </a:rPr>
              <a:t>целях достижения более эффективных результатов в решении городских вопросов в городе работает Совет директоров предприятий и организаций города – коллегиальный совещательный орган при главе городского округа, куда входят руководители предприятий и организаций города. </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8</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98895686"/>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66443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Данный орган создан для координации взаимодействия органов местного самоуправления и предприятий города в целях обеспечения комплексного социально-экономического и научно-технического развития города. </a:t>
            </a:r>
          </a:p>
          <a:p>
            <a:pPr marL="0" indent="457200">
              <a:lnSpc>
                <a:spcPct val="100000"/>
              </a:lnSpc>
              <a:spcBef>
                <a:spcPts val="600"/>
              </a:spcBef>
              <a:buNone/>
            </a:pPr>
            <a:r>
              <a:rPr lang="ru-RU" sz="1250" dirty="0">
                <a:solidFill>
                  <a:schemeClr val="accent5">
                    <a:lumMod val="50000"/>
                  </a:schemeClr>
                </a:solidFill>
              </a:rPr>
              <a:t>По состоянию на 01.01.2022 года на территории городского округа Долгопрудный зарегистрировано 2456 субъектов малого и среднего предпринимательства (далее МСП), в том числе 16 средних предприятий. Количество предприятий малого и среднего предпринимательства в 2022 году увеличилось на 5,0% в сравнении с 2021 годом. По оценке в 2023 году  планируется  увеличение количества малых предприятий на 2%.  </a:t>
            </a:r>
          </a:p>
          <a:p>
            <a:pPr marL="0" indent="457200">
              <a:lnSpc>
                <a:spcPct val="100000"/>
              </a:lnSpc>
              <a:spcBef>
                <a:spcPts val="600"/>
              </a:spcBef>
              <a:buNone/>
            </a:pPr>
            <a:r>
              <a:rPr lang="ru-RU" sz="1250" b="1" dirty="0" smtClean="0">
                <a:solidFill>
                  <a:schemeClr val="accent5">
                    <a:lumMod val="50000"/>
                  </a:schemeClr>
                </a:solidFill>
              </a:rPr>
              <a:t>По </a:t>
            </a:r>
            <a:r>
              <a:rPr lang="ru-RU" sz="1250" b="1" dirty="0">
                <a:solidFill>
                  <a:schemeClr val="accent5">
                    <a:lumMod val="50000"/>
                  </a:schemeClr>
                </a:solidFill>
              </a:rPr>
              <a:t>итогам 202</a:t>
            </a:r>
            <a:r>
              <a:rPr lang="en-US" sz="1250" b="1" dirty="0">
                <a:solidFill>
                  <a:schemeClr val="accent5">
                    <a:lumMod val="50000"/>
                  </a:schemeClr>
                </a:solidFill>
              </a:rPr>
              <a:t>2</a:t>
            </a:r>
            <a:r>
              <a:rPr lang="ru-RU" sz="1250" b="1" dirty="0">
                <a:solidFill>
                  <a:schemeClr val="accent5">
                    <a:lumMod val="50000"/>
                  </a:schemeClr>
                </a:solidFill>
              </a:rPr>
              <a:t> года объем инвестиций в основной капитал за счет всех источников финансирования составил </a:t>
            </a:r>
            <a:r>
              <a:rPr lang="en-US" sz="1250" b="1" dirty="0">
                <a:solidFill>
                  <a:schemeClr val="accent5">
                    <a:lumMod val="50000"/>
                  </a:schemeClr>
                </a:solidFill>
              </a:rPr>
              <a:t>20</a:t>
            </a:r>
            <a:r>
              <a:rPr lang="ru-RU" sz="1250" b="1" dirty="0">
                <a:solidFill>
                  <a:schemeClr val="accent5">
                    <a:lumMod val="50000"/>
                  </a:schemeClr>
                </a:solidFill>
              </a:rPr>
              <a:t>,</a:t>
            </a:r>
            <a:r>
              <a:rPr lang="en-US" sz="1250" b="1" dirty="0">
                <a:solidFill>
                  <a:schemeClr val="accent5">
                    <a:lumMod val="50000"/>
                  </a:schemeClr>
                </a:solidFill>
              </a:rPr>
              <a:t>9</a:t>
            </a:r>
            <a:r>
              <a:rPr lang="ru-RU" sz="1250" b="1" dirty="0">
                <a:solidFill>
                  <a:schemeClr val="accent5">
                    <a:lumMod val="50000"/>
                  </a:schemeClr>
                </a:solidFill>
              </a:rPr>
              <a:t> млрд. рублей.</a:t>
            </a:r>
            <a:r>
              <a:rPr lang="ru-RU" sz="1250" dirty="0">
                <a:solidFill>
                  <a:schemeClr val="accent5">
                    <a:lumMod val="50000"/>
                  </a:schemeClr>
                </a:solidFill>
              </a:rPr>
              <a:t> Наибольший удельный вес инвестиций в основной капитал по полному кругу организаций приходился на жилищное строительство – 47,1%, доля инвестиций в развитие производственной сферы составила – 19,2%, инвестиции в развитие МФТИ в общем объеме в отчетном периоде составили 22,84%. </a:t>
            </a:r>
          </a:p>
          <a:p>
            <a:pPr marL="0" indent="457200">
              <a:lnSpc>
                <a:spcPct val="100000"/>
              </a:lnSpc>
              <a:spcBef>
                <a:spcPts val="600"/>
              </a:spcBef>
              <a:buNone/>
            </a:pPr>
            <a:r>
              <a:rPr lang="ru-RU" sz="1250" dirty="0">
                <a:solidFill>
                  <a:schemeClr val="accent5">
                    <a:lumMod val="50000"/>
                  </a:schemeClr>
                </a:solidFill>
              </a:rPr>
              <a:t>Инвестиции в основной капитал предприятий и организаций малого бизнеса в 2022 составили 1,34 млрд. рублей. Основная доля средств субъектов малого бизнеса в отчетном году направлялась на строительство жилых домов блокированной застройки, строительство производственных и торговых объектов. </a:t>
            </a:r>
          </a:p>
          <a:p>
            <a:pPr marL="0" indent="457200">
              <a:lnSpc>
                <a:spcPct val="100000"/>
              </a:lnSpc>
              <a:spcBef>
                <a:spcPts val="600"/>
              </a:spcBef>
              <a:buNone/>
            </a:pPr>
            <a:r>
              <a:rPr lang="ru-RU" sz="1250" dirty="0">
                <a:solidFill>
                  <a:schemeClr val="accent5">
                    <a:lumMod val="50000"/>
                  </a:schemeClr>
                </a:solidFill>
              </a:rPr>
              <a:t>По итогам 1 полугодия 2023 года объем инвестиций по крупным и средним предприятиям и организациям оценивается на уровне 6,5 млрд рублей. </a:t>
            </a:r>
          </a:p>
          <a:p>
            <a:pPr marL="0" indent="457200">
              <a:lnSpc>
                <a:spcPct val="100000"/>
              </a:lnSpc>
              <a:spcBef>
                <a:spcPts val="600"/>
              </a:spcBef>
              <a:buNone/>
            </a:pPr>
            <a:r>
              <a:rPr lang="ru-RU" sz="1250" dirty="0">
                <a:solidFill>
                  <a:schemeClr val="accent5">
                    <a:lumMod val="50000"/>
                  </a:schemeClr>
                </a:solidFill>
              </a:rPr>
              <a:t>Основной объем средств инвесторов в 2023 году направляется на жилищное строительство; строительство зданий (кроме жилых) и сооружений, расходы на улучшение земель, приобретение транспортных средств, компьютерного и телекоммуникационного оборудования, прочих машин и оборудования, инвестиции в объекты интеллектуальной собственности.</a:t>
            </a:r>
          </a:p>
          <a:p>
            <a:pPr marL="0" indent="457200">
              <a:lnSpc>
                <a:spcPct val="100000"/>
              </a:lnSpc>
              <a:spcBef>
                <a:spcPts val="600"/>
              </a:spcBef>
              <a:buNone/>
            </a:pPr>
            <a:r>
              <a:rPr lang="ru-RU" sz="1250" dirty="0">
                <a:solidFill>
                  <a:schemeClr val="accent5">
                    <a:lumMod val="50000"/>
                  </a:schemeClr>
                </a:solidFill>
              </a:rPr>
              <a:t>На плановый период до 2026 года прогнозируется умеренный рост объема инвестиций по полному кругу организаций в связи с ограниченными земельными ресурсами территории городского округа Долгопрудный для размещения крупных промышленных производств и деловых центров, что влияет на общий объем инвестиций, привлеченных в основной капитал</a:t>
            </a:r>
            <a:r>
              <a:rPr lang="ru-RU" sz="1250" b="1" dirty="0">
                <a:solidFill>
                  <a:schemeClr val="accent5">
                    <a:lumMod val="50000"/>
                  </a:schemeClr>
                </a:solidFill>
              </a:rPr>
              <a:t>. К перспективным инвестиционным проектам в рамках программы поддержки </a:t>
            </a:r>
            <a:r>
              <a:rPr lang="ru-RU" sz="1250" b="1" dirty="0" err="1">
                <a:solidFill>
                  <a:schemeClr val="accent5">
                    <a:lumMod val="50000"/>
                  </a:schemeClr>
                </a:solidFill>
              </a:rPr>
              <a:t>импортозамещения</a:t>
            </a:r>
            <a:r>
              <a:rPr lang="ru-RU" sz="1250" b="1" dirty="0">
                <a:solidFill>
                  <a:schemeClr val="accent5">
                    <a:lumMod val="50000"/>
                  </a:schemeClr>
                </a:solidFill>
              </a:rPr>
              <a:t> в Московской области можно отнести:</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организацию высокотехнологичного производства фармацевтических субстанций для производства высокоактивных препаратов ООО «</a:t>
            </a:r>
            <a:r>
              <a:rPr lang="ru-RU" sz="1250" dirty="0" err="1">
                <a:solidFill>
                  <a:schemeClr val="accent5">
                    <a:lumMod val="50000"/>
                  </a:schemeClr>
                </a:solidFill>
              </a:rPr>
              <a:t>ГлобалХимФарм</a:t>
            </a:r>
            <a:r>
              <a:rPr lang="ru-RU" sz="1250" dirty="0">
                <a:solidFill>
                  <a:schemeClr val="accent5">
                    <a:lumMod val="50000"/>
                  </a:schemeClr>
                </a:solidFill>
              </a:rPr>
              <a:t>». Объем инвестиций – 751 млн. рублей. Срок реализации – 2022-2024 годы. Созданные рабочие места -120;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расширение действующего производства компании по переработке листового стекла и изготовлении высокотехнологичных изделий ООО «</a:t>
            </a:r>
            <a:r>
              <a:rPr lang="ru-RU" sz="1250" dirty="0" err="1">
                <a:solidFill>
                  <a:schemeClr val="accent5">
                    <a:lumMod val="50000"/>
                  </a:schemeClr>
                </a:solidFill>
              </a:rPr>
              <a:t>Мосавтостекло</a:t>
            </a:r>
            <a:r>
              <a:rPr lang="ru-RU" sz="1250" dirty="0">
                <a:solidFill>
                  <a:schemeClr val="accent5">
                    <a:lumMod val="50000"/>
                  </a:schemeClr>
                </a:solidFill>
              </a:rPr>
              <a:t>». В рамках проекта запланировано строительство производственно-складского комплекса. Объем инвестиций - 500,0 млн. рублей. Срок реализации 2022- 2025 годы. Рабочие места – 40;</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9</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73732309"/>
      </p:ext>
    </p:extLst>
  </p:cSld>
  <p:clrMapOvr>
    <a:masterClrMapping/>
  </p:clrMapOvr>
  <p:transition spd="med">
    <p:wipe dir="d"/>
  </p:transition>
</p:sld>
</file>

<file path=ppt/theme/theme1.xml><?xml version="1.0" encoding="utf-8"?>
<a:theme xmlns:a="http://schemas.openxmlformats.org/drawingml/2006/main" name="6_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Савон</Template>
  <TotalTime>7906</TotalTime>
  <Words>20785</Words>
  <Application>Microsoft Office PowerPoint</Application>
  <PresentationFormat>Широкоэкранный</PresentationFormat>
  <Paragraphs>5586</Paragraphs>
  <Slides>75</Slides>
  <Notes>23</Notes>
  <HiddenSlides>0</HiddenSlides>
  <MMClips>0</MMClips>
  <ScaleCrop>false</ScaleCrop>
  <HeadingPairs>
    <vt:vector size="6" baseType="variant">
      <vt:variant>
        <vt:lpstr>Использованные шрифты</vt:lpstr>
      </vt:variant>
      <vt:variant>
        <vt:i4>9</vt:i4>
      </vt:variant>
      <vt:variant>
        <vt:lpstr>Тема</vt:lpstr>
      </vt:variant>
      <vt:variant>
        <vt:i4>2</vt:i4>
      </vt:variant>
      <vt:variant>
        <vt:lpstr>Заголовки слайдов</vt:lpstr>
      </vt:variant>
      <vt:variant>
        <vt:i4>75</vt:i4>
      </vt:variant>
    </vt:vector>
  </HeadingPairs>
  <TitlesOfParts>
    <vt:vector size="86" baseType="lpstr">
      <vt:lpstr>Aharoni</vt:lpstr>
      <vt:lpstr>Arial</vt:lpstr>
      <vt:lpstr>Arial Cyr</vt:lpstr>
      <vt:lpstr>Calibri</vt:lpstr>
      <vt:lpstr>Calibri Light</vt:lpstr>
      <vt:lpstr>Century Gothic</vt:lpstr>
      <vt:lpstr>Times New Roman</vt:lpstr>
      <vt:lpstr>Wingdings</vt:lpstr>
      <vt:lpstr>Wingdings 2</vt:lpstr>
      <vt:lpstr>6_HDOfficeLightV0</vt:lpstr>
      <vt:lpstr>HDOfficeLightV0</vt:lpstr>
      <vt:lpstr>БЮДЖЕТ ДЛЯ ГРАЖДАН</vt:lpstr>
      <vt:lpstr>СОДЕРЖАНИЕ</vt:lpstr>
      <vt:lpstr>Основные понятия, используемые в бюджетном процессе</vt:lpstr>
      <vt:lpstr>                 Описание административно-территориального образования города       Долгопрудный </vt:lpstr>
      <vt:lpstr>Основные показатели социально-экономического развития </vt:lpstr>
      <vt:lpstr>Основные показатели социально-экономического развития </vt:lpstr>
      <vt:lpstr>Основные показатели социально-экономического развития </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Основные задачи и приоритеты  бюджетной политики  на 2024 год и на плановый период 2025 и 2026 годов:</vt:lpstr>
      <vt:lpstr>Основные направления бюджетной и налоговой политики на 2024 год  и на плановый период 2025 и 2026 годов </vt:lpstr>
      <vt:lpstr>Презентация PowerPoint</vt:lpstr>
      <vt:lpstr>Динамика доходной части бюджета городского округа 2021-2026 гг. </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Доходная часть бюджета городского округа Долгопрудный</vt:lpstr>
      <vt:lpstr>Структура налоговых и неналоговых доходов бюджета городского округа Долгопрудный в 2024 году</vt:lpstr>
      <vt:lpstr>Презентация PowerPoint</vt:lpstr>
      <vt:lpstr>Информация о ставках налогов</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 Реестр налоговых льгот по налогу на имущество физических лиц, установленных решением Совета депутатов г.Долгопрудного от 19.11.2014  № 24-нр «О налоге на имущество физических лиц на территории городского округа Долгопрудный Московской области»</vt:lpstr>
      <vt:lpstr>Презентация PowerPoint</vt:lpstr>
      <vt:lpstr>Расходы бюджета городского округа Долгопрудный на 2021-2025 гг.  по разделам бюджетной классификации </vt:lpstr>
      <vt:lpstr>Расходы бюджета городского округа Долгопрудный на 2022- 2026 гг., сформированные по муниципальным программам и непрограммным направлениям деятельности: </vt:lpstr>
      <vt:lpstr>Расходы бюджета городского округа Долгопрудный на 2021- 2025 гг., сформированные по муниципальным программам и непрограммным направлениям деятельности: </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Информация об общественно значимых проектах, реализуемых на территории городского округа Долгопрудный</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KEW3</dc:creator>
  <cp:lastModifiedBy>DOHOD</cp:lastModifiedBy>
  <cp:revision>464</cp:revision>
  <cp:lastPrinted>2023-11-15T14:10:17Z</cp:lastPrinted>
  <dcterms:created xsi:type="dcterms:W3CDTF">2020-01-09T08:17:52Z</dcterms:created>
  <dcterms:modified xsi:type="dcterms:W3CDTF">2023-11-16T06:26:09Z</dcterms:modified>
</cp:coreProperties>
</file>