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202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60F44-DD4A-4CE7-A870-30ECC6BE98C6}" type="datetimeFigureOut">
              <a:rPr lang="ru-RU" smtClean="0"/>
              <a:t>20.02.2024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B1524-C52F-4213-B342-D791A16B1C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4334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60F44-DD4A-4CE7-A870-30ECC6BE98C6}" type="datetimeFigureOut">
              <a:rPr lang="ru-RU" smtClean="0"/>
              <a:t>20.02.2024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B1524-C52F-4213-B342-D791A16B1C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2268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60F44-DD4A-4CE7-A870-30ECC6BE98C6}" type="datetimeFigureOut">
              <a:rPr lang="ru-RU" smtClean="0"/>
              <a:t>20.02.2024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B1524-C52F-4213-B342-D791A16B1C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47441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60F44-DD4A-4CE7-A870-30ECC6BE98C6}" type="datetimeFigureOut">
              <a:rPr lang="ru-RU" smtClean="0"/>
              <a:t>20.02.2024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B1524-C52F-4213-B342-D791A16B1C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70774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60F44-DD4A-4CE7-A870-30ECC6BE98C6}" type="datetimeFigureOut">
              <a:rPr lang="ru-RU" smtClean="0"/>
              <a:t>20.02.2024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B1524-C52F-4213-B342-D791A16B1C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4642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60F44-DD4A-4CE7-A870-30ECC6BE98C6}" type="datetimeFigureOut">
              <a:rPr lang="ru-RU" smtClean="0"/>
              <a:t>20.02.2024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B1524-C52F-4213-B342-D791A16B1C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16715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60F44-DD4A-4CE7-A870-30ECC6BE98C6}" type="datetimeFigureOut">
              <a:rPr lang="ru-RU" smtClean="0"/>
              <a:t>20.02.2024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B1524-C52F-4213-B342-D791A16B1C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43713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60F44-DD4A-4CE7-A870-30ECC6BE98C6}" type="datetimeFigureOut">
              <a:rPr lang="ru-RU" smtClean="0"/>
              <a:t>20.02.2024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B1524-C52F-4213-B342-D791A16B1C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74291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60F44-DD4A-4CE7-A870-30ECC6BE98C6}" type="datetimeFigureOut">
              <a:rPr lang="ru-RU" smtClean="0"/>
              <a:t>20.02.2024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B1524-C52F-4213-B342-D791A16B1C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66724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60F44-DD4A-4CE7-A870-30ECC6BE98C6}" type="datetimeFigureOut">
              <a:rPr lang="ru-RU" smtClean="0"/>
              <a:t>20.02.2024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B1524-C52F-4213-B342-D791A16B1C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7670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60F44-DD4A-4CE7-A870-30ECC6BE98C6}" type="datetimeFigureOut">
              <a:rPr lang="ru-RU" smtClean="0"/>
              <a:t>20.02.2024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B1524-C52F-4213-B342-D791A16B1C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8230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360F44-DD4A-4CE7-A870-30ECC6BE98C6}" type="datetimeFigureOut">
              <a:rPr lang="ru-RU" smtClean="0"/>
              <a:t>20.02.2024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EB1524-C52F-4213-B342-D791A16B1C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27780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invest.mosreg.ru/investor/catalog/2ce8423b-f320-4176-958c-1dcb46a20fa0" TargetMode="External"/><Relationship Id="rId13" Type="http://schemas.openxmlformats.org/officeDocument/2006/relationships/hyperlink" Target="https://invest.mosreg.ru/investor/catalog/ce3498c7-f07e-4194-9900-2d14d032a6df" TargetMode="External"/><Relationship Id="rId18" Type="http://schemas.openxmlformats.org/officeDocument/2006/relationships/hyperlink" Target="https://invest.mosreg.ru/investor/catalog/610a193e-83e9-491d-9714-847174bd9e1b" TargetMode="External"/><Relationship Id="rId3" Type="http://schemas.openxmlformats.org/officeDocument/2006/relationships/hyperlink" Target="https://&#1086;&#1092;-&#1076;&#1086;&#1083;&#1075;&#1086;&#1087;&#1088;&#1091;&#1076;&#1085;&#1099;&#1081;.&#1088;&#1092;/dokumenty/normativnye-akty-2020/" TargetMode="External"/><Relationship Id="rId7" Type="http://schemas.openxmlformats.org/officeDocument/2006/relationships/hyperlink" Target="https://invest.mosreg.ru/investor/catalog/5b062586-aba1-49da-a212-394f867ae8d6" TargetMode="External"/><Relationship Id="rId12" Type="http://schemas.openxmlformats.org/officeDocument/2006/relationships/hyperlink" Target="https://invest.mosreg.ru/investor/catalog/ef212a7b-4f35-44c8-80d8-604e01b1b0cd&#1074;%20&#1087;&#1077;&#1088;&#1077;&#1095;&#1085;&#1077;" TargetMode="External"/><Relationship Id="rId17" Type="http://schemas.openxmlformats.org/officeDocument/2006/relationships/hyperlink" Target="https://invest.mosreg.ru/investor/catalog/07e8e02e-dfeb-447c-a79a-ff77e3ce7b8d" TargetMode="External"/><Relationship Id="rId2" Type="http://schemas.openxmlformats.org/officeDocument/2006/relationships/hyperlink" Target="https://invest.mosreg.ru/investor/map" TargetMode="External"/><Relationship Id="rId16" Type="http://schemas.openxmlformats.org/officeDocument/2006/relationships/hyperlink" Target="https://invest.mosreg.ru/investor/catalog/63a2db29-da4e-46c1-9fc1-bfa272654cc0" TargetMode="External"/><Relationship Id="rId20" Type="http://schemas.openxmlformats.org/officeDocument/2006/relationships/hyperlink" Target="https://invest.mosreg.ru/investor/catalog/0bbb4158-bbbb-4aae-bb0e-31735154d314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invest.mosreg.ru/investor/catalog/1ca2a1cd-25e7-4a8d-ad5b-12f6d8c7e8fd" TargetMode="External"/><Relationship Id="rId11" Type="http://schemas.openxmlformats.org/officeDocument/2006/relationships/hyperlink" Target="https://invest.mosreg.ru/investor/catalog/e4c65396-36d6-48aa-88bd-e94ca6664977" TargetMode="External"/><Relationship Id="rId5" Type="http://schemas.openxmlformats.org/officeDocument/2006/relationships/hyperlink" Target="https://invest.mosreg.ru/investor/catalog/2037a42c-95a7-47cb-9c2b-afd54922b8dd" TargetMode="External"/><Relationship Id="rId15" Type="http://schemas.openxmlformats.org/officeDocument/2006/relationships/hyperlink" Target="https://invest.mosreg.ru/investor/catalog/357c0581-3e5d-40c5-8860-6407a81866e8" TargetMode="External"/><Relationship Id="rId10" Type="http://schemas.openxmlformats.org/officeDocument/2006/relationships/hyperlink" Target="https://invest.mosreg.ru/investor/catalog/57541301-e81b-49dd-ae27-0e4008ebe9eb" TargetMode="External"/><Relationship Id="rId19" Type="http://schemas.openxmlformats.org/officeDocument/2006/relationships/hyperlink" Target="https://invest.mosreg.ru/investor/catalog/32531b4d-66c8-45b2-9524-8ebb1e260b85" TargetMode="External"/><Relationship Id="rId4" Type="http://schemas.openxmlformats.org/officeDocument/2006/relationships/hyperlink" Target="https://invest.mosreg.ru/investor/catalog/bd3c500a-fe5e-41d1-9c82-23927c4282d0" TargetMode="External"/><Relationship Id="rId9" Type="http://schemas.openxmlformats.org/officeDocument/2006/relationships/hyperlink" Target="https://invest.mosreg.ru/investor/catalog/e97b6d66-6d02-4bc5-a4aa-c252ca2383cb" TargetMode="External"/><Relationship Id="rId14" Type="http://schemas.openxmlformats.org/officeDocument/2006/relationships/hyperlink" Target="https://invest.mosreg.ru/investor/catalog/675bef90-2661-47b0-986b-aac0dc24f84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1232" y="158535"/>
            <a:ext cx="4547287" cy="4273422"/>
          </a:xfrm>
        </p:spPr>
        <p:txBody>
          <a:bodyPr>
            <a:normAutofit fontScale="90000"/>
          </a:bodyPr>
          <a:lstStyle/>
          <a:p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ru-RU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Реестр </a:t>
            </a:r>
            <a:r>
              <a:rPr lang="ru-RU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свободного недвижимого имущества, находящегося в муниципальной </a:t>
            </a:r>
            <a:r>
              <a:rPr lang="ru-RU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собственности*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ru-RU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В Подмосковье успешно реализуются электронные сервисы для бизнеса: </a:t>
            </a:r>
            <a:br>
              <a:rPr lang="ru-RU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ru-RU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«Земля за 1 рубль»</a:t>
            </a:r>
            <a:br>
              <a:rPr lang="ru-RU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ru-RU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«Недвижимость за 1 рубль»</a:t>
            </a:r>
            <a:br>
              <a:rPr lang="ru-RU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ru-RU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«Земля без торгов»</a:t>
            </a:r>
            <a:br>
              <a:rPr lang="ru-RU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ru-RU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«Недвижимость на 1-2 этажах МКД»</a:t>
            </a:r>
            <a:br>
              <a:rPr lang="ru-RU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ru-RU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«Начни бизнес в индустриальном парке Подмосковья». </a:t>
            </a:r>
            <a:br>
              <a:rPr lang="ru-RU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Подобрать земельный участок можно на инвестиционной карте </a:t>
            </a:r>
            <a:r>
              <a:rPr lang="ru-RU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  <a:hlinkClick r:id="rId2"/>
              </a:rPr>
              <a:t>(</a:t>
            </a: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  <a:hlinkClick r:id="rId2"/>
              </a:rPr>
              <a:t>https://invest.mosreg.ru/investor/map</a:t>
            </a:r>
            <a:r>
              <a:rPr lang="ru-RU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  <a:hlinkClick r:id="rId2"/>
              </a:rPr>
              <a:t>).</a:t>
            </a:r>
            <a:r>
              <a:rPr lang="ru-RU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Она создана в рамках регионального </a:t>
            </a:r>
            <a:r>
              <a:rPr lang="ru-RU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инвестстандарта</a:t>
            </a:r>
            <a:r>
              <a:rPr lang="ru-RU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внедренного в Подмосковье.</a:t>
            </a:r>
            <a:endParaRPr lang="ru-RU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1232" y="4703804"/>
            <a:ext cx="4547287" cy="1886465"/>
          </a:xfrm>
        </p:spPr>
        <p:txBody>
          <a:bodyPr>
            <a:normAutofit lnSpcReduction="10000"/>
          </a:bodyPr>
          <a:lstStyle/>
          <a:p>
            <a:pPr>
              <a:lnSpc>
                <a:spcPct val="107000"/>
              </a:lnSpc>
            </a:pPr>
            <a:r>
              <a:rPr lang="ru-RU" sz="13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*Перечень имущества, предназначенного для предоставления субъектам МСП, утвержден постановлением администрации городского округа Долгопрудный от  25.08.2023 №  499-ПА (размещен на сайте:</a:t>
            </a:r>
          </a:p>
          <a:p>
            <a:pPr>
              <a:lnSpc>
                <a:spcPct val="107000"/>
              </a:lnSpc>
            </a:pPr>
            <a:r>
              <a:rPr lang="en-US" sz="13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  <a:hlinkClick r:id="rId3"/>
              </a:rPr>
              <a:t>https://</a:t>
            </a:r>
            <a:r>
              <a:rPr lang="ru-RU" sz="13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  <a:hlinkClick r:id="rId3"/>
              </a:rPr>
              <a:t>оф-</a:t>
            </a:r>
            <a:r>
              <a:rPr lang="ru-RU" sz="13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  <a:hlinkClick r:id="rId3"/>
              </a:rPr>
              <a:t>долгопрудный.рф</a:t>
            </a:r>
            <a:r>
              <a:rPr lang="ru-RU" sz="13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  <a:hlinkClick r:id="rId3"/>
              </a:rPr>
              <a:t>/</a:t>
            </a:r>
            <a:r>
              <a:rPr lang="en-US" sz="13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  <a:hlinkClick r:id="rId3"/>
              </a:rPr>
              <a:t>dokumenty</a:t>
            </a:r>
            <a:r>
              <a:rPr lang="en-US" sz="13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  <a:hlinkClick r:id="rId3"/>
              </a:rPr>
              <a:t>/normativnye-akty-2020/</a:t>
            </a:r>
            <a:endParaRPr lang="ru-RU" sz="1300" dirty="0" smtClean="0">
              <a:solidFill>
                <a:schemeClr val="tx1">
                  <a:lumMod val="65000"/>
                  <a:lumOff val="3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3303338"/>
              </p:ext>
            </p:extLst>
          </p:nvPr>
        </p:nvGraphicFramePr>
        <p:xfrm>
          <a:off x="4910962" y="342271"/>
          <a:ext cx="7082117" cy="616707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000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76566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3030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08472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445148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006263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336651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Список нежилых помещений, находящихся в муниципальной собственности г.о. Долгопрудный и не вовлеченных в хозяйственный оборот, размещенных на инвестиционном портале Московской области по состоянию на 06.12.2023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3443" marR="3443" marT="3443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43" marR="3443" marT="3443" marB="0" anchor="b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3665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№ п/п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3443" marR="3443" marT="34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 dirty="0">
                          <a:effectLst/>
                          <a:latin typeface="+mj-lt"/>
                          <a:cs typeface="Courier New" panose="02070309020205020404" pitchFamily="49" charset="0"/>
                        </a:rPr>
                        <a:t>Адрес</a:t>
                      </a:r>
                      <a:endParaRPr lang="ru-RU" sz="7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Courier New" panose="02070309020205020404" pitchFamily="49" charset="0"/>
                      </a:endParaRPr>
                    </a:p>
                  </a:txBody>
                  <a:tcPr marL="3443" marR="3443" marT="34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 dirty="0">
                          <a:effectLst/>
                          <a:latin typeface="+mj-lt"/>
                          <a:cs typeface="Courier New" panose="02070309020205020404" pitchFamily="49" charset="0"/>
                        </a:rPr>
                        <a:t>Площадь, </a:t>
                      </a:r>
                      <a:r>
                        <a:rPr lang="ru-RU" sz="700" u="none" strike="noStrike" dirty="0" err="1">
                          <a:effectLst/>
                          <a:latin typeface="+mj-lt"/>
                          <a:cs typeface="Courier New" panose="02070309020205020404" pitchFamily="49" charset="0"/>
                        </a:rPr>
                        <a:t>кв.м</a:t>
                      </a:r>
                      <a:r>
                        <a:rPr lang="ru-RU" sz="700" u="none" strike="noStrike" dirty="0">
                          <a:effectLst/>
                          <a:latin typeface="+mj-lt"/>
                          <a:cs typeface="Courier New" panose="02070309020205020404" pitchFamily="49" charset="0"/>
                        </a:rPr>
                        <a:t>.</a:t>
                      </a:r>
                      <a:endParaRPr lang="ru-RU" sz="7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Courier New" panose="02070309020205020404" pitchFamily="49" charset="0"/>
                      </a:endParaRPr>
                    </a:p>
                  </a:txBody>
                  <a:tcPr marL="3443" marR="3443" marT="34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 dirty="0">
                          <a:effectLst/>
                          <a:latin typeface="+mj-lt"/>
                          <a:cs typeface="Courier New" panose="02070309020205020404" pitchFamily="49" charset="0"/>
                        </a:rPr>
                        <a:t>Кадастровый номер</a:t>
                      </a:r>
                      <a:endParaRPr lang="ru-RU" sz="7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Courier New" panose="02070309020205020404" pitchFamily="49" charset="0"/>
                      </a:endParaRPr>
                    </a:p>
                  </a:txBody>
                  <a:tcPr marL="3443" marR="3443" marT="34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  <a:latin typeface="+mj-lt"/>
                          <a:cs typeface="Courier New" panose="02070309020205020404" pitchFamily="49" charset="0"/>
                        </a:rPr>
                        <a:t>Ссылка на инвестпортал</a:t>
                      </a:r>
                      <a:endParaRPr lang="ru-RU" sz="7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Courier New" panose="02070309020205020404" pitchFamily="49" charset="0"/>
                      </a:endParaRPr>
                    </a:p>
                  </a:txBody>
                  <a:tcPr marL="3443" marR="3443" marT="34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  <a:latin typeface="+mj-lt"/>
                          <a:cs typeface="Courier New" panose="02070309020205020404" pitchFamily="49" charset="0"/>
                        </a:rPr>
                        <a:t>Примечание</a:t>
                      </a:r>
                      <a:endParaRPr lang="ru-RU" sz="7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Courier New" panose="02070309020205020404" pitchFamily="49" charset="0"/>
                      </a:endParaRPr>
                    </a:p>
                  </a:txBody>
                  <a:tcPr marL="3443" marR="3443" marT="3443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9274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3443" marR="3443" marT="34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  <a:latin typeface="+mj-lt"/>
                          <a:cs typeface="Courier New" panose="02070309020205020404" pitchFamily="49" charset="0"/>
                        </a:rPr>
                        <a:t>Московская область, г. Долгопрудный, ул. Восточная, д. 48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Courier New" panose="02070309020205020404" pitchFamily="49" charset="0"/>
                      </a:endParaRPr>
                    </a:p>
                  </a:txBody>
                  <a:tcPr marL="3443" marR="3443" marT="34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  <a:latin typeface="+mj-lt"/>
                          <a:cs typeface="Courier New" panose="02070309020205020404" pitchFamily="49" charset="0"/>
                        </a:rPr>
                        <a:t>166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Courier New" panose="02070309020205020404" pitchFamily="49" charset="0"/>
                      </a:endParaRPr>
                    </a:p>
                  </a:txBody>
                  <a:tcPr marL="3443" marR="3443" marT="34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 dirty="0">
                          <a:effectLst/>
                          <a:latin typeface="+mj-lt"/>
                          <a:cs typeface="Courier New" panose="02070309020205020404" pitchFamily="49" charset="0"/>
                        </a:rPr>
                        <a:t>50:42:0010104:617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Courier New" panose="02070309020205020404" pitchFamily="49" charset="0"/>
                      </a:endParaRPr>
                    </a:p>
                  </a:txBody>
                  <a:tcPr marL="3443" marR="3443" marT="34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sng" strike="noStrike">
                          <a:effectLst/>
                          <a:latin typeface="+mj-lt"/>
                          <a:cs typeface="Courier New" panose="02070309020205020404" pitchFamily="49" charset="0"/>
                          <a:hlinkClick r:id="rId4"/>
                        </a:rPr>
                        <a:t>https://invest.mosreg.ru/investor/catalog/bd3c500a-fe5e-41d1-9c82-23927c4282d0</a:t>
                      </a:r>
                      <a:endParaRPr lang="en-US" sz="700" b="0" i="0" u="sng" strike="noStrike">
                        <a:solidFill>
                          <a:srgbClr val="0563C1"/>
                        </a:solidFill>
                        <a:effectLst/>
                        <a:latin typeface="+mj-lt"/>
                        <a:cs typeface="Courier New" panose="02070309020205020404" pitchFamily="49" charset="0"/>
                      </a:endParaRPr>
                    </a:p>
                  </a:txBody>
                  <a:tcPr marL="3443" marR="3443" marT="344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u="none" strike="noStrike">
                          <a:effectLst/>
                          <a:latin typeface="+mj-lt"/>
                          <a:cs typeface="Courier New" panose="02070309020205020404" pitchFamily="49" charset="0"/>
                        </a:rPr>
                        <a:t>-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Courier New" panose="02070309020205020404" pitchFamily="49" charset="0"/>
                      </a:endParaRPr>
                    </a:p>
                  </a:txBody>
                  <a:tcPr marL="3443" marR="3443" marT="3443" marB="0" anchor="b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9274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3443" marR="3443" marT="34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  <a:latin typeface="+mj-lt"/>
                          <a:cs typeface="Courier New" panose="02070309020205020404" pitchFamily="49" charset="0"/>
                        </a:rPr>
                        <a:t>Московская область, г. Долгопрудный, ул. Восточная, д. 50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Courier New" panose="02070309020205020404" pitchFamily="49" charset="0"/>
                      </a:endParaRPr>
                    </a:p>
                  </a:txBody>
                  <a:tcPr marL="3443" marR="3443" marT="34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  <a:latin typeface="+mj-lt"/>
                          <a:cs typeface="Courier New" panose="02070309020205020404" pitchFamily="49" charset="0"/>
                        </a:rPr>
                        <a:t>110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Courier New" panose="02070309020205020404" pitchFamily="49" charset="0"/>
                      </a:endParaRPr>
                    </a:p>
                  </a:txBody>
                  <a:tcPr marL="3443" marR="3443" marT="34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 dirty="0">
                          <a:effectLst/>
                          <a:latin typeface="+mj-lt"/>
                          <a:cs typeface="Courier New" panose="02070309020205020404" pitchFamily="49" charset="0"/>
                        </a:rPr>
                        <a:t>50:42:0010104:619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Courier New" panose="02070309020205020404" pitchFamily="49" charset="0"/>
                      </a:endParaRPr>
                    </a:p>
                  </a:txBody>
                  <a:tcPr marL="3443" marR="3443" marT="34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sng" strike="noStrike" dirty="0">
                          <a:effectLst/>
                          <a:latin typeface="+mj-lt"/>
                          <a:cs typeface="Courier New" panose="02070309020205020404" pitchFamily="49" charset="0"/>
                          <a:hlinkClick r:id="rId5"/>
                        </a:rPr>
                        <a:t>https://invest.mosreg.ru/investor/catalog/2037a42c-95a7-47cb-9c2b-afd54922b8dd</a:t>
                      </a:r>
                      <a:endParaRPr lang="en-US" sz="700" b="0" i="0" u="sng" strike="noStrike" dirty="0">
                        <a:solidFill>
                          <a:srgbClr val="0563C1"/>
                        </a:solidFill>
                        <a:effectLst/>
                        <a:latin typeface="+mj-lt"/>
                        <a:cs typeface="Courier New" panose="02070309020205020404" pitchFamily="49" charset="0"/>
                      </a:endParaRPr>
                    </a:p>
                  </a:txBody>
                  <a:tcPr marL="3443" marR="3443" marT="344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u="none" strike="noStrike">
                          <a:effectLst/>
                          <a:latin typeface="+mj-lt"/>
                          <a:cs typeface="Courier New" panose="02070309020205020404" pitchFamily="49" charset="0"/>
                        </a:rPr>
                        <a:t>-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Courier New" panose="02070309020205020404" pitchFamily="49" charset="0"/>
                      </a:endParaRPr>
                    </a:p>
                  </a:txBody>
                  <a:tcPr marL="3443" marR="3443" marT="3443" marB="0" anchor="b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9032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3443" marR="3443" marT="34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  <a:latin typeface="+mj-lt"/>
                          <a:cs typeface="Courier New" panose="02070309020205020404" pitchFamily="49" charset="0"/>
                        </a:rPr>
                        <a:t>Московская область, г. Долгопрудный, ул. Октябрьская. д.  16/8, пом. 14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Courier New" panose="02070309020205020404" pitchFamily="49" charset="0"/>
                      </a:endParaRPr>
                    </a:p>
                  </a:txBody>
                  <a:tcPr marL="3443" marR="3443" marT="34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 dirty="0">
                          <a:effectLst/>
                          <a:latin typeface="+mj-lt"/>
                          <a:cs typeface="Courier New" panose="02070309020205020404" pitchFamily="49" charset="0"/>
                        </a:rPr>
                        <a:t>54,4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Courier New" panose="02070309020205020404" pitchFamily="49" charset="0"/>
                      </a:endParaRPr>
                    </a:p>
                  </a:txBody>
                  <a:tcPr marL="3443" marR="3443" marT="34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  <a:latin typeface="+mj-lt"/>
                          <a:cs typeface="Courier New" panose="02070309020205020404" pitchFamily="49" charset="0"/>
                        </a:rPr>
                        <a:t>50:42:0000000:67248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Courier New" panose="02070309020205020404" pitchFamily="49" charset="0"/>
                      </a:endParaRPr>
                    </a:p>
                  </a:txBody>
                  <a:tcPr marL="3443" marR="3443" marT="34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sng" strike="noStrike" dirty="0">
                          <a:effectLst/>
                          <a:latin typeface="+mj-lt"/>
                          <a:cs typeface="Courier New" panose="02070309020205020404" pitchFamily="49" charset="0"/>
                          <a:hlinkClick r:id="rId6"/>
                        </a:rPr>
                        <a:t>https://invest.mosreg.ru/investor/catalog/1ca2a1cd-25e7-4a8d-ad5b-12f6d8c7e8fd</a:t>
                      </a:r>
                      <a:endParaRPr lang="en-US" sz="700" b="0" i="0" u="sng" strike="noStrike" dirty="0">
                        <a:solidFill>
                          <a:srgbClr val="0563C1"/>
                        </a:solidFill>
                        <a:effectLst/>
                        <a:latin typeface="+mj-lt"/>
                        <a:cs typeface="Courier New" panose="02070309020205020404" pitchFamily="49" charset="0"/>
                      </a:endParaRPr>
                    </a:p>
                  </a:txBody>
                  <a:tcPr marL="3443" marR="3443" marT="344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u="none" strike="noStrike">
                          <a:effectLst/>
                          <a:latin typeface="+mj-lt"/>
                          <a:cs typeface="Courier New" panose="02070309020205020404" pitchFamily="49" charset="0"/>
                        </a:rPr>
                        <a:t>-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Courier New" panose="02070309020205020404" pitchFamily="49" charset="0"/>
                      </a:endParaRPr>
                    </a:p>
                  </a:txBody>
                  <a:tcPr marL="3443" marR="3443" marT="3443" marB="0" anchor="b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9274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3443" marR="3443" marT="34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  <a:latin typeface="+mj-lt"/>
                          <a:cs typeface="Courier New" panose="02070309020205020404" pitchFamily="49" charset="0"/>
                        </a:rPr>
                        <a:t>Московская область, г. Долгопрудный, ул. Первомайская, д. 15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Courier New" panose="02070309020205020404" pitchFamily="49" charset="0"/>
                      </a:endParaRPr>
                    </a:p>
                  </a:txBody>
                  <a:tcPr marL="3443" marR="3443" marT="34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  <a:latin typeface="+mj-lt"/>
                          <a:cs typeface="Courier New" panose="02070309020205020404" pitchFamily="49" charset="0"/>
                        </a:rPr>
                        <a:t>514,6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Courier New" panose="02070309020205020404" pitchFamily="49" charset="0"/>
                      </a:endParaRPr>
                    </a:p>
                  </a:txBody>
                  <a:tcPr marL="3443" marR="3443" marT="34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  <a:latin typeface="+mj-lt"/>
                          <a:cs typeface="Courier New" panose="02070309020205020404" pitchFamily="49" charset="0"/>
                        </a:rPr>
                        <a:t>50:42:0000000:84496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Courier New" panose="02070309020205020404" pitchFamily="49" charset="0"/>
                      </a:endParaRPr>
                    </a:p>
                  </a:txBody>
                  <a:tcPr marL="3443" marR="3443" marT="34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sng" strike="noStrike" dirty="0">
                          <a:effectLst/>
                          <a:latin typeface="+mj-lt"/>
                          <a:cs typeface="Courier New" panose="02070309020205020404" pitchFamily="49" charset="0"/>
                          <a:hlinkClick r:id="rId7"/>
                        </a:rPr>
                        <a:t>https://invest.mosreg.ru/investor/catalog/5b062586-aba1-49da-a212-394f867ae8d6</a:t>
                      </a:r>
                      <a:endParaRPr lang="en-US" sz="700" b="0" i="0" u="sng" strike="noStrike" dirty="0">
                        <a:solidFill>
                          <a:srgbClr val="0563C1"/>
                        </a:solidFill>
                        <a:effectLst/>
                        <a:latin typeface="+mj-lt"/>
                        <a:cs typeface="Courier New" panose="02070309020205020404" pitchFamily="49" charset="0"/>
                      </a:endParaRPr>
                    </a:p>
                  </a:txBody>
                  <a:tcPr marL="3443" marR="3443" marT="34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  <a:latin typeface="+mj-lt"/>
                          <a:cs typeface="Courier New" panose="02070309020205020404" pitchFamily="49" charset="0"/>
                        </a:rPr>
                        <a:t>Включено в Перечень для СМП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Courier New" panose="02070309020205020404" pitchFamily="49" charset="0"/>
                      </a:endParaRPr>
                    </a:p>
                  </a:txBody>
                  <a:tcPr marL="3443" marR="3443" marT="3443" marB="0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9274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3443" marR="3443" marT="34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  <a:latin typeface="+mj-lt"/>
                          <a:cs typeface="Courier New" panose="02070309020205020404" pitchFamily="49" charset="0"/>
                        </a:rPr>
                        <a:t>Московская область, г. Долгопрудный,  Московское ш.. Д.  27а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Courier New" panose="02070309020205020404" pitchFamily="49" charset="0"/>
                      </a:endParaRPr>
                    </a:p>
                  </a:txBody>
                  <a:tcPr marL="3443" marR="3443" marT="34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 dirty="0">
                          <a:effectLst/>
                          <a:latin typeface="+mj-lt"/>
                          <a:cs typeface="Courier New" panose="02070309020205020404" pitchFamily="49" charset="0"/>
                        </a:rPr>
                        <a:t>8,6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Courier New" panose="02070309020205020404" pitchFamily="49" charset="0"/>
                      </a:endParaRPr>
                    </a:p>
                  </a:txBody>
                  <a:tcPr marL="3443" marR="3443" marT="34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 dirty="0">
                          <a:effectLst/>
                          <a:latin typeface="+mj-lt"/>
                          <a:cs typeface="Courier New" panose="02070309020205020404" pitchFamily="49" charset="0"/>
                        </a:rPr>
                        <a:t>50:42:0000000:68403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Courier New" panose="02070309020205020404" pitchFamily="49" charset="0"/>
                      </a:endParaRPr>
                    </a:p>
                  </a:txBody>
                  <a:tcPr marL="3443" marR="3443" marT="34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sng" strike="noStrike" dirty="0">
                          <a:effectLst/>
                          <a:latin typeface="+mj-lt"/>
                          <a:cs typeface="Courier New" panose="02070309020205020404" pitchFamily="49" charset="0"/>
                          <a:hlinkClick r:id="rId8"/>
                        </a:rPr>
                        <a:t>https://invest.mosreg.ru/investor/catalog/2ce8423b-f320-4176-958c-1dcb46a20fa0</a:t>
                      </a:r>
                      <a:endParaRPr lang="en-US" sz="700" b="0" i="0" u="sng" strike="noStrike" dirty="0">
                        <a:solidFill>
                          <a:srgbClr val="0563C1"/>
                        </a:solidFill>
                        <a:effectLst/>
                        <a:latin typeface="+mj-lt"/>
                        <a:cs typeface="Courier New" panose="02070309020205020404" pitchFamily="49" charset="0"/>
                      </a:endParaRPr>
                    </a:p>
                  </a:txBody>
                  <a:tcPr marL="3443" marR="3443" marT="34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  <a:latin typeface="+mj-lt"/>
                          <a:cs typeface="Courier New" panose="02070309020205020404" pitchFamily="49" charset="0"/>
                        </a:rPr>
                        <a:t>Включено в Перечень для СМП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Courier New" panose="02070309020205020404" pitchFamily="49" charset="0"/>
                      </a:endParaRPr>
                    </a:p>
                  </a:txBody>
                  <a:tcPr marL="3443" marR="3443" marT="3443" marB="0"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9274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3443" marR="3443" marT="34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  <a:latin typeface="+mj-lt"/>
                          <a:cs typeface="Courier New" panose="02070309020205020404" pitchFamily="49" charset="0"/>
                        </a:rPr>
                        <a:t>Московская область, г. Долгопрудный, ул Павлова, д.  6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Courier New" panose="02070309020205020404" pitchFamily="49" charset="0"/>
                      </a:endParaRPr>
                    </a:p>
                  </a:txBody>
                  <a:tcPr marL="3443" marR="3443" marT="34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  <a:latin typeface="+mj-lt"/>
                          <a:cs typeface="Courier New" panose="02070309020205020404" pitchFamily="49" charset="0"/>
                        </a:rPr>
                        <a:t>14,2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Courier New" panose="02070309020205020404" pitchFamily="49" charset="0"/>
                      </a:endParaRPr>
                    </a:p>
                  </a:txBody>
                  <a:tcPr marL="3443" marR="3443" marT="34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  <a:latin typeface="+mj-lt"/>
                          <a:cs typeface="Courier New" panose="02070309020205020404" pitchFamily="49" charset="0"/>
                        </a:rPr>
                        <a:t>50:42:0000000:62505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Courier New" panose="02070309020205020404" pitchFamily="49" charset="0"/>
                      </a:endParaRPr>
                    </a:p>
                  </a:txBody>
                  <a:tcPr marL="3443" marR="3443" marT="34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sng" strike="noStrike" dirty="0">
                          <a:effectLst/>
                          <a:latin typeface="+mj-lt"/>
                          <a:cs typeface="Courier New" panose="02070309020205020404" pitchFamily="49" charset="0"/>
                          <a:hlinkClick r:id="rId9"/>
                        </a:rPr>
                        <a:t>https://invest.mosreg.ru/investor/catalog/e97b6d66-6d02-4bc5-a4aa-c252ca2383cb</a:t>
                      </a:r>
                      <a:endParaRPr lang="en-US" sz="700" b="0" i="0" u="sng" strike="noStrike" dirty="0">
                        <a:solidFill>
                          <a:srgbClr val="0563C1"/>
                        </a:solidFill>
                        <a:effectLst/>
                        <a:latin typeface="+mj-lt"/>
                        <a:cs typeface="Courier New" panose="02070309020205020404" pitchFamily="49" charset="0"/>
                      </a:endParaRPr>
                    </a:p>
                  </a:txBody>
                  <a:tcPr marL="3443" marR="3443" marT="34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  <a:latin typeface="+mj-lt"/>
                          <a:cs typeface="Courier New" panose="02070309020205020404" pitchFamily="49" charset="0"/>
                        </a:rPr>
                        <a:t>Включено в Перечень для СМП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Courier New" panose="02070309020205020404" pitchFamily="49" charset="0"/>
                      </a:endParaRPr>
                    </a:p>
                  </a:txBody>
                  <a:tcPr marL="3443" marR="3443" marT="3443" marB="0" anchor="ctr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9274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7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3443" marR="3443" marT="34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  <a:latin typeface="+mj-lt"/>
                          <a:cs typeface="Courier New" panose="02070309020205020404" pitchFamily="49" charset="0"/>
                        </a:rPr>
                        <a:t>Московская область, г. Долгопрудный, ул.  Дирижабельная, 4, пом. 5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Courier New" panose="02070309020205020404" pitchFamily="49" charset="0"/>
                      </a:endParaRPr>
                    </a:p>
                  </a:txBody>
                  <a:tcPr marL="3443" marR="3443" marT="34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  <a:latin typeface="+mj-lt"/>
                          <a:cs typeface="Courier New" panose="02070309020205020404" pitchFamily="49" charset="0"/>
                        </a:rPr>
                        <a:t>32,5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Courier New" panose="02070309020205020404" pitchFamily="49" charset="0"/>
                      </a:endParaRPr>
                    </a:p>
                  </a:txBody>
                  <a:tcPr marL="3443" marR="3443" marT="34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  <a:latin typeface="+mj-lt"/>
                          <a:cs typeface="Courier New" panose="02070309020205020404" pitchFamily="49" charset="0"/>
                        </a:rPr>
                        <a:t>50:42:0000000:80158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Courier New" panose="02070309020205020404" pitchFamily="49" charset="0"/>
                      </a:endParaRPr>
                    </a:p>
                  </a:txBody>
                  <a:tcPr marL="3443" marR="3443" marT="34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sng" strike="noStrike" dirty="0">
                          <a:effectLst/>
                          <a:latin typeface="+mj-lt"/>
                          <a:cs typeface="Courier New" panose="02070309020205020404" pitchFamily="49" charset="0"/>
                          <a:hlinkClick r:id="rId10"/>
                        </a:rPr>
                        <a:t>https://invest.mosreg.ru/investor/catalog/57541301-e81b-49dd-ae27-0e4008ebe9eb</a:t>
                      </a:r>
                      <a:endParaRPr lang="en-US" sz="700" b="0" i="0" u="sng" strike="noStrike" dirty="0">
                        <a:solidFill>
                          <a:srgbClr val="0563C1"/>
                        </a:solidFill>
                        <a:effectLst/>
                        <a:latin typeface="+mj-lt"/>
                        <a:cs typeface="Courier New" panose="02070309020205020404" pitchFamily="49" charset="0"/>
                      </a:endParaRPr>
                    </a:p>
                  </a:txBody>
                  <a:tcPr marL="3443" marR="3443" marT="34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  <a:latin typeface="+mj-lt"/>
                          <a:cs typeface="Courier New" panose="02070309020205020404" pitchFamily="49" charset="0"/>
                        </a:rPr>
                        <a:t>Включено в Перечень для СМП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Courier New" panose="02070309020205020404" pitchFamily="49" charset="0"/>
                      </a:endParaRPr>
                    </a:p>
                  </a:txBody>
                  <a:tcPr marL="3443" marR="3443" marT="3443" marB="0" anchor="ctr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9274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3443" marR="3443" marT="34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  <a:latin typeface="+mj-lt"/>
                          <a:cs typeface="Courier New" panose="02070309020205020404" pitchFamily="49" charset="0"/>
                        </a:rPr>
                        <a:t>Московская область, г. Долгопрудный, ул.  Дирижабельная, 4, пом. 5-8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Courier New" panose="02070309020205020404" pitchFamily="49" charset="0"/>
                      </a:endParaRPr>
                    </a:p>
                  </a:txBody>
                  <a:tcPr marL="3443" marR="3443" marT="34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  <a:latin typeface="+mj-lt"/>
                          <a:cs typeface="Courier New" panose="02070309020205020404" pitchFamily="49" charset="0"/>
                        </a:rPr>
                        <a:t>63,4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Courier New" panose="02070309020205020404" pitchFamily="49" charset="0"/>
                      </a:endParaRPr>
                    </a:p>
                  </a:txBody>
                  <a:tcPr marL="3443" marR="3443" marT="34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  <a:latin typeface="+mj-lt"/>
                          <a:cs typeface="Courier New" panose="02070309020205020404" pitchFamily="49" charset="0"/>
                        </a:rPr>
                        <a:t>50:42:0000000:77145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Courier New" panose="02070309020205020404" pitchFamily="49" charset="0"/>
                      </a:endParaRPr>
                    </a:p>
                  </a:txBody>
                  <a:tcPr marL="3443" marR="3443" marT="34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sng" strike="noStrike" dirty="0">
                          <a:effectLst/>
                          <a:latin typeface="+mj-lt"/>
                          <a:cs typeface="Courier New" panose="02070309020205020404" pitchFamily="49" charset="0"/>
                          <a:hlinkClick r:id="rId11"/>
                        </a:rPr>
                        <a:t>https://invest.mosreg.ru/investor/catalog/e4c65396-36d6-48aa-88bd-e94ca6664977</a:t>
                      </a:r>
                      <a:endParaRPr lang="en-US" sz="700" b="0" i="0" u="sng" strike="noStrike" dirty="0">
                        <a:solidFill>
                          <a:srgbClr val="0563C1"/>
                        </a:solidFill>
                        <a:effectLst/>
                        <a:latin typeface="+mj-lt"/>
                        <a:cs typeface="Courier New" panose="02070309020205020404" pitchFamily="49" charset="0"/>
                      </a:endParaRPr>
                    </a:p>
                  </a:txBody>
                  <a:tcPr marL="3443" marR="3443" marT="34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  <a:latin typeface="+mj-lt"/>
                          <a:cs typeface="Courier New" panose="02070309020205020404" pitchFamily="49" charset="0"/>
                        </a:rPr>
                        <a:t>Включено в Перечень для СМП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Courier New" panose="02070309020205020404" pitchFamily="49" charset="0"/>
                      </a:endParaRPr>
                    </a:p>
                  </a:txBody>
                  <a:tcPr marL="3443" marR="3443" marT="3443" marB="0" anchor="ctr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9274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9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3443" marR="3443" marT="34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  <a:latin typeface="+mj-lt"/>
                          <a:cs typeface="Courier New" panose="02070309020205020404" pitchFamily="49" charset="0"/>
                        </a:rPr>
                        <a:t>Московская область, г. Долгопрудный, ул.  Циолковского,           д. 4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Courier New" panose="02070309020205020404" pitchFamily="49" charset="0"/>
                      </a:endParaRPr>
                    </a:p>
                  </a:txBody>
                  <a:tcPr marL="3443" marR="3443" marT="34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  <a:latin typeface="+mj-lt"/>
                          <a:cs typeface="Courier New" panose="02070309020205020404" pitchFamily="49" charset="0"/>
                        </a:rPr>
                        <a:t>154,7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Courier New" panose="02070309020205020404" pitchFamily="49" charset="0"/>
                      </a:endParaRPr>
                    </a:p>
                  </a:txBody>
                  <a:tcPr marL="3443" marR="3443" marT="34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  <a:latin typeface="+mj-lt"/>
                          <a:cs typeface="Courier New" panose="02070309020205020404" pitchFamily="49" charset="0"/>
                        </a:rPr>
                        <a:t>50:42:0000000:79653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Courier New" panose="02070309020205020404" pitchFamily="49" charset="0"/>
                      </a:endParaRPr>
                    </a:p>
                  </a:txBody>
                  <a:tcPr marL="3443" marR="3443" marT="34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sng" strike="noStrike" dirty="0">
                          <a:effectLst/>
                          <a:latin typeface="+mj-lt"/>
                          <a:cs typeface="Courier New" panose="02070309020205020404" pitchFamily="49" charset="0"/>
                          <a:hlinkClick r:id="rId12"/>
                        </a:rPr>
                        <a:t>https://invest.mosreg.ru/investor/catalog/ef212a7b-4f35-44c8-80d8-604e01b1b0cd</a:t>
                      </a:r>
                      <a:r>
                        <a:rPr lang="ru-RU" sz="700" u="sng" strike="noStrike" dirty="0">
                          <a:effectLst/>
                          <a:latin typeface="+mj-lt"/>
                          <a:cs typeface="Courier New" panose="02070309020205020404" pitchFamily="49" charset="0"/>
                          <a:hlinkClick r:id="rId12"/>
                        </a:rPr>
                        <a:t>в перечне</a:t>
                      </a:r>
                      <a:endParaRPr lang="ru-RU" sz="700" b="0" i="0" u="sng" strike="noStrike" dirty="0">
                        <a:solidFill>
                          <a:srgbClr val="0563C1"/>
                        </a:solidFill>
                        <a:effectLst/>
                        <a:latin typeface="+mj-lt"/>
                        <a:cs typeface="Courier New" panose="02070309020205020404" pitchFamily="49" charset="0"/>
                      </a:endParaRPr>
                    </a:p>
                  </a:txBody>
                  <a:tcPr marL="3443" marR="3443" marT="34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  <a:latin typeface="+mj-lt"/>
                          <a:cs typeface="Courier New" panose="02070309020205020404" pitchFamily="49" charset="0"/>
                        </a:rPr>
                        <a:t>Включено в Перечень для СМП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Courier New" panose="02070309020205020404" pitchFamily="49" charset="0"/>
                      </a:endParaRPr>
                    </a:p>
                  </a:txBody>
                  <a:tcPr marL="3443" marR="3443" marT="3443" marB="0" anchor="ctr"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9761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3443" marR="3443" marT="34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  <a:latin typeface="+mj-lt"/>
                          <a:cs typeface="Courier New" panose="02070309020205020404" pitchFamily="49" charset="0"/>
                        </a:rPr>
                        <a:t>Московская область, г. Долгопрудный, ул. Водники, д. 15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Courier New" panose="02070309020205020404" pitchFamily="49" charset="0"/>
                      </a:endParaRPr>
                    </a:p>
                  </a:txBody>
                  <a:tcPr marL="3443" marR="3443" marT="34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  <a:latin typeface="+mj-lt"/>
                          <a:cs typeface="Courier New" panose="02070309020205020404" pitchFamily="49" charset="0"/>
                        </a:rPr>
                        <a:t>412,2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Courier New" panose="02070309020205020404" pitchFamily="49" charset="0"/>
                      </a:endParaRPr>
                    </a:p>
                  </a:txBody>
                  <a:tcPr marL="3443" marR="3443" marT="34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  <a:latin typeface="+mj-lt"/>
                          <a:cs typeface="Courier New" panose="02070309020205020404" pitchFamily="49" charset="0"/>
                        </a:rPr>
                        <a:t>50:42:0010104:309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Courier New" panose="02070309020205020404" pitchFamily="49" charset="0"/>
                      </a:endParaRPr>
                    </a:p>
                  </a:txBody>
                  <a:tcPr marL="3443" marR="3443" marT="34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sng" strike="noStrike" dirty="0">
                          <a:effectLst/>
                          <a:latin typeface="+mj-lt"/>
                          <a:cs typeface="Courier New" panose="02070309020205020404" pitchFamily="49" charset="0"/>
                          <a:hlinkClick r:id="rId13"/>
                        </a:rPr>
                        <a:t>https://invest.mosreg.ru/investor/catalog/ce3498c7-f07e-4194-9900-2d14d032a6df</a:t>
                      </a:r>
                      <a:endParaRPr lang="en-US" sz="700" b="0" i="0" u="sng" strike="noStrike" dirty="0">
                        <a:solidFill>
                          <a:srgbClr val="0563C1"/>
                        </a:solidFill>
                        <a:effectLst/>
                        <a:latin typeface="+mj-lt"/>
                        <a:cs typeface="Courier New" panose="02070309020205020404" pitchFamily="49" charset="0"/>
                      </a:endParaRPr>
                    </a:p>
                  </a:txBody>
                  <a:tcPr marL="3443" marR="3443" marT="34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  <a:latin typeface="+mj-lt"/>
                          <a:cs typeface="Courier New" panose="02070309020205020404" pitchFamily="49" charset="0"/>
                        </a:rPr>
                        <a:t>Включено в Перечень для СМП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Courier New" panose="02070309020205020404" pitchFamily="49" charset="0"/>
                      </a:endParaRPr>
                    </a:p>
                  </a:txBody>
                  <a:tcPr marL="3443" marR="3443" marT="3443" marB="0" anchor="ctr"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41471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3443" marR="3443" marT="34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  <a:latin typeface="+mj-lt"/>
                          <a:cs typeface="Courier New" panose="02070309020205020404" pitchFamily="49" charset="0"/>
                        </a:rPr>
                        <a:t>Московская область, г. Долгопрудный, ул. Лихачевское шоссе, д. 13, корп. 1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Courier New" panose="02070309020205020404" pitchFamily="49" charset="0"/>
                      </a:endParaRPr>
                    </a:p>
                  </a:txBody>
                  <a:tcPr marL="3443" marR="3443" marT="34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  <a:latin typeface="+mj-lt"/>
                          <a:cs typeface="Courier New" panose="02070309020205020404" pitchFamily="49" charset="0"/>
                        </a:rPr>
                        <a:t>381,1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Courier New" panose="02070309020205020404" pitchFamily="49" charset="0"/>
                      </a:endParaRPr>
                    </a:p>
                  </a:txBody>
                  <a:tcPr marL="3443" marR="3443" marT="34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  <a:latin typeface="+mj-lt"/>
                          <a:cs typeface="Courier New" panose="02070309020205020404" pitchFamily="49" charset="0"/>
                        </a:rPr>
                        <a:t>50:42:0000000:76803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Courier New" panose="02070309020205020404" pitchFamily="49" charset="0"/>
                      </a:endParaRPr>
                    </a:p>
                  </a:txBody>
                  <a:tcPr marL="3443" marR="3443" marT="34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sng" strike="noStrike" dirty="0">
                          <a:effectLst/>
                          <a:latin typeface="+mj-lt"/>
                          <a:cs typeface="Courier New" panose="02070309020205020404" pitchFamily="49" charset="0"/>
                          <a:hlinkClick r:id="rId14"/>
                        </a:rPr>
                        <a:t>https://invest.mosreg.ru/investor/catalog/675bef90-2661-47b0-986b-aac0dc24f84e</a:t>
                      </a:r>
                      <a:endParaRPr lang="en-US" sz="700" b="0" i="0" u="sng" strike="noStrike" dirty="0">
                        <a:solidFill>
                          <a:srgbClr val="0563C1"/>
                        </a:solidFill>
                        <a:effectLst/>
                        <a:latin typeface="+mj-lt"/>
                        <a:cs typeface="Courier New" panose="02070309020205020404" pitchFamily="49" charset="0"/>
                      </a:endParaRPr>
                    </a:p>
                  </a:txBody>
                  <a:tcPr marL="3443" marR="3443" marT="34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 dirty="0">
                          <a:effectLst/>
                          <a:latin typeface="+mj-lt"/>
                          <a:cs typeface="Courier New" panose="02070309020205020404" pitchFamily="49" charset="0"/>
                        </a:rPr>
                        <a:t>Включено в Перечень для СМП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Courier New" panose="02070309020205020404" pitchFamily="49" charset="0"/>
                      </a:endParaRPr>
                    </a:p>
                  </a:txBody>
                  <a:tcPr marL="3443" marR="3443" marT="3443" marB="0" anchor="ctr"/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39032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3443" marR="3443" marT="34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  <a:latin typeface="+mj-lt"/>
                          <a:cs typeface="Courier New" panose="02070309020205020404" pitchFamily="49" charset="0"/>
                        </a:rPr>
                        <a:t>Московская область, г. Долгопрудный, ул.  Академика Лаврентьева, д. 29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Courier New" panose="02070309020205020404" pitchFamily="49" charset="0"/>
                      </a:endParaRPr>
                    </a:p>
                  </a:txBody>
                  <a:tcPr marL="3443" marR="3443" marT="34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  <a:latin typeface="+mj-lt"/>
                          <a:cs typeface="Courier New" panose="02070309020205020404" pitchFamily="49" charset="0"/>
                        </a:rPr>
                        <a:t>1312,4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Courier New" panose="02070309020205020404" pitchFamily="49" charset="0"/>
                      </a:endParaRPr>
                    </a:p>
                  </a:txBody>
                  <a:tcPr marL="3443" marR="3443" marT="34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  <a:latin typeface="+mj-lt"/>
                          <a:cs typeface="Courier New" panose="02070309020205020404" pitchFamily="49" charset="0"/>
                        </a:rPr>
                        <a:t>50:42:0010310:10896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Courier New" panose="02070309020205020404" pitchFamily="49" charset="0"/>
                      </a:endParaRPr>
                    </a:p>
                  </a:txBody>
                  <a:tcPr marL="3443" marR="3443" marT="34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sng" strike="noStrike">
                          <a:effectLst/>
                          <a:latin typeface="+mj-lt"/>
                          <a:cs typeface="Courier New" panose="02070309020205020404" pitchFamily="49" charset="0"/>
                          <a:hlinkClick r:id="rId15"/>
                        </a:rPr>
                        <a:t>https://invest.mosreg.ru/investor/catalog/357c0581-3e5d-40c5-8860-6407a81866e8</a:t>
                      </a:r>
                      <a:endParaRPr lang="en-US" sz="700" b="0" i="0" u="sng" strike="noStrike">
                        <a:solidFill>
                          <a:srgbClr val="0563C1"/>
                        </a:solidFill>
                        <a:effectLst/>
                        <a:latin typeface="+mj-lt"/>
                        <a:cs typeface="Courier New" panose="02070309020205020404" pitchFamily="49" charset="0"/>
                      </a:endParaRPr>
                    </a:p>
                  </a:txBody>
                  <a:tcPr marL="3443" marR="3443" marT="34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 dirty="0">
                          <a:effectLst/>
                          <a:latin typeface="+mj-lt"/>
                          <a:cs typeface="Courier New" panose="02070309020205020404" pitchFamily="49" charset="0"/>
                        </a:rPr>
                        <a:t>Включено в Перечень для СМП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Courier New" panose="02070309020205020404" pitchFamily="49" charset="0"/>
                      </a:endParaRPr>
                    </a:p>
                  </a:txBody>
                  <a:tcPr marL="3443" marR="3443" marT="3443" marB="0" anchor="ctr"/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29274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3443" marR="3443" marT="34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  <a:latin typeface="+mj-lt"/>
                          <a:cs typeface="Courier New" panose="02070309020205020404" pitchFamily="49" charset="0"/>
                        </a:rPr>
                        <a:t>Московская область, г. Долгопрудный, Институтский пер., д. 6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Courier New" panose="02070309020205020404" pitchFamily="49" charset="0"/>
                      </a:endParaRPr>
                    </a:p>
                  </a:txBody>
                  <a:tcPr marL="3443" marR="3443" marT="34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  <a:latin typeface="+mj-lt"/>
                          <a:cs typeface="Courier New" panose="02070309020205020404" pitchFamily="49" charset="0"/>
                        </a:rPr>
                        <a:t>207,3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Courier New" panose="02070309020205020404" pitchFamily="49" charset="0"/>
                      </a:endParaRPr>
                    </a:p>
                  </a:txBody>
                  <a:tcPr marL="3443" marR="3443" marT="34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  <a:latin typeface="+mj-lt"/>
                          <a:cs typeface="Courier New" panose="02070309020205020404" pitchFamily="49" charset="0"/>
                        </a:rPr>
                        <a:t>50:42:0000000:77664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Courier New" panose="02070309020205020404" pitchFamily="49" charset="0"/>
                      </a:endParaRPr>
                    </a:p>
                  </a:txBody>
                  <a:tcPr marL="3443" marR="3443" marT="34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sng" strike="noStrike">
                          <a:effectLst/>
                          <a:latin typeface="+mj-lt"/>
                          <a:cs typeface="Courier New" panose="02070309020205020404" pitchFamily="49" charset="0"/>
                          <a:hlinkClick r:id="rId16"/>
                        </a:rPr>
                        <a:t>https://invest.mosreg.ru/investor/catalog/63a2db29-da4e-46c1-9fc1-bfa272654cc0</a:t>
                      </a:r>
                      <a:endParaRPr lang="en-US" sz="700" b="0" i="0" u="sng" strike="noStrike">
                        <a:solidFill>
                          <a:srgbClr val="0563C1"/>
                        </a:solidFill>
                        <a:effectLst/>
                        <a:latin typeface="+mj-lt"/>
                        <a:cs typeface="Courier New" panose="02070309020205020404" pitchFamily="49" charset="0"/>
                      </a:endParaRPr>
                    </a:p>
                  </a:txBody>
                  <a:tcPr marL="3443" marR="3443" marT="34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 dirty="0">
                          <a:effectLst/>
                          <a:latin typeface="+mj-lt"/>
                          <a:cs typeface="Courier New" panose="02070309020205020404" pitchFamily="49" charset="0"/>
                        </a:rPr>
                        <a:t>Включено в Перечень для СМП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Courier New" panose="02070309020205020404" pitchFamily="49" charset="0"/>
                      </a:endParaRPr>
                    </a:p>
                  </a:txBody>
                  <a:tcPr marL="3443" marR="3443" marT="3443" marB="0" anchor="ctr"/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29274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3443" marR="3443" marT="34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  <a:latin typeface="+mj-lt"/>
                          <a:cs typeface="Courier New" panose="02070309020205020404" pitchFamily="49" charset="0"/>
                        </a:rPr>
                        <a:t>Московская область, г. Долгопрудный, ул. Циолковского, д. 4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Courier New" panose="02070309020205020404" pitchFamily="49" charset="0"/>
                      </a:endParaRPr>
                    </a:p>
                  </a:txBody>
                  <a:tcPr marL="3443" marR="3443" marT="34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  <a:latin typeface="+mj-lt"/>
                          <a:cs typeface="Courier New" panose="02070309020205020404" pitchFamily="49" charset="0"/>
                        </a:rPr>
                        <a:t>184,7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Courier New" panose="02070309020205020404" pitchFamily="49" charset="0"/>
                      </a:endParaRPr>
                    </a:p>
                  </a:txBody>
                  <a:tcPr marL="3443" marR="3443" marT="34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  <a:latin typeface="+mj-lt"/>
                          <a:cs typeface="Courier New" panose="02070309020205020404" pitchFamily="49" charset="0"/>
                        </a:rPr>
                        <a:t>-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Courier New" panose="02070309020205020404" pitchFamily="49" charset="0"/>
                      </a:endParaRPr>
                    </a:p>
                  </a:txBody>
                  <a:tcPr marL="3443" marR="3443" marT="34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sng" strike="noStrike">
                          <a:effectLst/>
                          <a:latin typeface="+mj-lt"/>
                          <a:cs typeface="Courier New" panose="02070309020205020404" pitchFamily="49" charset="0"/>
                          <a:hlinkClick r:id="rId17"/>
                        </a:rPr>
                        <a:t>https://invest.mosreg.ru/investor/catalog/07e8e02e-dfeb-447c-a79a-ff77e3ce7b8d</a:t>
                      </a:r>
                      <a:endParaRPr lang="en-US" sz="700" b="0" i="0" u="sng" strike="noStrike">
                        <a:solidFill>
                          <a:srgbClr val="0563C1"/>
                        </a:solidFill>
                        <a:effectLst/>
                        <a:latin typeface="+mj-lt"/>
                        <a:cs typeface="Courier New" panose="02070309020205020404" pitchFamily="49" charset="0"/>
                      </a:endParaRPr>
                    </a:p>
                  </a:txBody>
                  <a:tcPr marL="3443" marR="3443" marT="34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 dirty="0">
                          <a:effectLst/>
                          <a:latin typeface="+mj-lt"/>
                          <a:cs typeface="Courier New" panose="02070309020205020404" pitchFamily="49" charset="0"/>
                        </a:rPr>
                        <a:t>Включено в Перечень для СМП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Courier New" panose="02070309020205020404" pitchFamily="49" charset="0"/>
                      </a:endParaRPr>
                    </a:p>
                  </a:txBody>
                  <a:tcPr marL="3443" marR="3443" marT="3443" marB="0" anchor="ctr"/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29274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3443" marR="3443" marT="34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  <a:latin typeface="+mj-lt"/>
                          <a:cs typeface="Courier New" panose="02070309020205020404" pitchFamily="49" charset="0"/>
                        </a:rPr>
                        <a:t>Московская область, г. Долгопрудный, ул. Циолковского, д. 6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Courier New" panose="02070309020205020404" pitchFamily="49" charset="0"/>
                      </a:endParaRPr>
                    </a:p>
                  </a:txBody>
                  <a:tcPr marL="3443" marR="3443" marT="34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  <a:latin typeface="+mj-lt"/>
                          <a:cs typeface="Courier New" panose="02070309020205020404" pitchFamily="49" charset="0"/>
                        </a:rPr>
                        <a:t>384,8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Courier New" panose="02070309020205020404" pitchFamily="49" charset="0"/>
                      </a:endParaRPr>
                    </a:p>
                  </a:txBody>
                  <a:tcPr marL="3443" marR="3443" marT="34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  <a:latin typeface="+mj-lt"/>
                          <a:cs typeface="Courier New" panose="02070309020205020404" pitchFamily="49" charset="0"/>
                        </a:rPr>
                        <a:t>50:42:0010230:379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Courier New" panose="02070309020205020404" pitchFamily="49" charset="0"/>
                      </a:endParaRPr>
                    </a:p>
                  </a:txBody>
                  <a:tcPr marL="3443" marR="3443" marT="34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sng" strike="noStrike">
                          <a:effectLst/>
                          <a:latin typeface="+mj-lt"/>
                          <a:cs typeface="Courier New" panose="02070309020205020404" pitchFamily="49" charset="0"/>
                          <a:hlinkClick r:id="rId18"/>
                        </a:rPr>
                        <a:t>https://invest.mosreg.ru/investor/catalog/610a193e-83e9-491d-9714-847174bd9e1b</a:t>
                      </a:r>
                      <a:endParaRPr lang="en-US" sz="700" b="0" i="0" u="sng" strike="noStrike">
                        <a:solidFill>
                          <a:srgbClr val="0563C1"/>
                        </a:solidFill>
                        <a:effectLst/>
                        <a:latin typeface="+mj-lt"/>
                        <a:cs typeface="Courier New" panose="02070309020205020404" pitchFamily="49" charset="0"/>
                      </a:endParaRPr>
                    </a:p>
                  </a:txBody>
                  <a:tcPr marL="3443" marR="3443" marT="34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 dirty="0">
                          <a:effectLst/>
                          <a:latin typeface="+mj-lt"/>
                          <a:cs typeface="Courier New" panose="02070309020205020404" pitchFamily="49" charset="0"/>
                        </a:rPr>
                        <a:t>Включено в Перечень для СМП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Courier New" panose="02070309020205020404" pitchFamily="49" charset="0"/>
                      </a:endParaRPr>
                    </a:p>
                  </a:txBody>
                  <a:tcPr marL="3443" marR="3443" marT="3443" marB="0" anchor="ctr"/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39032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3443" marR="3443" marT="34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  <a:latin typeface="+mj-lt"/>
                          <a:cs typeface="Courier New" panose="02070309020205020404" pitchFamily="49" charset="0"/>
                        </a:rPr>
                        <a:t>Московская область, г. Долгопрудный, ул.  Дирижабельная, д. 6, корп. 3, №1-№11 (5 эт), №1(тех.эт)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Courier New" panose="02070309020205020404" pitchFamily="49" charset="0"/>
                      </a:endParaRPr>
                    </a:p>
                  </a:txBody>
                  <a:tcPr marL="3443" marR="3443" marT="34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  <a:latin typeface="+mj-lt"/>
                          <a:cs typeface="Courier New" panose="02070309020205020404" pitchFamily="49" charset="0"/>
                        </a:rPr>
                        <a:t>300,8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Courier New" panose="02070309020205020404" pitchFamily="49" charset="0"/>
                      </a:endParaRPr>
                    </a:p>
                  </a:txBody>
                  <a:tcPr marL="3443" marR="3443" marT="34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  <a:latin typeface="+mj-lt"/>
                          <a:cs typeface="Courier New" panose="02070309020205020404" pitchFamily="49" charset="0"/>
                        </a:rPr>
                        <a:t>50:42:0000000:78031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Courier New" panose="02070309020205020404" pitchFamily="49" charset="0"/>
                      </a:endParaRPr>
                    </a:p>
                  </a:txBody>
                  <a:tcPr marL="3443" marR="3443" marT="34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sng" strike="noStrike">
                          <a:effectLst/>
                          <a:latin typeface="+mj-lt"/>
                          <a:cs typeface="Courier New" panose="02070309020205020404" pitchFamily="49" charset="0"/>
                          <a:hlinkClick r:id="rId19"/>
                        </a:rPr>
                        <a:t>https://invest.mosreg.ru/investor/catalog/32531b4d-66c8-45b2-9524-8ebb1e260b85</a:t>
                      </a:r>
                      <a:endParaRPr lang="en-US" sz="700" b="0" i="0" u="sng" strike="noStrike">
                        <a:solidFill>
                          <a:srgbClr val="0563C1"/>
                        </a:solidFill>
                        <a:effectLst/>
                        <a:latin typeface="+mj-lt"/>
                        <a:cs typeface="Courier New" panose="02070309020205020404" pitchFamily="49" charset="0"/>
                      </a:endParaRPr>
                    </a:p>
                  </a:txBody>
                  <a:tcPr marL="3443" marR="3443" marT="34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 dirty="0">
                          <a:effectLst/>
                          <a:latin typeface="+mj-lt"/>
                          <a:cs typeface="Courier New" panose="02070309020205020404" pitchFamily="49" charset="0"/>
                        </a:rPr>
                        <a:t>Включено в Перечень для СМП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Courier New" panose="02070309020205020404" pitchFamily="49" charset="0"/>
                      </a:endParaRPr>
                    </a:p>
                  </a:txBody>
                  <a:tcPr marL="3443" marR="3443" marT="3443" marB="0" anchor="ctr"/>
                </a:tc>
                <a:extLst>
                  <a:ext uri="{0D108BD9-81ED-4DB2-BD59-A6C34878D82A}">
                    <a16:rowId xmlns:a16="http://schemas.microsoft.com/office/drawing/2014/main" xmlns="" val="10017"/>
                  </a:ext>
                </a:extLst>
              </a:tr>
              <a:tr h="39032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17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3443" marR="3443" marT="34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  <a:latin typeface="+mj-lt"/>
                          <a:cs typeface="Courier New" panose="02070309020205020404" pitchFamily="49" charset="0"/>
                        </a:rPr>
                        <a:t>Московская область, г. Долгопрудный, Лихачевское шоссе, д. 13, корп. 1, пом. 1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Courier New" panose="02070309020205020404" pitchFamily="49" charset="0"/>
                      </a:endParaRPr>
                    </a:p>
                  </a:txBody>
                  <a:tcPr marL="3443" marR="3443" marT="34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  <a:latin typeface="+mj-lt"/>
                          <a:cs typeface="Courier New" panose="02070309020205020404" pitchFamily="49" charset="0"/>
                        </a:rPr>
                        <a:t>78,3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Courier New" panose="02070309020205020404" pitchFamily="49" charset="0"/>
                      </a:endParaRPr>
                    </a:p>
                  </a:txBody>
                  <a:tcPr marL="3443" marR="3443" marT="34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  <a:latin typeface="+mj-lt"/>
                          <a:cs typeface="Courier New" panose="02070309020205020404" pitchFamily="49" charset="0"/>
                        </a:rPr>
                        <a:t>50:42:0000000:57318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Courier New" panose="02070309020205020404" pitchFamily="49" charset="0"/>
                      </a:endParaRPr>
                    </a:p>
                  </a:txBody>
                  <a:tcPr marL="3443" marR="3443" marT="34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u="sng" strike="noStrike">
                          <a:effectLst/>
                          <a:latin typeface="+mj-lt"/>
                          <a:cs typeface="Courier New" panose="02070309020205020404" pitchFamily="49" charset="0"/>
                          <a:hlinkClick r:id="rId20"/>
                        </a:rPr>
                        <a:t>https://invest.mosreg.ru/investor/catalog/0bbb4158-bbbb-4aae-bb0e-31735154d314</a:t>
                      </a:r>
                      <a:endParaRPr lang="en-US" sz="700" b="0" i="0" u="sng" strike="noStrike">
                        <a:solidFill>
                          <a:srgbClr val="0563C1"/>
                        </a:solidFill>
                        <a:effectLst/>
                        <a:latin typeface="+mj-lt"/>
                        <a:cs typeface="Courier New" panose="02070309020205020404" pitchFamily="49" charset="0"/>
                      </a:endParaRPr>
                    </a:p>
                  </a:txBody>
                  <a:tcPr marL="3443" marR="3443" marT="344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u="none" strike="noStrike" dirty="0">
                          <a:effectLst/>
                          <a:latin typeface="+mj-lt"/>
                          <a:cs typeface="Courier New" panose="02070309020205020404" pitchFamily="49" charset="0"/>
                        </a:rPr>
                        <a:t>-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Courier New" panose="02070309020205020404" pitchFamily="49" charset="0"/>
                      </a:endParaRPr>
                    </a:p>
                  </a:txBody>
                  <a:tcPr marL="3443" marR="3443" marT="3443" marB="0" anchor="b"/>
                </a:tc>
                <a:extLst>
                  <a:ext uri="{0D108BD9-81ED-4DB2-BD59-A6C34878D82A}">
                    <a16:rowId xmlns:a16="http://schemas.microsoft.com/office/drawing/2014/main" xmlns="" val="100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9931130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516</Words>
  <Application>Microsoft Office PowerPoint</Application>
  <PresentationFormat>Широкоэкранный</PresentationFormat>
  <Paragraphs>112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Courier New</vt:lpstr>
      <vt:lpstr>Тема Office</vt:lpstr>
      <vt:lpstr> Реестр свободного недвижимого имущества, находящегося в муниципальной собственности*  В Подмосковье успешно реализуются электронные сервисы для бизнеса:  «Земля за 1 рубль» «Недвижимость за 1 рубль» «Земля без торгов» «Недвижимость на 1-2 этажах МКД» «Начни бизнес в индустриальном парке Подмосковья».   Подобрать земельный участок можно на инвестиционной карте (https://invest.mosreg.ru/investor/map). Она создана в рамках регионального инвестстандарта, внедренного в Подмосковье.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Реестр свободного недвижимого имущества, находящегося в муниципальной собственности*  В Подмосковье успешно реализуются электронные сервисы для бизнеса:  «Земля за 1 рубль» «Недвижимость за 1 рубль» «Земля без торгов» «Недвижимость на 1-2 этажах МКД» «Начни бизнес в индустриальном парке Подмосковья».   Подобрать земельный участок можно на инвестиционной карте (https://invest.mosreg.ru/investor/map). Она создана в рамках регионального инвестстандарта, внедренного в Подмосковье.</dc:title>
  <dc:creator>Пахомова Валерия Александровна</dc:creator>
  <cp:lastModifiedBy>Пахомова Валерия Александровна</cp:lastModifiedBy>
  <cp:revision>1</cp:revision>
  <dcterms:created xsi:type="dcterms:W3CDTF">2024-02-20T11:52:42Z</dcterms:created>
  <dcterms:modified xsi:type="dcterms:W3CDTF">2024-02-20T11:54:17Z</dcterms:modified>
</cp:coreProperties>
</file>