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olors4.xml" ContentType="application/vnd.ms-office.chartcolorstyle+xml"/>
  <Override PartName="/ppt/charts/colors5.xml" ContentType="application/vnd.ms-office.chartcolor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5.xml" ContentType="application/vnd.ms-office.chartstyl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31" r:id="rId2"/>
    <p:sldId id="441" r:id="rId3"/>
    <p:sldId id="434" r:id="rId4"/>
    <p:sldId id="456" r:id="rId5"/>
    <p:sldId id="438" r:id="rId6"/>
    <p:sldId id="450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xmlns="" userId="User" providerId="None"/>
      </p:ext>
    </p:extLst>
  </p:cmAuthor>
  <p:cmAuthor id="2" name="Костин Андрей Иванович" initials="КАИ" lastIdx="2" clrIdx="1">
    <p:extLst>
      <p:ext uri="{19B8F6BF-5375-455C-9EA6-DF929625EA0E}">
        <p15:presenceInfo xmlns:p15="http://schemas.microsoft.com/office/powerpoint/2012/main" xmlns="" userId="S-1-5-21-698140489-3825754665-3897753990-2597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3455"/>
    <a:srgbClr val="085890"/>
    <a:srgbClr val="0D66A7"/>
    <a:srgbClr val="B5C8E8"/>
    <a:srgbClr val="E5E7F6"/>
    <a:srgbClr val="008000"/>
    <a:srgbClr val="083455"/>
    <a:srgbClr val="022463"/>
    <a:srgbClr val="E9EBF6"/>
    <a:srgbClr val="C6E0B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9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4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package" Target="../embeddings/_____Microsoft_Office_Excel3.xlsx"/><Relationship Id="rId1" Type="http://schemas.openxmlformats.org/officeDocument/2006/relationships/themeOverride" Target="../theme/themeOverride1.xml"/><Relationship Id="rId4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autoTitleDeleted val="1"/>
    <c:plotArea>
      <c:layout/>
      <c:pieChart>
        <c:varyColors val="1"/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autoTitleDeleted val="1"/>
    <c:plotArea>
      <c:layout/>
      <c:pieChart>
        <c:varyColors val="1"/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Динамика</a:t>
            </a:r>
            <a:r>
              <a:rPr lang="ru-RU" b="1" baseline="0" dirty="0">
                <a:latin typeface="Calibri Light" panose="020F0302020204030204" pitchFamily="34" charset="0"/>
                <a:cs typeface="Calibri Light" panose="020F0302020204030204" pitchFamily="34" charset="0"/>
              </a:rPr>
              <a:t> гарантийной поддержки </a:t>
            </a:r>
            <a:r>
              <a:rPr lang="ru-RU" b="1" baseline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Фонда, </a:t>
            </a:r>
            <a:r>
              <a:rPr lang="ru-RU" b="1" baseline="0" dirty="0" err="1" smtClean="0">
                <a:latin typeface="Calibri Light" panose="020F0302020204030204" pitchFamily="34" charset="0"/>
                <a:cs typeface="Calibri Light" panose="020F0302020204030204" pitchFamily="34" charset="0"/>
              </a:rPr>
              <a:t>млн</a:t>
            </a:r>
            <a:r>
              <a:rPr lang="ru-RU" b="1" baseline="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 рублей</a:t>
            </a:r>
            <a:endParaRPr lang="ru-RU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c:rich>
      </c:tx>
      <c:layout>
        <c:manualLayout>
          <c:xMode val="edge"/>
          <c:yMode val="edge"/>
          <c:x val="8.9402865490089869E-2"/>
          <c:y val="1.523887537099762E-2"/>
        </c:manualLayout>
      </c:layout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1.4007714444224143E-2"/>
          <c:y val="2.9823199047910264E-2"/>
          <c:w val="0.95955589719661827"/>
          <c:h val="0.72290004997631174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поручительств, млн.руб.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1 048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254-47E7-8967-D38029AD647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486</a:t>
                    </a: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4EB-4A2B-A37E-F0042F60A55A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1 084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450-4C37-824F-952A12F9BDC1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1 338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4EB-4A2B-A37E-F0042F60A55A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1 456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4EB-4A2B-A37E-F0042F60A55A}"/>
                </c:ext>
              </c:extLst>
            </c:dLbl>
            <c:dLbl>
              <c:idx val="10"/>
              <c:layout>
                <c:manualLayout>
                  <c:x val="2.0239523968936779E-3"/>
                  <c:y val="1.013710836282840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1 728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4EB-4A2B-A37E-F0042F60A55A}"/>
                </c:ext>
              </c:extLst>
            </c:dLbl>
            <c:dLbl>
              <c:idx val="11"/>
              <c:layout>
                <c:manualLayout>
                  <c:x val="2.2371184083604485E-3"/>
                  <c:y val="-2.690517789089252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2 915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4EB-4A2B-A37E-F0042F60A55A}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6 496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254-47E7-8967-D38029AD647D}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r>
                      <a:rPr lang="en-US" smtClean="0"/>
                      <a:t>9 197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450-4C37-824F-952A12F9BD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на 30.11.2024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207</c:v>
                </c:pt>
                <c:pt idx="1">
                  <c:v>1048</c:v>
                </c:pt>
                <c:pt idx="2">
                  <c:v>486</c:v>
                </c:pt>
                <c:pt idx="3">
                  <c:v>385</c:v>
                </c:pt>
                <c:pt idx="4">
                  <c:v>356</c:v>
                </c:pt>
                <c:pt idx="5" formatCode="0">
                  <c:v>450</c:v>
                </c:pt>
                <c:pt idx="6">
                  <c:v>581</c:v>
                </c:pt>
                <c:pt idx="7">
                  <c:v>1084</c:v>
                </c:pt>
                <c:pt idx="8">
                  <c:v>1338</c:v>
                </c:pt>
                <c:pt idx="9">
                  <c:v>1456</c:v>
                </c:pt>
                <c:pt idx="10">
                  <c:v>1728</c:v>
                </c:pt>
                <c:pt idx="11">
                  <c:v>2915</c:v>
                </c:pt>
                <c:pt idx="12">
                  <c:v>6496</c:v>
                </c:pt>
                <c:pt idx="13">
                  <c:v>9197</c:v>
                </c:pt>
                <c:pt idx="14">
                  <c:v>7139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4EB-4A2B-A37E-F0042F60A55A}"/>
            </c:ext>
          </c:extLst>
        </c:ser>
        <c:dLbls/>
        <c:gapWidth val="219"/>
        <c:axId val="167508224"/>
        <c:axId val="167567360"/>
      </c:barChart>
      <c:catAx>
        <c:axId val="1675082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7567360"/>
        <c:crosses val="autoZero"/>
        <c:auto val="1"/>
        <c:lblAlgn val="ctr"/>
        <c:lblOffset val="100"/>
      </c:catAx>
      <c:valAx>
        <c:axId val="16756736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6750822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983349511843161"/>
          <c:y val="0.93428492378506556"/>
          <c:w val="0.4964865602164647"/>
          <c:h val="6.3516217618732843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autoTitleDeleted val="1"/>
    <c:plotArea>
      <c:layout/>
      <c:pieChart>
        <c:varyColors val="1"/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autoTitleDeleted val="1"/>
    <c:plotArea>
      <c:layout/>
      <c:pieChart>
        <c:varyColors val="1"/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90896-9997-477B-B5E5-1C879B941026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EAD06-7357-4E76-B123-D6E799AA5E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9463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484606-B4D7-4561-8427-D9930498B9A4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76551-EC71-4CBF-83FD-A78A968081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7391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63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063509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19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06459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19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627172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19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358769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-223838" y="808038"/>
            <a:ext cx="7185026" cy="40417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19" name="Shape 101"/>
          <p:cNvSpPr txBox="1">
            <a:spLocks noGrp="1"/>
          </p:cNvSpPr>
          <p:nvPr>
            <p:ph type="body" idx="1"/>
          </p:nvPr>
        </p:nvSpPr>
        <p:spPr>
          <a:xfrm>
            <a:off x="673789" y="5118725"/>
            <a:ext cx="5390304" cy="484931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9492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4609F3-440C-47C1-A3C0-E5E9091B8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D8E0574-F078-4052-950A-F3620C6FB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F64A52F-E6E5-4A52-8CA3-C1F5BF4E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8B44880-4A2D-4C6E-83B0-C80F5293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932B552-6B5A-477E-AC1D-ACD98933C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294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6DD847-FC0A-4F1B-8191-02324DB25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0717E20-4DAD-4408-A32F-64FCEDFB47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FD88C25-FE4A-4E51-BB39-5F9266ABD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90C4803-45E6-402F-8468-3E7E302F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9C6A16B-2EA4-4D3C-9782-68354331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008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2944956-DCBD-453A-A59B-B51D23B3B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3050A55-0049-403B-B2D4-3BEED467E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395470E-6E1D-4385-93B2-D006C62B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4B5ADD3-1769-4CE2-BE8D-1EE01B56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2C06684-CA77-45BB-B4B1-9C0CA8CC8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342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DB88F24-5129-4C71-9607-E95197143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A26495C-4BCD-4199-8C61-3B68E75A0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802E688-13A2-4A98-BA71-8CC1B3DB5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0FEFF10-9F9B-4251-80A0-92E33FB3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13A8CD6-B2AD-449E-94DA-789747D4E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328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03229D7-A79E-4483-A0F2-2BDA2822E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479FB7E-B8FF-49EE-887A-73C34F911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9E7397-6852-4770-B468-E6F8BEDA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EAE962-9094-4392-92F6-C1016B14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8EB2568-9444-43CE-B7B1-1F733E29C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034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86A7DC-0470-464C-BAB9-AECF5ABBB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8234AE3-4E03-4912-A462-7A670ED83D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F6DB3DD-73A4-4A37-B951-603EB59D5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34AFA20-413C-4F80-9D9A-75D487B74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CD7E5FC-F44E-423F-BBB0-ED8AB85BC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D3CE734-7AF2-4D8D-8788-6FB8099BE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322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E9283A-723B-42E5-8DC8-750C53715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1B4ACEF-A54E-4D1B-98AA-D7377DB0A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7F14EF7-8603-49F1-B4FA-16AB6A64C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EE4D2CE6-D000-458F-88E0-241AA69DC5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09642F5-5A9C-4FD6-BAB4-3CB2147187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75369ED-1E5A-4E77-B82B-53BC0BEA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635FD05-EA45-4530-99F6-79F08949D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38C49F7-8739-433C-A29A-5669545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4822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E617A9-FA17-4F8B-9768-63397ECD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7528A12-B60C-498B-B32C-CA7AAB1B4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8961C09-B391-4691-998E-2FDBFC170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F62E138-59AD-4026-9F83-9BECD427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55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6D46238-6D8A-4F93-81F3-531DC0DD7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AD0B800-7FFE-455F-8C63-C8FB5748D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2D36628-3D28-4790-9E06-46CA0BA2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023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3FC5B9-539C-43A9-9A1F-43B21C4FE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25C7F00-98A4-4B6A-BF8D-8C87A3CA9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DE0F45-40DB-495E-93C3-F0396DD28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D5845A4-CCF4-45AA-B017-99E576D1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AE8DC82-5EBB-43DA-8A9D-92D6073C5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0D5C052-E26C-4583-807C-0CC00625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214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00E159-433F-4C47-A6C5-F819FD3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51626DC-7DD4-4F3C-BAC0-5EC6841DE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1A3DAFB-7E8C-4966-9772-E6AAA7FE3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F6D2602-D82B-42A8-8473-BBAD986BA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9A20095-3C3F-4678-8AF5-2BE38F8F3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7754CC0-DED4-4DD2-A5E7-3E9D2273F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982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2AB764-02DA-49E9-9B82-80E090F47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930DC6D-BA10-4412-9365-BEF47884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762B835-9BEE-45C2-9925-FA43A5AB9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07182-99FB-474A-B512-3D8A3D302262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B232743-F747-4AB1-93CD-642234AC2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85103B5-118A-4D1F-8A3E-717D72ADA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3A8F7-D68D-47FB-8A1A-A0DF6EEE0D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078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fond@mosreg-garant.r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.me/mosoblgarant_fund" TargetMode="External"/><Relationship Id="rId5" Type="http://schemas.openxmlformats.org/officeDocument/2006/relationships/image" Target="../media/image7.png"/><Relationship Id="rId4" Type="http://schemas.openxmlformats.org/officeDocument/2006/relationships/hyperlink" Target="http://www.mosreg-garant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3455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9592866E-116C-604C-87DA-877B57CE91D7}"/>
              </a:ext>
            </a:extLst>
          </p:cNvPr>
          <p:cNvSpPr/>
          <p:nvPr/>
        </p:nvSpPr>
        <p:spPr>
          <a:xfrm>
            <a:off x="-187038" y="0"/>
            <a:ext cx="12566073" cy="7259781"/>
          </a:xfrm>
          <a:prstGeom prst="rect">
            <a:avLst/>
          </a:prstGeom>
          <a:solidFill>
            <a:srgbClr val="073455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1">
            <a:extLst>
              <a:ext uri="{FF2B5EF4-FFF2-40B4-BE49-F238E27FC236}">
                <a16:creationId xmlns:a16="http://schemas.microsoft.com/office/drawing/2014/main" xmlns="" id="{6E17EBAB-E46E-4551-B1A3-B852059A7D38}"/>
              </a:ext>
            </a:extLst>
          </p:cNvPr>
          <p:cNvSpPr txBox="1"/>
          <p:nvPr/>
        </p:nvSpPr>
        <p:spPr>
          <a:xfrm>
            <a:off x="835765" y="2752581"/>
            <a:ext cx="10700145" cy="92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Golos Text" panose="020B0503020202020204" pitchFamily="34" charset="0"/>
              </a:rPr>
              <a:t>Меры поддержки </a:t>
            </a: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xmlns="" id="{1D1D85DB-24B1-4FDA-AC34-D0BAADFCCD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954" y="5507747"/>
            <a:ext cx="2215967" cy="98610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501659E9-CD20-4FAE-B905-04512DECE98E}"/>
              </a:ext>
            </a:extLst>
          </p:cNvPr>
          <p:cNvSpPr txBox="1"/>
          <p:nvPr/>
        </p:nvSpPr>
        <p:spPr>
          <a:xfrm>
            <a:off x="10458409" y="732893"/>
            <a:ext cx="2155003" cy="584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67" b="1" spc="67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ПРАВИТЕЛЬСТВО</a:t>
            </a:r>
          </a:p>
          <a:p>
            <a:r>
              <a:rPr lang="ru-RU" sz="1067" b="1" spc="67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МОСКОВСКОЙ</a:t>
            </a:r>
          </a:p>
          <a:p>
            <a:r>
              <a:rPr lang="ru-RU" sz="1067" b="1" spc="67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ОБЛАСТИ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7B6FC50B-7210-4B71-BD5D-F6DC83AC03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08041" y="337631"/>
            <a:ext cx="1321512" cy="1057209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xmlns="" id="{5E3669ED-312D-5145-A221-BFE66A5A00DD}"/>
              </a:ext>
            </a:extLst>
          </p:cNvPr>
          <p:cNvSpPr txBox="1"/>
          <p:nvPr/>
        </p:nvSpPr>
        <p:spPr>
          <a:xfrm>
            <a:off x="745927" y="3514438"/>
            <a:ext cx="10700145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i="1" dirty="0" smtClean="0">
                <a:solidFill>
                  <a:schemeClr val="bg1">
                    <a:lumMod val="95000"/>
                  </a:schemeClr>
                </a:solidFill>
                <a:latin typeface="+mj-lt"/>
                <a:cs typeface="Golos Text" panose="020B0503020202020204" pitchFamily="34" charset="0"/>
              </a:rPr>
              <a:t>  Гарантийный фонд Московской области</a:t>
            </a:r>
            <a:endParaRPr lang="ru-RU" sz="2000" i="1" dirty="0">
              <a:solidFill>
                <a:schemeClr val="bg1">
                  <a:lumMod val="95000"/>
                </a:schemeClr>
              </a:solidFill>
              <a:latin typeface="+mj-lt"/>
              <a:cs typeface="Golos Text" panose="020B0503020202020204" pitchFamily="34" charset="0"/>
            </a:endParaRPr>
          </a:p>
        </p:txBody>
      </p:sp>
      <p:pic>
        <p:nvPicPr>
          <p:cNvPr id="8" name="Picture 2" descr="C:\Users\ГлавСпец\Desktop\Новый логотип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568" y="230660"/>
            <a:ext cx="2750261" cy="116418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xmlns="" val="65081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10E0702-A8A8-4B9A-89A9-7FBE74A02D81}"/>
              </a:ext>
            </a:extLst>
          </p:cNvPr>
          <p:cNvSpPr txBox="1"/>
          <p:nvPr/>
        </p:nvSpPr>
        <p:spPr>
          <a:xfrm>
            <a:off x="1441969" y="2517306"/>
            <a:ext cx="1444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Условия:</a:t>
            </a:r>
          </a:p>
        </p:txBody>
      </p:sp>
      <p:graphicFrame>
        <p:nvGraphicFramePr>
          <p:cNvPr id="10" name="Chart Placeholder 19">
            <a:extLst>
              <a:ext uri="{FF2B5EF4-FFF2-40B4-BE49-F238E27FC236}">
                <a16:creationId xmlns:a16="http://schemas.microsoft.com/office/drawing/2014/main" xmlns="" id="{5F04D5D5-6DE3-44B7-A51C-1341A26BD31C}"/>
              </a:ext>
            </a:extLst>
          </p:cNvPr>
          <p:cNvGraphicFramePr>
            <a:graphicFrameLocks noGrp="1"/>
          </p:cNvGraphicFramePr>
          <p:nvPr/>
        </p:nvGraphicFramePr>
        <p:xfrm>
          <a:off x="163070" y="4573355"/>
          <a:ext cx="1387715" cy="190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2C01860-4F6F-C142-B894-882EBB60BA37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7" name="Параллелограмм 6">
            <a:extLst>
              <a:ext uri="{FF2B5EF4-FFF2-40B4-BE49-F238E27FC236}">
                <a16:creationId xmlns:a16="http://schemas.microsoft.com/office/drawing/2014/main" xmlns="" id="{3DD583F8-5E36-B744-8B62-D035D3A7C119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xmlns="" id="{3DAF3BFB-C559-8F45-9AFC-A2D55B4417C0}"/>
              </a:ext>
            </a:extLst>
          </p:cNvPr>
          <p:cNvSpPr txBox="1"/>
          <p:nvPr/>
        </p:nvSpPr>
        <p:spPr>
          <a:xfrm>
            <a:off x="1119100" y="224361"/>
            <a:ext cx="107917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Текущие показатели</a:t>
            </a:r>
            <a:endParaRPr lang="ru-RU" sz="25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C425A66F-C74C-FE4E-84E6-D13EC693D0A8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BB206913-FE12-4F2A-9ACB-340FE2D1224A}"/>
              </a:ext>
            </a:extLst>
          </p:cNvPr>
          <p:cNvSpPr/>
          <p:nvPr/>
        </p:nvSpPr>
        <p:spPr>
          <a:xfrm>
            <a:off x="638827" y="1776889"/>
            <a:ext cx="91690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3,1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млрд. руб. – капитализация гарантийного Фонда;</a:t>
            </a:r>
          </a:p>
          <a:p>
            <a:pPr marL="455613" lvl="1" indent="1588" algn="just" defTabSz="912813"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65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партнерских финансовых </a:t>
            </a: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организаций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(99% охват банков, работающих в Московской области</a:t>
            </a: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АЕ - внутренний ранг среди РГО (высокий уровень финансовой устойчивости и эффективности)</a:t>
            </a: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ru-RU" sz="24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just" defTabSz="912813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Входит в </a:t>
            </a: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ТОР-</a:t>
            </a:r>
            <a:r>
              <a:rPr lang="en-US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гарантийных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фондов Национальной гарантийной системы</a:t>
            </a:r>
          </a:p>
        </p:txBody>
      </p:sp>
    </p:spTree>
    <p:extLst>
      <p:ext uri="{BB962C8B-B14F-4D97-AF65-F5344CB8AC3E}">
        <p14:creationId xmlns:p14="http://schemas.microsoft.com/office/powerpoint/2010/main" xmlns="" val="129666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xmlns="" id="{2016B576-C63D-4E13-8867-4A2B0BA586CA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20" name="Параллелограмм 19">
            <a:extLst>
              <a:ext uri="{FF2B5EF4-FFF2-40B4-BE49-F238E27FC236}">
                <a16:creationId xmlns:a16="http://schemas.microsoft.com/office/drawing/2014/main" xmlns="" id="{BE537B40-6B67-4667-8133-F6E0EEAA3F05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xmlns="" id="{200C0A36-119F-43A9-AC19-3BC4694004FC}"/>
              </a:ext>
            </a:extLst>
          </p:cNvPr>
          <p:cNvSpPr txBox="1"/>
          <p:nvPr/>
        </p:nvSpPr>
        <p:spPr>
          <a:xfrm>
            <a:off x="1119100" y="224361"/>
            <a:ext cx="107917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Динамика предоставленной гарантийной поддержки</a:t>
            </a:r>
            <a:endParaRPr lang="ru-RU" sz="25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22" name="TextBox 3">
            <a:extLst>
              <a:ext uri="{FF2B5EF4-FFF2-40B4-BE49-F238E27FC236}">
                <a16:creationId xmlns:a16="http://schemas.microsoft.com/office/drawing/2014/main" xmlns="" id="{2F881F16-7945-4EED-A91E-51923A8052B9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3</a:t>
            </a:r>
          </a:p>
        </p:txBody>
      </p:sp>
      <p:graphicFrame>
        <p:nvGraphicFramePr>
          <p:cNvPr id="10" name="Chart Placeholder 19">
            <a:extLst>
              <a:ext uri="{FF2B5EF4-FFF2-40B4-BE49-F238E27FC236}">
                <a16:creationId xmlns:a16="http://schemas.microsoft.com/office/drawing/2014/main" xmlns="" id="{5F04D5D5-6DE3-44B7-A51C-1341A26BD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7291290"/>
              </p:ext>
            </p:extLst>
          </p:nvPr>
        </p:nvGraphicFramePr>
        <p:xfrm>
          <a:off x="163070" y="4573355"/>
          <a:ext cx="1387715" cy="190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Номер слайда 1">
            <a:extLst>
              <a:ext uri="{FF2B5EF4-FFF2-40B4-BE49-F238E27FC236}">
                <a16:creationId xmlns:a16="http://schemas.microsoft.com/office/drawing/2014/main" xmlns="" id="{856BC8BE-0078-7B4E-A2CA-7EC298D68C7F}"/>
              </a:ext>
            </a:extLst>
          </p:cNvPr>
          <p:cNvSpPr txBox="1">
            <a:spLocks/>
          </p:cNvSpPr>
          <p:nvPr/>
        </p:nvSpPr>
        <p:spPr>
          <a:xfrm>
            <a:off x="9045573" y="6305207"/>
            <a:ext cx="2865285" cy="3384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206458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6458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2936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9398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5857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2329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38789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5255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51720" algn="l" defTabSz="206458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z="2199" b="1">
                <a:solidFill>
                  <a:srgbClr val="002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/>
              <a:t>3</a:t>
            </a:fld>
            <a:endParaRPr lang="ru-RU" sz="2199" b="1" dirty="0">
              <a:solidFill>
                <a:srgbClr val="002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xmlns="" id="{B43470A9-CD50-4B0D-95C9-0A39C69905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634824133"/>
              </p:ext>
            </p:extLst>
          </p:nvPr>
        </p:nvGraphicFramePr>
        <p:xfrm>
          <a:off x="326120" y="1655805"/>
          <a:ext cx="7994095" cy="5000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C6AA336-F216-40A6-9C30-0518A4E804B1}"/>
              </a:ext>
            </a:extLst>
          </p:cNvPr>
          <p:cNvSpPr txBox="1"/>
          <p:nvPr/>
        </p:nvSpPr>
        <p:spPr>
          <a:xfrm>
            <a:off x="8213124" y="1721709"/>
            <a:ext cx="3599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За 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15</a:t>
            </a:r>
            <a:r>
              <a:rPr lang="en-US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лет </a:t>
            </a:r>
            <a:r>
              <a:rPr lang="ru-RU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работы </a:t>
            </a:r>
          </a:p>
          <a:p>
            <a:pPr algn="ctr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Гарантийного фонда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94B0A7F6-CD81-4F98-A343-82AD4AC4B231}"/>
              </a:ext>
            </a:extLst>
          </p:cNvPr>
          <p:cNvSpPr txBox="1"/>
          <p:nvPr/>
        </p:nvSpPr>
        <p:spPr>
          <a:xfrm>
            <a:off x="8295503" y="2603158"/>
            <a:ext cx="35422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98</a:t>
            </a:r>
            <a:r>
              <a:rPr lang="en-US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6</a:t>
            </a:r>
            <a:r>
              <a:rPr lang="en-US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млрд</a:t>
            </a:r>
            <a:r>
              <a:rPr lang="ru-RU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руб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– сумма 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кредитов,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привлеченных 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субъектами  МСП </a:t>
            </a:r>
            <a:endParaRPr lang="ru-RU" dirty="0" smtClean="0">
              <a:solidFill>
                <a:prstClr val="black">
                  <a:lumMod val="65000"/>
                  <a:lumOff val="35000"/>
                </a:prst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55600" lvl="1" indent="15875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в 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экономику 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МО под поручительство Фонда</a:t>
            </a:r>
            <a:endParaRPr lang="ru-RU" dirty="0">
              <a:solidFill>
                <a:prstClr val="black">
                  <a:lumMod val="65000"/>
                  <a:lumOff val="35000"/>
                </a:prst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34</a:t>
            </a:r>
            <a:r>
              <a:rPr lang="en-US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9 </a:t>
            </a:r>
            <a:r>
              <a:rPr lang="ru-RU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млрд. руб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 – 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сумма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предоставленных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поручительств 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субъектам МСП</a:t>
            </a:r>
          </a:p>
          <a:p>
            <a:pPr marL="232172" indent="-232172" defTabSz="91281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prstClr val="black">
                  <a:lumMod val="65000"/>
                  <a:lumOff val="35000"/>
                </a:prst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 </a:t>
            </a:r>
            <a:r>
              <a:rPr lang="ru-RU" b="1" dirty="0" smtClean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959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предоставленных</a:t>
            </a:r>
          </a:p>
          <a:p>
            <a:pPr marL="603647" lvl="1" indent="-232172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</a:t>
            </a:r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оручительств</a:t>
            </a:r>
            <a:endParaRPr lang="ru-RU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CB41787F-D784-4BAD-A509-7C52D4E27E0C}"/>
              </a:ext>
            </a:extLst>
          </p:cNvPr>
          <p:cNvSpPr/>
          <p:nvPr/>
        </p:nvSpPr>
        <p:spPr>
          <a:xfrm>
            <a:off x="491706" y="1113407"/>
            <a:ext cx="111442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90170" algn="just" defTabSz="912813" fontAlgn="base">
              <a:spcBef>
                <a:spcPct val="0"/>
              </a:spcBef>
            </a:pPr>
            <a:r>
              <a:rPr lang="ru-RU" sz="160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Предприниматели практически всех муниципальных образований Московской области охвачены гарантийной поддержкой Фонда (</a:t>
            </a:r>
            <a:r>
              <a:rPr lang="ru-RU" sz="1600" dirty="0" smtClean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99% </a:t>
            </a:r>
            <a:r>
              <a:rPr lang="ru-RU" sz="160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муниципальных образований)</a:t>
            </a:r>
          </a:p>
        </p:txBody>
      </p:sp>
    </p:spTree>
    <p:extLst>
      <p:ext uri="{BB962C8B-B14F-4D97-AF65-F5344CB8AC3E}">
        <p14:creationId xmlns:p14="http://schemas.microsoft.com/office/powerpoint/2010/main" xmlns="" val="1468646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10E0702-A8A8-4B9A-89A9-7FBE74A02D81}"/>
              </a:ext>
            </a:extLst>
          </p:cNvPr>
          <p:cNvSpPr txBox="1"/>
          <p:nvPr/>
        </p:nvSpPr>
        <p:spPr>
          <a:xfrm>
            <a:off x="1441969" y="2517306"/>
            <a:ext cx="1444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Условия: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E1511641-70B7-4DF5-80FE-E1479D315CA9}"/>
              </a:ext>
            </a:extLst>
          </p:cNvPr>
          <p:cNvSpPr txBox="1"/>
          <p:nvPr/>
        </p:nvSpPr>
        <p:spPr>
          <a:xfrm>
            <a:off x="8054581" y="2507496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Приоритетные заявители:</a:t>
            </a:r>
          </a:p>
        </p:txBody>
      </p:sp>
      <p:graphicFrame>
        <p:nvGraphicFramePr>
          <p:cNvPr id="10" name="Chart Placeholder 19">
            <a:extLst>
              <a:ext uri="{FF2B5EF4-FFF2-40B4-BE49-F238E27FC236}">
                <a16:creationId xmlns:a16="http://schemas.microsoft.com/office/drawing/2014/main" xmlns="" id="{5F04D5D5-6DE3-44B7-A51C-1341A26BD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68418231"/>
              </p:ext>
            </p:extLst>
          </p:nvPr>
        </p:nvGraphicFramePr>
        <p:xfrm>
          <a:off x="173294" y="4540441"/>
          <a:ext cx="1387715" cy="190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2C01860-4F6F-C142-B894-882EBB60BA37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7" name="Параллелограмм 6">
            <a:extLst>
              <a:ext uri="{FF2B5EF4-FFF2-40B4-BE49-F238E27FC236}">
                <a16:creationId xmlns:a16="http://schemas.microsoft.com/office/drawing/2014/main" xmlns="" id="{3DD583F8-5E36-B744-8B62-D035D3A7C119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xmlns="" id="{3DAF3BFB-C559-8F45-9AFC-A2D55B4417C0}"/>
              </a:ext>
            </a:extLst>
          </p:cNvPr>
          <p:cNvSpPr txBox="1"/>
          <p:nvPr/>
        </p:nvSpPr>
        <p:spPr>
          <a:xfrm>
            <a:off x="1119100" y="224361"/>
            <a:ext cx="107917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Условия предоставления поручительства  </a:t>
            </a:r>
            <a:endParaRPr lang="ru-RU" sz="25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xmlns="" id="{C425A66F-C74C-FE4E-84E6-D13EC693D0A8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98B2E55-2271-7948-A6AB-CE152246F215}"/>
              </a:ext>
            </a:extLst>
          </p:cNvPr>
          <p:cNvSpPr/>
          <p:nvPr/>
        </p:nvSpPr>
        <p:spPr>
          <a:xfrm>
            <a:off x="1050162" y="1462262"/>
            <a:ext cx="4686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022463"/>
                </a:solidFill>
                <a:ea typeface="Verdana" panose="020B0604030504040204" pitchFamily="34" charset="0"/>
                <a:cs typeface="Times New Roman" pitchFamily="18" charset="0"/>
              </a:rPr>
              <a:t>По кредитным договорам/договорам займа</a:t>
            </a:r>
            <a:endParaRPr lang="ru-RU" dirty="0">
              <a:solidFill>
                <a:srgbClr val="022463"/>
              </a:solidFill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C274D3AE-090C-F848-A365-45904A0820DC}"/>
              </a:ext>
            </a:extLst>
          </p:cNvPr>
          <p:cNvSpPr/>
          <p:nvPr/>
        </p:nvSpPr>
        <p:spPr>
          <a:xfrm>
            <a:off x="6994137" y="2104740"/>
            <a:ext cx="2455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022463"/>
                </a:solidFill>
                <a:ea typeface="Verdana" panose="020B0604030504040204" pitchFamily="34" charset="0"/>
                <a:cs typeface="Times New Roman" pitchFamily="18" charset="0"/>
              </a:rPr>
              <a:t>По договорам лизинга</a:t>
            </a:r>
            <a:endParaRPr lang="ru-RU" dirty="0">
              <a:solidFill>
                <a:srgbClr val="022463"/>
              </a:solidFill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17D120AC-9FDC-E449-9D62-C475542306B4}"/>
              </a:ext>
            </a:extLst>
          </p:cNvPr>
          <p:cNvSpPr/>
          <p:nvPr/>
        </p:nvSpPr>
        <p:spPr>
          <a:xfrm>
            <a:off x="3974286" y="4355775"/>
            <a:ext cx="28310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022463"/>
                </a:solidFill>
                <a:ea typeface="Verdana" panose="020B0604030504040204" pitchFamily="34" charset="0"/>
                <a:cs typeface="Times New Roman" pitchFamily="18" charset="0"/>
              </a:rPr>
              <a:t>По банковским гарантиям</a:t>
            </a:r>
            <a:endParaRPr lang="ru-RU" dirty="0">
              <a:solidFill>
                <a:srgbClr val="022463"/>
              </a:solidFill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16" name="Объект 8">
            <a:extLst>
              <a:ext uri="{FF2B5EF4-FFF2-40B4-BE49-F238E27FC236}">
                <a16:creationId xmlns:a16="http://schemas.microsoft.com/office/drawing/2014/main" xmlns="" id="{BE2FDFB4-B620-42D7-96AD-7DF6EFADF897}"/>
              </a:ext>
            </a:extLst>
          </p:cNvPr>
          <p:cNvSpPr txBox="1">
            <a:spLocks/>
          </p:cNvSpPr>
          <p:nvPr/>
        </p:nvSpPr>
        <p:spPr bwMode="auto">
          <a:xfrm>
            <a:off x="650789" y="1819031"/>
            <a:ext cx="581591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9250" indent="-349250" algn="l" defTabSz="912813" rtl="0" eaLnBrk="0" fontAlgn="base" hangingPunct="0">
              <a:spcBef>
                <a:spcPct val="0"/>
              </a:spcBef>
              <a:spcAft>
                <a:spcPct val="0"/>
              </a:spcAft>
              <a:buSzPct val="120000"/>
              <a:buChar char="•"/>
              <a:defRPr kumimoji="1" sz="14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1pPr>
            <a:lvl2pPr marL="146050" indent="-144463" algn="l" defTabSz="912813" rtl="0" eaLnBrk="0" fontAlgn="base" hangingPunct="0">
              <a:spcBef>
                <a:spcPct val="0"/>
              </a:spcBef>
              <a:spcAft>
                <a:spcPct val="0"/>
              </a:spcAft>
              <a:buSzPct val="120000"/>
              <a:buChar char="•"/>
              <a:defRPr kumimoji="1"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300038" indent="-150813" algn="l" defTabSz="912813" rtl="0" eaLnBrk="0" fontAlgn="base" hangingPunct="0">
              <a:spcBef>
                <a:spcPct val="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439738" indent="-136525" algn="l" defTabSz="912813" rtl="0" eaLnBrk="0" fontAlgn="base" hangingPunct="0">
              <a:spcBef>
                <a:spcPct val="0"/>
              </a:spcBef>
              <a:spcAft>
                <a:spcPct val="0"/>
              </a:spcAft>
              <a:buSzPct val="89000"/>
              <a:buChar char="•"/>
              <a:defRPr kumimoji="1"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593725" indent="-150813" algn="l" defTabSz="912813" rtl="0" eaLnBrk="0" fontAlgn="base" hangingPunct="0">
              <a:spcBef>
                <a:spcPct val="0"/>
              </a:spcBef>
              <a:spcAft>
                <a:spcPct val="0"/>
              </a:spcAft>
              <a:buSzPct val="75000"/>
              <a:buChar char="–"/>
              <a:defRPr kumimoji="1" sz="1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1060683" indent="-152220" algn="l" defTabSz="913321" rtl="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1527058" indent="-152220" algn="l" defTabSz="913321" rtl="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1993437" indent="-152220" algn="l" defTabSz="913321" rtl="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2459813" indent="-152220" algn="l" defTabSz="913321" rtl="0" fontAlgn="base">
              <a:spcBef>
                <a:spcPct val="0"/>
              </a:spcBef>
              <a:spcAft>
                <a:spcPct val="0"/>
              </a:spcAft>
              <a:buSzPct val="7500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287025" lvl="1" indent="0" defTabSz="457200">
              <a:buFontTx/>
              <a:buNone/>
            </a:pPr>
            <a:endParaRPr lang="ru-RU" kern="0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572775" lvl="1" indent="-285750" defTabSz="457200">
              <a:buFont typeface="Wingdings" panose="05000000000000000000" pitchFamily="2" charset="2"/>
              <a:buChar char="ü"/>
            </a:pP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До 50 </a:t>
            </a:r>
            <a:r>
              <a:rPr lang="ru-RU" sz="1800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млн. руб., до 70% от суммы кредита</a:t>
            </a: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;</a:t>
            </a:r>
          </a:p>
          <a:p>
            <a:pPr marL="572775" lvl="1" indent="-285750" defTabSz="457200">
              <a:buFont typeface="Wingdings" panose="05000000000000000000" pitchFamily="2" charset="2"/>
              <a:buChar char="ü"/>
            </a:pP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Общий лимит на заемщика – до 100 млн. руб. (на </a:t>
            </a: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        Группу </a:t>
            </a: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компаний – до 150 млн. рублей</a:t>
            </a: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).</a:t>
            </a:r>
          </a:p>
          <a:p>
            <a:pPr marL="572775" lvl="1" indent="-285750" defTabSz="457200">
              <a:buFont typeface="Wingdings" panose="05000000000000000000" pitchFamily="2" charset="2"/>
              <a:buChar char="ü"/>
            </a:pP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на срок до 10 лет (торговля - на пополнение оборотных средств </a:t>
            </a:r>
            <a:r>
              <a:rPr lang="en-US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- </a:t>
            </a: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до 30,0 млн. руб. до 36 мес.);</a:t>
            </a:r>
          </a:p>
          <a:p>
            <a:pPr marL="572775" lvl="1" indent="-285750" defTabSz="457200">
              <a:buFont typeface="Wingdings" panose="05000000000000000000" pitchFamily="2" charset="2"/>
              <a:buChar char="ü"/>
            </a:pPr>
            <a:r>
              <a:rPr lang="ru-RU" sz="1800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вознаграждение </a:t>
            </a:r>
            <a:r>
              <a:rPr lang="ru-RU" sz="1800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Фонда 0,5-0,75% годовых от суммы поручительства    </a:t>
            </a:r>
          </a:p>
          <a:p>
            <a:pPr marL="287025" lvl="1" indent="0" defTabSz="457200">
              <a:buFontTx/>
              <a:buNone/>
            </a:pPr>
            <a:endParaRPr lang="ru-RU" sz="1200" kern="0" dirty="0">
              <a:solidFill>
                <a:prstClr val="black"/>
              </a:solidFill>
              <a:latin typeface="Century Gothic" panose="020B0502020202020204" pitchFamily="34" charset="0"/>
              <a:cs typeface="Arial"/>
              <a:sym typeface="Arial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2D00E2F7-1763-404E-A64E-B9741EFD4766}"/>
              </a:ext>
            </a:extLst>
          </p:cNvPr>
          <p:cNvSpPr/>
          <p:nvPr/>
        </p:nvSpPr>
        <p:spPr>
          <a:xfrm>
            <a:off x="6713951" y="2422895"/>
            <a:ext cx="49220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8000" lvl="1" indent="-180975" defTabSz="45720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ru-RU" dirty="0" smtClean="0">
              <a:solidFill>
                <a:prstClr val="black"/>
              </a:solidFill>
              <a:latin typeface="Century Gothic" panose="020B0502020202020204" pitchFamily="34" charset="0"/>
              <a:cs typeface="Arial" charset="0"/>
              <a:sym typeface="Arial"/>
            </a:endParaRP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до 50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млн. руб., не более 50% от </a:t>
            </a: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суммы финансирования;</a:t>
            </a:r>
            <a:endParaRPr kumimoji="1" lang="ru-RU" kern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на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срок до 5 лет;</a:t>
            </a: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вознаграждение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Фонда 0,75% от суммы      поручительства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9C87074B-07E0-45E3-BCD5-3364CD391D74}"/>
              </a:ext>
            </a:extLst>
          </p:cNvPr>
          <p:cNvSpPr/>
          <p:nvPr/>
        </p:nvSpPr>
        <p:spPr>
          <a:xfrm>
            <a:off x="3386205" y="4725107"/>
            <a:ext cx="5832389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025" lvl="1" defTabSz="457200" fontAlgn="base">
              <a:spcBef>
                <a:spcPct val="0"/>
              </a:spcBef>
              <a:spcAft>
                <a:spcPct val="0"/>
              </a:spcAft>
            </a:pPr>
            <a:endParaRPr kumimoji="1" lang="ru-RU" sz="1400" b="1" u="sng" kern="0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до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5</a:t>
            </a: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0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млн. руб., не более 50% </a:t>
            </a: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от суммы гарантии;</a:t>
            </a: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на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срок до 5</a:t>
            </a: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лет;</a:t>
            </a:r>
          </a:p>
          <a:p>
            <a:pPr marL="572775" lvl="1" indent="-285750" defTabSz="4572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вознаграждение </a:t>
            </a:r>
            <a:r>
              <a:rPr kumimoji="1" lang="ru-RU" kern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Фонда </a:t>
            </a:r>
            <a:r>
              <a:rPr kumimoji="1" lang="ru-RU" kern="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0,75% от суммы поручительства   </a:t>
            </a:r>
          </a:p>
          <a:p>
            <a:pPr marL="287025" lvl="1" defTabSz="457200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1600" kern="0" dirty="0" smtClean="0">
                <a:solidFill>
                  <a:prstClr val="black"/>
                </a:solidFill>
                <a:latin typeface="Century Gothic" panose="020B0502020202020204" pitchFamily="34" charset="0"/>
                <a:cs typeface="Arial"/>
                <a:sym typeface="Arial"/>
              </a:rPr>
              <a:t>  </a:t>
            </a:r>
            <a:endParaRPr kumimoji="1" lang="ru-RU" sz="1600" kern="0" dirty="0">
              <a:solidFill>
                <a:prstClr val="black"/>
              </a:solidFill>
              <a:latin typeface="Century Gothic" panose="020B0502020202020204" pitchFamily="34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1224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араллелограмм 19">
            <a:extLst>
              <a:ext uri="{FF2B5EF4-FFF2-40B4-BE49-F238E27FC236}">
                <a16:creationId xmlns:a16="http://schemas.microsoft.com/office/drawing/2014/main" xmlns="" id="{BE537B40-6B67-4667-8133-F6E0EEAA3F05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E1511641-70B7-4DF5-80FE-E1479D315CA9}"/>
              </a:ext>
            </a:extLst>
          </p:cNvPr>
          <p:cNvSpPr txBox="1"/>
          <p:nvPr/>
        </p:nvSpPr>
        <p:spPr>
          <a:xfrm>
            <a:off x="8054581" y="2507496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Приоритетные заявители:</a:t>
            </a:r>
          </a:p>
        </p:txBody>
      </p:sp>
      <p:graphicFrame>
        <p:nvGraphicFramePr>
          <p:cNvPr id="10" name="Chart Placeholder 19">
            <a:extLst>
              <a:ext uri="{FF2B5EF4-FFF2-40B4-BE49-F238E27FC236}">
                <a16:creationId xmlns:a16="http://schemas.microsoft.com/office/drawing/2014/main" xmlns="" id="{5F04D5D5-6DE3-44B7-A51C-1341A26BD31C}"/>
              </a:ext>
            </a:extLst>
          </p:cNvPr>
          <p:cNvGraphicFramePr>
            <a:graphicFrameLocks noGrp="1"/>
          </p:cNvGraphicFramePr>
          <p:nvPr/>
        </p:nvGraphicFramePr>
        <p:xfrm>
          <a:off x="163070" y="4573355"/>
          <a:ext cx="1387715" cy="190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06BA7F9-D32D-684C-8C82-A0214AE038F8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8" name="Параллелограмм 7">
            <a:extLst>
              <a:ext uri="{FF2B5EF4-FFF2-40B4-BE49-F238E27FC236}">
                <a16:creationId xmlns:a16="http://schemas.microsoft.com/office/drawing/2014/main" xmlns="" id="{AC1C2694-84D9-1C40-8447-434F1A574A9D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xmlns="" id="{8513F3DF-6DAC-1F48-BC46-DD7405BCA962}"/>
              </a:ext>
            </a:extLst>
          </p:cNvPr>
          <p:cNvSpPr txBox="1"/>
          <p:nvPr/>
        </p:nvSpPr>
        <p:spPr>
          <a:xfrm>
            <a:off x="1089936" y="267168"/>
            <a:ext cx="107917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Порядок получения поддержки МОГФ</a:t>
            </a:r>
            <a:endParaRPr lang="ru-RU" sz="25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7C2B5042-D178-F54C-A624-CF4C622805FD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5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8CBB880B-0084-43F9-9CCD-455847E84A9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212" y="1889322"/>
            <a:ext cx="1172071" cy="1090535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CEB686BD-1BAF-4D39-8607-DDAE817BC344}"/>
              </a:ext>
            </a:extLst>
          </p:cNvPr>
          <p:cNvSpPr/>
          <p:nvPr/>
        </p:nvSpPr>
        <p:spPr>
          <a:xfrm>
            <a:off x="2317315" y="2147733"/>
            <a:ext cx="8943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1. Самостоятельно </a:t>
            </a:r>
            <a:r>
              <a:rPr lang="ru-RU" b="1" dirty="0">
                <a:solidFill>
                  <a:schemeClr val="tx2"/>
                </a:solidFill>
                <a:latin typeface="Arial"/>
                <a:cs typeface="Arial"/>
              </a:rPr>
              <a:t>обратиться к финансовому партнеру Фонда за кредитом/ займом/ банковской гарантией/ лизингом и представить </a:t>
            </a: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необходимый комплект документов;</a:t>
            </a:r>
            <a:endParaRPr lang="ru-RU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543DCF79-9309-4DD3-B654-EBEB60FC8EE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3544" y="3366370"/>
            <a:ext cx="1618346" cy="1162012"/>
          </a:xfrm>
          <a:prstGeom prst="rect">
            <a:avLst/>
          </a:prstGeom>
        </p:spPr>
      </p:pic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4E7524B7-15D3-48CA-9714-8C90C7DB9018}"/>
              </a:ext>
            </a:extLst>
          </p:cNvPr>
          <p:cNvSpPr/>
          <p:nvPr/>
        </p:nvSpPr>
        <p:spPr>
          <a:xfrm>
            <a:off x="2317316" y="3558182"/>
            <a:ext cx="8943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2. Заполнить </a:t>
            </a:r>
            <a:r>
              <a:rPr lang="ru-RU" b="1" dirty="0">
                <a:solidFill>
                  <a:schemeClr val="tx2"/>
                </a:solidFill>
                <a:latin typeface="Arial"/>
                <a:cs typeface="Arial"/>
              </a:rPr>
              <a:t>заявку на поручительство Фонда при условии положительного решения финансовой организации о предоставлении кредита/займа/банковской гарантии/лизинга и недостаточном собственном обеспечении;</a:t>
            </a:r>
            <a:endParaRPr lang="ru-RU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xmlns="" id="{A86E51F7-4E88-48CD-9A02-C75A47396ED1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4077" y="5069770"/>
            <a:ext cx="1496434" cy="988540"/>
          </a:xfrm>
          <a:prstGeom prst="rect">
            <a:avLst/>
          </a:prstGeom>
        </p:spPr>
      </p:pic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13565575-3AE0-4ABC-A11E-BF8B3757519F}"/>
              </a:ext>
            </a:extLst>
          </p:cNvPr>
          <p:cNvSpPr/>
          <p:nvPr/>
        </p:nvSpPr>
        <p:spPr>
          <a:xfrm>
            <a:off x="2317315" y="5303814"/>
            <a:ext cx="89435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3. При условии одобрения Фондом поручительства - подписать </a:t>
            </a:r>
            <a:r>
              <a:rPr lang="ru-RU" b="1" dirty="0">
                <a:solidFill>
                  <a:schemeClr val="tx2"/>
                </a:solidFill>
                <a:latin typeface="Arial"/>
                <a:cs typeface="Arial"/>
              </a:rPr>
              <a:t>договор поручительства и оплатить </a:t>
            </a:r>
            <a:r>
              <a:rPr lang="ru-RU" b="1" dirty="0" smtClean="0">
                <a:solidFill>
                  <a:schemeClr val="tx2"/>
                </a:solidFill>
                <a:latin typeface="Arial"/>
                <a:cs typeface="Arial"/>
              </a:rPr>
              <a:t>Фонду вознаграждение</a:t>
            </a:r>
            <a:endParaRPr lang="ru-RU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03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ГлавСпец\Desktop\Новый логотип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8275" y="4452480"/>
            <a:ext cx="4241800" cy="184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60932" y="1378175"/>
            <a:ext cx="57995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i="1" dirty="0">
                <a:solidFill>
                  <a:prstClr val="black"/>
                </a:solidFill>
                <a:latin typeface="Arial" charset="0"/>
                <a:cs typeface="Arial" charset="0"/>
              </a:rPr>
              <a:t>Адрес места нахождения офиса: 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endParaRPr lang="ru-RU" i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143401, </a:t>
            </a: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Московская обл., 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г. Красногорск, бульвар Строителей д.4. кор.1 бизнес-центр «Кубик», оф.11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(ст. метро </a:t>
            </a:r>
            <a:r>
              <a:rPr lang="ru-RU" b="1" dirty="0" err="1">
                <a:solidFill>
                  <a:prstClr val="black"/>
                </a:solidFill>
                <a:latin typeface="Arial" charset="0"/>
                <a:cs typeface="Arial" charset="0"/>
              </a:rPr>
              <a:t>Мякинино</a:t>
            </a: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)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endParaRPr lang="ru-RU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Телефон/факс:  8(495) 730-50-52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</a:rPr>
              <a:t>E-mail: </a:t>
            </a: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  <a:hlinkClick r:id="rId3"/>
              </a:rPr>
              <a:t>fond@mosreg-garant.ru</a:t>
            </a: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  </a:t>
            </a: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  <a:hlinkClick r:id="rId4"/>
              </a:rPr>
              <a:t>www.mosreg-garant.ru</a:t>
            </a:r>
            <a:endParaRPr lang="en-US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defTabSz="912813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016B576-C63D-4E13-8867-4A2B0BA586CA}"/>
              </a:ext>
            </a:extLst>
          </p:cNvPr>
          <p:cNvSpPr/>
          <p:nvPr/>
        </p:nvSpPr>
        <p:spPr>
          <a:xfrm>
            <a:off x="0" y="-53621"/>
            <a:ext cx="12192003" cy="1076158"/>
          </a:xfrm>
          <a:prstGeom prst="rect">
            <a:avLst/>
          </a:prstGeom>
          <a:solidFill>
            <a:srgbClr val="0834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6" name="Параллелограмм 5">
            <a:extLst>
              <a:ext uri="{FF2B5EF4-FFF2-40B4-BE49-F238E27FC236}">
                <a16:creationId xmlns:a16="http://schemas.microsoft.com/office/drawing/2014/main" xmlns="" id="{BE537B40-6B67-4667-8133-F6E0EEAA3F05}"/>
              </a:ext>
            </a:extLst>
          </p:cNvPr>
          <p:cNvSpPr/>
          <p:nvPr/>
        </p:nvSpPr>
        <p:spPr>
          <a:xfrm>
            <a:off x="239350" y="0"/>
            <a:ext cx="864095" cy="849875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cs typeface="Golos Text" panose="020B0503020202020204" pitchFamily="34" charset="0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xmlns="" id="{2F881F16-7945-4EED-A91E-51923A8052B9}"/>
              </a:ext>
            </a:extLst>
          </p:cNvPr>
          <p:cNvSpPr txBox="1"/>
          <p:nvPr/>
        </p:nvSpPr>
        <p:spPr>
          <a:xfrm>
            <a:off x="317884" y="244801"/>
            <a:ext cx="672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D5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6</a:t>
            </a:r>
            <a:endParaRPr lang="ru-RU" sz="2400" b="1" dirty="0">
              <a:solidFill>
                <a:srgbClr val="002D50"/>
              </a:solidFill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xmlns="" id="{200C0A36-119F-43A9-AC19-3BC4694004FC}"/>
              </a:ext>
            </a:extLst>
          </p:cNvPr>
          <p:cNvSpPr txBox="1"/>
          <p:nvPr/>
        </p:nvSpPr>
        <p:spPr>
          <a:xfrm>
            <a:off x="1119100" y="224362"/>
            <a:ext cx="107917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Times New Roman" pitchFamily="18" charset="0"/>
              </a:rPr>
              <a:t>Контакты</a:t>
            </a:r>
            <a:endParaRPr lang="ru-RU" sz="2500" dirty="0">
              <a:solidFill>
                <a:schemeClr val="bg1"/>
              </a:solidFill>
              <a:latin typeface="+mj-lt"/>
              <a:ea typeface="Verdana" panose="020B0604030504040204" pitchFamily="34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33911" y="1348919"/>
            <a:ext cx="1863395" cy="3635063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823965" y="5159494"/>
            <a:ext cx="39807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Подмосковье гарантирует</a:t>
            </a:r>
          </a:p>
          <a:p>
            <a:pPr algn="ctr">
              <a:spcAft>
                <a:spcPts val="0"/>
              </a:spcAft>
            </a:pPr>
            <a:r>
              <a:rPr lang="ru-RU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https</a:t>
            </a: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://t.me/mosoblgarant_fund</a:t>
            </a:r>
            <a:r>
              <a:rPr lang="ru-RU" sz="12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 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9581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1_Universal Template_RU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12806</TotalTime>
  <Words>403</Words>
  <Application>Microsoft Office PowerPoint</Application>
  <PresentationFormat>Произвольный</PresentationFormat>
  <Paragraphs>81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321</cp:revision>
  <cp:lastPrinted>2021-07-30T07:22:27Z</cp:lastPrinted>
  <dcterms:created xsi:type="dcterms:W3CDTF">2021-07-08T06:23:21Z</dcterms:created>
  <dcterms:modified xsi:type="dcterms:W3CDTF">2024-12-16T13:30:53Z</dcterms:modified>
</cp:coreProperties>
</file>