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40" r:id="rId2"/>
    <p:sldId id="2639" r:id="rId3"/>
    <p:sldId id="2664" r:id="rId4"/>
    <p:sldId id="2645" r:id="rId5"/>
    <p:sldId id="2644" r:id="rId6"/>
    <p:sldId id="2647" r:id="rId7"/>
    <p:sldId id="2643" r:id="rId8"/>
    <p:sldId id="2653" r:id="rId9"/>
    <p:sldId id="2646" r:id="rId10"/>
    <p:sldId id="2656" r:id="rId11"/>
    <p:sldId id="2657" r:id="rId12"/>
    <p:sldId id="2652" r:id="rId13"/>
    <p:sldId id="2651" r:id="rId14"/>
    <p:sldId id="2663" r:id="rId15"/>
    <p:sldId id="2661" r:id="rId16"/>
    <p:sldId id="2659" r:id="rId17"/>
    <p:sldId id="2658" r:id="rId18"/>
    <p:sldId id="2660" r:id="rId19"/>
    <p:sldId id="2641" r:id="rId20"/>
  </p:sldIdLst>
  <p:sldSz cx="12192000" cy="6858000"/>
  <p:notesSz cx="6797675" cy="9929813"/>
  <p:embeddedFontLs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Segoe UI Semilight" panose="020B0402040204020203" pitchFamily="34" charset="0"/>
      <p:regular r:id="rId27"/>
      <p:italic r:id="rId28"/>
    </p:embeddedFont>
    <p:embeddedFont>
      <p:font typeface="Quattrocento Sans" panose="020B0604020202020204" charset="0"/>
      <p:regular r:id="rId29"/>
      <p:bold r:id="rId30"/>
      <p:italic r:id="rId31"/>
      <p:boldItalic r:id="rId32"/>
    </p:embeddedFont>
    <p:embeddedFont>
      <p:font typeface="Segoe UI Black" panose="020B0A02040204020203" pitchFamily="34" charset="0"/>
      <p:bold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EDF3"/>
    <a:srgbClr val="3081B6"/>
    <a:srgbClr val="F3F4F7"/>
    <a:srgbClr val="EA557F"/>
    <a:srgbClr val="5DA87C"/>
    <a:srgbClr val="004680"/>
    <a:srgbClr val="1D4D6D"/>
    <a:srgbClr val="FFFFFF"/>
    <a:srgbClr val="1D8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6404" autoAdjust="0"/>
  </p:normalViewPr>
  <p:slideViewPr>
    <p:cSldViewPr snapToGrid="0">
      <p:cViewPr varScale="1">
        <p:scale>
          <a:sx n="113" d="100"/>
          <a:sy n="113" d="100"/>
        </p:scale>
        <p:origin x="4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0BDA605-1575-412F-BA42-191BE3630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55CBA-737E-4A9B-B204-FCDE532B9A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7DC-990B-4F89-851C-31E4AB7BF37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E9D374-40A4-4217-8E6D-93800EA3D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A72277-8CDD-455A-B750-45B5D0E6F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0EE2-91C9-4BB0-9625-B3464F29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723-82ED-4ACB-8F8D-F3AF956C9A6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5516-9DD3-4419-8314-33B56182F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4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21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2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51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83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76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91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11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8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8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2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4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2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18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01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8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:a16="http://schemas.microsoft.com/office/drawing/2014/main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2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1979314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2278581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3928672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3928672"/>
            <a:ext cx="2743201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4227939"/>
            <a:ext cx="2743201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6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3898997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2864374"/>
            <a:ext cx="2439063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3163641"/>
            <a:ext cx="2439063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4910835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5210102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0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2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8" y="2355178"/>
            <a:ext cx="4673306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83C79-CDFB-4D67-8A29-98EE845B35CE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4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7" y="2357107"/>
            <a:ext cx="6400306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2" y="2541266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61182-DB22-4658-8C5A-C20008F3212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1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5" y="2577650"/>
            <a:ext cx="6400306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0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44D3D-AE5A-4F44-AF2D-956AAD3FF51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8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67265F-9EFD-42AE-9441-799B2987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197BC-3B28-4D63-ABDB-A513E36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6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E0A88-F5ED-4E11-8ED3-DBFAE5FD83A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E6498-D836-4D21-9893-870009FF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9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5" y="1269216"/>
            <a:ext cx="6400306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4C8D8-0708-4117-A907-E1641C3C7BA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6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40DF7-813E-41D3-B713-37F7115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348E-0FEA-4CF4-965E-0A714893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51F07-3A09-46CB-85EF-4B3B5911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D4C26-2763-4D7A-AA07-97192D6B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EA8DC-373E-4108-8B44-D1E5DB3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486DA-F663-40AD-AB08-886DC64DDBC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A12C714F-2BCC-49DA-9E2E-0BE4DF09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8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4C8-B084-4CBA-A8FF-F4C532C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37FFC5-0C5F-48BF-AF90-BF3763F2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8B02F-D69D-4F58-86DA-FCA16991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30" y="2057400"/>
            <a:ext cx="41333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83570-D018-43EA-A8FC-58C327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715A0-E4F5-4896-9BCA-105CBC5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109A9-BCCA-49BE-9DE7-D41C118BC619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EE995F5E-776F-4EEE-8F47-87E351B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89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098809"/>
            <a:ext cx="10914742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502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C102-D731-41C5-9236-43465C18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72986-D9B1-4ACC-8B8C-63C17E8C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2E32A-4E29-4137-B7C4-92688C9C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2C3F4-090A-4CAB-8264-1684D1E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D3B78-AE40-496C-AA42-81564F0BA38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5BA1BEE-9A24-494D-B08F-49D5FFF38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8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D9C2C3-E5CC-4954-ABB9-94C3C0E2B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847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ECF700-A966-4C66-B7AF-1B82F488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593" y="365125"/>
            <a:ext cx="790390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73356-CA8B-4195-9B40-6295865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D4838-2ABA-44C7-91B7-2DEADE6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93651-A2B0-41B8-B0B6-AD9D90A0DAE4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DCC5454-20FC-4309-A0D5-3CD271AA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5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F610A-D646-40CC-AEB6-20D3E7E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120491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D1987-C336-484B-AE7D-D6B0D6B5A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6845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BB6DF-89A0-4E47-BBCC-C9B332E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C5E67-74C9-497E-A2BD-52D54755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0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B0347-4798-4168-B0AA-D0AFDB31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28EFA-1582-48C9-B153-A672485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B8FCF-C3E1-4438-AF7D-F1812FD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C9F82-FE2A-4D35-883F-39896DF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9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78CE-980C-426B-8493-868251D4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AD68D-6A09-4B7F-B3C0-C8ECE55F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FF39E-7B59-4C12-8EE4-98DD9B0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0BF73-FDEC-4B39-84FC-651099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BCB57-CA18-46C5-86FE-58992F7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0BFFF-7ADE-4CBF-A555-8D3AAB38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AED1F-A876-4DBA-AB16-A2A5EDC2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7795A-5A00-43C2-8B49-F7F7210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3F89C-0BA7-42CA-8C38-297D57C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A32ED-A6D6-4D6C-875C-C8066096B20C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01FFEB8-0761-49B3-9D8C-1C36F2BD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3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30" y="1681163"/>
            <a:ext cx="535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30" y="2505075"/>
            <a:ext cx="535894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81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8117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FC9A0-9CF8-431D-99DE-4E49BB5A2FC7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56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МСП | Итоги 2022</a:t>
            </a:r>
          </a:p>
        </p:txBody>
      </p:sp>
    </p:spTree>
    <p:extLst>
      <p:ext uri="{BB962C8B-B14F-4D97-AF65-F5344CB8AC3E}">
        <p14:creationId xmlns:p14="http://schemas.microsoft.com/office/powerpoint/2010/main" val="25339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B1121-A2D2-49FB-A422-30384039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70F9A-F36A-4527-BD9B-109D985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825625"/>
            <a:ext cx="109147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518AC-C3BF-41B0-9ACB-DE2CAA1D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0C42A-7800-43F6-98E3-72E29B49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3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9" r:id="rId9"/>
    <p:sldLayoutId id="2147483665" r:id="rId10"/>
    <p:sldLayoutId id="2147483666" r:id="rId11"/>
    <p:sldLayoutId id="2147483663" r:id="rId12"/>
    <p:sldLayoutId id="2147483664" r:id="rId13"/>
    <p:sldLayoutId id="2147483662" r:id="rId14"/>
    <p:sldLayoutId id="2147483655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 Black" panose="020B0A02040204020203" pitchFamily="34" charset="0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slugi.mosreg.ru/services/2254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fmicro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slugi.mosreg.ru/services/2254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ond@mofmicro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5FAAEE-AD53-26CF-382B-5F938F54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1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E35A1FD-F54C-E8A1-9C6D-A03E11BED6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8629" y="2766218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ru-RU" b="1" dirty="0"/>
              <a:t>МОСКОВСКИЙ ОБЛАСТНОЙ ФОНД </a:t>
            </a:r>
            <a:r>
              <a:rPr lang="ru-RU" b="1" dirty="0" err="1"/>
              <a:t>МИКРОФИНАНСИРОВАНИЯ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03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12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69" y="198642"/>
            <a:ext cx="10700751" cy="823757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Маркетплейс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455564"/>
              </p:ext>
            </p:extLst>
          </p:nvPr>
        </p:nvGraphicFramePr>
        <p:xfrm>
          <a:off x="814131" y="1205279"/>
          <a:ext cx="10383113" cy="5059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9392">
                  <a:extLst>
                    <a:ext uri="{9D8B030D-6E8A-4147-A177-3AD203B41FA5}">
                      <a16:colId xmlns:a16="http://schemas.microsoft.com/office/drawing/2014/main" val="2742982812"/>
                    </a:ext>
                  </a:extLst>
                </a:gridCol>
                <a:gridCol w="7603721">
                  <a:extLst>
                    <a:ext uri="{9D8B030D-6E8A-4147-A177-3AD203B41FA5}">
                      <a16:colId xmlns:a16="http://schemas.microsoft.com/office/drawing/2014/main" val="1954255839"/>
                    </a:ext>
                  </a:extLst>
                </a:gridCol>
              </a:tblGrid>
              <a:tr h="691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Получатели займа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72" marR="34772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Субъекты МСП - действующие поставщики торговой(-ых) онлайн-площадки(-</a:t>
                      </a:r>
                      <a:r>
                        <a:rPr lang="ru-RU" sz="16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ок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), </a:t>
                      </a:r>
                      <a:r>
                        <a:rPr lang="ru-RU" sz="16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реализующие товары собственного</a:t>
                      </a:r>
                      <a:r>
                        <a:rPr lang="ru-RU" sz="16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производства или </a:t>
                      </a:r>
                      <a:r>
                        <a:rPr lang="ru-RU" sz="16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собственного бренда (под своим товарным знаком).</a:t>
                      </a:r>
                    </a:p>
                  </a:txBody>
                  <a:tcPr marL="34772" marR="3477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059552"/>
                  </a:ext>
                </a:extLst>
              </a:tr>
              <a:tr h="691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с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залогом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72" marR="34772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5 000 000 рублей, но не более трехкратного размера среднемесячной выручки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торговой(-ых) онлайн-площадке(-ах)  за последние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 месяца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72" marR="3477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06324"/>
                  </a:ext>
                </a:extLst>
              </a:tr>
              <a:tr h="691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без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залога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72" marR="34772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1 000 000 рублей, но не более трехкратного размера среднемесячной выручки Заемщика на торговой(-ых) онлайн-площадке(-ах)  за последние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 месяца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72" marR="3477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313250"/>
                  </a:ext>
                </a:extLst>
              </a:tr>
              <a:tr h="230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Срок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72" marR="34772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 36 месяцев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72" marR="3477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141429"/>
                  </a:ext>
                </a:extLst>
              </a:tr>
              <a:tr h="1482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ставка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 залогом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ставка без </a:t>
                      </a:r>
                      <a:r>
                        <a:rPr lang="ru-RU" sz="16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залога</a:t>
                      </a: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займам ≤ 3-х месячной</a:t>
                      </a:r>
                      <a:r>
                        <a:rPr lang="ru-RU" sz="16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выручки</a:t>
                      </a:r>
                      <a:endParaRPr lang="ru-RU" sz="16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72" marR="34772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для займов ≤ 12 </a:t>
                      </a:r>
                      <a:r>
                        <a:rPr lang="ru-RU" sz="16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мес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для займов &gt; 12 </a:t>
                      </a:r>
                      <a:r>
                        <a:rPr lang="ru-RU" sz="16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мес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Пониженная -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12210"/>
                  </a:ext>
                </a:extLst>
              </a:tr>
              <a:tr h="921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ставка без залога </a:t>
                      </a:r>
                      <a:r>
                        <a:rPr lang="ru-RU" sz="16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займам </a:t>
                      </a:r>
                      <a:r>
                        <a:rPr lang="ru-RU" sz="16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&gt;</a:t>
                      </a:r>
                      <a:r>
                        <a:rPr lang="ru-RU" sz="16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3-х месячной</a:t>
                      </a:r>
                      <a:r>
                        <a:rPr lang="ru-RU" sz="16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выручки</a:t>
                      </a:r>
                      <a:endParaRPr lang="ru-RU" sz="16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72" marR="34772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–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13%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965949"/>
                  </a:ext>
                </a:extLst>
              </a:tr>
              <a:tr h="230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Цели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72" marR="34772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любые цели, связанные с развитием предпринимательской деятельности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72" marR="3477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2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0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13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69" y="248516"/>
            <a:ext cx="10914742" cy="82375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Общая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96027"/>
              </p:ext>
            </p:extLst>
          </p:nvPr>
        </p:nvGraphicFramePr>
        <p:xfrm>
          <a:off x="850408" y="1112203"/>
          <a:ext cx="10272022" cy="5275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5381">
                  <a:extLst>
                    <a:ext uri="{9D8B030D-6E8A-4147-A177-3AD203B41FA5}">
                      <a16:colId xmlns:a16="http://schemas.microsoft.com/office/drawing/2014/main" val="1223054738"/>
                    </a:ext>
                  </a:extLst>
                </a:gridCol>
                <a:gridCol w="7406641">
                  <a:extLst>
                    <a:ext uri="{9D8B030D-6E8A-4147-A177-3AD203B41FA5}">
                      <a16:colId xmlns:a16="http://schemas.microsoft.com/office/drawing/2014/main" val="868134791"/>
                    </a:ext>
                  </a:extLst>
                </a:gridCol>
              </a:tblGrid>
              <a:tr h="458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Получатели займа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Субъекты МСП, не соответствующие требованиям иных программ микрофинансирования 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62181"/>
                  </a:ext>
                </a:extLst>
              </a:tr>
              <a:tr h="45864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умма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займа при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фактическом осуществлении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предпринимательской деятельности ≥ 6 месяцев на дату подачи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заявления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820959"/>
                  </a:ext>
                </a:extLst>
              </a:tr>
              <a:tr h="27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залогом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5 000 000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92159"/>
                  </a:ext>
                </a:extLst>
              </a:tr>
              <a:tr h="229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без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залога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1 000 000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10745"/>
                  </a:ext>
                </a:extLst>
              </a:tr>
              <a:tr h="45864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займа при фактическом осуществлении предпринимательской деятельности &lt;  6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месяцев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63817"/>
                  </a:ext>
                </a:extLst>
              </a:tr>
              <a:tr h="458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Особые условия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Без залога и/или поручительства третьих лиц и/или поручительства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ГФ не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предоставляется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77784"/>
                  </a:ext>
                </a:extLst>
              </a:tr>
              <a:tr h="458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при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софинансирования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5 000 000 рублей, но не более размера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суммы </a:t>
                      </a:r>
                      <a:r>
                        <a:rPr lang="ru-RU" sz="16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софинансирования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83736"/>
                  </a:ext>
                </a:extLst>
              </a:tr>
              <a:tr h="458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без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софинансирования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2 000 000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363115"/>
                  </a:ext>
                </a:extLst>
              </a:tr>
              <a:tr h="229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Срок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 36 месяцев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951222"/>
                  </a:ext>
                </a:extLst>
              </a:tr>
              <a:tr h="687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ставка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 залогом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Базовая для займов ≤ 12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мес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–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13%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Базовая для займов &gt; 12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мес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–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14%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Пониженная -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12%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28708" marR="28708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74468"/>
                  </a:ext>
                </a:extLst>
              </a:tr>
              <a:tr h="61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ставка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без залога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–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41152"/>
                  </a:ext>
                </a:extLst>
              </a:tr>
              <a:tr h="229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Цели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любые цели, связанные с развитием предпринимательской деятельности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08" marR="28708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634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8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63" y="337505"/>
            <a:ext cx="10914742" cy="82375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Программы лояльности / бонусные программы</a:t>
            </a:r>
            <a:endParaRPr lang="ru-RU" sz="3600" dirty="0"/>
          </a:p>
        </p:txBody>
      </p:sp>
      <p:sp>
        <p:nvSpPr>
          <p:cNvPr id="6" name="Google Shape;282;p27">
            <a:extLst>
              <a:ext uri="{FF2B5EF4-FFF2-40B4-BE49-F238E27FC236}">
                <a16:creationId xmlns:a16="http://schemas.microsoft.com/office/drawing/2014/main" id="{88E2FC6E-3ED2-B315-C1CA-A4040A42554B}"/>
              </a:ext>
            </a:extLst>
          </p:cNvPr>
          <p:cNvSpPr/>
          <p:nvPr/>
        </p:nvSpPr>
        <p:spPr>
          <a:xfrm>
            <a:off x="554063" y="1172895"/>
            <a:ext cx="11233384" cy="207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dirty="0" smtClean="0">
                <a:solidFill>
                  <a:srgbClr val="12151B"/>
                </a:solidFill>
                <a:ea typeface="Quattrocento Sans"/>
                <a:cs typeface="Quattrocento Sans"/>
              </a:rPr>
              <a:t>1. Пониженная процентная ставка (через 12 мес. пользования займом)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Отсутствие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грубых нарушений графика погашения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займа (более 3-х раз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на срок более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5-ти раб.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дней в течение 12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месяцев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Отсутствие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обращений за изменением графика погашения займа в течение 12 месяцев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Увеличение показателей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деятельности Заемщика (одного или нескольких) </a:t>
            </a:r>
          </a:p>
          <a:p>
            <a:pPr lvl="0"/>
            <a:endParaRPr lang="ru-RU" sz="2000" dirty="0" smtClean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  <a:p>
            <a:pPr lvl="0"/>
            <a:endParaRPr lang="ru-RU" sz="2000" dirty="0" smtClean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  <a:p>
            <a:pPr lvl="0"/>
            <a:endParaRPr lang="ru-RU" sz="20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  <a:p>
            <a:r>
              <a:rPr lang="ru-RU" sz="2000" b="1" dirty="0" smtClean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2. Льготы для </a:t>
            </a:r>
            <a:r>
              <a:rPr lang="ru-RU" sz="2000" b="1" dirty="0">
                <a:solidFill>
                  <a:srgbClr val="12151B"/>
                </a:solidFill>
                <a:ea typeface="Quattrocento Sans"/>
                <a:cs typeface="Quattrocento Sans"/>
              </a:rPr>
              <a:t>подмосковных производителей «100 % Подмосковье» - снижение на 0,5</a:t>
            </a:r>
            <a:r>
              <a:rPr lang="ru-RU" sz="2000" b="1" dirty="0" smtClean="0">
                <a:solidFill>
                  <a:srgbClr val="12151B"/>
                </a:solidFill>
                <a:ea typeface="Quattrocento Sans"/>
                <a:cs typeface="Quattrocento Sans"/>
              </a:rPr>
              <a:t>%</a:t>
            </a:r>
            <a:endParaRPr lang="ru-RU" dirty="0"/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(за исключением программ «Социальное предпринимательство» и «Отдаленные территории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»)</a:t>
            </a:r>
          </a:p>
          <a:p>
            <a:r>
              <a:rPr lang="ru-RU" sz="2000" b="1" dirty="0" smtClean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3</a:t>
            </a:r>
            <a:r>
              <a:rPr lang="ru-RU" sz="20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. «Приведи друга». Снижение ставки на 0,5% на 12 месяцев.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Программа распространяется на действующих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заемщиков,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получивших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займ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 по программам «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sym typeface="Quattrocento Sans"/>
              </a:rPr>
              <a:t>Самозанятый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» и «Плательщики НПД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».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Программа действует до 30.06.2024.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Условия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программы: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1)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Заемщик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приглашаете друга –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sym typeface="Quattrocento Sans"/>
              </a:rPr>
              <a:t>самозанятого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, отправив ему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уникальный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код.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2) Друг подает заявку на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займ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 по программе «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Самозанятый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» и сообщает код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. 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3)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В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день заключения другом договора займа с Фондом 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адрес заемщика -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самозанятого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направляется дополнительное соглашение к договору займа с новым графиком платежей по пониженной ставке. </a:t>
            </a:r>
          </a:p>
          <a:p>
            <a:r>
              <a:rPr lang="ru-RU" sz="1600" smtClean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! Код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sym typeface="Quattrocento Sans"/>
              </a:rPr>
              <a:t>дается по каждому действующему договору займа и может быть использован 1 раз.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26296"/>
              </p:ext>
            </p:extLst>
          </p:nvPr>
        </p:nvGraphicFramePr>
        <p:xfrm>
          <a:off x="620565" y="2529577"/>
          <a:ext cx="10848240" cy="745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489">
                  <a:extLst>
                    <a:ext uri="{9D8B030D-6E8A-4147-A177-3AD203B41FA5}">
                      <a16:colId xmlns:a16="http://schemas.microsoft.com/office/drawing/2014/main" val="3427683253"/>
                    </a:ext>
                  </a:extLst>
                </a:gridCol>
                <a:gridCol w="5751779">
                  <a:extLst>
                    <a:ext uri="{9D8B030D-6E8A-4147-A177-3AD203B41FA5}">
                      <a16:colId xmlns:a16="http://schemas.microsoft.com/office/drawing/2014/main" val="2554937956"/>
                    </a:ext>
                  </a:extLst>
                </a:gridCol>
                <a:gridCol w="3870972">
                  <a:extLst>
                    <a:ext uri="{9D8B030D-6E8A-4147-A177-3AD203B41FA5}">
                      <a16:colId xmlns:a16="http://schemas.microsoft.com/office/drawing/2014/main" val="3951161483"/>
                    </a:ext>
                  </a:extLst>
                </a:gridCol>
              </a:tblGrid>
              <a:tr h="385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ССЧ</a:t>
                      </a:r>
                      <a:endParaRPr lang="ru-RU" sz="1400" b="1" kern="1200" baseline="0" dirty="0">
                        <a:solidFill>
                          <a:srgbClr val="E6E8EE">
                            <a:lumMod val="10000"/>
                          </a:srgb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ССЧ года </a:t>
                      </a:r>
                      <a:r>
                        <a:rPr lang="ru-RU" sz="1400" b="0" kern="1200" baseline="0" dirty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получения займа </a:t>
                      </a:r>
                      <a:r>
                        <a:rPr lang="ru-RU" sz="1400" b="0" kern="1200" baseline="0" dirty="0" smtClean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– ССЧ  предшествующего года (чел.) </a:t>
                      </a:r>
                      <a:endParaRPr lang="ru-RU" sz="1400" b="0" kern="1200" baseline="0" dirty="0">
                        <a:solidFill>
                          <a:srgbClr val="E6E8EE">
                            <a:lumMod val="10000"/>
                          </a:srgb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≤ 2 </a:t>
                      </a:r>
                      <a:r>
                        <a:rPr lang="ru-RU" sz="1400" b="0" kern="1200" baseline="0" dirty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млн </a:t>
                      </a:r>
                      <a:r>
                        <a:rPr lang="ru-RU" sz="1400" b="0" kern="1200" baseline="0" dirty="0" smtClean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kern="1200" baseline="0" dirty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0" kern="1200" baseline="0" dirty="0" smtClean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человек / &gt; 2 </a:t>
                      </a:r>
                      <a:r>
                        <a:rPr lang="ru-RU" sz="1400" b="0" kern="1200" baseline="0" dirty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млн </a:t>
                      </a:r>
                      <a:r>
                        <a:rPr lang="ru-RU" sz="1400" b="0" kern="1200" baseline="0" dirty="0" smtClean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400" b="0" kern="1200" baseline="0" dirty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kern="1200" baseline="0" dirty="0" smtClean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человека</a:t>
                      </a:r>
                      <a:endParaRPr lang="ru-RU" sz="1400" b="0" kern="1200" baseline="0" dirty="0">
                        <a:solidFill>
                          <a:srgbClr val="E6E8EE">
                            <a:lumMod val="10000"/>
                          </a:srgb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408717"/>
                  </a:ext>
                </a:extLst>
              </a:tr>
              <a:tr h="360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Налоги</a:t>
                      </a:r>
                      <a:endParaRPr lang="ru-RU" sz="1400" b="1" kern="1200" baseline="0" dirty="0">
                        <a:solidFill>
                          <a:srgbClr val="E6E8EE">
                            <a:lumMod val="10000"/>
                          </a:srgb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Налоги года получения займа / Налоги  предшествующего года (%) </a:t>
                      </a:r>
                      <a:endParaRPr lang="ru-RU" sz="1400" b="0" kern="1200" baseline="0" dirty="0">
                        <a:solidFill>
                          <a:srgbClr val="E6E8EE">
                            <a:lumMod val="10000"/>
                          </a:srgb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rgbClr val="E6E8EE">
                              <a:lumMod val="10000"/>
                            </a:srgb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≤ 2 млн – 10% / &gt; 2 млн – 20%</a:t>
                      </a:r>
                      <a:endParaRPr lang="ru-RU" sz="1400" b="0" kern="1200" baseline="0" dirty="0">
                        <a:solidFill>
                          <a:srgbClr val="E6E8EE">
                            <a:lumMod val="10000"/>
                          </a:srgb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281162"/>
                  </a:ext>
                </a:extLst>
              </a:tr>
            </a:tbl>
          </a:graphicData>
        </a:graphic>
      </p:graphicFrame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14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429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5" y="110303"/>
            <a:ext cx="11122430" cy="823757"/>
          </a:xfrm>
        </p:spPr>
        <p:txBody>
          <a:bodyPr>
            <a:normAutofit/>
          </a:bodyPr>
          <a:lstStyle/>
          <a:p>
            <a:r>
              <a:rPr lang="ru-RU" sz="3600" dirty="0"/>
              <a:t>Почему выбирают Фонд ?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58978"/>
              </p:ext>
            </p:extLst>
          </p:nvPr>
        </p:nvGraphicFramePr>
        <p:xfrm>
          <a:off x="540325" y="1118676"/>
          <a:ext cx="11313624" cy="550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2">
                  <a:extLst>
                    <a:ext uri="{9D8B030D-6E8A-4147-A177-3AD203B41FA5}">
                      <a16:colId xmlns:a16="http://schemas.microsoft.com/office/drawing/2014/main" val="189410323"/>
                    </a:ext>
                  </a:extLst>
                </a:gridCol>
                <a:gridCol w="10399222">
                  <a:extLst>
                    <a:ext uri="{9D8B030D-6E8A-4147-A177-3AD203B41FA5}">
                      <a16:colId xmlns:a16="http://schemas.microsoft.com/office/drawing/2014/main" val="3305908927"/>
                    </a:ext>
                  </a:extLst>
                </a:gridCol>
              </a:tblGrid>
              <a:tr h="703365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Низкие процентные ставки</a:t>
                      </a:r>
                      <a:endParaRPr lang="ru-RU" sz="32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255635"/>
                  </a:ext>
                </a:extLst>
              </a:tr>
              <a:tr h="703365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Гибкие подходы к обеспечению</a:t>
                      </a:r>
                      <a:endParaRPr lang="ru-RU" sz="32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866928"/>
                  </a:ext>
                </a:extLst>
              </a:tr>
              <a:tr h="703365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Займы при отсутствии кредитной истории</a:t>
                      </a:r>
                      <a:endParaRPr lang="ru-RU" sz="32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592771"/>
                  </a:ext>
                </a:extLst>
              </a:tr>
              <a:tr h="703365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100 % онлайн (</a:t>
                      </a:r>
                      <a:r>
                        <a:rPr lang="en-US" sz="3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  <a:hlinkClick r:id="rId3"/>
                        </a:rPr>
                        <a:t>https://uslugi.mosreg.ru/services/22546</a:t>
                      </a:r>
                      <a:r>
                        <a:rPr lang="ru-RU" sz="3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11431"/>
                  </a:ext>
                </a:extLst>
              </a:tr>
              <a:tr h="1391225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Клиентоориентированность</a:t>
                      </a:r>
                      <a:r>
                        <a:rPr lang="ru-RU" sz="3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– Подаем заявку вместе </a:t>
                      </a:r>
                      <a:r>
                        <a:rPr lang="ru-RU" sz="3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  <a:sym typeface="Wingdings" panose="05000000000000000000" pitchFamily="2" charset="2"/>
                        </a:rPr>
                        <a:t> </a:t>
                      </a:r>
                      <a:endParaRPr lang="ru-RU" sz="32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- проверка на стоп-факторы до подачи заявки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- подготовка пакета документов и удаленное подключение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996708"/>
                  </a:ext>
                </a:extLst>
              </a:tr>
              <a:tr h="703365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Программы лояльности</a:t>
                      </a:r>
                      <a:endParaRPr lang="ru-RU" sz="32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922639"/>
                  </a:ext>
                </a:extLst>
              </a:tr>
            </a:tbl>
          </a:graphicData>
        </a:graphic>
      </p:graphicFrame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3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3123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12" y="0"/>
            <a:ext cx="10914742" cy="82375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Требования (Стоп-факторы)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956779"/>
              </p:ext>
            </p:extLst>
          </p:nvPr>
        </p:nvGraphicFramePr>
        <p:xfrm>
          <a:off x="579002" y="790509"/>
          <a:ext cx="10914742" cy="578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79">
                  <a:extLst>
                    <a:ext uri="{9D8B030D-6E8A-4147-A177-3AD203B41FA5}">
                      <a16:colId xmlns:a16="http://schemas.microsoft.com/office/drawing/2014/main" val="189410323"/>
                    </a:ext>
                  </a:extLst>
                </a:gridCol>
                <a:gridCol w="10405763">
                  <a:extLst>
                    <a:ext uri="{9D8B030D-6E8A-4147-A177-3AD203B41FA5}">
                      <a16:colId xmlns:a16="http://schemas.microsoft.com/office/drawing/2014/main" val="3305908927"/>
                    </a:ext>
                  </a:extLst>
                </a:gridCol>
              </a:tblGrid>
              <a:tr h="31695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  <a:endParaRPr lang="ru-RU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Субъект</a:t>
                      </a:r>
                      <a:r>
                        <a:rPr lang="ru-RU" sz="14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МСП или </a:t>
                      </a:r>
                      <a:r>
                        <a:rPr lang="ru-RU" sz="1400" b="1" kern="120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самозанятый</a:t>
                      </a:r>
                      <a:r>
                        <a:rPr lang="ru-RU" sz="14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гражданин</a:t>
                      </a:r>
                      <a:endParaRPr lang="ru-RU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255635"/>
                  </a:ext>
                </a:extLst>
              </a:tr>
              <a:tr h="31695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  <a:endParaRPr lang="ru-RU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Зарегистрирован</a:t>
                      </a:r>
                      <a:r>
                        <a:rPr lang="ru-RU" sz="14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и осуществляет деятельность в Московской области</a:t>
                      </a:r>
                      <a:endParaRPr lang="ru-RU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866928"/>
                  </a:ext>
                </a:extLst>
              </a:tr>
              <a:tr h="31695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  <a:endParaRPr lang="ru-RU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Отсутствие текущей просроченной задолженности согласно данным БКИ свыше 60 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53223"/>
                  </a:ext>
                </a:extLst>
              </a:tr>
              <a:tr h="31695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  <a:endParaRPr lang="ru-RU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Отсутствие просроченной задолженности согласно данным БКИ свыше 180 дней в течение последних 3-х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51553"/>
                  </a:ext>
                </a:extLst>
              </a:tr>
              <a:tr h="31695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  <a:endParaRPr lang="ru-RU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Отсутствие действующих исполнительных производств на сумму свыше 50 000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03204"/>
                  </a:ext>
                </a:extLst>
              </a:tr>
              <a:tr h="33165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  <a:endParaRPr lang="ru-RU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Отсутствует налоговая</a:t>
                      </a:r>
                      <a:r>
                        <a:rPr lang="ru-RU" sz="14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задолженность свыше 50 000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24017"/>
                  </a:ext>
                </a:extLst>
              </a:tr>
              <a:tr h="538828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  <a:endParaRPr lang="ru-RU" sz="14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Не относится к профессиональным участникам рынка ценных бумаг;</a:t>
                      </a:r>
                      <a:r>
                        <a:rPr lang="ru-RU" sz="1400" b="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не является 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ломбардом</a:t>
                      </a:r>
                      <a:r>
                        <a:rPr lang="ru-RU" sz="1400" b="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не осуществляет деятельность в сфере игорного бизнеса; не</a:t>
                      </a:r>
                      <a:r>
                        <a:rPr lang="ru-RU" sz="1400" b="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является нерезидентом РФ</a:t>
                      </a:r>
                      <a:endParaRPr lang="ru-RU" sz="1400" b="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592771"/>
                  </a:ext>
                </a:extLst>
              </a:tr>
              <a:tr h="760700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  <a:endParaRPr lang="ru-RU" sz="14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Не осуществляет</a:t>
                      </a:r>
                      <a:r>
                        <a:rPr lang="ru-RU" sz="1400" b="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производство и (или) реализацию подакцизных товаров (не распространяется</a:t>
                      </a:r>
                      <a:r>
                        <a:rPr lang="ru-RU" sz="1400" b="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на гостиницы и предприятия общественного питания)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,  а также добычу и (или) реализацию полезных ископаемых, за исключением общераспространенных полезных ископаемых и минеральных питьевых вод</a:t>
                      </a:r>
                      <a:r>
                        <a:rPr lang="ru-RU" sz="1400" b="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endParaRPr lang="ru-RU" sz="1400" b="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212776"/>
                  </a:ext>
                </a:extLst>
              </a:tr>
              <a:tr h="318477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  <a:endParaRPr lang="ru-RU" sz="14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Не находится в списке недобросовестных заемщиков Фонда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11431"/>
                  </a:ext>
                </a:extLst>
              </a:tr>
              <a:tr h="316958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  <a:endParaRPr lang="ru-RU" sz="14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Паспорт физического лица действителен (для индивидуальных предпринимателей и </a:t>
                      </a:r>
                      <a:r>
                        <a:rPr lang="ru-RU" sz="1400" b="0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самозанятых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390344"/>
                  </a:ext>
                </a:extLst>
              </a:tr>
              <a:tr h="760700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11</a:t>
                      </a:r>
                      <a:endParaRPr lang="ru-RU" sz="14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Не применяется процедура несостоятельности (банкротства), ликвидации, отсутствует заявление о признание несостоятельным (банкротом), отсутствуют санкции в виде аннулирования или приостановления действия лицензии, не находится в процессе реорганизации, деятельность не приостановлена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4437"/>
                  </a:ext>
                </a:extLst>
              </a:tr>
              <a:tr h="316958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12</a:t>
                      </a:r>
                      <a:endParaRPr lang="ru-RU" sz="14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Отсутствие</a:t>
                      </a:r>
                      <a:r>
                        <a:rPr lang="ru-RU" sz="1400" b="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в реестре недобросовестных поставщиков (подрядчиков, исполнителей)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229908"/>
                  </a:ext>
                </a:extLst>
              </a:tr>
              <a:tr h="538828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13</a:t>
                      </a:r>
                      <a:endParaRPr lang="ru-RU" sz="14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Долги субъекта</a:t>
                      </a:r>
                      <a:r>
                        <a:rPr lang="ru-RU" sz="1400" b="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МСП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 в течение последних 3-х лет не передавались ЮЛ, осуществляющим деятельность по возврату просроченной задолженности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1797"/>
                  </a:ext>
                </a:extLst>
              </a:tr>
              <a:tr h="316958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14</a:t>
                      </a:r>
                      <a:endParaRPr lang="ru-RU" sz="14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  <a:ea typeface="Segoe UI Black" panose="020B0A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Отсутствует задолженность перед работниками по заработной плате, срок невыплаты которой составляет более 3-х месяцев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996708"/>
                  </a:ext>
                </a:extLst>
              </a:tr>
            </a:tbl>
          </a:graphicData>
        </a:graphic>
      </p:graphicFrame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14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349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16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30" y="224443"/>
            <a:ext cx="10914742" cy="82375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СЗ 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58592"/>
              </p:ext>
            </p:extLst>
          </p:nvPr>
        </p:nvGraphicFramePr>
        <p:xfrm>
          <a:off x="825944" y="1392119"/>
          <a:ext cx="8284805" cy="3686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883">
                  <a:extLst>
                    <a:ext uri="{9D8B030D-6E8A-4147-A177-3AD203B41FA5}">
                      <a16:colId xmlns:a16="http://schemas.microsoft.com/office/drawing/2014/main" val="4228336086"/>
                    </a:ext>
                  </a:extLst>
                </a:gridCol>
                <a:gridCol w="7531922">
                  <a:extLst>
                    <a:ext uri="{9D8B030D-6E8A-4147-A177-3AD203B41FA5}">
                      <a16:colId xmlns:a16="http://schemas.microsoft.com/office/drawing/2014/main" val="2098223895"/>
                    </a:ext>
                  </a:extLst>
                </a:gridCol>
              </a:tblGrid>
              <a:tr h="398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</a:t>
                      </a:r>
                    </a:p>
                  </a:txBody>
                  <a:tcPr marL="20042" marR="2004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86043"/>
                  </a:ext>
                </a:extLst>
              </a:tr>
              <a:tr h="34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всех категорий Заявителей </a:t>
                      </a:r>
                      <a:endParaRPr lang="ru-RU" sz="1600" b="1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555013"/>
                  </a:ext>
                </a:extLst>
              </a:tr>
              <a:tr h="34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Копия паспорта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СЗ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40514"/>
                  </a:ext>
                </a:extLst>
              </a:tr>
              <a:tr h="34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Копия паспорта супруга(и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98003"/>
                  </a:ext>
                </a:extLst>
              </a:tr>
              <a:tr h="34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Справка о постановке на учет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 в 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качестве налогоплательщика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НПД 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7702"/>
                  </a:ext>
                </a:extLst>
              </a:tr>
              <a:tr h="413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4800" algn="l"/>
                          <a:tab pos="381000" algn="l"/>
                        </a:tabLs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Справка о состоянии расчетов (доходах) по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НПД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303479"/>
                  </a:ext>
                </a:extLst>
              </a:tr>
              <a:tr h="395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" algn="l"/>
                          <a:tab pos="381000" algn="l"/>
                        </a:tabLst>
                        <a:defRPr/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Банковские реквизиты 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59852"/>
                  </a:ext>
                </a:extLst>
              </a:tr>
              <a:tr h="34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600" b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категории Заявителя</a:t>
                      </a:r>
                      <a:endParaRPr lang="ru-RU" sz="1600" b="1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33286"/>
                  </a:ext>
                </a:extLst>
              </a:tr>
              <a:tr h="34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Документы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недвижимость  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ведения деятельности (при наличии)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75111"/>
                  </a:ext>
                </a:extLst>
              </a:tr>
              <a:tr h="426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Документы (сведения), подтверждающие иные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52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6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18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3" y="157807"/>
            <a:ext cx="10914742" cy="82375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ИП 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44267"/>
              </p:ext>
            </p:extLst>
          </p:nvPr>
        </p:nvGraphicFramePr>
        <p:xfrm>
          <a:off x="805814" y="1124321"/>
          <a:ext cx="10000731" cy="4362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819">
                  <a:extLst>
                    <a:ext uri="{9D8B030D-6E8A-4147-A177-3AD203B41FA5}">
                      <a16:colId xmlns:a16="http://schemas.microsoft.com/office/drawing/2014/main" val="4228336086"/>
                    </a:ext>
                  </a:extLst>
                </a:gridCol>
                <a:gridCol w="9091912">
                  <a:extLst>
                    <a:ext uri="{9D8B030D-6E8A-4147-A177-3AD203B41FA5}">
                      <a16:colId xmlns:a16="http://schemas.microsoft.com/office/drawing/2014/main" val="2098223895"/>
                    </a:ext>
                  </a:extLst>
                </a:gridCol>
              </a:tblGrid>
              <a:tr h="314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</a:t>
                      </a:r>
                    </a:p>
                  </a:txBody>
                  <a:tcPr marL="20042" marR="2004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86043"/>
                  </a:ext>
                </a:extLst>
              </a:tr>
              <a:tr h="30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всех категорий Заявителей </a:t>
                      </a:r>
                      <a:endParaRPr lang="ru-RU" sz="1600" b="1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555013"/>
                  </a:ext>
                </a:extLst>
              </a:tr>
              <a:tr h="282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Копия паспорта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40514"/>
                  </a:ext>
                </a:extLst>
              </a:tr>
              <a:tr h="282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Копия паспорта супруга(и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98003"/>
                  </a:ext>
                </a:extLst>
              </a:tr>
              <a:tr h="31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4800" algn="l"/>
                          <a:tab pos="381000" algn="l"/>
                        </a:tabLs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Налоговая декларация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последний отчетный период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7702"/>
                  </a:ext>
                </a:extLst>
              </a:tr>
              <a:tr h="282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Выписки со всех действующих р/счетов (мин 3 </a:t>
                      </a:r>
                      <a:r>
                        <a:rPr lang="ru-RU" sz="1600" b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303479"/>
                  </a:ext>
                </a:extLst>
              </a:tr>
              <a:tr h="282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налоговой задолженности &gt; 50 тыс. руб.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965989"/>
                  </a:ext>
                </a:extLst>
              </a:tr>
              <a:tr h="298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задолженности по з/плате более 3 месяцев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53604"/>
                  </a:ext>
                </a:extLst>
              </a:tr>
              <a:tr h="30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600" b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категории Заявителя</a:t>
                      </a:r>
                      <a:endParaRPr lang="ru-RU" sz="1600" b="1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33286"/>
                  </a:ext>
                </a:extLst>
              </a:tr>
              <a:tr h="282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Фотографии с места ведения бизнеса (при наличии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4918"/>
                  </a:ext>
                </a:extLst>
              </a:tr>
              <a:tr h="282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Документы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недвижимость  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ведения деятельности (при наличии)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75111"/>
                  </a:ext>
                </a:extLst>
              </a:tr>
              <a:tr h="282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Действующие договоры займа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третьими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лицами (при 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наличии)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52800"/>
                  </a:ext>
                </a:extLst>
              </a:tr>
              <a:tr h="282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ТЭО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88430"/>
                  </a:ext>
                </a:extLst>
              </a:tr>
              <a:tr h="282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Подтверждение </a:t>
                      </a:r>
                      <a:r>
                        <a:rPr lang="ru-RU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0818"/>
                  </a:ext>
                </a:extLst>
              </a:tr>
              <a:tr h="282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Документы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 ц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елевом использовании ранее полученного займа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3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4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17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6" y="-23288"/>
            <a:ext cx="10196732" cy="82375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ЮЛ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21240"/>
              </p:ext>
            </p:extLst>
          </p:nvPr>
        </p:nvGraphicFramePr>
        <p:xfrm>
          <a:off x="867506" y="816763"/>
          <a:ext cx="8338328" cy="5417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323">
                  <a:extLst>
                    <a:ext uri="{9D8B030D-6E8A-4147-A177-3AD203B41FA5}">
                      <a16:colId xmlns:a16="http://schemas.microsoft.com/office/drawing/2014/main" val="4228336086"/>
                    </a:ext>
                  </a:extLst>
                </a:gridCol>
                <a:gridCol w="7732005">
                  <a:extLst>
                    <a:ext uri="{9D8B030D-6E8A-4147-A177-3AD203B41FA5}">
                      <a16:colId xmlns:a16="http://schemas.microsoft.com/office/drawing/2014/main" val="2098223895"/>
                    </a:ext>
                  </a:extLst>
                </a:gridCol>
              </a:tblGrid>
              <a:tr h="539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</a:t>
                      </a:r>
                    </a:p>
                  </a:txBody>
                  <a:tcPr marL="20042" marR="2004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86043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всех категорий Заявителей </a:t>
                      </a:r>
                      <a:endParaRPr lang="ru-RU" sz="1600" b="1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87640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Устав с отметкой о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регистрации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40514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Копии паспортов собственников бизнеса (&gt; 51% в УК)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98003"/>
                  </a:ext>
                </a:extLst>
              </a:tr>
              <a:tr h="294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4800" algn="l"/>
                          <a:tab pos="381000" algn="l"/>
                        </a:tabLs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Налоговая декларация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последний отчетный период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7702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Выписки со всех действующих р/счетов (мин 3 </a:t>
                      </a:r>
                      <a:r>
                        <a:rPr lang="ru-RU" sz="1600" b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303479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налоговой задолженности &gt; 50 тыс. руб.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965989"/>
                  </a:ext>
                </a:extLst>
              </a:tr>
              <a:tr h="27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задолженности по з/плате более 3 месяцев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53604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Документы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недвижимостью по месту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регистрации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25021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600" b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категории Заявителя</a:t>
                      </a:r>
                      <a:endParaRPr lang="ru-RU" sz="1600" b="1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33286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Фотографии с места ведения бизнеса (при наличии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4918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(протокол) о создании (если Заявитель создан женщиной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304332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 общего собрания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учредителей (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&gt;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учредителя / участника)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509980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Документы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недвижимость  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ведения деятельности (при наличии)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75111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Копия паспорта руководителя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иное 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лицо, чем владелец бизнеса)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584606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Действующие договоры займа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третьими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лицами (при 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наличии)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52800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ТЭО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88430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Подтверждение </a:t>
                      </a:r>
                      <a:r>
                        <a:rPr lang="ru-RU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0818"/>
                  </a:ext>
                </a:extLst>
              </a:tr>
              <a:tr h="269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Документы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 ц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елевом использовании 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ранее полученного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займа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3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9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19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009" y="184198"/>
            <a:ext cx="10914742" cy="823757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Маркетлейс</a:t>
            </a:r>
            <a:r>
              <a:rPr lang="ru-RU" sz="3600" dirty="0" smtClean="0"/>
              <a:t> (ЮЛ + ИП)</a:t>
            </a:r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200292"/>
              </p:ext>
            </p:extLst>
          </p:nvPr>
        </p:nvGraphicFramePr>
        <p:xfrm>
          <a:off x="934008" y="1224083"/>
          <a:ext cx="8692129" cy="4844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050">
                  <a:extLst>
                    <a:ext uri="{9D8B030D-6E8A-4147-A177-3AD203B41FA5}">
                      <a16:colId xmlns:a16="http://schemas.microsoft.com/office/drawing/2014/main" val="4228336086"/>
                    </a:ext>
                  </a:extLst>
                </a:gridCol>
                <a:gridCol w="8060079">
                  <a:extLst>
                    <a:ext uri="{9D8B030D-6E8A-4147-A177-3AD203B41FA5}">
                      <a16:colId xmlns:a16="http://schemas.microsoft.com/office/drawing/2014/main" val="2098223895"/>
                    </a:ext>
                  </a:extLst>
                </a:gridCol>
              </a:tblGrid>
              <a:tr h="644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</a:t>
                      </a:r>
                    </a:p>
                  </a:txBody>
                  <a:tcPr marL="20042" marR="2004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86043"/>
                  </a:ext>
                </a:extLst>
              </a:tr>
              <a:tr h="309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всех категорий Заявителей </a:t>
                      </a:r>
                      <a:endParaRPr lang="ru-RU" sz="1600" b="1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87640"/>
                  </a:ext>
                </a:extLst>
              </a:tr>
              <a:tr h="309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Устав с отметкой о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регистрации /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Копия паспорта ИП</a:t>
                      </a:r>
                      <a:endParaRPr lang="ru-RU" sz="1600" b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40514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Копии паспортов собственников бизнеса (&gt; 51% в УК) / Копия паспорта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супруги ИП</a:t>
                      </a:r>
                      <a:endParaRPr lang="ru-RU" sz="1600" b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98003"/>
                  </a:ext>
                </a:extLst>
              </a:tr>
              <a:tr h="313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2" marR="20042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Копии паспортов 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Поручителя/Залогодателя,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супруга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(-и) Залогодателя –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79306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4800" algn="l"/>
                          <a:tab pos="381000" algn="l"/>
                        </a:tabLs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Данный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 продажах из ЛК продавца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7702"/>
                  </a:ext>
                </a:extLst>
              </a:tr>
              <a:tr h="309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налоговой задолженности &gt; 50 тыс. руб.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965989"/>
                  </a:ext>
                </a:extLst>
              </a:tr>
              <a:tr h="336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задолженности по з/плате более 3 месяцев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53604"/>
                  </a:ext>
                </a:extLst>
              </a:tr>
              <a:tr h="336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Документы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недвижимостью по месту регистрации –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ЮЛ</a:t>
                      </a:r>
                      <a:endParaRPr lang="ru-RU" sz="1600" b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260943"/>
                  </a:ext>
                </a:extLst>
              </a:tr>
              <a:tr h="311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600" b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категории Заявителя</a:t>
                      </a:r>
                      <a:endParaRPr lang="ru-RU" sz="1600" b="1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33286"/>
                  </a:ext>
                </a:extLst>
              </a:tr>
              <a:tr h="309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(протокол) о создании (если Заявитель создан женщиной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–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ЮЛ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304332"/>
                  </a:ext>
                </a:extLst>
              </a:tr>
              <a:tr h="309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 общего собрания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учредителей (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&gt;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учредителя / участника) – для ЮЛ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509980"/>
                  </a:ext>
                </a:extLst>
              </a:tr>
              <a:tr h="318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Копия паспорта руководителя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иное </a:t>
                      </a:r>
                      <a:r>
                        <a:rPr lang="ru-RU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лицо, чем владелец бизнеса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– для ЮЛ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584606"/>
                  </a:ext>
                </a:extLst>
              </a:tr>
              <a:tr h="309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Документы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 ц</a:t>
                      </a:r>
                      <a:r>
                        <a:rPr lang="ru-RU" sz="16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елевом использовании ранее полученного займа</a:t>
                      </a:r>
                      <a:endParaRPr lang="ru-RU" sz="16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3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5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734290" y="657926"/>
            <a:ext cx="9806248" cy="439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6000" b="1" dirty="0" smtClean="0"/>
              <a:t>(</a:t>
            </a:r>
            <a:r>
              <a:rPr lang="ru-RU" sz="6000" b="1" dirty="0"/>
              <a:t>495) </a:t>
            </a:r>
            <a:r>
              <a:rPr lang="ru-RU" sz="6000" b="1" dirty="0" smtClean="0"/>
              <a:t>730-50-76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6000" b="1" dirty="0" smtClean="0"/>
              <a:t>(495) 118-25-76 </a:t>
            </a:r>
            <a:endParaRPr lang="ru-RU" sz="6000" b="1" dirty="0">
              <a:hlinkClick r:id="rId3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6000" dirty="0">
                <a:hlinkClick r:id="rId3"/>
              </a:rPr>
              <a:t>www.mofmicro.ru</a:t>
            </a:r>
            <a:endParaRPr lang="ru-RU" sz="4800" dirty="0"/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dirty="0"/>
              <a:t>fond@mofmicro.ru</a:t>
            </a:r>
            <a:endParaRPr lang="ru-RU" sz="3200" dirty="0"/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2800" i="1" dirty="0"/>
              <a:t>г. Красногорск, бульвар Строителей, д.4, корп.1, секция Г, 12 этаж, офис </a:t>
            </a:r>
            <a:r>
              <a:rPr lang="ru-RU" sz="2800" i="1" dirty="0" smtClean="0"/>
              <a:t>10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ru-RU" sz="2800" i="1" dirty="0" smtClean="0"/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dirty="0">
                <a:hlinkClick r:id="rId4"/>
              </a:rPr>
              <a:t>https://</a:t>
            </a:r>
            <a:r>
              <a:rPr lang="en-US" sz="3200" dirty="0" smtClean="0">
                <a:hlinkClick r:id="rId4"/>
              </a:rPr>
              <a:t>uslugi.mosreg.ru/services/22546</a:t>
            </a:r>
            <a:r>
              <a:rPr lang="ru-RU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021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43" y="151867"/>
            <a:ext cx="11122430" cy="82375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Фонд микрофинансирования</a:t>
            </a:r>
            <a:endParaRPr lang="ru-RU" sz="3600" dirty="0"/>
          </a:p>
        </p:txBody>
      </p:sp>
      <p:sp>
        <p:nvSpPr>
          <p:cNvPr id="10" name="Google Shape;282;p27">
            <a:extLst>
              <a:ext uri="{FF2B5EF4-FFF2-40B4-BE49-F238E27FC236}">
                <a16:creationId xmlns:a16="http://schemas.microsoft.com/office/drawing/2014/main" id="{88E2FC6E-3ED2-B315-C1CA-A4040A42554B}"/>
              </a:ext>
            </a:extLst>
          </p:cNvPr>
          <p:cNvSpPr/>
          <p:nvPr/>
        </p:nvSpPr>
        <p:spPr>
          <a:xfrm>
            <a:off x="789710" y="1149847"/>
            <a:ext cx="9917084" cy="207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dirty="0" err="1">
                <a:solidFill>
                  <a:srgbClr val="12151B"/>
                </a:solidFill>
                <a:ea typeface="Quattrocento Sans"/>
                <a:cs typeface="Quattrocento Sans"/>
              </a:rPr>
              <a:t>Микрокредитная</a:t>
            </a:r>
            <a:r>
              <a:rPr lang="ru-RU" sz="2000" b="1" dirty="0">
                <a:solidFill>
                  <a:srgbClr val="12151B"/>
                </a:solidFill>
                <a:ea typeface="Quattrocento Sans"/>
                <a:cs typeface="Quattrocento Sans"/>
              </a:rPr>
              <a:t> компания «Московский областной фонд микрофинансирования субъектов малого и среднего предпринимательства»</a:t>
            </a:r>
          </a:p>
          <a:p>
            <a:endParaRPr lang="ru-RU" sz="2000" b="1" dirty="0">
              <a:solidFill>
                <a:srgbClr val="12151B"/>
              </a:solidFill>
              <a:ea typeface="Quattrocento Sans"/>
              <a:cs typeface="Quattrocento Sans"/>
            </a:endParaRPr>
          </a:p>
          <a:p>
            <a:r>
              <a:rPr lang="ru-RU" sz="2000" dirty="0">
                <a:solidFill>
                  <a:srgbClr val="12151B"/>
                </a:solidFill>
                <a:ea typeface="Quattrocento Sans"/>
                <a:cs typeface="Quattrocento Sans"/>
              </a:rPr>
              <a:t>Создана 07.10.2009 постановлением Правительства Московской области от 05.08.2009 № 637/27.</a:t>
            </a:r>
          </a:p>
          <a:p>
            <a:endParaRPr lang="ru-RU" sz="2000" b="1" dirty="0">
              <a:solidFill>
                <a:srgbClr val="12151B"/>
              </a:solidFill>
              <a:ea typeface="Quattrocento Sans"/>
              <a:cs typeface="Quattrocento Sans"/>
            </a:endParaRPr>
          </a:p>
          <a:p>
            <a:r>
              <a:rPr lang="ru-RU" sz="2000" b="1" dirty="0">
                <a:solidFill>
                  <a:srgbClr val="12151B"/>
                </a:solidFill>
                <a:ea typeface="Quattrocento Sans"/>
                <a:cs typeface="Quattrocento Sans"/>
              </a:rPr>
              <a:t>Учредитель Министерство инвестиций, промышленности и науки Московской области.</a:t>
            </a:r>
          </a:p>
          <a:p>
            <a:endParaRPr lang="ru-RU" sz="2000" b="1" dirty="0">
              <a:solidFill>
                <a:srgbClr val="12151B"/>
              </a:solidFill>
              <a:ea typeface="Quattrocento Sans"/>
              <a:cs typeface="Quattrocento Sans"/>
            </a:endParaRPr>
          </a:p>
          <a:p>
            <a:r>
              <a:rPr lang="ru-RU" sz="2000" dirty="0">
                <a:solidFill>
                  <a:srgbClr val="12151B"/>
                </a:solidFill>
                <a:ea typeface="Quattrocento Sans"/>
                <a:cs typeface="Quattrocento Sans"/>
              </a:rPr>
              <a:t>Организационно-правовая форма: фонд.</a:t>
            </a:r>
          </a:p>
          <a:p>
            <a:r>
              <a:rPr lang="ru-RU" sz="2000" dirty="0">
                <a:solidFill>
                  <a:srgbClr val="12151B"/>
                </a:solidFill>
                <a:ea typeface="Quattrocento Sans"/>
                <a:cs typeface="Quattrocento Sans"/>
              </a:rPr>
              <a:t>Основная цель: обеспечение доступа субъектов МСП и </a:t>
            </a:r>
            <a:r>
              <a:rPr lang="ru-RU" sz="2000" dirty="0" err="1">
                <a:solidFill>
                  <a:srgbClr val="12151B"/>
                </a:solidFill>
                <a:ea typeface="Quattrocento Sans"/>
                <a:cs typeface="Quattrocento Sans"/>
              </a:rPr>
              <a:t>самозанятых</a:t>
            </a:r>
            <a:r>
              <a:rPr lang="ru-RU" sz="2000" dirty="0">
                <a:solidFill>
                  <a:srgbClr val="12151B"/>
                </a:solidFill>
                <a:ea typeface="Quattrocento Sans"/>
                <a:cs typeface="Quattrocento Sans"/>
              </a:rPr>
              <a:t> граждан к финансовым ресурсам.</a:t>
            </a:r>
          </a:p>
          <a:p>
            <a:endParaRPr lang="ru-RU" dirty="0" smtClean="0"/>
          </a:p>
          <a:p>
            <a:pPr lvl="0"/>
            <a:r>
              <a:rPr lang="ru-RU" sz="2000" b="1" dirty="0" smtClean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495 </a:t>
            </a:r>
            <a:r>
              <a:rPr lang="ru-RU" sz="20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730 50 </a:t>
            </a:r>
            <a:r>
              <a:rPr lang="ru-RU" sz="2000" b="1" dirty="0" smtClean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76</a:t>
            </a:r>
          </a:p>
          <a:p>
            <a:pPr lvl="0"/>
            <a:r>
              <a:rPr lang="ru-RU" sz="2000" b="1" dirty="0" smtClean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495 </a:t>
            </a:r>
            <a:r>
              <a:rPr lang="ru-RU" sz="20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118-25-76</a:t>
            </a:r>
          </a:p>
          <a:p>
            <a:pPr lvl="0"/>
            <a:endParaRPr lang="ru-RU" sz="20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  <a:p>
            <a:pPr lvl="0"/>
            <a:r>
              <a:rPr lang="en-US" sz="2000" dirty="0" smtClean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  <a:hlinkClick r:id="rId3"/>
              </a:rPr>
              <a:t>fond@mofmicro.ru</a:t>
            </a:r>
            <a:endParaRPr lang="ru-RU" sz="2000" dirty="0" smtClean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  <a:p>
            <a:pPr lvl="0"/>
            <a:endParaRPr lang="ru-RU" sz="20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1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4544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01" y="-47638"/>
            <a:ext cx="11122430" cy="823757"/>
          </a:xfrm>
        </p:spPr>
        <p:txBody>
          <a:bodyPr>
            <a:normAutofit/>
          </a:bodyPr>
          <a:lstStyle/>
          <a:p>
            <a:r>
              <a:rPr lang="ru-RU" sz="3600" dirty="0"/>
              <a:t>Программы микрофинансирования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457971-CA21-4DDF-A41B-2393F40543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3701" y="984383"/>
          <a:ext cx="10723418" cy="4497560"/>
        </p:xfrm>
        <a:graphic>
          <a:graphicData uri="http://schemas.openxmlformats.org/drawingml/2006/table">
            <a:tbl>
              <a:tblPr bandCol="1">
                <a:tableStyleId>{9D7B26C5-4107-4FEC-AEDC-1716B250A1EF}</a:tableStyleId>
              </a:tblPr>
              <a:tblGrid>
                <a:gridCol w="2826328">
                  <a:extLst>
                    <a:ext uri="{9D8B030D-6E8A-4147-A177-3AD203B41FA5}">
                      <a16:colId xmlns:a16="http://schemas.microsoft.com/office/drawing/2014/main" val="1351382252"/>
                    </a:ext>
                  </a:extLst>
                </a:gridCol>
                <a:gridCol w="1221971">
                  <a:extLst>
                    <a:ext uri="{9D8B030D-6E8A-4147-A177-3AD203B41FA5}">
                      <a16:colId xmlns:a16="http://schemas.microsoft.com/office/drawing/2014/main" val="2647873345"/>
                    </a:ext>
                  </a:extLst>
                </a:gridCol>
                <a:gridCol w="1180408">
                  <a:extLst>
                    <a:ext uri="{9D8B030D-6E8A-4147-A177-3AD203B41FA5}">
                      <a16:colId xmlns:a16="http://schemas.microsoft.com/office/drawing/2014/main" val="4195935435"/>
                    </a:ext>
                  </a:extLst>
                </a:gridCol>
                <a:gridCol w="1619862">
                  <a:extLst>
                    <a:ext uri="{9D8B030D-6E8A-4147-A177-3AD203B41FA5}">
                      <a16:colId xmlns:a16="http://schemas.microsoft.com/office/drawing/2014/main" val="1201133636"/>
                    </a:ext>
                  </a:extLst>
                </a:gridCol>
                <a:gridCol w="1099033">
                  <a:extLst>
                    <a:ext uri="{9D8B030D-6E8A-4147-A177-3AD203B41FA5}">
                      <a16:colId xmlns:a16="http://schemas.microsoft.com/office/drawing/2014/main" val="1271715071"/>
                    </a:ext>
                  </a:extLst>
                </a:gridCol>
                <a:gridCol w="1499915">
                  <a:extLst>
                    <a:ext uri="{9D8B030D-6E8A-4147-A177-3AD203B41FA5}">
                      <a16:colId xmlns:a16="http://schemas.microsoft.com/office/drawing/2014/main" val="3529015042"/>
                    </a:ext>
                  </a:extLst>
                </a:gridCol>
                <a:gridCol w="1275901">
                  <a:extLst>
                    <a:ext uri="{9D8B030D-6E8A-4147-A177-3AD203B41FA5}">
                      <a16:colId xmlns:a16="http://schemas.microsoft.com/office/drawing/2014/main" val="3781021755"/>
                    </a:ext>
                  </a:extLst>
                </a:gridCol>
              </a:tblGrid>
              <a:tr h="234414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Программы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Сумма (млн. руб.)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7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Ставка (%)</a:t>
                      </a:r>
                      <a:r>
                        <a:rPr lang="ru-RU" sz="1400" i="1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 &lt;1&gt;</a:t>
                      </a: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срок ≤ 12 </a:t>
                      </a:r>
                      <a:r>
                        <a:rPr lang="ru-RU" sz="1400" b="0" kern="120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400" b="0" kern="12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Ставка (%), срок </a:t>
                      </a: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Segoe UI" panose="020B0502040204020203" pitchFamily="34" charset="0"/>
                        </a:rPr>
                        <a:t>&gt;12 </a:t>
                      </a:r>
                      <a:r>
                        <a:rPr lang="ru-RU" sz="1400" b="0" kern="120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Segoe UI" panose="020B0502040204020203" pitchFamily="34" charset="0"/>
                        </a:rPr>
                        <a:t>мес</a:t>
                      </a:r>
                      <a:r>
                        <a:rPr lang="ru-RU" sz="1400" i="1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&lt;1&gt;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7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Ставка (%) без залога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4331"/>
                  </a:ext>
                </a:extLst>
              </a:tr>
              <a:tr h="117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С залогом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Без залога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kern="12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124693"/>
                  </a:ext>
                </a:extLst>
              </a:tr>
              <a:tr h="234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kern="12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kern="12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базовая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пониженная</a:t>
                      </a:r>
                      <a:r>
                        <a:rPr lang="ru-RU" sz="1400" i="1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&lt;2&gt;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74777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Социальный бизнес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83155"/>
                  </a:ext>
                </a:extLst>
              </a:tr>
              <a:tr h="27291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Отдаленные территории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15410"/>
                  </a:ext>
                </a:extLst>
              </a:tr>
              <a:tr h="25824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Начни свое дело (&lt; 12 мес.)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i="1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&lt;3&gt;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60050"/>
                  </a:ext>
                </a:extLst>
              </a:tr>
              <a:tr h="2483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Самозанятые -  ФЛ</a:t>
                      </a:r>
                      <a:r>
                        <a:rPr lang="ru-RU" sz="1200" i="1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kern="12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ru-RU" sz="1400" i="1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&lt;4&gt;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32682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Самозанятые</a:t>
                      </a: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1" kern="1200" baseline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ИП</a:t>
                      </a:r>
                      <a:r>
                        <a:rPr lang="ru-RU" sz="1400" i="1" baseline="30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kern="12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i="1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&lt;4&gt;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3298"/>
                  </a:ext>
                </a:extLst>
              </a:tr>
              <a:tr h="2734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Производство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029096"/>
                  </a:ext>
                </a:extLst>
              </a:tr>
              <a:tr h="2734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Сельское хозяйство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6E8EE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6E8EE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518437"/>
                  </a:ext>
                </a:extLst>
              </a:tr>
              <a:tr h="23985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Экспорт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6E8EE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6E8EE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708708"/>
                  </a:ext>
                </a:extLst>
              </a:tr>
              <a:tr h="28424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Приоритеты 2024 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(Г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остиницы. Туризм. ИТ. Научная и техническая деятельность)</a:t>
                      </a:r>
                      <a:endParaRPr lang="ru-RU" sz="12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E8EE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86266"/>
                  </a:ext>
                </a:extLst>
              </a:tr>
              <a:tr h="2734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Фудтрак</a:t>
                      </a:r>
                      <a:endParaRPr lang="ru-RU" sz="1400" b="1" kern="12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858792"/>
                  </a:ext>
                </a:extLst>
              </a:tr>
              <a:tr h="23481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Франшизы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6E8EE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6E8EE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30465"/>
                  </a:ext>
                </a:extLst>
              </a:tr>
              <a:tr h="2526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Инвестор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6E8EE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6E8EE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346836"/>
                  </a:ext>
                </a:extLst>
              </a:tr>
              <a:tr h="24680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Маркетплейс</a:t>
                      </a:r>
                      <a:endParaRPr lang="ru-RU" sz="1400" b="1" kern="12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E8EE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53606"/>
                  </a:ext>
                </a:extLst>
              </a:tr>
              <a:tr h="2734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Общая</a:t>
                      </a:r>
                      <a:endParaRPr lang="ru-RU" sz="1400" b="0" kern="1200" baseline="3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Segoe UI" panose="020B0502040204020203" pitchFamily="34" charset="0"/>
                        <a:ea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egoe UI" panose="020B0502040204020203" pitchFamily="34" charset="0"/>
                          <a:ea typeface="Helvetica" pitchFamily="2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1102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3701" y="5481943"/>
            <a:ext cx="113219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>
                <a:solidFill>
                  <a:srgbClr val="E6E8EE">
                    <a:lumMod val="10000"/>
                  </a:srgbClr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&lt;1&gt; снижение на 0,5% базовой ставки для Подмосковных производителей - реестр «100% Подмосковье» (</a:t>
            </a:r>
            <a:r>
              <a:rPr lang="ru-RU" sz="1300" i="1" dirty="0" err="1">
                <a:solidFill>
                  <a:srgbClr val="E6E8EE">
                    <a:lumMod val="10000"/>
                  </a:srgbClr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искл</a:t>
            </a:r>
            <a:r>
              <a:rPr lang="ru-RU" sz="1300" i="1" dirty="0">
                <a:solidFill>
                  <a:srgbClr val="E6E8EE">
                    <a:lumMod val="10000"/>
                  </a:srgbClr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. Отдаленные территории и Социальный бизнес);</a:t>
            </a:r>
          </a:p>
          <a:p>
            <a:r>
              <a:rPr lang="ru-RU" sz="1300" i="1" dirty="0">
                <a:solidFill>
                  <a:srgbClr val="E6E8EE">
                    <a:lumMod val="10000"/>
                  </a:srgbClr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&lt;2&gt; через 12 мес. при условии (а) отсутствии нарушений графика платежей в первые 12 мес.; (б) отсутствии обращений по изменению графика; (в) увеличение ССЧ и/или налоговых отчислений (год получения займа – предшествующий год);</a:t>
            </a:r>
          </a:p>
          <a:p>
            <a:r>
              <a:rPr lang="ru-RU" sz="1300" i="1" dirty="0">
                <a:solidFill>
                  <a:srgbClr val="E6E8EE">
                    <a:lumMod val="10000"/>
                  </a:srgbClr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&lt;3&gt; При подтверждении </a:t>
            </a:r>
            <a:r>
              <a:rPr lang="ru-RU" sz="1300" i="1" dirty="0" err="1">
                <a:solidFill>
                  <a:srgbClr val="E6E8EE">
                    <a:lumMod val="10000"/>
                  </a:srgbClr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300" i="1" dirty="0">
                <a:solidFill>
                  <a:srgbClr val="E6E8EE">
                    <a:lumMod val="10000"/>
                  </a:srgbClr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 (100%) может </a:t>
            </a:r>
            <a:r>
              <a:rPr lang="ru-RU" sz="1300" i="1">
                <a:solidFill>
                  <a:srgbClr val="E6E8EE">
                    <a:lumMod val="10000"/>
                  </a:srgbClr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быть увеличена </a:t>
            </a:r>
            <a:r>
              <a:rPr lang="ru-RU" sz="1300" i="1" dirty="0">
                <a:solidFill>
                  <a:srgbClr val="E6E8EE">
                    <a:lumMod val="10000"/>
                  </a:srgbClr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до 5 </a:t>
            </a:r>
            <a:r>
              <a:rPr lang="ru-RU" sz="1300" i="1" dirty="0" err="1">
                <a:solidFill>
                  <a:srgbClr val="E6E8EE">
                    <a:lumMod val="10000"/>
                  </a:srgbClr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млн.руб</a:t>
            </a:r>
            <a:r>
              <a:rPr lang="ru-RU" sz="1300" i="1" dirty="0">
                <a:solidFill>
                  <a:srgbClr val="E6E8EE">
                    <a:lumMod val="10000"/>
                  </a:srgbClr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300" i="1" dirty="0">
                <a:solidFill>
                  <a:srgbClr val="E6E8EE">
                    <a:lumMod val="10000"/>
                  </a:srgbClr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&lt;4&gt; Индивидуальный кредитный рейтинг ≥ среднего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204" y="597327"/>
            <a:ext cx="569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Срок займов до 3-х лет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Plex Sans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9766" y="532233"/>
            <a:ext cx="389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Helvetica" pitchFamily="2" charset="0"/>
                <a:cs typeface="Times New Roman" panose="02020603050405020304" pitchFamily="18" charset="0"/>
              </a:rPr>
              <a:t>Без дополнительных комиссий !</a:t>
            </a:r>
            <a:endParaRPr lang="ru-RU" b="1" dirty="0">
              <a:solidFill>
                <a:srgbClr val="00B050"/>
              </a:solidFill>
              <a:latin typeface="Plex Sans Medium"/>
            </a:endParaRPr>
          </a:p>
          <a:p>
            <a:endParaRPr lang="ru-RU" sz="1400" b="1" i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>
                <a:solidFill>
                  <a:srgbClr val="002060"/>
                </a:solidFill>
                <a:cs typeface="Segoe U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760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4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402" y="96326"/>
            <a:ext cx="10914742" cy="823757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Самозанятые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53897"/>
              </p:ext>
            </p:extLst>
          </p:nvPr>
        </p:nvGraphicFramePr>
        <p:xfrm>
          <a:off x="1150174" y="1098634"/>
          <a:ext cx="9795613" cy="5344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254">
                  <a:extLst>
                    <a:ext uri="{9D8B030D-6E8A-4147-A177-3AD203B41FA5}">
                      <a16:colId xmlns:a16="http://schemas.microsoft.com/office/drawing/2014/main" val="588418696"/>
                    </a:ext>
                  </a:extLst>
                </a:gridCol>
                <a:gridCol w="3080996">
                  <a:extLst>
                    <a:ext uri="{9D8B030D-6E8A-4147-A177-3AD203B41FA5}">
                      <a16:colId xmlns:a16="http://schemas.microsoft.com/office/drawing/2014/main" val="726839311"/>
                    </a:ext>
                  </a:extLst>
                </a:gridCol>
                <a:gridCol w="3638363">
                  <a:extLst>
                    <a:ext uri="{9D8B030D-6E8A-4147-A177-3AD203B41FA5}">
                      <a16:colId xmlns:a16="http://schemas.microsoft.com/office/drawing/2014/main" val="2698805393"/>
                    </a:ext>
                  </a:extLst>
                </a:gridCol>
              </a:tblGrid>
              <a:tr h="94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Получатели займа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ФЛ на НПД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(исключение: аренда 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жилой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недвижимости)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Индивидуальные предприниматели на НПД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74815"/>
                  </a:ext>
                </a:extLst>
              </a:tr>
              <a:tr h="31383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Индивидуальный кредитный рейтинг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≥ среднего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3115"/>
                  </a:ext>
                </a:extLst>
              </a:tr>
              <a:tr h="313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без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залога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1 000 000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3223"/>
                  </a:ext>
                </a:extLst>
              </a:tr>
              <a:tr h="35300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Индивидуальный кредитный рейтинг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&lt;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среднего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082791"/>
                  </a:ext>
                </a:extLst>
              </a:tr>
              <a:tr h="313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с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залогом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1 000 000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78884"/>
                  </a:ext>
                </a:extLst>
              </a:tr>
              <a:tr h="313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без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залога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250 000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500 000 рублей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85467"/>
                  </a:ext>
                </a:extLst>
              </a:tr>
              <a:tr h="313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Срок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 36 месяцев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256497"/>
                  </a:ext>
                </a:extLst>
              </a:tr>
              <a:tr h="1072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годовых с залогом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для займов ≤ 12 </a:t>
                      </a:r>
                      <a:r>
                        <a:rPr lang="ru-RU" sz="16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мес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для займов &gt; 12 </a:t>
                      </a:r>
                      <a:r>
                        <a:rPr lang="ru-RU" sz="16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мес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Пониженная -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94757"/>
                  </a:ext>
                </a:extLst>
              </a:tr>
              <a:tr h="780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ставка без залога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–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13%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091793"/>
                  </a:ext>
                </a:extLst>
              </a:tr>
              <a:tr h="627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Цели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любые цели, связанные с осуществлением деятельности, облагаемой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НПД 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(отчет</a:t>
                      </a:r>
                      <a:r>
                        <a:rPr lang="ru-RU" sz="16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о целевом – по запросу)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18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5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5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507" y="120881"/>
            <a:ext cx="10914742" cy="82375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Начни </a:t>
            </a:r>
            <a:r>
              <a:rPr lang="ru-RU" sz="3600" dirty="0"/>
              <a:t>свое дело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94912"/>
              </p:ext>
            </p:extLst>
          </p:nvPr>
        </p:nvGraphicFramePr>
        <p:xfrm>
          <a:off x="1021135" y="1046872"/>
          <a:ext cx="9743847" cy="5227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5847">
                  <a:extLst>
                    <a:ext uri="{9D8B030D-6E8A-4147-A177-3AD203B41FA5}">
                      <a16:colId xmlns:a16="http://schemas.microsoft.com/office/drawing/2014/main" val="1783365852"/>
                    </a:ext>
                  </a:extLst>
                </a:gridCol>
                <a:gridCol w="6718000">
                  <a:extLst>
                    <a:ext uri="{9D8B030D-6E8A-4147-A177-3AD203B41FA5}">
                      <a16:colId xmlns:a16="http://schemas.microsoft.com/office/drawing/2014/main" val="2285214957"/>
                    </a:ext>
                  </a:extLst>
                </a:gridCol>
              </a:tblGrid>
              <a:tr h="1093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Получатели займа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83" marR="39283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Субъекты МСП, вновь зарегистрированные и действующие менее 12 (двенадцати) месяцев на дату подачи заявления на предоставление займа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83" marR="39283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93696"/>
                  </a:ext>
                </a:extLst>
              </a:tr>
              <a:tr h="729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при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отсутсвии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софинансирования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83" marR="39283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000 </a:t>
                      </a: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000 </a:t>
                      </a:r>
                      <a:r>
                        <a:rPr lang="ru-RU" sz="160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рублей</a:t>
                      </a:r>
                      <a:r>
                        <a:rPr lang="ru-RU" sz="1600" baseline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83" marR="39283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397544"/>
                  </a:ext>
                </a:extLst>
              </a:tr>
              <a:tr h="729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100%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83" marR="39283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000 000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рублей (не более размера документально подтвержденной суммы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софинансирования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83" marR="39283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972186"/>
                  </a:ext>
                </a:extLst>
              </a:tr>
              <a:tr h="729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Особые условия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83" marR="39283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Без залога и/или поручительства третьих лиц и/или поручительства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ГФ не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предоставляется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83" marR="39283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03206"/>
                  </a:ext>
                </a:extLst>
              </a:tr>
              <a:tr h="36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Срок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83" marR="39283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 36 месяцев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83" marR="39283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201046"/>
                  </a:ext>
                </a:extLst>
              </a:tr>
              <a:tr h="1093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ставка </a:t>
                      </a:r>
                    </a:p>
                  </a:txBody>
                  <a:tcPr marL="39283" marR="39283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для займов ≤ 12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мес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– 11%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для займов &gt; 12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мес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– 12%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Пониженная - 10%</a:t>
                      </a:r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83" marR="39283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405529"/>
                  </a:ext>
                </a:extLst>
              </a:tr>
              <a:tr h="36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Цели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83" marR="39283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любые цели, связанные с началом предпринимательской деятельности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83" marR="39283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20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65" y="-86577"/>
            <a:ext cx="11326554" cy="823757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Приоритеты (виды деятельности, цель займа)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78149"/>
              </p:ext>
            </p:extLst>
          </p:nvPr>
        </p:nvGraphicFramePr>
        <p:xfrm>
          <a:off x="261385" y="737323"/>
          <a:ext cx="11459557" cy="591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999">
                  <a:extLst>
                    <a:ext uri="{9D8B030D-6E8A-4147-A177-3AD203B41FA5}">
                      <a16:colId xmlns:a16="http://schemas.microsoft.com/office/drawing/2014/main" val="3188016471"/>
                    </a:ext>
                  </a:extLst>
                </a:gridCol>
                <a:gridCol w="8879558">
                  <a:extLst>
                    <a:ext uri="{9D8B030D-6E8A-4147-A177-3AD203B41FA5}">
                      <a16:colId xmlns:a16="http://schemas.microsoft.com/office/drawing/2014/main" val="119797020"/>
                    </a:ext>
                  </a:extLst>
                </a:gridCol>
              </a:tblGrid>
              <a:tr h="989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Получатели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займа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Виды деятельности – Производство. С/Х. Франшизы. Приоритеты 2024 (Гостиницы. Туризм. ИТ. Научная и техническая деятельность) - 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effectLst/>
                        </a:rPr>
                        <a:t>в выписке из ЕГРЮЛ / ЕГРИП.</a:t>
                      </a: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Инвестиционные цели </a:t>
                      </a:r>
                      <a:r>
                        <a:rPr lang="ru-RU" sz="1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(любые виды деятельности).</a:t>
                      </a:r>
                    </a:p>
                  </a:txBody>
                  <a:tcPr marL="22975" marR="22975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142656"/>
                  </a:ext>
                </a:extLst>
              </a:tr>
              <a:tr h="19791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займа при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фактическом осуществлении деятельности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≥ 6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месяцев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422021"/>
                  </a:ext>
                </a:extLst>
              </a:tr>
              <a:tr h="197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залогом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5 000 000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93240"/>
                  </a:ext>
                </a:extLst>
              </a:tr>
              <a:tr h="197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без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залога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1 000 000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718407"/>
                  </a:ext>
                </a:extLst>
              </a:tr>
              <a:tr h="19791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займа при фактическом осуществлении производственной деятельности &lt; 6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месяцев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42664"/>
                  </a:ext>
                </a:extLst>
              </a:tr>
              <a:tr h="197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Особые условия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Без залога и/или поручительства третьих лиц и/или поручительства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ГФ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не предоставляется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115564"/>
                  </a:ext>
                </a:extLst>
              </a:tr>
              <a:tr h="395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при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софинансировании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5 000 000 рублей, но не более размера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софинансирования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88532"/>
                  </a:ext>
                </a:extLst>
              </a:tr>
              <a:tr h="395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без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софинансирования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2 000 000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938071"/>
                  </a:ext>
                </a:extLst>
              </a:tr>
              <a:tr h="197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Срок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 36 месяцев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64146"/>
                  </a:ext>
                </a:extLst>
              </a:tr>
              <a:tr h="593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ставка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 залогом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для займов ≤ 12 </a:t>
                      </a:r>
                      <a:r>
                        <a:rPr lang="ru-RU" sz="16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мес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для займов &gt; 12 </a:t>
                      </a:r>
                      <a:r>
                        <a:rPr lang="ru-RU" sz="16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мес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Пониженная -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268723"/>
                  </a:ext>
                </a:extLst>
              </a:tr>
              <a:tr h="197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ставка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без залога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–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13%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00" marR="325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517055"/>
                  </a:ext>
                </a:extLst>
              </a:tr>
              <a:tr h="1088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Цели займа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75" marR="22975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 На </a:t>
                      </a: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любые цели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, связанные с развитием производственной деятельности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Инвестиционные цели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1400" i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и (или) создание (сооружение, изготовление, достройка, дооборудование, реконструкция, модернизация, техническое перевооружение, ремонт) основ.</a:t>
                      </a:r>
                      <a:r>
                        <a:rPr lang="ru-RU" sz="1400" i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средств</a:t>
                      </a:r>
                      <a:r>
                        <a:rPr lang="ru-RU" sz="1400" i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(включая строительство, реконструкцию, модернизацию объектов капитального строительства (кроме жилых), в </a:t>
                      </a:r>
                      <a:r>
                        <a:rPr lang="ru-RU" sz="1400" i="1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400" i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выполнение инженерных изысканий, подготовку проект. документации для их строительства, реконструкцию, модернизацию, приобретение оборудования и транспортных средств).</a:t>
                      </a:r>
                    </a:p>
                  </a:txBody>
                  <a:tcPr marL="22975" marR="22975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388076"/>
                  </a:ext>
                </a:extLst>
              </a:tr>
            </a:tbl>
          </a:graphicData>
        </a:graphic>
      </p:graphicFrame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7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020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6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4" y="145819"/>
            <a:ext cx="10914742" cy="82375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Социальный бизнес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34014"/>
              </p:ext>
            </p:extLst>
          </p:nvPr>
        </p:nvGraphicFramePr>
        <p:xfrm>
          <a:off x="844944" y="1087728"/>
          <a:ext cx="10177732" cy="5237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7667">
                  <a:extLst>
                    <a:ext uri="{9D8B030D-6E8A-4147-A177-3AD203B41FA5}">
                      <a16:colId xmlns:a16="http://schemas.microsoft.com/office/drawing/2014/main" val="983357851"/>
                    </a:ext>
                  </a:extLst>
                </a:gridCol>
                <a:gridCol w="7700065">
                  <a:extLst>
                    <a:ext uri="{9D8B030D-6E8A-4147-A177-3AD203B41FA5}">
                      <a16:colId xmlns:a16="http://schemas.microsoft.com/office/drawing/2014/main" val="1310320650"/>
                    </a:ext>
                  </a:extLst>
                </a:gridCol>
              </a:tblGrid>
              <a:tr h="489979">
                <a:tc>
                  <a:txBody>
                    <a:bodyPr/>
                    <a:lstStyle/>
                    <a:p>
                      <a:pPr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Получатели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займа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Субъекты МСП, находящиеся в реестре социальных предприятий на дату подачи заявления на предоставление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87840"/>
                  </a:ext>
                </a:extLst>
              </a:tr>
              <a:tr h="745130">
                <a:tc>
                  <a:txBody>
                    <a:bodyPr/>
                    <a:lstStyle/>
                    <a:p>
                      <a:pPr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с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залогом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2 000 000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447339"/>
                  </a:ext>
                </a:extLst>
              </a:tr>
              <a:tr h="670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без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залога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1 000 000 рублей </a:t>
                      </a:r>
                    </a:p>
                    <a:p>
                      <a:pPr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91469"/>
                  </a:ext>
                </a:extLst>
              </a:tr>
              <a:tr h="274961">
                <a:tc>
                  <a:txBody>
                    <a:bodyPr/>
                    <a:lstStyle/>
                    <a:p>
                      <a:pPr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Срок займа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 36 месяцев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34386"/>
                  </a:ext>
                </a:extLst>
              </a:tr>
              <a:tr h="608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ставки с залогом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- 2% </a:t>
                      </a:r>
                    </a:p>
                  </a:txBody>
                  <a:tcPr marL="53794" marR="53794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80600"/>
                  </a:ext>
                </a:extLst>
              </a:tr>
              <a:tr h="489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ставки без залога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6% </a:t>
                      </a:r>
                    </a:p>
                  </a:txBody>
                  <a:tcPr marL="53794" marR="53794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386787"/>
                  </a:ext>
                </a:extLst>
              </a:tr>
              <a:tr h="1469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Особый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 случае, если Заемщик не подтвердил свой статус социального предприятия по итогам года получения займа (не включен в реестр социальных предприятий по состоянию на 11 декабря года следующего за годом получения займа), с 12 декабря года, следующего за годом получения займа, % ставка устанавливается в размере базовой ставки по программе, которой соответствовал Заемщик на дату получения займа.</a:t>
                      </a:r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09829"/>
                  </a:ext>
                </a:extLst>
              </a:tr>
              <a:tr h="457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Цели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любые цели, связанные с осуществлением предпринимательской деятельности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118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1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9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92" y="194379"/>
            <a:ext cx="10840541" cy="823757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Фудтрак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96584"/>
              </p:ext>
            </p:extLst>
          </p:nvPr>
        </p:nvGraphicFramePr>
        <p:xfrm>
          <a:off x="678592" y="1450500"/>
          <a:ext cx="9925397" cy="3736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693">
                  <a:extLst>
                    <a:ext uri="{9D8B030D-6E8A-4147-A177-3AD203B41FA5}">
                      <a16:colId xmlns:a16="http://schemas.microsoft.com/office/drawing/2014/main" val="2850470046"/>
                    </a:ext>
                  </a:extLst>
                </a:gridCol>
                <a:gridCol w="7624704">
                  <a:extLst>
                    <a:ext uri="{9D8B030D-6E8A-4147-A177-3AD203B41FA5}">
                      <a16:colId xmlns:a16="http://schemas.microsoft.com/office/drawing/2014/main" val="2005121904"/>
                    </a:ext>
                  </a:extLst>
                </a:gridCol>
              </a:tblGrid>
              <a:tr h="1018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Получатели займа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Субъекты МСП, приобретающие в собственность фудтрак(-и) (вне зависимости от срока осуществления предпринимательской деятельности)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38256"/>
                  </a:ext>
                </a:extLst>
              </a:tr>
              <a:tr h="67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Максимальная сумма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5 000 000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80484"/>
                  </a:ext>
                </a:extLst>
              </a:tr>
              <a:tr h="341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Срок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 36 месяцев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32952"/>
                  </a:ext>
                </a:extLst>
              </a:tr>
              <a:tr h="135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ставка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для займов ≤ 12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мес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– 11%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для займов &gt; 12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мес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– 12%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Пониженная - 10%</a:t>
                      </a:r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723410"/>
                  </a:ext>
                </a:extLst>
              </a:tr>
              <a:tr h="341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Цель займа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Приобретение </a:t>
                      </a:r>
                      <a:r>
                        <a:rPr lang="ru-RU" sz="16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фудтрака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(-</a:t>
                      </a:r>
                      <a:r>
                        <a:rPr lang="ru-RU" sz="16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ов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012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1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B8946FE-3C74-4CC9-BD01-0038761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834" y="6443261"/>
            <a:ext cx="2796310" cy="279106"/>
          </a:xfrm>
        </p:spPr>
        <p:txBody>
          <a:bodyPr/>
          <a:lstStyle/>
          <a:p>
            <a:pPr>
              <a:defRPr/>
            </a:pPr>
            <a:r>
              <a:rPr lang="ru-RU" sz="2199" dirty="0" smtClean="0">
                <a:solidFill>
                  <a:srgbClr val="002060"/>
                </a:solidFill>
                <a:cs typeface="Segoe UI"/>
              </a:rPr>
              <a:t>11</a:t>
            </a:r>
            <a:endParaRPr lang="ru-RU" sz="2199" dirty="0">
              <a:solidFill>
                <a:srgbClr val="002060"/>
              </a:solidFill>
              <a:cs typeface="Segoe U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F1E3-8A40-D866-BA4C-8D0941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02" y="137506"/>
            <a:ext cx="10914742" cy="82375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Отдаленные </a:t>
            </a:r>
            <a:r>
              <a:rPr lang="ru-RU" sz="3600" dirty="0"/>
              <a:t>территории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95098"/>
              </p:ext>
            </p:extLst>
          </p:nvPr>
        </p:nvGraphicFramePr>
        <p:xfrm>
          <a:off x="844944" y="1077642"/>
          <a:ext cx="10618307" cy="5097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9234">
                  <a:extLst>
                    <a:ext uri="{9D8B030D-6E8A-4147-A177-3AD203B41FA5}">
                      <a16:colId xmlns:a16="http://schemas.microsoft.com/office/drawing/2014/main" val="1785469927"/>
                    </a:ext>
                  </a:extLst>
                </a:gridCol>
                <a:gridCol w="7489073">
                  <a:extLst>
                    <a:ext uri="{9D8B030D-6E8A-4147-A177-3AD203B41FA5}">
                      <a16:colId xmlns:a16="http://schemas.microsoft.com/office/drawing/2014/main" val="1747590452"/>
                    </a:ext>
                  </a:extLst>
                </a:gridCol>
              </a:tblGrid>
              <a:tr h="1992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Получатели займа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Субъекты МСП при одновременном соблюдении следующих условий: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1) зарегистрированы и осуществляют деятельность на территориях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отдаленных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городских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округов: </a:t>
                      </a: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Волоколамский, Зарайск, Лотошино, </a:t>
                      </a:r>
                      <a:r>
                        <a:rPr lang="ru-RU" sz="16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Луховицы</a:t>
                      </a: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Лосино</a:t>
                      </a: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-Петровский, Орехово-Зуевский, Серебряные Пруды, Талдом, Шатура, Шаховская;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2) фактически 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осуществляют </a:t>
                      </a: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деятельность 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≥ </a:t>
                      </a: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 месяцев 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 </a:t>
                      </a: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видам деятельности, предусмотренным программами микрофинансирования «Производство», «Сельское хозяйство», «Экспорт», «Франшиза».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140338"/>
                  </a:ext>
                </a:extLst>
              </a:tr>
              <a:tr h="388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сумма с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залогом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2 000 000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49019"/>
                  </a:ext>
                </a:extLst>
              </a:tr>
              <a:tr h="395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Макс сумма без залога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1 000 000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42941" marR="4294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04566"/>
                  </a:ext>
                </a:extLst>
              </a:tr>
              <a:tr h="221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Срок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 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36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месяцев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365863"/>
                  </a:ext>
                </a:extLst>
              </a:tr>
              <a:tr h="442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Особые условия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Общая сумма действующих займов, выданных по настоящей программе, на 1 (одного) заемщика не должна превышать 2 000 000 рублей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65036"/>
                  </a:ext>
                </a:extLst>
              </a:tr>
              <a:tr h="706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ставка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 залогом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для займов ≤ 12 мес. – 3%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для займов &gt; 12 мес. – 4%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Пониженная – 2%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585131"/>
                  </a:ext>
                </a:extLst>
              </a:tr>
              <a:tr h="36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ставка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без залога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Базовая – 6%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65314"/>
                  </a:ext>
                </a:extLst>
              </a:tr>
              <a:tr h="442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Цели займа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любые цели, связанные с предпринимательской деятельностью по направлению, на цели развития которого привлекается </a:t>
                      </a:r>
                      <a:r>
                        <a:rPr lang="ru-RU" sz="16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займ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41" marR="4294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575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5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O">
      <a:dk1>
        <a:srgbClr val="004680"/>
      </a:dk1>
      <a:lt1>
        <a:sysClr val="window" lastClr="FFFFFF"/>
      </a:lt1>
      <a:dk2>
        <a:srgbClr val="026BC2"/>
      </a:dk2>
      <a:lt2>
        <a:srgbClr val="E6E8EE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ентры «Мой бизнес».pptx" id="{CD78F8FA-615B-4256-994A-4F083DFD3B42}" vid="{677E270A-3BD6-47D2-BDCC-F6EA8FA3B5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шаблон</Template>
  <TotalTime>52359</TotalTime>
  <Words>2259</Words>
  <Application>Microsoft Office PowerPoint</Application>
  <PresentationFormat>Широкоэкранный</PresentationFormat>
  <Paragraphs>517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Helvetica</vt:lpstr>
      <vt:lpstr>Segoe UI Semilight</vt:lpstr>
      <vt:lpstr>Quattrocento Sans</vt:lpstr>
      <vt:lpstr>Segoe UI Black</vt:lpstr>
      <vt:lpstr>Plex Sans Medium</vt:lpstr>
      <vt:lpstr>Segoe UI</vt:lpstr>
      <vt:lpstr>Calibri Light</vt:lpstr>
      <vt:lpstr>Times New Roman</vt:lpstr>
      <vt:lpstr>Wingdings</vt:lpstr>
      <vt:lpstr>Calibri</vt:lpstr>
      <vt:lpstr>Arial</vt:lpstr>
      <vt:lpstr>Тема Office</vt:lpstr>
      <vt:lpstr>МОСКОВСКИЙ ОБЛАСТНОЙ ФОНД МИКРОФИНАНСИРОВАНИЯ</vt:lpstr>
      <vt:lpstr>Фонд микрофинансирования</vt:lpstr>
      <vt:lpstr>Программы микрофинансирования</vt:lpstr>
      <vt:lpstr>Самозанятые</vt:lpstr>
      <vt:lpstr>Начни свое дело</vt:lpstr>
      <vt:lpstr>Приоритеты (виды деятельности, цель займа)</vt:lpstr>
      <vt:lpstr>Социальный бизнес</vt:lpstr>
      <vt:lpstr>Фудтрак</vt:lpstr>
      <vt:lpstr>Отдаленные территории</vt:lpstr>
      <vt:lpstr>Маркетплейс</vt:lpstr>
      <vt:lpstr>Общая</vt:lpstr>
      <vt:lpstr>Программы лояльности / бонусные программы</vt:lpstr>
      <vt:lpstr>Почему выбирают Фонд ?</vt:lpstr>
      <vt:lpstr>Требования (Стоп-факторы)</vt:lpstr>
      <vt:lpstr>СЗ </vt:lpstr>
      <vt:lpstr>ИП </vt:lpstr>
      <vt:lpstr>ЮЛ</vt:lpstr>
      <vt:lpstr>Маркетлейс (ЮЛ + ИП)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Двойных Александр Владимирович</dc:creator>
  <cp:lastModifiedBy>ПК</cp:lastModifiedBy>
  <cp:revision>465</cp:revision>
  <cp:lastPrinted>2024-01-26T09:16:41Z</cp:lastPrinted>
  <dcterms:created xsi:type="dcterms:W3CDTF">2021-12-21T06:30:22Z</dcterms:created>
  <dcterms:modified xsi:type="dcterms:W3CDTF">2024-03-19T09:48:08Z</dcterms:modified>
</cp:coreProperties>
</file>